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2"/>
  </p:notesMasterIdLst>
  <p:sldIdLst>
    <p:sldId id="256" r:id="rId2"/>
    <p:sldId id="261" r:id="rId3"/>
    <p:sldId id="287" r:id="rId4"/>
    <p:sldId id="274" r:id="rId5"/>
    <p:sldId id="262" r:id="rId6"/>
    <p:sldId id="263" r:id="rId7"/>
    <p:sldId id="265" r:id="rId8"/>
    <p:sldId id="273" r:id="rId9"/>
    <p:sldId id="267" r:id="rId10"/>
    <p:sldId id="264" r:id="rId11"/>
    <p:sldId id="268" r:id="rId12"/>
    <p:sldId id="269" r:id="rId13"/>
    <p:sldId id="271" r:id="rId14"/>
    <p:sldId id="272" r:id="rId15"/>
    <p:sldId id="270" r:id="rId16"/>
    <p:sldId id="275" r:id="rId17"/>
    <p:sldId id="288" r:id="rId18"/>
    <p:sldId id="277" r:id="rId19"/>
    <p:sldId id="279" r:id="rId20"/>
    <p:sldId id="278" r:id="rId21"/>
    <p:sldId id="280" r:id="rId22"/>
    <p:sldId id="281" r:id="rId23"/>
    <p:sldId id="282" r:id="rId24"/>
    <p:sldId id="283" r:id="rId25"/>
    <p:sldId id="367" r:id="rId26"/>
    <p:sldId id="284" r:id="rId27"/>
    <p:sldId id="368" r:id="rId28"/>
    <p:sldId id="286" r:id="rId29"/>
    <p:sldId id="291" r:id="rId30"/>
    <p:sldId id="292" r:id="rId31"/>
    <p:sldId id="293" r:id="rId32"/>
    <p:sldId id="294" r:id="rId33"/>
    <p:sldId id="295" r:id="rId34"/>
    <p:sldId id="285" r:id="rId35"/>
    <p:sldId id="350" r:id="rId36"/>
    <p:sldId id="340" r:id="rId37"/>
    <p:sldId id="300" r:id="rId38"/>
    <p:sldId id="299" r:id="rId39"/>
    <p:sldId id="302" r:id="rId40"/>
    <p:sldId id="494" r:id="rId41"/>
    <p:sldId id="496" r:id="rId42"/>
    <p:sldId id="515" r:id="rId43"/>
    <p:sldId id="303" r:id="rId44"/>
    <p:sldId id="306" r:id="rId45"/>
    <p:sldId id="304" r:id="rId46"/>
    <p:sldId id="305" r:id="rId47"/>
    <p:sldId id="308" r:id="rId48"/>
    <p:sldId id="310" r:id="rId49"/>
    <p:sldId id="307" r:id="rId50"/>
    <p:sldId id="311" r:id="rId51"/>
    <p:sldId id="309" r:id="rId52"/>
    <p:sldId id="516" r:id="rId53"/>
    <p:sldId id="313" r:id="rId54"/>
    <p:sldId id="314" r:id="rId55"/>
    <p:sldId id="296" r:id="rId56"/>
    <p:sldId id="315" r:id="rId57"/>
    <p:sldId id="495" r:id="rId58"/>
    <p:sldId id="316" r:id="rId59"/>
    <p:sldId id="498" r:id="rId60"/>
    <p:sldId id="312" r:id="rId61"/>
    <p:sldId id="318" r:id="rId62"/>
    <p:sldId id="289" r:id="rId63"/>
    <p:sldId id="317" r:id="rId64"/>
    <p:sldId id="362" r:id="rId65"/>
    <p:sldId id="320" r:id="rId66"/>
    <p:sldId id="319" r:id="rId67"/>
    <p:sldId id="363" r:id="rId68"/>
    <p:sldId id="322" r:id="rId69"/>
    <p:sldId id="321" r:id="rId70"/>
    <p:sldId id="324" r:id="rId71"/>
    <p:sldId id="325" r:id="rId72"/>
    <p:sldId id="328" r:id="rId73"/>
    <p:sldId id="327" r:id="rId74"/>
    <p:sldId id="326" r:id="rId75"/>
    <p:sldId id="364" r:id="rId76"/>
    <p:sldId id="329" r:id="rId77"/>
    <p:sldId id="330" r:id="rId78"/>
    <p:sldId id="297" r:id="rId79"/>
    <p:sldId id="384" r:id="rId80"/>
    <p:sldId id="290" r:id="rId81"/>
    <p:sldId id="298" r:id="rId82"/>
    <p:sldId id="331" r:id="rId83"/>
    <p:sldId id="385" r:id="rId84"/>
    <p:sldId id="332" r:id="rId85"/>
    <p:sldId id="333" r:id="rId86"/>
    <p:sldId id="334" r:id="rId87"/>
    <p:sldId id="335" r:id="rId88"/>
    <p:sldId id="336" r:id="rId89"/>
    <p:sldId id="337" r:id="rId90"/>
    <p:sldId id="386" r:id="rId91"/>
    <p:sldId id="338" r:id="rId92"/>
    <p:sldId id="499" r:id="rId93"/>
    <p:sldId id="339" r:id="rId94"/>
    <p:sldId id="301" r:id="rId95"/>
    <p:sldId id="349" r:id="rId96"/>
    <p:sldId id="342" r:id="rId97"/>
    <p:sldId id="341" r:id="rId98"/>
    <p:sldId id="517" r:id="rId99"/>
    <p:sldId id="356" r:id="rId100"/>
    <p:sldId id="355" r:id="rId101"/>
    <p:sldId id="348" r:id="rId102"/>
    <p:sldId id="351" r:id="rId103"/>
    <p:sldId id="361" r:id="rId104"/>
    <p:sldId id="357" r:id="rId105"/>
    <p:sldId id="360" r:id="rId106"/>
    <p:sldId id="352" r:id="rId107"/>
    <p:sldId id="353" r:id="rId108"/>
    <p:sldId id="358" r:id="rId109"/>
    <p:sldId id="359" r:id="rId110"/>
    <p:sldId id="365" r:id="rId111"/>
    <p:sldId id="354" r:id="rId112"/>
    <p:sldId id="366" r:id="rId113"/>
    <p:sldId id="502" r:id="rId114"/>
    <p:sldId id="503" r:id="rId115"/>
    <p:sldId id="369" r:id="rId116"/>
    <p:sldId id="370" r:id="rId117"/>
    <p:sldId id="518" r:id="rId118"/>
    <p:sldId id="371" r:id="rId119"/>
    <p:sldId id="372" r:id="rId120"/>
    <p:sldId id="519" r:id="rId121"/>
    <p:sldId id="418" r:id="rId122"/>
    <p:sldId id="373" r:id="rId123"/>
    <p:sldId id="520" r:id="rId124"/>
    <p:sldId id="374" r:id="rId125"/>
    <p:sldId id="383" r:id="rId126"/>
    <p:sldId id="521" r:id="rId127"/>
    <p:sldId id="405" r:id="rId128"/>
    <p:sldId id="406" r:id="rId129"/>
    <p:sldId id="408" r:id="rId130"/>
    <p:sldId id="407" r:id="rId131"/>
    <p:sldId id="500" r:id="rId132"/>
    <p:sldId id="501" r:id="rId133"/>
    <p:sldId id="376" r:id="rId134"/>
    <p:sldId id="377" r:id="rId135"/>
    <p:sldId id="522" r:id="rId136"/>
    <p:sldId id="390" r:id="rId137"/>
    <p:sldId id="395" r:id="rId138"/>
    <p:sldId id="436" r:id="rId139"/>
    <p:sldId id="397" r:id="rId140"/>
    <p:sldId id="523" r:id="rId141"/>
    <p:sldId id="437" r:id="rId142"/>
    <p:sldId id="393" r:id="rId143"/>
    <p:sldId id="402" r:id="rId144"/>
    <p:sldId id="392" r:id="rId145"/>
    <p:sldId id="382" r:id="rId146"/>
    <p:sldId id="380" r:id="rId147"/>
    <p:sldId id="398" r:id="rId148"/>
    <p:sldId id="400" r:id="rId149"/>
    <p:sldId id="399" r:id="rId150"/>
    <p:sldId id="401" r:id="rId151"/>
    <p:sldId id="394" r:id="rId152"/>
    <p:sldId id="403" r:id="rId153"/>
    <p:sldId id="404" r:id="rId154"/>
    <p:sldId id="524" r:id="rId155"/>
    <p:sldId id="420" r:id="rId156"/>
    <p:sldId id="525" r:id="rId157"/>
    <p:sldId id="421" r:id="rId158"/>
    <p:sldId id="422" r:id="rId159"/>
    <p:sldId id="423" r:id="rId160"/>
    <p:sldId id="424" r:id="rId161"/>
    <p:sldId id="526" r:id="rId162"/>
    <p:sldId id="425" r:id="rId163"/>
    <p:sldId id="569" r:id="rId164"/>
    <p:sldId id="570" r:id="rId165"/>
    <p:sldId id="427" r:id="rId166"/>
    <p:sldId id="430" r:id="rId167"/>
    <p:sldId id="527" r:id="rId168"/>
    <p:sldId id="528" r:id="rId169"/>
    <p:sldId id="505" r:id="rId170"/>
    <p:sldId id="510" r:id="rId171"/>
    <p:sldId id="431" r:id="rId172"/>
    <p:sldId id="432" r:id="rId173"/>
    <p:sldId id="507" r:id="rId174"/>
    <p:sldId id="433" r:id="rId175"/>
    <p:sldId id="509" r:id="rId176"/>
    <p:sldId id="508" r:id="rId177"/>
    <p:sldId id="530" r:id="rId178"/>
    <p:sldId id="546" r:id="rId179"/>
    <p:sldId id="531" r:id="rId180"/>
    <p:sldId id="511" r:id="rId181"/>
    <p:sldId id="512" r:id="rId182"/>
    <p:sldId id="513" r:id="rId183"/>
    <p:sldId id="514" r:id="rId184"/>
    <p:sldId id="556" r:id="rId185"/>
    <p:sldId id="457" r:id="rId186"/>
    <p:sldId id="550" r:id="rId187"/>
    <p:sldId id="491" r:id="rId188"/>
    <p:sldId id="458" r:id="rId189"/>
    <p:sldId id="456" r:id="rId190"/>
    <p:sldId id="547" r:id="rId191"/>
    <p:sldId id="459" r:id="rId192"/>
    <p:sldId id="489" r:id="rId193"/>
    <p:sldId id="460" r:id="rId194"/>
    <p:sldId id="548" r:id="rId195"/>
    <p:sldId id="549" r:id="rId196"/>
    <p:sldId id="461" r:id="rId197"/>
    <p:sldId id="490" r:id="rId198"/>
    <p:sldId id="485" r:id="rId199"/>
    <p:sldId id="463" r:id="rId200"/>
    <p:sldId id="462" r:id="rId201"/>
    <p:sldId id="557" r:id="rId202"/>
    <p:sldId id="558" r:id="rId203"/>
    <p:sldId id="559" r:id="rId204"/>
    <p:sldId id="560" r:id="rId205"/>
    <p:sldId id="561" r:id="rId206"/>
    <p:sldId id="562" r:id="rId207"/>
    <p:sldId id="563" r:id="rId208"/>
    <p:sldId id="564" r:id="rId209"/>
    <p:sldId id="565" r:id="rId210"/>
    <p:sldId id="566" r:id="rId211"/>
    <p:sldId id="567" r:id="rId212"/>
    <p:sldId id="568" r:id="rId213"/>
    <p:sldId id="465" r:id="rId214"/>
    <p:sldId id="468" r:id="rId215"/>
    <p:sldId id="469" r:id="rId216"/>
    <p:sldId id="551" r:id="rId217"/>
    <p:sldId id="486" r:id="rId218"/>
    <p:sldId id="467" r:id="rId219"/>
    <p:sldId id="492" r:id="rId220"/>
    <p:sldId id="552" r:id="rId221"/>
    <p:sldId id="466" r:id="rId222"/>
    <p:sldId id="553" r:id="rId223"/>
    <p:sldId id="470" r:id="rId224"/>
    <p:sldId id="487" r:id="rId225"/>
    <p:sldId id="554" r:id="rId226"/>
    <p:sldId id="471" r:id="rId227"/>
    <p:sldId id="482" r:id="rId228"/>
    <p:sldId id="555" r:id="rId229"/>
    <p:sldId id="473" r:id="rId230"/>
    <p:sldId id="474" r:id="rId231"/>
    <p:sldId id="504" r:id="rId232"/>
    <p:sldId id="478" r:id="rId233"/>
    <p:sldId id="571" r:id="rId234"/>
    <p:sldId id="479" r:id="rId235"/>
    <p:sldId id="475" r:id="rId236"/>
    <p:sldId id="488" r:id="rId237"/>
    <p:sldId id="476" r:id="rId238"/>
    <p:sldId id="480" r:id="rId239"/>
    <p:sldId id="477" r:id="rId240"/>
    <p:sldId id="481" r:id="rId2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4412" autoAdjust="0"/>
    <p:restoredTop sz="94671" autoAdjust="0"/>
  </p:normalViewPr>
  <p:slideViewPr>
    <p:cSldViewPr snapToGrid="0">
      <p:cViewPr varScale="1">
        <p:scale>
          <a:sx n="81" d="100"/>
          <a:sy n="81" d="100"/>
        </p:scale>
        <p:origin x="322" y="53"/>
      </p:cViewPr>
      <p:guideLst>
        <p:guide orient="horz" pos="2160"/>
        <p:guide pos="3840"/>
      </p:guideLst>
    </p:cSldViewPr>
  </p:slideViewPr>
  <p:notesTextViewPr>
    <p:cViewPr>
      <p:scale>
        <a:sx n="1" d="1"/>
        <a:sy n="1" d="1"/>
      </p:scale>
      <p:origin x="0" y="0"/>
    </p:cViewPr>
  </p:notesTextViewPr>
  <p:sorterViewPr>
    <p:cViewPr>
      <p:scale>
        <a:sx n="140" d="100"/>
        <a:sy n="14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viewProps" Target="view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theme" Target="theme/theme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tableStyles" Target="tableStyles.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1B97F0-4B34-4CDC-A359-84A279ED7BAC}" type="datetimeFigureOut">
              <a:rPr lang="en-IN" smtClean="0"/>
              <a:t>24-11-2024</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BE777D-BC6B-427D-9DEF-338C5E89032C}" type="slidenum">
              <a:rPr lang="en-IN" smtClean="0"/>
              <a:t>‹#›</a:t>
            </a:fld>
            <a:endParaRPr lang="en-IN"/>
          </a:p>
        </p:txBody>
      </p:sp>
    </p:spTree>
    <p:extLst>
      <p:ext uri="{BB962C8B-B14F-4D97-AF65-F5344CB8AC3E}">
        <p14:creationId xmlns:p14="http://schemas.microsoft.com/office/powerpoint/2010/main" val="3280404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BE777D-BC6B-427D-9DEF-338C5E89032C}" type="slidenum">
              <a:rPr lang="en-IN" smtClean="0"/>
              <a:t>46</a:t>
            </a:fld>
            <a:endParaRPr lang="en-IN"/>
          </a:p>
        </p:txBody>
      </p:sp>
    </p:spTree>
    <p:extLst>
      <p:ext uri="{BB962C8B-B14F-4D97-AF65-F5344CB8AC3E}">
        <p14:creationId xmlns:p14="http://schemas.microsoft.com/office/powerpoint/2010/main" val="4098545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BBE777D-BC6B-427D-9DEF-338C5E89032C}" type="slidenum">
              <a:rPr lang="en-IN" smtClean="0"/>
              <a:t>137</a:t>
            </a:fld>
            <a:endParaRPr lang="en-IN"/>
          </a:p>
        </p:txBody>
      </p:sp>
    </p:spTree>
    <p:extLst>
      <p:ext uri="{BB962C8B-B14F-4D97-AF65-F5344CB8AC3E}">
        <p14:creationId xmlns:p14="http://schemas.microsoft.com/office/powerpoint/2010/main" val="167616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5ED89-7D81-4B47-B408-DF27ADD94BA1}"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82304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59910B-0100-44C1-BD5F-F1271E25E11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6667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119864-D8C1-4FF5-A205-4E41AB4D0E97}"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025960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8E944-41C3-4DE2-8AC1-8417D21CB5E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68981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7495BD-0E0A-4A12-AA28-E20F9A1F80F1}"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1916948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A8F80B-937D-4C70-87FC-686BCD43E42E}"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892962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F7FBA0-4619-4DDD-BBAB-819BA402B60B}" type="datetime1">
              <a:rPr lang="en-US" smtClean="0"/>
              <a:t>24/11/2024</a:t>
            </a:fld>
            <a:endParaRPr lang="en-US"/>
          </a:p>
        </p:txBody>
      </p:sp>
      <p:sp>
        <p:nvSpPr>
          <p:cNvPr id="8" name="Footer Placeholder 7"/>
          <p:cNvSpPr>
            <a:spLocks noGrp="1"/>
          </p:cNvSpPr>
          <p:nvPr>
            <p:ph type="ftr" sz="quarter" idx="11"/>
          </p:nvPr>
        </p:nvSpPr>
        <p:spPr/>
        <p:txBody>
          <a:bodyPr/>
          <a:lstStyle/>
          <a:p>
            <a:r>
              <a:rPr lang="en-US"/>
              <a:t>Prof. Shweta Dhawan Chachra</a:t>
            </a:r>
          </a:p>
        </p:txBody>
      </p:sp>
      <p:sp>
        <p:nvSpPr>
          <p:cNvPr id="9" name="Slide Number Placeholder 8"/>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4246048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BF82A09-0797-48C5-8818-8044389C6B30}" type="datetime1">
              <a:rPr lang="en-US" smtClean="0"/>
              <a:t>24/11/2024</a:t>
            </a:fld>
            <a:endParaRPr lang="en-US"/>
          </a:p>
        </p:txBody>
      </p:sp>
      <p:sp>
        <p:nvSpPr>
          <p:cNvPr id="4" name="Footer Placeholder 3"/>
          <p:cNvSpPr>
            <a:spLocks noGrp="1"/>
          </p:cNvSpPr>
          <p:nvPr>
            <p:ph type="ftr" sz="quarter" idx="11"/>
          </p:nvPr>
        </p:nvSpPr>
        <p:spPr/>
        <p:txBody>
          <a:bodyPr/>
          <a:lstStyle/>
          <a:p>
            <a:r>
              <a:rPr lang="en-US"/>
              <a:t>Prof. Shweta Dhawan Chachra</a:t>
            </a:r>
          </a:p>
        </p:txBody>
      </p:sp>
      <p:sp>
        <p:nvSpPr>
          <p:cNvPr id="5" name="Slide Number Placeholder 4"/>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315670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AD6B88-91EF-49C9-8144-3E14EC4A6B19}" type="datetime1">
              <a:rPr lang="en-US" smtClean="0"/>
              <a:t>24/11/2024</a:t>
            </a:fld>
            <a:endParaRPr lang="en-US"/>
          </a:p>
        </p:txBody>
      </p:sp>
      <p:sp>
        <p:nvSpPr>
          <p:cNvPr id="3" name="Footer Placeholder 2"/>
          <p:cNvSpPr>
            <a:spLocks noGrp="1"/>
          </p:cNvSpPr>
          <p:nvPr>
            <p:ph type="ftr" sz="quarter" idx="11"/>
          </p:nvPr>
        </p:nvSpPr>
        <p:spPr/>
        <p:txBody>
          <a:bodyPr/>
          <a:lstStyle/>
          <a:p>
            <a:r>
              <a:rPr lang="en-US"/>
              <a:t>Prof. Shweta Dhawan Chachra</a:t>
            </a:r>
          </a:p>
        </p:txBody>
      </p:sp>
      <p:sp>
        <p:nvSpPr>
          <p:cNvPr id="4" name="Slide Number Placeholder 3"/>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747013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4CF063D-42BD-418E-8747-D3A8F007C800}"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2695381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A22CF8-36FD-4037-8D77-D14E0F23944E}"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7" name="Slide Number Placeholder 6"/>
          <p:cNvSpPr>
            <a:spLocks noGrp="1"/>
          </p:cNvSpPr>
          <p:nvPr>
            <p:ph type="sldNum" sz="quarter" idx="12"/>
          </p:nvPr>
        </p:nvSpPr>
        <p:spPr/>
        <p:txBody>
          <a:bodyPr/>
          <a:lstStyle/>
          <a:p>
            <a:fld id="{7C05E5CB-9241-4665-889D-78B918CC363E}" type="slidenum">
              <a:rPr lang="en-US" smtClean="0"/>
              <a:t>‹#›</a:t>
            </a:fld>
            <a:endParaRPr lang="en-US"/>
          </a:p>
        </p:txBody>
      </p:sp>
    </p:spTree>
    <p:extLst>
      <p:ext uri="{BB962C8B-B14F-4D97-AF65-F5344CB8AC3E}">
        <p14:creationId xmlns:p14="http://schemas.microsoft.com/office/powerpoint/2010/main" val="13528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628307-3545-4459-8EA1-EE51CD4160E7}" type="datetime1">
              <a:rPr lang="en-US" smtClean="0"/>
              <a:t>24/11/2024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Prof. Shweta Dhawan Chachra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5E5CB-9241-4665-889D-78B918CC363E}" type="slidenum">
              <a:rPr lang="en-US" smtClean="0"/>
              <a:t>‹#›</a:t>
            </a:fld>
            <a:endParaRPr lang="en-US"/>
          </a:p>
        </p:txBody>
      </p:sp>
    </p:spTree>
    <p:extLst>
      <p:ext uri="{BB962C8B-B14F-4D97-AF65-F5344CB8AC3E}">
        <p14:creationId xmlns:p14="http://schemas.microsoft.com/office/powerpoint/2010/main" val="34730061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6.jpg"/><Relationship Id="rId4" Type="http://schemas.openxmlformats.org/officeDocument/2006/relationships/image" Target="../media/image5.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6.jpg"/><Relationship Id="rId4" Type="http://schemas.openxmlformats.org/officeDocument/2006/relationships/image" Target="../media/image5.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jpg"/><Relationship Id="rId4" Type="http://schemas.openxmlformats.org/officeDocument/2006/relationships/image" Target="../media/image5.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jpg"/><Relationship Id="rId4" Type="http://schemas.openxmlformats.org/officeDocument/2006/relationships/image" Target="../media/image5.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6.jp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jpg"/><Relationship Id="rId4" Type="http://schemas.openxmlformats.org/officeDocument/2006/relationships/image" Target="../media/image5.png"/></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6.jpg"/><Relationship Id="rId4" Type="http://schemas.openxmlformats.org/officeDocument/2006/relationships/image" Target="../media/image5.png"/></Relationships>
</file>

<file path=ppt/slides/_rels/slide1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jpg"/><Relationship Id="rId4" Type="http://schemas.openxmlformats.org/officeDocument/2006/relationships/image" Target="../media/image5.png"/></Relationships>
</file>

<file path=ppt/slides/_rels/slide1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6.jpg"/><Relationship Id="rId4" Type="http://schemas.openxmlformats.org/officeDocument/2006/relationships/image" Target="../media/image5.png"/></Relationships>
</file>

<file path=ppt/slides/_rels/slide1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6.jpg"/><Relationship Id="rId4" Type="http://schemas.openxmlformats.org/officeDocument/2006/relationships/image" Target="../media/image5.png"/></Relationships>
</file>

<file path=ppt/slides/_rels/slide1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6.jpg"/><Relationship Id="rId4" Type="http://schemas.openxmlformats.org/officeDocument/2006/relationships/image" Target="../media/image5.png"/></Relationships>
</file>

<file path=ppt/slides/_rels/slide1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2.png"/></Relationships>
</file>

<file path=ppt/slides/_rels/slide1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jpg"/><Relationship Id="rId4" Type="http://schemas.openxmlformats.org/officeDocument/2006/relationships/image" Target="../media/image5.png"/></Relationships>
</file>

<file path=ppt/slides/_rels/slide1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jpg"/><Relationship Id="rId4" Type="http://schemas.openxmlformats.org/officeDocument/2006/relationships/image" Target="../media/image5.png"/></Relationships>
</file>

<file path=ppt/slides/_rels/slide1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6.jpg"/><Relationship Id="rId4" Type="http://schemas.openxmlformats.org/officeDocument/2006/relationships/image" Target="../media/image5.png"/></Relationships>
</file>

<file path=ppt/slides/_rels/slide1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6.jpg"/><Relationship Id="rId4" Type="http://schemas.openxmlformats.org/officeDocument/2006/relationships/image" Target="../media/image5.png"/></Relationships>
</file>

<file path=ppt/slides/_rels/slide1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6.jpg"/><Relationship Id="rId4" Type="http://schemas.openxmlformats.org/officeDocument/2006/relationships/image" Target="../media/image5.png"/></Relationships>
</file>

<file path=ppt/slides/_rels/slide1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6.jpg"/><Relationship Id="rId4" Type="http://schemas.openxmlformats.org/officeDocument/2006/relationships/image" Target="../media/image5.png"/></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9.gif"/><Relationship Id="rId5" Type="http://schemas.openxmlformats.org/officeDocument/2006/relationships/image" Target="../media/image6.jpg"/><Relationship Id="rId4" Type="http://schemas.openxmlformats.org/officeDocument/2006/relationships/image" Target="../media/image5.png"/></Relationships>
</file>

<file path=ppt/slides/_rels/slide1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8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6.jpg"/><Relationship Id="rId4" Type="http://schemas.openxmlformats.org/officeDocument/2006/relationships/image" Target="../media/image5.png"/></Relationships>
</file>

<file path=ppt/slides/_rels/slide1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1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1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1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1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6.jpg"/><Relationship Id="rId4" Type="http://schemas.openxmlformats.org/officeDocument/2006/relationships/image" Target="../media/image5.png"/></Relationships>
</file>

<file path=ppt/slides/_rels/slide1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6.jpg"/><Relationship Id="rId4" Type="http://schemas.openxmlformats.org/officeDocument/2006/relationships/image" Target="../media/image5.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6.jpg"/><Relationship Id="rId4" Type="http://schemas.openxmlformats.org/officeDocument/2006/relationships/image" Target="../media/image5.png"/></Relationships>
</file>

<file path=ppt/slides/_rels/slide21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3.jpeg"/><Relationship Id="rId5" Type="http://schemas.openxmlformats.org/officeDocument/2006/relationships/image" Target="../media/image6.jpg"/><Relationship Id="rId4" Type="http://schemas.openxmlformats.org/officeDocument/2006/relationships/image" Target="../media/image5.png"/></Relationships>
</file>

<file path=ppt/slides/_rels/slide2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6.jpg"/><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6.jpg"/><Relationship Id="rId4" Type="http://schemas.openxmlformats.org/officeDocument/2006/relationships/image" Target="../media/image5.png"/></Relationships>
</file>

<file path=ppt/slides/_rels/slide2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6.jpg"/><Relationship Id="rId4" Type="http://schemas.openxmlformats.org/officeDocument/2006/relationships/image" Target="../media/image5.png"/></Relationships>
</file>

<file path=ppt/slides/_rels/slide2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6.jpg"/><Relationship Id="rId4" Type="http://schemas.openxmlformats.org/officeDocument/2006/relationships/image" Target="../media/image5.png"/></Relationships>
</file>

<file path=ppt/slides/_rels/slide2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6.jpg"/><Relationship Id="rId4" Type="http://schemas.openxmlformats.org/officeDocument/2006/relationships/image" Target="../media/image5.png"/></Relationships>
</file>

<file path=ppt/slides/_rels/slide2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5.jpeg"/><Relationship Id="rId5" Type="http://schemas.openxmlformats.org/officeDocument/2006/relationships/image" Target="../media/image6.jpg"/><Relationship Id="rId4" Type="http://schemas.openxmlformats.org/officeDocument/2006/relationships/image" Target="../media/image5.png"/></Relationships>
</file>

<file path=ppt/slides/_rels/slide2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2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2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6.jpg"/><Relationship Id="rId4" Type="http://schemas.openxmlformats.org/officeDocument/2006/relationships/image" Target="../media/image5.png"/></Relationships>
</file>

<file path=ppt/slides/_rels/slide2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jpg"/><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6.jp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6.jpg"/><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jp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jpg"/><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jpg"/><Relationship Id="rId4" Type="http://schemas.openxmlformats.org/officeDocument/2006/relationships/image" Target="../media/image5.png"/></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6.jpg"/><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jpg"/><Relationship Id="rId4" Type="http://schemas.openxmlformats.org/officeDocument/2006/relationships/image" Target="../media/image2.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jpg"/><Relationship Id="rId4" Type="http://schemas.openxmlformats.org/officeDocument/2006/relationships/image" Target="../media/image5.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jpg"/><Relationship Id="rId4" Type="http://schemas.openxmlformats.org/officeDocument/2006/relationships/image" Target="../media/image5.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6.jpg"/><Relationship Id="rId4" Type="http://schemas.openxmlformats.org/officeDocument/2006/relationships/image" Target="../media/image5.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5.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5.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6.jpg"/><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jpg"/><Relationship Id="rId4" Type="http://schemas.openxmlformats.org/officeDocument/2006/relationships/image" Target="../media/image5.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p:txBody>
          <a:bodyPr/>
          <a:lstStyle/>
          <a:p>
            <a:pPr algn="ctr"/>
            <a:r>
              <a:rPr lang="en-US" dirty="0">
                <a:solidFill>
                  <a:srgbClr val="C00000"/>
                </a:solidFill>
                <a:latin typeface="Marcellus" panose="020E0602050203020307" pitchFamily="34" charset="0"/>
              </a:rPr>
              <a:t>Process Synchronization</a:t>
            </a:r>
            <a:endParaRPr lang="en-US" dirty="0"/>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24/11/2024</a:t>
            </a:fld>
            <a:endParaRPr lang="en-US"/>
          </a:p>
        </p:txBody>
      </p:sp>
      <p:sp>
        <p:nvSpPr>
          <p:cNvPr id="8" name="Footer Placeholder 7"/>
          <p:cNvSpPr>
            <a:spLocks noGrp="1"/>
          </p:cNvSpPr>
          <p:nvPr>
            <p:ph type="ftr" sz="quarter" idx="11"/>
          </p:nvPr>
        </p:nvSpPr>
        <p:spPr/>
        <p:txBody>
          <a:bodyPr/>
          <a:lstStyle/>
          <a:p>
            <a:r>
              <a:rPr lang="en-US"/>
              <a:t>Prof. Shweta Dhawan Chachra</a:t>
            </a:r>
          </a:p>
        </p:txBody>
      </p:sp>
      <p:sp>
        <p:nvSpPr>
          <p:cNvPr id="9" name="Slide Number Placeholder 8"/>
          <p:cNvSpPr>
            <a:spLocks noGrp="1"/>
          </p:cNvSpPr>
          <p:nvPr>
            <p:ph type="sldNum" sz="quarter" idx="12"/>
          </p:nvPr>
        </p:nvSpPr>
        <p:spPr/>
        <p:txBody>
          <a:bodyPr/>
          <a:lstStyle/>
          <a:p>
            <a:fld id="{7C05E5CB-9241-4665-889D-78B918CC363E}" type="slidenum">
              <a:rPr lang="en-US" smtClean="0"/>
              <a:t>1</a:t>
            </a:fld>
            <a:endParaRPr lang="en-US"/>
          </a:p>
        </p:txBody>
      </p:sp>
    </p:spTree>
    <p:extLst>
      <p:ext uri="{BB962C8B-B14F-4D97-AF65-F5344CB8AC3E}">
        <p14:creationId xmlns:p14="http://schemas.microsoft.com/office/powerpoint/2010/main" val="1855703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tx1">
                    <a:lumMod val="85000"/>
                    <a:lumOff val="15000"/>
                  </a:schemeClr>
                </a:solidFill>
                <a:latin typeface="Marcellus" panose="020E0602050203020307" pitchFamily="34" charset="0"/>
              </a:rPr>
              <a:t>The concurrent execution of "counter++" and "counter--" is equivalent to </a:t>
            </a:r>
          </a:p>
          <a:p>
            <a:endParaRPr lang="en-IN" dirty="0">
              <a:solidFill>
                <a:schemeClr val="tx1">
                  <a:lumMod val="85000"/>
                  <a:lumOff val="15000"/>
                </a:schemeClr>
              </a:solidFill>
              <a:latin typeface="Marcellus" panose="020E0602050203020307" pitchFamily="34" charset="0"/>
            </a:endParaRPr>
          </a:p>
          <a:p>
            <a:pPr lvl="1"/>
            <a:r>
              <a:rPr lang="en-IN" dirty="0">
                <a:solidFill>
                  <a:schemeClr val="tx1">
                    <a:lumMod val="85000"/>
                    <a:lumOff val="15000"/>
                  </a:schemeClr>
                </a:solidFill>
                <a:latin typeface="Marcellus" panose="020E0602050203020307" pitchFamily="34" charset="0"/>
              </a:rPr>
              <a:t>A sequential execution in which the lower-level statements presented previously are interleaved in some arbitrary order. </a:t>
            </a:r>
          </a:p>
          <a:p>
            <a:endParaRPr lang="en-IN" dirty="0">
              <a:solidFill>
                <a:schemeClr val="tx1">
                  <a:lumMod val="85000"/>
                  <a:lumOff val="15000"/>
                </a:schemeClr>
              </a:solidFill>
              <a:latin typeface="Marcellus" panose="020E0602050203020307" pitchFamily="34" charset="0"/>
            </a:endParaRPr>
          </a:p>
          <a:p>
            <a:r>
              <a:rPr lang="en-IN" dirty="0">
                <a:solidFill>
                  <a:schemeClr val="tx1">
                    <a:lumMod val="85000"/>
                    <a:lumOff val="15000"/>
                  </a:schemeClr>
                </a:solidFill>
                <a:latin typeface="Marcellus" panose="020E0602050203020307" pitchFamily="34" charset="0"/>
              </a:rPr>
              <a:t>But the order within each high-level statement is preserved</a:t>
            </a:r>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88B14852-997A-45E8-B776-A12C198ABFF5}"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10</a:t>
            </a:fld>
            <a:endParaRPr lang="en-US"/>
          </a:p>
        </p:txBody>
      </p:sp>
    </p:spTree>
    <p:extLst>
      <p:ext uri="{BB962C8B-B14F-4D97-AF65-F5344CB8AC3E}">
        <p14:creationId xmlns:p14="http://schemas.microsoft.com/office/powerpoint/2010/main" val="388198646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err="1">
                <a:solidFill>
                  <a:srgbClr val="C00000"/>
                </a:solidFill>
                <a:latin typeface="Marcellus" panose="020E0602050203020307" pitchFamily="34" charset="0"/>
              </a:rPr>
              <a:t>test_and_set</a:t>
            </a:r>
            <a:r>
              <a:rPr lang="en-US" sz="3600" dirty="0">
                <a:solidFill>
                  <a:srgbClr val="C00000"/>
                </a:solidFill>
                <a:latin typeface="Marcellus" panose="020E0602050203020307" pitchFamily="34" charset="0"/>
              </a:rPr>
              <a:t>  Instruction </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100</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Marcellus"/>
              </a:rPr>
              <a:t>Definition:</a:t>
            </a:r>
          </a:p>
          <a:p>
            <a:pPr marL="0" indent="0">
              <a:buNone/>
            </a:pPr>
            <a:r>
              <a:rPr lang="en-IN" sz="2400" dirty="0">
                <a:latin typeface="Marcellus"/>
              </a:rPr>
              <a:t>       </a:t>
            </a:r>
            <a:r>
              <a:rPr lang="en-IN" sz="2400" dirty="0" err="1">
                <a:latin typeface="Marcellus"/>
              </a:rPr>
              <a:t>boolean</a:t>
            </a:r>
            <a:r>
              <a:rPr lang="en-IN" sz="2400" dirty="0">
                <a:latin typeface="Marcellus"/>
              </a:rPr>
              <a:t> </a:t>
            </a:r>
            <a:r>
              <a:rPr lang="en-IN" sz="2400" dirty="0" err="1">
                <a:latin typeface="Marcellus"/>
              </a:rPr>
              <a:t>test_and_set</a:t>
            </a:r>
            <a:r>
              <a:rPr lang="en-IN" sz="2400" dirty="0">
                <a:latin typeface="Marcellus"/>
              </a:rPr>
              <a:t> (</a:t>
            </a:r>
            <a:r>
              <a:rPr lang="en-IN" sz="2400" dirty="0" err="1">
                <a:latin typeface="Marcellus"/>
              </a:rPr>
              <a:t>boolean</a:t>
            </a:r>
            <a:r>
              <a:rPr lang="en-IN" sz="2400" dirty="0">
                <a:latin typeface="Marcellus"/>
              </a:rPr>
              <a:t> *target)</a:t>
            </a:r>
          </a:p>
          <a:p>
            <a:pPr marL="0" indent="0">
              <a:buNone/>
            </a:pPr>
            <a:r>
              <a:rPr lang="en-IN" sz="2400" dirty="0">
                <a:latin typeface="Marcellus"/>
              </a:rPr>
              <a:t>          {</a:t>
            </a:r>
          </a:p>
          <a:p>
            <a:pPr marL="0" indent="0">
              <a:buNone/>
            </a:pPr>
            <a:r>
              <a:rPr lang="en-IN" sz="2400" dirty="0">
                <a:latin typeface="Marcellus"/>
              </a:rPr>
              <a:t>               </a:t>
            </a:r>
            <a:r>
              <a:rPr lang="en-IN" sz="2400" dirty="0" err="1">
                <a:latin typeface="Marcellus"/>
              </a:rPr>
              <a:t>boolean</a:t>
            </a:r>
            <a:r>
              <a:rPr lang="en-IN" sz="2400" dirty="0">
                <a:latin typeface="Marcellus"/>
              </a:rPr>
              <a:t> </a:t>
            </a:r>
            <a:r>
              <a:rPr lang="en-IN" sz="2400" dirty="0" err="1">
                <a:latin typeface="Marcellus"/>
              </a:rPr>
              <a:t>rv</a:t>
            </a:r>
            <a:r>
              <a:rPr lang="en-IN" sz="2400" dirty="0">
                <a:latin typeface="Marcellus"/>
              </a:rPr>
              <a:t> = *target;</a:t>
            </a:r>
          </a:p>
          <a:p>
            <a:pPr marL="0" indent="0">
              <a:buNone/>
            </a:pPr>
            <a:r>
              <a:rPr lang="en-IN" sz="2400" dirty="0">
                <a:latin typeface="Marcellus"/>
              </a:rPr>
              <a:t>               *target = TRUE;</a:t>
            </a:r>
          </a:p>
          <a:p>
            <a:pPr marL="0" indent="0">
              <a:buNone/>
            </a:pPr>
            <a:r>
              <a:rPr lang="en-IN" sz="2400" dirty="0">
                <a:latin typeface="Marcellus"/>
              </a:rPr>
              <a:t>               return </a:t>
            </a:r>
            <a:r>
              <a:rPr lang="en-IN" sz="2400" dirty="0" err="1">
                <a:latin typeface="Marcellus"/>
              </a:rPr>
              <a:t>rv</a:t>
            </a:r>
            <a:r>
              <a:rPr lang="en-IN" sz="2400" dirty="0">
                <a:latin typeface="Marcellus"/>
              </a:rPr>
              <a:t>:</a:t>
            </a:r>
          </a:p>
          <a:p>
            <a:pPr marL="0" indent="0">
              <a:buNone/>
            </a:pPr>
            <a:r>
              <a:rPr lang="en-IN" sz="2400" dirty="0">
                <a:latin typeface="Marcellus"/>
              </a:rPr>
              <a:t>          }</a:t>
            </a:r>
          </a:p>
          <a:p>
            <a:r>
              <a:rPr lang="en-IN" sz="2400" dirty="0">
                <a:solidFill>
                  <a:srgbClr val="C00000"/>
                </a:solidFill>
                <a:latin typeface="Marcellus"/>
              </a:rPr>
              <a:t>Executed atomically</a:t>
            </a:r>
          </a:p>
          <a:p>
            <a:pPr lvl="1"/>
            <a:r>
              <a:rPr lang="en-IN" sz="2000" dirty="0">
                <a:latin typeface="Marcellus"/>
              </a:rPr>
              <a:t>If 2 test and set instructions are executed simultaneously , they will be executed sequentially in some </a:t>
            </a:r>
            <a:r>
              <a:rPr lang="en-IN" sz="2000" dirty="0" err="1">
                <a:latin typeface="Marcellus"/>
              </a:rPr>
              <a:t>arbitary</a:t>
            </a:r>
            <a:r>
              <a:rPr lang="en-IN" sz="2000" dirty="0">
                <a:latin typeface="Marcellus"/>
              </a:rPr>
              <a:t> order.</a:t>
            </a:r>
          </a:p>
          <a:p>
            <a:pPr lvl="1"/>
            <a:endParaRPr lang="en-IN" sz="2000" dirty="0">
              <a:latin typeface="Marcellus"/>
            </a:endParaRPr>
          </a:p>
        </p:txBody>
      </p:sp>
    </p:spTree>
    <p:extLst>
      <p:ext uri="{BB962C8B-B14F-4D97-AF65-F5344CB8AC3E}">
        <p14:creationId xmlns:p14="http://schemas.microsoft.com/office/powerpoint/2010/main" val="143506017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err="1">
                <a:solidFill>
                  <a:srgbClr val="C00000"/>
                </a:solidFill>
                <a:latin typeface="Marcellus" panose="020E0602050203020307" pitchFamily="34" charset="0"/>
              </a:rPr>
              <a:t>test_and_set</a:t>
            </a:r>
            <a:r>
              <a:rPr lang="en-US" sz="3600" dirty="0">
                <a:solidFill>
                  <a:srgbClr val="C00000"/>
                </a:solidFill>
                <a:latin typeface="Marcellus" panose="020E0602050203020307" pitchFamily="34" charset="0"/>
              </a:rPr>
              <a:t>  Instruction </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101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000" dirty="0">
                <a:latin typeface="Marcellus"/>
              </a:rPr>
              <a:t>Definition:</a:t>
            </a:r>
          </a:p>
          <a:p>
            <a:pPr marL="0" indent="0">
              <a:buNone/>
            </a:pPr>
            <a:r>
              <a:rPr lang="en-IN" sz="2000" dirty="0">
                <a:latin typeface="Marcellus"/>
              </a:rPr>
              <a:t>       </a:t>
            </a:r>
            <a:r>
              <a:rPr lang="en-IN" sz="2000" dirty="0" err="1">
                <a:latin typeface="Marcellus"/>
              </a:rPr>
              <a:t>boolean</a:t>
            </a:r>
            <a:r>
              <a:rPr lang="en-IN" sz="2000" dirty="0">
                <a:latin typeface="Marcellus"/>
              </a:rPr>
              <a:t> </a:t>
            </a:r>
            <a:r>
              <a:rPr lang="en-IN" sz="2000" dirty="0" err="1">
                <a:latin typeface="Marcellus"/>
              </a:rPr>
              <a:t>test_and_set</a:t>
            </a:r>
            <a:r>
              <a:rPr lang="en-IN" sz="2000" dirty="0">
                <a:latin typeface="Marcellus"/>
              </a:rPr>
              <a:t> (</a:t>
            </a:r>
            <a:r>
              <a:rPr lang="en-IN" sz="2000" dirty="0" err="1">
                <a:latin typeface="Marcellus"/>
              </a:rPr>
              <a:t>boolean</a:t>
            </a:r>
            <a:r>
              <a:rPr lang="en-IN" sz="2000" dirty="0">
                <a:latin typeface="Marcellus"/>
              </a:rPr>
              <a:t> *target)</a:t>
            </a:r>
          </a:p>
          <a:p>
            <a:pPr marL="0" indent="0">
              <a:buNone/>
            </a:pPr>
            <a:r>
              <a:rPr lang="en-IN" sz="2000" dirty="0">
                <a:latin typeface="Marcellus"/>
              </a:rPr>
              <a:t>          {</a:t>
            </a:r>
          </a:p>
          <a:p>
            <a:pPr marL="0" indent="0">
              <a:buNone/>
            </a:pPr>
            <a:r>
              <a:rPr lang="en-IN" sz="2000" dirty="0">
                <a:latin typeface="Marcellus"/>
              </a:rPr>
              <a:t>               </a:t>
            </a:r>
            <a:r>
              <a:rPr lang="en-IN" sz="2000" dirty="0" err="1">
                <a:latin typeface="Marcellus"/>
              </a:rPr>
              <a:t>boolean</a:t>
            </a:r>
            <a:r>
              <a:rPr lang="en-IN" sz="2000" dirty="0">
                <a:latin typeface="Marcellus"/>
              </a:rPr>
              <a:t> </a:t>
            </a:r>
            <a:r>
              <a:rPr lang="en-IN" sz="2000" dirty="0" err="1">
                <a:latin typeface="Marcellus"/>
              </a:rPr>
              <a:t>rv</a:t>
            </a:r>
            <a:r>
              <a:rPr lang="en-IN" sz="2000" dirty="0">
                <a:latin typeface="Marcellus"/>
              </a:rPr>
              <a:t> = *target;</a:t>
            </a:r>
          </a:p>
          <a:p>
            <a:pPr marL="0" indent="0">
              <a:buNone/>
            </a:pPr>
            <a:r>
              <a:rPr lang="en-IN" sz="2000" dirty="0">
                <a:latin typeface="Marcellus"/>
              </a:rPr>
              <a:t>               *target = TRUE;</a:t>
            </a:r>
          </a:p>
          <a:p>
            <a:pPr marL="0" indent="0">
              <a:buNone/>
            </a:pPr>
            <a:r>
              <a:rPr lang="en-IN" sz="2000" dirty="0">
                <a:latin typeface="Marcellus"/>
              </a:rPr>
              <a:t>               return </a:t>
            </a:r>
            <a:r>
              <a:rPr lang="en-IN" sz="2000" dirty="0" err="1">
                <a:latin typeface="Marcellus"/>
              </a:rPr>
              <a:t>rv</a:t>
            </a:r>
            <a:r>
              <a:rPr lang="en-IN" sz="2000" dirty="0">
                <a:latin typeface="Marcellus"/>
              </a:rPr>
              <a:t>:</a:t>
            </a:r>
          </a:p>
          <a:p>
            <a:pPr marL="0" indent="0">
              <a:buNone/>
            </a:pPr>
            <a:r>
              <a:rPr lang="en-IN" sz="2000" dirty="0">
                <a:latin typeface="Marcellus"/>
              </a:rPr>
              <a:t>          }</a:t>
            </a:r>
          </a:p>
          <a:p>
            <a:r>
              <a:rPr lang="en-IN" sz="2400" dirty="0">
                <a:solidFill>
                  <a:srgbClr val="C00000"/>
                </a:solidFill>
                <a:latin typeface="Marcellus"/>
              </a:rPr>
              <a:t>Returns the original value </a:t>
            </a:r>
            <a:r>
              <a:rPr lang="en-IN" sz="2400" dirty="0">
                <a:latin typeface="Marcellus"/>
              </a:rPr>
              <a:t>of passed parameter </a:t>
            </a:r>
            <a:r>
              <a:rPr lang="en-IN" sz="2400" dirty="0" err="1">
                <a:latin typeface="Marcellus"/>
              </a:rPr>
              <a:t>i.e</a:t>
            </a:r>
            <a:r>
              <a:rPr lang="en-IN" sz="2400" dirty="0">
                <a:latin typeface="Marcellus"/>
              </a:rPr>
              <a:t> False</a:t>
            </a:r>
          </a:p>
          <a:p>
            <a:r>
              <a:rPr lang="en-IN" sz="2400" dirty="0">
                <a:solidFill>
                  <a:srgbClr val="C00000"/>
                </a:solidFill>
                <a:latin typeface="Marcellus"/>
              </a:rPr>
              <a:t>Set the new value</a:t>
            </a:r>
            <a:r>
              <a:rPr lang="en-IN" sz="2400" dirty="0">
                <a:latin typeface="Marcellus"/>
              </a:rPr>
              <a:t> of passed parameter to </a:t>
            </a:r>
            <a:r>
              <a:rPr lang="en-IN" sz="2400" dirty="0">
                <a:solidFill>
                  <a:srgbClr val="C00000"/>
                </a:solidFill>
                <a:latin typeface="Marcellus"/>
              </a:rPr>
              <a:t>“TRUE”.</a:t>
            </a:r>
          </a:p>
        </p:txBody>
      </p:sp>
    </p:spTree>
    <p:extLst>
      <p:ext uri="{BB962C8B-B14F-4D97-AF65-F5344CB8AC3E}">
        <p14:creationId xmlns:p14="http://schemas.microsoft.com/office/powerpoint/2010/main" val="227198681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err="1">
                <a:solidFill>
                  <a:srgbClr val="C00000"/>
                </a:solidFill>
                <a:latin typeface="Marcellus" panose="020E0602050203020307" pitchFamily="34" charset="0"/>
              </a:rPr>
              <a:t>TestAndSet</a:t>
            </a:r>
            <a:r>
              <a:rPr lang="en-US" sz="3200" dirty="0">
                <a:solidFill>
                  <a:srgbClr val="C00000"/>
                </a:solidFill>
                <a:latin typeface="Marcellus" panose="020E0602050203020307" pitchFamily="34" charset="0"/>
              </a:rPr>
              <a:t>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102</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2060812"/>
            <a:ext cx="10315074" cy="33799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IN" sz="2400" dirty="0">
                <a:latin typeface="Marcellus"/>
              </a:rPr>
              <a:t>Implements mutual exclusion</a:t>
            </a:r>
          </a:p>
          <a:p>
            <a:pPr>
              <a:tabLst>
                <a:tab pos="742278" algn="l"/>
                <a:tab pos="1023411" algn="l"/>
                <a:tab pos="1258984" algn="l"/>
              </a:tabLst>
              <a:defRPr/>
            </a:pPr>
            <a:r>
              <a:rPr lang="en-US" sz="2400" dirty="0">
                <a:solidFill>
                  <a:srgbClr val="C00000"/>
                </a:solidFill>
                <a:latin typeface="Marcellus"/>
                <a:ea typeface="ＭＳ Ｐゴシック" charset="0"/>
                <a:cs typeface="ＭＳ Ｐゴシック" charset="0"/>
              </a:rPr>
              <a:t>Lock=Shared /Global Boolean variable </a:t>
            </a:r>
            <a:r>
              <a:rPr lang="en-US" sz="2400" dirty="0">
                <a:latin typeface="Marcellus"/>
                <a:ea typeface="ＭＳ Ｐゴシック" charset="0"/>
                <a:cs typeface="ＭＳ Ｐゴシック" charset="0"/>
              </a:rPr>
              <a:t>, initialized to </a:t>
            </a:r>
            <a:r>
              <a:rPr lang="en-US" sz="2400" dirty="0">
                <a:solidFill>
                  <a:srgbClr val="C00000"/>
                </a:solidFill>
                <a:latin typeface="Marcellus"/>
                <a:ea typeface="ＭＳ Ｐゴシック" charset="0"/>
                <a:cs typeface="ＭＳ Ｐゴシック" charset="0"/>
              </a:rPr>
              <a:t>FALSE</a:t>
            </a:r>
          </a:p>
        </p:txBody>
      </p:sp>
    </p:spTree>
    <p:extLst>
      <p:ext uri="{BB962C8B-B14F-4D97-AF65-F5344CB8AC3E}">
        <p14:creationId xmlns:p14="http://schemas.microsoft.com/office/powerpoint/2010/main" val="7251936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a:t>
            </a:r>
            <a:r>
              <a:rPr lang="en-US" sz="3200" dirty="0" err="1">
                <a:solidFill>
                  <a:srgbClr val="C00000"/>
                </a:solidFill>
                <a:latin typeface="Marcellus" panose="020E0602050203020307" pitchFamily="34" charset="0"/>
              </a:rPr>
              <a:t>TestAndSet</a:t>
            </a:r>
            <a:r>
              <a:rPr lang="en-US" sz="3200" dirty="0">
                <a:solidFill>
                  <a:srgbClr val="C00000"/>
                </a:solidFill>
                <a:latin typeface="Marcellus" panose="020E0602050203020307" pitchFamily="34" charset="0"/>
              </a:rPr>
              <a:t>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103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endParaRPr lang="en-US" sz="2400" dirty="0">
              <a:latin typeface="Marcellus"/>
              <a:ea typeface="ＭＳ Ｐゴシック" charset="0"/>
              <a:cs typeface="ＭＳ Ｐゴシック" charset="0"/>
            </a:endParaRPr>
          </a:p>
          <a:p>
            <a:pPr>
              <a:tabLst>
                <a:tab pos="742278" algn="l"/>
                <a:tab pos="1023411" algn="l"/>
                <a:tab pos="1258984" algn="l"/>
              </a:tabLst>
              <a:defRPr/>
            </a:pPr>
            <a:r>
              <a:rPr lang="en-US" sz="2400" dirty="0">
                <a:latin typeface="Marcellus"/>
                <a:ea typeface="ＭＳ Ｐゴシック" charset="0"/>
                <a:cs typeface="ＭＳ Ｐゴシック" charset="0"/>
              </a:rPr>
              <a:t>Solution:</a:t>
            </a:r>
            <a:endParaRPr lang="en-US" sz="2000" dirty="0">
              <a:latin typeface="Marcellus"/>
              <a:ea typeface="ＭＳ Ｐゴシック" charset="0"/>
              <a:cs typeface="Courier New"/>
            </a:endParaRPr>
          </a:p>
        </p:txBody>
      </p:sp>
      <p:pic>
        <p:nvPicPr>
          <p:cNvPr id="13"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54479" y="2661142"/>
            <a:ext cx="4734755" cy="25749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pic>
    </p:spTree>
    <p:extLst>
      <p:ext uri="{BB962C8B-B14F-4D97-AF65-F5344CB8AC3E}">
        <p14:creationId xmlns:p14="http://schemas.microsoft.com/office/powerpoint/2010/main" val="19037539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Mutual-exclusion implementation with </a:t>
            </a:r>
            <a:r>
              <a:rPr lang="en-US" sz="2800" dirty="0" err="1">
                <a:solidFill>
                  <a:srgbClr val="C00000"/>
                </a:solidFill>
                <a:latin typeface="Marcellus" panose="020E0602050203020307" pitchFamily="34" charset="0"/>
              </a:rPr>
              <a:t>TestAndSet</a:t>
            </a:r>
            <a:r>
              <a:rPr lang="en-US" sz="2800" dirty="0">
                <a:solidFill>
                  <a:srgbClr val="C00000"/>
                </a:solidFill>
                <a:latin typeface="Marcellus" panose="020E0602050203020307" pitchFamily="34" charset="0"/>
              </a:rPr>
              <a:t> ()</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104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a:p>
            <a:pPr marL="0" indent="0">
              <a:buNone/>
            </a:pPr>
            <a:endParaRPr lang="en-IN" b="1" dirty="0"/>
          </a:p>
        </p:txBody>
      </p:sp>
      <p:sp>
        <p:nvSpPr>
          <p:cNvPr id="16" name="TextBox 15"/>
          <p:cNvSpPr txBox="1"/>
          <p:nvPr/>
        </p:nvSpPr>
        <p:spPr>
          <a:xfrm>
            <a:off x="4567728" y="854316"/>
            <a:ext cx="2098636" cy="280076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Marcellus"/>
              </a:rPr>
              <a:t>P0 tries to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T&amp;S returns False and set lock=True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While(False);</a:t>
            </a:r>
          </a:p>
          <a:p>
            <a:pPr marL="285750" indent="-285750">
              <a:buFont typeface="Arial" panose="020B0604020202020204" pitchFamily="34" charset="0"/>
              <a:buChar char="•"/>
            </a:pPr>
            <a:r>
              <a:rPr lang="en-IN" sz="1600" dirty="0">
                <a:latin typeface="Marcellus"/>
              </a:rPr>
              <a:t>P0 comes out of while </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Enter CS</a:t>
            </a:r>
          </a:p>
          <a:p>
            <a:pPr marL="285750" indent="-285750">
              <a:buFont typeface="Arial" panose="020B0604020202020204" pitchFamily="34" charset="0"/>
              <a:buChar char="•"/>
            </a:pPr>
            <a:endParaRPr lang="en-IN" sz="1600" dirty="0">
              <a:latin typeface="Marcellus"/>
            </a:endParaRPr>
          </a:p>
        </p:txBody>
      </p:sp>
      <p:sp>
        <p:nvSpPr>
          <p:cNvPr id="17" name="TextBox 16"/>
          <p:cNvSpPr txBox="1"/>
          <p:nvPr/>
        </p:nvSpPr>
        <p:spPr>
          <a:xfrm>
            <a:off x="9005248" y="722986"/>
            <a:ext cx="2868304" cy="4524315"/>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Marcellus"/>
              </a:rPr>
              <a:t>Now P1 tries to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P0 is still inside CS and lock=true </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err="1">
                <a:latin typeface="Marcellus"/>
              </a:rPr>
              <a:t>Test&amp;Set</a:t>
            </a:r>
            <a:r>
              <a:rPr lang="en-IN" sz="1600" dirty="0">
                <a:latin typeface="Marcellus"/>
              </a:rPr>
              <a:t> Returns the original value of passed parameter i.e. True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While(True);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Goes in </a:t>
            </a:r>
            <a:r>
              <a:rPr lang="en-IN" sz="1600" dirty="0" err="1">
                <a:latin typeface="Marcellus"/>
              </a:rPr>
              <a:t>Infinte</a:t>
            </a:r>
            <a:r>
              <a:rPr lang="en-IN" sz="1600" dirty="0">
                <a:latin typeface="Marcellus"/>
              </a:rPr>
              <a:t> Loop/Do Nothing</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so P1 cannot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a:latin typeface="Marcellus"/>
            </a:endParaRPr>
          </a:p>
          <a:p>
            <a:endParaRPr lang="en-IN" sz="1600" dirty="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599525887"/>
              </p:ext>
            </p:extLst>
          </p:nvPr>
        </p:nvGraphicFramePr>
        <p:xfrm>
          <a:off x="669758" y="1556780"/>
          <a:ext cx="3631821" cy="2316480"/>
        </p:xfrm>
        <a:graphic>
          <a:graphicData uri="http://schemas.openxmlformats.org/drawingml/2006/table">
            <a:tbl>
              <a:tblPr firstRow="1" bandRow="1">
                <a:tableStyleId>{7DF18680-E054-41AD-8BC1-D1AEF772440D}</a:tableStyleId>
              </a:tblPr>
              <a:tblGrid>
                <a:gridCol w="3631821">
                  <a:extLst>
                    <a:ext uri="{9D8B030D-6E8A-4147-A177-3AD203B41FA5}">
                      <a16:colId xmlns:a16="http://schemas.microsoft.com/office/drawing/2014/main" val="20000"/>
                    </a:ext>
                  </a:extLst>
                </a:gridCol>
              </a:tblGrid>
              <a:tr h="370840">
                <a:tc>
                  <a:txBody>
                    <a:bodyPr/>
                    <a:lstStyle/>
                    <a:p>
                      <a:r>
                        <a:rPr lang="en-IN" sz="2000" dirty="0"/>
                        <a:t>P0</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        while(</a:t>
                      </a:r>
                      <a:r>
                        <a:rPr lang="en-IN" sz="2000" dirty="0" err="1"/>
                        <a:t>TestAndSet</a:t>
                      </a:r>
                      <a:r>
                        <a:rPr lang="en-IN" sz="2000" dirty="0"/>
                        <a:t>(&amp;lock));</a:t>
                      </a:r>
                    </a:p>
                    <a:p>
                      <a:r>
                        <a:rPr lang="en-IN" sz="2000" dirty="0"/>
                        <a:t>         critical</a:t>
                      </a:r>
                      <a:r>
                        <a:rPr lang="en-IN" sz="2000" baseline="0" dirty="0"/>
                        <a:t> section</a:t>
                      </a:r>
                    </a:p>
                    <a:p>
                      <a:r>
                        <a:rPr lang="en-IN" sz="2000" baseline="0" dirty="0"/>
                        <a:t>         lock=FALSE;</a:t>
                      </a:r>
                    </a:p>
                    <a:p>
                      <a:r>
                        <a:rPr lang="en-IN" sz="2000" baseline="0" dirty="0"/>
                        <a:t>         remainder section</a:t>
                      </a:r>
                      <a:endParaRPr lang="en-IN" sz="2000" dirty="0"/>
                    </a:p>
                    <a:p>
                      <a:r>
                        <a:rPr lang="en-IN" sz="2000" dirty="0"/>
                        <a:t>}while(1);</a:t>
                      </a:r>
                    </a:p>
                  </a:txBody>
                  <a:tcPr/>
                </a:tc>
                <a:extLst>
                  <a:ext uri="{0D108BD9-81ED-4DB2-BD59-A6C34878D82A}">
                    <a16:rowId xmlns:a16="http://schemas.microsoft.com/office/drawing/2014/main" val="10001"/>
                  </a:ext>
                </a:extLst>
              </a:tr>
            </a:tbl>
          </a:graphicData>
        </a:graphic>
      </p:graphicFrame>
      <p:sp>
        <p:nvSpPr>
          <p:cNvPr id="15" name="Right Arrow 14"/>
          <p:cNvSpPr/>
          <p:nvPr/>
        </p:nvSpPr>
        <p:spPr>
          <a:xfrm rot="20619845" flipV="1">
            <a:off x="5817618" y="2530851"/>
            <a:ext cx="3167980" cy="385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96569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Mutual-exclusion implementation with </a:t>
            </a:r>
            <a:r>
              <a:rPr lang="en-US" sz="2800" dirty="0" err="1">
                <a:solidFill>
                  <a:srgbClr val="C00000"/>
                </a:solidFill>
                <a:latin typeface="Marcellus" panose="020E0602050203020307" pitchFamily="34" charset="0"/>
              </a:rPr>
              <a:t>TestAndSet</a:t>
            </a:r>
            <a:r>
              <a:rPr lang="en-US" sz="2800" dirty="0">
                <a:solidFill>
                  <a:srgbClr val="C00000"/>
                </a:solidFill>
                <a:latin typeface="Marcellus" panose="020E0602050203020307" pitchFamily="34" charset="0"/>
              </a:rPr>
              <a:t> ()</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105</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a:p>
            <a:pPr marL="0" indent="0">
              <a:buNone/>
            </a:pPr>
            <a:endParaRPr lang="en-IN" b="1" dirty="0"/>
          </a:p>
        </p:txBody>
      </p:sp>
      <p:sp>
        <p:nvSpPr>
          <p:cNvPr id="16" name="TextBox 15"/>
          <p:cNvSpPr txBox="1"/>
          <p:nvPr/>
        </p:nvSpPr>
        <p:spPr>
          <a:xfrm>
            <a:off x="4567728" y="854316"/>
            <a:ext cx="2098636" cy="3046988"/>
          </a:xfrm>
          <a:prstGeom prst="rect">
            <a:avLst/>
          </a:prstGeom>
          <a:noFill/>
        </p:spPr>
        <p:txBody>
          <a:bodyPr wrap="square" rtlCol="0">
            <a:spAutoFit/>
          </a:bodyPr>
          <a:lstStyle/>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After completing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P0 makes lock=false </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Exits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Enters RS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a:latin typeface="Marcellus"/>
            </a:endParaRPr>
          </a:p>
        </p:txBody>
      </p:sp>
      <p:sp>
        <p:nvSpPr>
          <p:cNvPr id="17" name="TextBox 16"/>
          <p:cNvSpPr txBox="1"/>
          <p:nvPr/>
        </p:nvSpPr>
        <p:spPr>
          <a:xfrm>
            <a:off x="9758809" y="1338540"/>
            <a:ext cx="2129050"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Marcellus"/>
              </a:rPr>
              <a:t>Now P1 can enter CS as lock is false now</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Comes out of while loop</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Executes CS</a:t>
            </a:r>
          </a:p>
        </p:txBody>
      </p:sp>
      <p:graphicFrame>
        <p:nvGraphicFramePr>
          <p:cNvPr id="19" name="Table 18"/>
          <p:cNvGraphicFramePr>
            <a:graphicFrameLocks noGrp="1"/>
          </p:cNvGraphicFramePr>
          <p:nvPr>
            <p:extLst>
              <p:ext uri="{D42A27DB-BD31-4B8C-83A1-F6EECF244321}">
                <p14:modId xmlns:p14="http://schemas.microsoft.com/office/powerpoint/2010/main" val="3883407418"/>
              </p:ext>
            </p:extLst>
          </p:nvPr>
        </p:nvGraphicFramePr>
        <p:xfrm>
          <a:off x="669758" y="1556780"/>
          <a:ext cx="3631821" cy="2316480"/>
        </p:xfrm>
        <a:graphic>
          <a:graphicData uri="http://schemas.openxmlformats.org/drawingml/2006/table">
            <a:tbl>
              <a:tblPr firstRow="1" bandRow="1">
                <a:tableStyleId>{7DF18680-E054-41AD-8BC1-D1AEF772440D}</a:tableStyleId>
              </a:tblPr>
              <a:tblGrid>
                <a:gridCol w="3631821">
                  <a:extLst>
                    <a:ext uri="{9D8B030D-6E8A-4147-A177-3AD203B41FA5}">
                      <a16:colId xmlns:a16="http://schemas.microsoft.com/office/drawing/2014/main" val="20000"/>
                    </a:ext>
                  </a:extLst>
                </a:gridCol>
              </a:tblGrid>
              <a:tr h="370840">
                <a:tc>
                  <a:txBody>
                    <a:bodyPr/>
                    <a:lstStyle/>
                    <a:p>
                      <a:r>
                        <a:rPr lang="en-IN" sz="2000" dirty="0"/>
                        <a:t>P0</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        while(</a:t>
                      </a:r>
                      <a:r>
                        <a:rPr lang="en-IN" sz="2000" dirty="0" err="1"/>
                        <a:t>TestAndSet</a:t>
                      </a:r>
                      <a:r>
                        <a:rPr lang="en-IN" sz="2000" dirty="0"/>
                        <a:t>(&amp;lock));</a:t>
                      </a:r>
                    </a:p>
                    <a:p>
                      <a:r>
                        <a:rPr lang="en-IN" sz="2000" dirty="0"/>
                        <a:t>         critical</a:t>
                      </a:r>
                      <a:r>
                        <a:rPr lang="en-IN" sz="2000" baseline="0" dirty="0"/>
                        <a:t> section</a:t>
                      </a:r>
                    </a:p>
                    <a:p>
                      <a:r>
                        <a:rPr lang="en-IN" sz="2000" baseline="0" dirty="0"/>
                        <a:t>         lock=FALSE;</a:t>
                      </a:r>
                    </a:p>
                    <a:p>
                      <a:r>
                        <a:rPr lang="en-IN" sz="2000" baseline="0" dirty="0"/>
                        <a:t>         remainder section</a:t>
                      </a:r>
                      <a:endParaRPr lang="en-IN" sz="2000" dirty="0"/>
                    </a:p>
                    <a:p>
                      <a:r>
                        <a:rPr lang="en-IN" sz="2000" dirty="0"/>
                        <a:t>}while(1);</a:t>
                      </a:r>
                    </a:p>
                  </a:txBody>
                  <a:tcPr/>
                </a:tc>
                <a:extLst>
                  <a:ext uri="{0D108BD9-81ED-4DB2-BD59-A6C34878D82A}">
                    <a16:rowId xmlns:a16="http://schemas.microsoft.com/office/drawing/2014/main" val="10001"/>
                  </a:ext>
                </a:extLst>
              </a:tr>
            </a:tbl>
          </a:graphicData>
        </a:graphic>
      </p:graphicFrame>
      <p:sp>
        <p:nvSpPr>
          <p:cNvPr id="15" name="Right Arrow 14"/>
          <p:cNvSpPr/>
          <p:nvPr/>
        </p:nvSpPr>
        <p:spPr>
          <a:xfrm rot="20619845" flipV="1">
            <a:off x="5794608" y="2370547"/>
            <a:ext cx="4307851" cy="385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21588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swap  Instruction </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106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Marcellus"/>
              </a:rPr>
              <a:t>Definition:</a:t>
            </a:r>
          </a:p>
          <a:p>
            <a:endParaRPr lang="en-IN" sz="2400" dirty="0">
              <a:latin typeface="Marcellus"/>
            </a:endParaRPr>
          </a:p>
          <a:p>
            <a:endParaRPr lang="en-IN" sz="2400" dirty="0">
              <a:latin typeface="Marcellus"/>
            </a:endParaRPr>
          </a:p>
          <a:p>
            <a:endParaRPr lang="en-IN" sz="2400" dirty="0">
              <a:latin typeface="Marcellus"/>
            </a:endParaRPr>
          </a:p>
          <a:p>
            <a:endParaRPr lang="en-IN" sz="2400" dirty="0">
              <a:latin typeface="Marcellus"/>
            </a:endParaRPr>
          </a:p>
          <a:p>
            <a:endParaRPr lang="en-IN" sz="2400" dirty="0">
              <a:latin typeface="Marcellus"/>
            </a:endParaRPr>
          </a:p>
          <a:p>
            <a:endParaRPr lang="en-IN" sz="2400" dirty="0">
              <a:latin typeface="Marcellus"/>
            </a:endParaRPr>
          </a:p>
          <a:p>
            <a:r>
              <a:rPr lang="en-IN" sz="2400" dirty="0">
                <a:latin typeface="Marcellus"/>
              </a:rPr>
              <a:t>Swaps the contents of 2 memory word</a:t>
            </a:r>
          </a:p>
          <a:p>
            <a:r>
              <a:rPr lang="en-IN" sz="2400" dirty="0">
                <a:latin typeface="Marcellus"/>
              </a:rPr>
              <a:t>Executed atomically=Non-</a:t>
            </a:r>
            <a:r>
              <a:rPr lang="en-IN" sz="2400" dirty="0" err="1">
                <a:latin typeface="Marcellus"/>
              </a:rPr>
              <a:t>interruptable</a:t>
            </a:r>
            <a:endParaRPr lang="en-IN" sz="2400" dirty="0">
              <a:latin typeface="Marcellus"/>
            </a:endParaRP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5801" y="1433442"/>
            <a:ext cx="6129850" cy="1763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509959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swap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107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5467404" y="953777"/>
            <a:ext cx="6724595"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a:latin typeface="Marcellus"/>
                <a:ea typeface="ＭＳ Ｐゴシック" charset="0"/>
                <a:cs typeface="ＭＳ Ｐゴシック" charset="0"/>
              </a:rPr>
              <a:t>Solution:</a:t>
            </a:r>
          </a:p>
          <a:p>
            <a:pPr>
              <a:tabLst>
                <a:tab pos="742278" algn="l"/>
                <a:tab pos="1023411" algn="l"/>
                <a:tab pos="1258984" algn="l"/>
              </a:tabLst>
              <a:defRPr/>
            </a:pPr>
            <a:r>
              <a:rPr lang="en-US" sz="2400" dirty="0">
                <a:latin typeface="Marcellus"/>
                <a:ea typeface="ＭＳ Ｐゴシック" charset="0"/>
                <a:cs typeface="Courier New"/>
              </a:rPr>
              <a:t>Key=Local Variable=Each process has its own Key</a:t>
            </a:r>
          </a:p>
          <a:p>
            <a:pPr>
              <a:tabLst>
                <a:tab pos="742278" algn="l"/>
                <a:tab pos="1023411" algn="l"/>
                <a:tab pos="1258984" algn="l"/>
              </a:tabLst>
              <a:defRPr/>
            </a:pPr>
            <a:r>
              <a:rPr lang="en-US" sz="2400" dirty="0">
                <a:latin typeface="Marcellus"/>
                <a:ea typeface="ＭＳ Ｐゴシック" charset="0"/>
                <a:cs typeface="Courier New"/>
              </a:rPr>
              <a:t>Lock=Global Variable=Common for all Processes</a:t>
            </a:r>
          </a:p>
          <a:p>
            <a:pPr>
              <a:tabLst>
                <a:tab pos="742278" algn="l"/>
                <a:tab pos="1023411" algn="l"/>
                <a:tab pos="1258984" algn="l"/>
              </a:tabLst>
              <a:defRPr/>
            </a:pPr>
            <a:r>
              <a:rPr lang="en-US" sz="2400" dirty="0">
                <a:latin typeface="Marcellus"/>
                <a:ea typeface="ＭＳ Ｐゴシック" charset="0"/>
                <a:cs typeface="Courier New"/>
              </a:rPr>
              <a:t>Both Initialized to False</a:t>
            </a:r>
          </a:p>
          <a:p>
            <a:pPr>
              <a:tabLst>
                <a:tab pos="742278" algn="l"/>
                <a:tab pos="1023411" algn="l"/>
                <a:tab pos="1258984" algn="l"/>
              </a:tabLst>
              <a:defRPr/>
            </a:pPr>
            <a:endParaRPr lang="en-US" sz="2000" dirty="0">
              <a:latin typeface="Marcellus"/>
              <a:ea typeface="ＭＳ Ｐゴシック" charset="0"/>
              <a:cs typeface="Courier New"/>
            </a:endParaRPr>
          </a:p>
        </p:txBody>
      </p:sp>
      <p:pic>
        <p:nvPicPr>
          <p:cNvPr id="3074"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20014" y="1473562"/>
            <a:ext cx="5347390" cy="34474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797501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swap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108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a:latin typeface="Marcellus"/>
                <a:ea typeface="ＭＳ Ｐゴシック" charset="0"/>
                <a:cs typeface="ＭＳ Ｐゴシック" charset="0"/>
              </a:rPr>
              <a:t>Solution:</a:t>
            </a:r>
            <a:endParaRPr lang="en-US" sz="2000" dirty="0">
              <a:latin typeface="Marcellus"/>
              <a:ea typeface="ＭＳ Ｐゴシック" charset="0"/>
              <a:cs typeface="Courier New"/>
            </a:endParaRP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46" y="1293535"/>
            <a:ext cx="4189864" cy="385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567727" y="854316"/>
            <a:ext cx="3511747" cy="6278642"/>
          </a:xfrm>
          <a:prstGeom prst="rect">
            <a:avLst/>
          </a:prstGeom>
          <a:noFill/>
        </p:spPr>
        <p:txBody>
          <a:bodyPr wrap="square" rtlCol="0">
            <a:spAutoFit/>
          </a:bodyPr>
          <a:lstStyle/>
          <a:p>
            <a:pPr marL="285750" indent="-285750">
              <a:buFont typeface="Arial" panose="020B0604020202020204" pitchFamily="34" charset="0"/>
              <a:buChar char="•"/>
            </a:pPr>
            <a:r>
              <a:rPr lang="en-IN" dirty="0" err="1">
                <a:latin typeface="Marcellus"/>
              </a:rPr>
              <a:t>Initilally</a:t>
            </a:r>
            <a:r>
              <a:rPr lang="en-IN" dirty="0">
                <a:latin typeface="Marcellus"/>
              </a:rPr>
              <a:t> (L,K)=(F,F)</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a:latin typeface="Marcellus"/>
              </a:rPr>
              <a:t> P0 makes key=true so</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a:latin typeface="Marcellus"/>
              </a:rPr>
              <a:t>(L,K)=(F,T)</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a:latin typeface="Marcellus"/>
              </a:rPr>
              <a:t>While key is true</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a:latin typeface="Marcellus"/>
              </a:rPr>
              <a:t>Swap values of Key and Lock so</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a:latin typeface="Marcellus"/>
              </a:rPr>
              <a:t>(L,K)=(T,F)</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a:latin typeface="Marcellus"/>
              </a:rPr>
              <a:t>Key becomes false, exits while loop</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a:latin typeface="Marcellus"/>
              </a:rPr>
              <a:t>Enters CS</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a:latin typeface="Marcellus"/>
            </a:endParaRPr>
          </a:p>
        </p:txBody>
      </p:sp>
      <p:sp>
        <p:nvSpPr>
          <p:cNvPr id="14" name="TextBox 13"/>
          <p:cNvSpPr txBox="1"/>
          <p:nvPr/>
        </p:nvSpPr>
        <p:spPr>
          <a:xfrm>
            <a:off x="9130352" y="852751"/>
            <a:ext cx="2866029" cy="4493538"/>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Marcellus"/>
              </a:rPr>
              <a:t>Now P1 tries to enter CS</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a:latin typeface="Marcellus"/>
              </a:rPr>
              <a:t>P1’s own key is also True Initially</a:t>
            </a:r>
          </a:p>
          <a:p>
            <a:pPr marL="285750" indent="-285750">
              <a:buFont typeface="Arial" panose="020B0604020202020204" pitchFamily="34" charset="0"/>
              <a:buChar char="•"/>
            </a:pPr>
            <a:r>
              <a:rPr lang="en-IN" dirty="0">
                <a:latin typeface="Marcellus"/>
              </a:rPr>
              <a:t>Global  Lock is True as P0 is in CS</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a:latin typeface="Marcellus"/>
              </a:rPr>
              <a:t>Key=true so</a:t>
            </a:r>
          </a:p>
          <a:p>
            <a:pPr marL="285750" indent="-285750">
              <a:buFont typeface="Arial" panose="020B0604020202020204" pitchFamily="34" charset="0"/>
              <a:buChar char="•"/>
            </a:pPr>
            <a:r>
              <a:rPr lang="en-IN" dirty="0">
                <a:latin typeface="Marcellus"/>
              </a:rPr>
              <a:t>(L,K)=(T,T)</a:t>
            </a:r>
          </a:p>
          <a:p>
            <a:pPr marL="285750" indent="-285750">
              <a:buFont typeface="Arial" panose="020B0604020202020204" pitchFamily="34" charset="0"/>
              <a:buChar char="•"/>
            </a:pPr>
            <a:endParaRPr lang="en-IN" dirty="0">
              <a:latin typeface="Marcellus"/>
            </a:endParaRPr>
          </a:p>
          <a:p>
            <a:pPr marL="285750" indent="-285750">
              <a:buFont typeface="Arial" panose="020B0604020202020204" pitchFamily="34" charset="0"/>
              <a:buChar char="•"/>
            </a:pPr>
            <a:r>
              <a:rPr lang="en-IN" dirty="0">
                <a:latin typeface="Marcellus"/>
              </a:rPr>
              <a:t>After Swapping also,</a:t>
            </a:r>
          </a:p>
          <a:p>
            <a:pPr marL="285750" indent="-285750">
              <a:buFont typeface="Arial" panose="020B0604020202020204" pitchFamily="34" charset="0"/>
              <a:buChar char="•"/>
            </a:pPr>
            <a:r>
              <a:rPr lang="en-IN" dirty="0">
                <a:latin typeface="Marcellus"/>
              </a:rPr>
              <a:t>Key will always be True, So trapped in while loop</a:t>
            </a:r>
          </a:p>
          <a:p>
            <a:pPr marL="285750" indent="-285750">
              <a:buFont typeface="Arial" panose="020B0604020202020204" pitchFamily="34" charset="0"/>
              <a:buChar char="•"/>
            </a:pPr>
            <a:r>
              <a:rPr lang="en-IN" dirty="0">
                <a:latin typeface="Marcellus"/>
              </a:rPr>
              <a:t>P1 will not be able to enter CS</a:t>
            </a:r>
          </a:p>
          <a:p>
            <a:pPr marL="285750" indent="-285750">
              <a:buFont typeface="Arial" panose="020B0604020202020204" pitchFamily="34" charset="0"/>
              <a:buChar char="•"/>
            </a:pPr>
            <a:endParaRPr lang="en-IN" sz="1600" dirty="0">
              <a:latin typeface="Marcellus"/>
            </a:endParaRPr>
          </a:p>
        </p:txBody>
      </p:sp>
      <p:sp>
        <p:nvSpPr>
          <p:cNvPr id="15" name="Right Arrow 14"/>
          <p:cNvSpPr/>
          <p:nvPr/>
        </p:nvSpPr>
        <p:spPr>
          <a:xfrm rot="17502918" flipV="1">
            <a:off x="6880556" y="2666928"/>
            <a:ext cx="3235845" cy="411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655857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Mutual-exclusion implementation with swap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109</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a:latin typeface="Marcellus"/>
                <a:ea typeface="ＭＳ Ｐゴシック" charset="0"/>
                <a:cs typeface="ＭＳ Ｐゴシック" charset="0"/>
              </a:rPr>
              <a:t>Solution:</a:t>
            </a:r>
            <a:endParaRPr lang="en-US" sz="2000" dirty="0">
              <a:latin typeface="Marcellus"/>
              <a:ea typeface="ＭＳ Ｐゴシック" charset="0"/>
              <a:cs typeface="Courier New"/>
            </a:endParaRPr>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46" y="1293535"/>
            <a:ext cx="4189864" cy="38522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4567727" y="854316"/>
            <a:ext cx="3511747" cy="3046988"/>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Marcellus"/>
              </a:rPr>
              <a:t>P0</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Now, Lock=False and P0 exits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P0 enters RS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endParaRPr lang="en-IN" sz="1600" dirty="0">
              <a:latin typeface="Marcellus"/>
            </a:endParaRPr>
          </a:p>
        </p:txBody>
      </p:sp>
      <p:sp>
        <p:nvSpPr>
          <p:cNvPr id="14" name="TextBox 13"/>
          <p:cNvSpPr txBox="1"/>
          <p:nvPr/>
        </p:nvSpPr>
        <p:spPr>
          <a:xfrm>
            <a:off x="9130352" y="852751"/>
            <a:ext cx="2866029" cy="3293209"/>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Marcellus"/>
              </a:rPr>
              <a:t>Now P1 tries to enter CS</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So Pair (L,K)=(F,T)</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The value will be swapped</a:t>
            </a:r>
          </a:p>
          <a:p>
            <a:pPr marL="285750" indent="-285750">
              <a:buFont typeface="Arial" panose="020B0604020202020204" pitchFamily="34" charset="0"/>
              <a:buChar char="•"/>
            </a:pPr>
            <a:r>
              <a:rPr lang="en-IN" sz="1600" dirty="0">
                <a:latin typeface="Marcellus"/>
              </a:rPr>
              <a:t>Key will become False</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Pair(L,K)=(T,F)</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Control comes out of while </a:t>
            </a:r>
          </a:p>
          <a:p>
            <a:pPr marL="285750" indent="-285750">
              <a:buFont typeface="Arial" panose="020B0604020202020204" pitchFamily="34" charset="0"/>
              <a:buChar char="•"/>
            </a:pPr>
            <a:endParaRPr lang="en-IN" sz="1600" dirty="0">
              <a:latin typeface="Marcellus"/>
            </a:endParaRPr>
          </a:p>
          <a:p>
            <a:pPr marL="285750" indent="-285750">
              <a:buFont typeface="Arial" panose="020B0604020202020204" pitchFamily="34" charset="0"/>
              <a:buChar char="•"/>
            </a:pPr>
            <a:r>
              <a:rPr lang="en-IN" sz="1600" dirty="0">
                <a:latin typeface="Marcellus"/>
              </a:rPr>
              <a:t>Enters CS</a:t>
            </a:r>
          </a:p>
          <a:p>
            <a:pPr marL="285750" indent="-285750">
              <a:buFont typeface="Arial" panose="020B0604020202020204" pitchFamily="34" charset="0"/>
              <a:buChar char="•"/>
            </a:pPr>
            <a:endParaRPr lang="en-IN" sz="1600" dirty="0">
              <a:latin typeface="Marcellus"/>
            </a:endParaRPr>
          </a:p>
        </p:txBody>
      </p:sp>
      <p:sp>
        <p:nvSpPr>
          <p:cNvPr id="15" name="Right Arrow 14"/>
          <p:cNvSpPr/>
          <p:nvPr/>
        </p:nvSpPr>
        <p:spPr>
          <a:xfrm flipV="1">
            <a:off x="6782934" y="1945519"/>
            <a:ext cx="2210937" cy="4322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3127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solidFill>
                  <a:schemeClr val="tx1">
                    <a:lumMod val="85000"/>
                    <a:lumOff val="15000"/>
                  </a:schemeClr>
                </a:solidFill>
                <a:latin typeface="Marcellus" panose="020E0602050203020307" pitchFamily="34" charset="0"/>
              </a:rPr>
              <a:t>One such interleaving is-</a:t>
            </a:r>
            <a:endParaRPr lang="en-US"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2229" y="1975757"/>
            <a:ext cx="8278585" cy="30207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AC347584-CE2D-45DB-AC89-AEA68651B409}"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11</a:t>
            </a:fld>
            <a:endParaRPr lang="en-US"/>
          </a:p>
        </p:txBody>
      </p:sp>
    </p:spTree>
    <p:extLst>
      <p:ext uri="{BB962C8B-B14F-4D97-AF65-F5344CB8AC3E}">
        <p14:creationId xmlns:p14="http://schemas.microsoft.com/office/powerpoint/2010/main" val="26228714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110</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IN" sz="2000" dirty="0"/>
          </a:p>
          <a:p>
            <a:pPr marL="457200" indent="-457200">
              <a:buFont typeface="+mj-lt"/>
              <a:buAutoNum type="arabicParenR"/>
            </a:pPr>
            <a:r>
              <a:rPr lang="en-IN" sz="2400" b="1" dirty="0">
                <a:solidFill>
                  <a:srgbClr val="C00000"/>
                </a:solidFill>
              </a:rPr>
              <a:t>Test Memory word and Set value-Test and Set()</a:t>
            </a:r>
          </a:p>
          <a:p>
            <a:pPr marL="457200" indent="-457200">
              <a:buFont typeface="+mj-lt"/>
              <a:buAutoNum type="arabicParenR"/>
            </a:pPr>
            <a:r>
              <a:rPr lang="en-IN" sz="2400" b="1" dirty="0">
                <a:solidFill>
                  <a:srgbClr val="C00000"/>
                </a:solidFill>
              </a:rPr>
              <a:t>Swap contents of two memory words-Swap() </a:t>
            </a:r>
          </a:p>
          <a:p>
            <a:pPr marL="457200" indent="-457200">
              <a:buFont typeface="+mj-lt"/>
              <a:buAutoNum type="arabicParenR"/>
            </a:pPr>
            <a:endParaRPr lang="en-IN" sz="2400" b="1" dirty="0">
              <a:solidFill>
                <a:srgbClr val="C00000"/>
              </a:solidFill>
            </a:endParaRPr>
          </a:p>
          <a:p>
            <a:pPr marL="0" indent="0">
              <a:buNone/>
            </a:pPr>
            <a:r>
              <a:rPr lang="en-IN" sz="2400" b="1" dirty="0">
                <a:solidFill>
                  <a:srgbClr val="C00000"/>
                </a:solidFill>
              </a:rPr>
              <a:t>These algorithms do not satisfy the bounded waiting requirement</a:t>
            </a:r>
            <a:endParaRPr lang="en-IN" b="1" dirty="0">
              <a:solidFill>
                <a:srgbClr val="C00000"/>
              </a:solidFill>
            </a:endParaRPr>
          </a:p>
        </p:txBody>
      </p:sp>
    </p:spTree>
    <p:extLst>
      <p:ext uri="{BB962C8B-B14F-4D97-AF65-F5344CB8AC3E}">
        <p14:creationId xmlns:p14="http://schemas.microsoft.com/office/powerpoint/2010/main" val="26107991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 Waiting implementation with test and set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111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a:latin typeface="Marcellus"/>
                <a:ea typeface="ＭＳ Ｐゴシック" charset="0"/>
                <a:cs typeface="ＭＳ Ｐゴシック" charset="0"/>
              </a:rPr>
              <a:t>Solution:</a:t>
            </a:r>
          </a:p>
          <a:p>
            <a:pPr>
              <a:tabLst>
                <a:tab pos="742278" algn="l"/>
                <a:tab pos="1023411" algn="l"/>
                <a:tab pos="1258984" algn="l"/>
              </a:tabLst>
              <a:defRPr/>
            </a:pPr>
            <a:endParaRPr lang="en-US" sz="2000" dirty="0">
              <a:latin typeface="Marcellus"/>
              <a:ea typeface="ＭＳ Ｐゴシック" charset="0"/>
              <a:cs typeface="Courier New"/>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2158" y="1569492"/>
            <a:ext cx="5919872" cy="357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ight Arrow 12"/>
          <p:cNvSpPr/>
          <p:nvPr/>
        </p:nvSpPr>
        <p:spPr>
          <a:xfrm>
            <a:off x="6037861" y="2183642"/>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4" name="TextBox 13"/>
          <p:cNvSpPr txBox="1"/>
          <p:nvPr/>
        </p:nvSpPr>
        <p:spPr>
          <a:xfrm>
            <a:off x="9508388" y="3161620"/>
            <a:ext cx="2524977" cy="523220"/>
          </a:xfrm>
          <a:prstGeom prst="rect">
            <a:avLst/>
          </a:prstGeom>
          <a:noFill/>
        </p:spPr>
        <p:txBody>
          <a:bodyPr wrap="square" rtlCol="0">
            <a:spAutoFit/>
          </a:bodyPr>
          <a:lstStyle/>
          <a:p>
            <a:r>
              <a:rPr lang="en-IN" sz="2800" b="1" dirty="0">
                <a:solidFill>
                  <a:schemeClr val="accent5"/>
                </a:solidFill>
              </a:rPr>
              <a:t>Exit Code</a:t>
            </a:r>
          </a:p>
        </p:txBody>
      </p:sp>
      <p:sp>
        <p:nvSpPr>
          <p:cNvPr id="15" name="Right Arrow 14"/>
          <p:cNvSpPr/>
          <p:nvPr/>
        </p:nvSpPr>
        <p:spPr>
          <a:xfrm>
            <a:off x="6742030" y="3295189"/>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6" name="TextBox 15"/>
          <p:cNvSpPr txBox="1"/>
          <p:nvPr/>
        </p:nvSpPr>
        <p:spPr>
          <a:xfrm>
            <a:off x="8612255" y="2044863"/>
            <a:ext cx="2524977" cy="523220"/>
          </a:xfrm>
          <a:prstGeom prst="rect">
            <a:avLst/>
          </a:prstGeom>
          <a:noFill/>
        </p:spPr>
        <p:txBody>
          <a:bodyPr wrap="square" rtlCol="0">
            <a:spAutoFit/>
          </a:bodyPr>
          <a:lstStyle/>
          <a:p>
            <a:r>
              <a:rPr lang="en-IN" sz="2800" b="1" dirty="0">
                <a:solidFill>
                  <a:schemeClr val="accent5"/>
                </a:solidFill>
              </a:rPr>
              <a:t>Entry Code</a:t>
            </a:r>
          </a:p>
        </p:txBody>
      </p:sp>
    </p:spTree>
    <p:extLst>
      <p:ext uri="{BB962C8B-B14F-4D97-AF65-F5344CB8AC3E}">
        <p14:creationId xmlns:p14="http://schemas.microsoft.com/office/powerpoint/2010/main" val="220485490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 Waiting implementation with test and set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112</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6605516" y="953778"/>
            <a:ext cx="4531716"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400" dirty="0">
                <a:latin typeface="Marcellus"/>
                <a:ea typeface="ＭＳ Ｐゴシック" charset="0"/>
                <a:cs typeface="ＭＳ Ｐゴシック" charset="0"/>
              </a:rPr>
              <a:t>Solution:</a:t>
            </a:r>
            <a:r>
              <a:rPr lang="en-US" sz="2000" dirty="0">
                <a:latin typeface="Marcellus"/>
                <a:ea typeface="ＭＳ Ｐゴシック" charset="0"/>
                <a:cs typeface="Courier New"/>
              </a:rPr>
              <a:t> Satisfies all 3 critical section requirements</a:t>
            </a:r>
          </a:p>
          <a:p>
            <a:pPr>
              <a:tabLst>
                <a:tab pos="742278" algn="l"/>
                <a:tab pos="1023411" algn="l"/>
                <a:tab pos="1258984" algn="l"/>
              </a:tabLst>
              <a:defRPr/>
            </a:pPr>
            <a:endParaRPr lang="en-US" sz="2000" dirty="0">
              <a:latin typeface="Marcellus"/>
              <a:ea typeface="ＭＳ Ｐゴシック" charset="0"/>
              <a:cs typeface="Courier New"/>
            </a:endParaRPr>
          </a:p>
          <a:p>
            <a:pPr>
              <a:tabLst>
                <a:tab pos="742278" algn="l"/>
                <a:tab pos="1023411" algn="l"/>
                <a:tab pos="1258984" algn="l"/>
              </a:tabLst>
              <a:defRPr/>
            </a:pPr>
            <a:r>
              <a:rPr lang="en-US" sz="2000" dirty="0">
                <a:latin typeface="Marcellus"/>
                <a:ea typeface="ＭＳ Ｐゴシック" charset="0"/>
                <a:cs typeface="Courier New"/>
              </a:rPr>
              <a:t>Shared Data </a:t>
            </a:r>
            <a:r>
              <a:rPr lang="en-US" sz="2000" dirty="0" err="1">
                <a:latin typeface="Marcellus"/>
                <a:ea typeface="ＭＳ Ｐゴシック" charset="0"/>
                <a:cs typeface="Courier New"/>
              </a:rPr>
              <a:t>strcutures</a:t>
            </a:r>
            <a:r>
              <a:rPr lang="en-US" sz="2000" dirty="0">
                <a:latin typeface="Marcellus"/>
                <a:ea typeface="ＭＳ Ｐゴシック" charset="0"/>
                <a:cs typeface="Courier New"/>
              </a:rPr>
              <a:t>/Global variables</a:t>
            </a:r>
          </a:p>
          <a:p>
            <a:pPr lvl="1">
              <a:tabLst>
                <a:tab pos="742278" algn="l"/>
                <a:tab pos="1023411" algn="l"/>
                <a:tab pos="1258984" algn="l"/>
              </a:tabLst>
              <a:defRPr/>
            </a:pPr>
            <a:r>
              <a:rPr lang="en-US" sz="2000" dirty="0" err="1">
                <a:latin typeface="Marcellus"/>
                <a:ea typeface="ＭＳ Ｐゴシック" charset="0"/>
                <a:cs typeface="Courier New"/>
              </a:rPr>
              <a:t>boolean</a:t>
            </a:r>
            <a:r>
              <a:rPr lang="en-US" sz="2000" dirty="0">
                <a:latin typeface="Marcellus"/>
                <a:ea typeface="ＭＳ Ｐゴシック" charset="0"/>
                <a:cs typeface="Courier New"/>
              </a:rPr>
              <a:t> waiting[n];</a:t>
            </a:r>
          </a:p>
          <a:p>
            <a:pPr lvl="1">
              <a:tabLst>
                <a:tab pos="742278" algn="l"/>
                <a:tab pos="1023411" algn="l"/>
                <a:tab pos="1258984" algn="l"/>
              </a:tabLst>
              <a:defRPr/>
            </a:pPr>
            <a:r>
              <a:rPr lang="en-US" sz="2000" dirty="0" err="1">
                <a:latin typeface="Marcellus"/>
                <a:ea typeface="ＭＳ Ｐゴシック" charset="0"/>
                <a:cs typeface="Courier New"/>
              </a:rPr>
              <a:t>boolean</a:t>
            </a:r>
            <a:r>
              <a:rPr lang="en-US" sz="2000" dirty="0">
                <a:latin typeface="Marcellus"/>
                <a:ea typeface="ＭＳ Ｐゴシック" charset="0"/>
                <a:cs typeface="Courier New"/>
              </a:rPr>
              <a:t> lock;</a:t>
            </a:r>
          </a:p>
          <a:p>
            <a:pPr lvl="1">
              <a:tabLst>
                <a:tab pos="742278" algn="l"/>
                <a:tab pos="1023411" algn="l"/>
                <a:tab pos="1258984" algn="l"/>
              </a:tabLst>
              <a:defRPr/>
            </a:pPr>
            <a:endParaRPr lang="en-US" sz="2000" dirty="0">
              <a:latin typeface="Marcellus"/>
              <a:ea typeface="ＭＳ Ｐゴシック" charset="0"/>
              <a:cs typeface="Courier New"/>
            </a:endParaRPr>
          </a:p>
          <a:p>
            <a:pPr>
              <a:tabLst>
                <a:tab pos="742278" algn="l"/>
                <a:tab pos="1023411" algn="l"/>
                <a:tab pos="1258984" algn="l"/>
              </a:tabLst>
              <a:defRPr/>
            </a:pPr>
            <a:r>
              <a:rPr lang="en-US" sz="2000" dirty="0">
                <a:latin typeface="Marcellus"/>
                <a:ea typeface="ＭＳ Ｐゴシック" charset="0"/>
                <a:cs typeface="Courier New"/>
              </a:rPr>
              <a:t>Both initialized to false</a:t>
            </a:r>
          </a:p>
          <a:p>
            <a:pPr lvl="1">
              <a:tabLst>
                <a:tab pos="742278" algn="l"/>
                <a:tab pos="1023411" algn="l"/>
                <a:tab pos="1258984" algn="l"/>
              </a:tabLst>
              <a:defRPr/>
            </a:pPr>
            <a:endParaRPr lang="en-US" sz="2000" dirty="0">
              <a:latin typeface="Marcellus"/>
              <a:ea typeface="ＭＳ Ｐゴシック" charset="0"/>
              <a:cs typeface="ＭＳ Ｐゴシック"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259" y="1132764"/>
            <a:ext cx="5919872" cy="35757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85176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 Waiting implementation with test and set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113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6428131" y="953778"/>
            <a:ext cx="552730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2200" dirty="0">
                <a:latin typeface="Marcellus"/>
                <a:ea typeface="ＭＳ Ｐゴシック" charset="0"/>
                <a:cs typeface="ＭＳ Ｐゴシック" charset="0"/>
              </a:rPr>
              <a:t>Lock is initialized to False</a:t>
            </a:r>
          </a:p>
          <a:p>
            <a:pPr>
              <a:tabLst>
                <a:tab pos="742278" algn="l"/>
                <a:tab pos="1023411" algn="l"/>
                <a:tab pos="1258984" algn="l"/>
              </a:tabLst>
              <a:defRPr/>
            </a:pPr>
            <a:r>
              <a:rPr lang="en-US" sz="2200" dirty="0">
                <a:latin typeface="Marcellus"/>
                <a:ea typeface="ＭＳ Ｐゴシック" charset="0"/>
                <a:cs typeface="ＭＳ Ｐゴシック" charset="0"/>
              </a:rPr>
              <a:t>Pi can enter its critical section only if either waiting[</a:t>
            </a:r>
            <a:r>
              <a:rPr lang="en-US" sz="2200" dirty="0" err="1">
                <a:latin typeface="Marcellus"/>
                <a:ea typeface="ＭＳ Ｐゴシック" charset="0"/>
                <a:cs typeface="ＭＳ Ｐゴシック" charset="0"/>
              </a:rPr>
              <a:t>i</a:t>
            </a:r>
            <a:r>
              <a:rPr lang="en-US" sz="2200" dirty="0">
                <a:latin typeface="Marcellus"/>
                <a:ea typeface="ＭＳ Ｐゴシック" charset="0"/>
                <a:cs typeface="ＭＳ Ｐゴシック" charset="0"/>
              </a:rPr>
              <a:t>]==false or key==false</a:t>
            </a:r>
          </a:p>
          <a:p>
            <a:pPr>
              <a:tabLst>
                <a:tab pos="742278" algn="l"/>
                <a:tab pos="1023411" algn="l"/>
                <a:tab pos="1258984" algn="l"/>
              </a:tabLst>
              <a:defRPr/>
            </a:pPr>
            <a:endParaRPr lang="en-US" sz="2200" dirty="0">
              <a:latin typeface="Marcellus"/>
              <a:ea typeface="ＭＳ Ｐゴシック" charset="0"/>
              <a:cs typeface="Courier New"/>
            </a:endParaRPr>
          </a:p>
          <a:p>
            <a:pPr>
              <a:tabLst>
                <a:tab pos="742278" algn="l"/>
                <a:tab pos="1023411" algn="l"/>
                <a:tab pos="1258984" algn="l"/>
              </a:tabLst>
              <a:defRPr/>
            </a:pPr>
            <a:r>
              <a:rPr lang="en-US" sz="2200" dirty="0">
                <a:latin typeface="Marcellus"/>
                <a:ea typeface="ＭＳ Ｐゴシック" charset="0"/>
                <a:cs typeface="Courier New"/>
              </a:rPr>
              <a:t>The value of Key can become false only if </a:t>
            </a:r>
            <a:r>
              <a:rPr lang="en-US" sz="2200" dirty="0" err="1">
                <a:latin typeface="Marcellus"/>
                <a:ea typeface="ＭＳ Ｐゴシック" charset="0"/>
                <a:cs typeface="Courier New"/>
              </a:rPr>
              <a:t>Test&amp;Set</a:t>
            </a:r>
            <a:r>
              <a:rPr lang="en-US" sz="2200" dirty="0">
                <a:latin typeface="Marcellus"/>
                <a:ea typeface="ＭＳ Ｐゴシック" charset="0"/>
                <a:cs typeface="Courier New"/>
              </a:rPr>
              <a:t>() is executed</a:t>
            </a:r>
          </a:p>
          <a:p>
            <a:pPr>
              <a:tabLst>
                <a:tab pos="742278" algn="l"/>
                <a:tab pos="1023411" algn="l"/>
                <a:tab pos="1258984" algn="l"/>
              </a:tabLst>
              <a:defRPr/>
            </a:pPr>
            <a:endParaRPr lang="en-US" sz="2200" dirty="0">
              <a:latin typeface="Marcellus"/>
              <a:ea typeface="ＭＳ Ｐゴシック" charset="0"/>
              <a:cs typeface="Courier New"/>
            </a:endParaRPr>
          </a:p>
          <a:p>
            <a:pPr>
              <a:tabLst>
                <a:tab pos="742278" algn="l"/>
                <a:tab pos="1023411" algn="l"/>
                <a:tab pos="1258984" algn="l"/>
              </a:tabLst>
              <a:defRPr/>
            </a:pPr>
            <a:r>
              <a:rPr lang="en-US" sz="2200" dirty="0">
                <a:latin typeface="Marcellus"/>
                <a:ea typeface="ＭＳ Ｐゴシック" charset="0"/>
                <a:cs typeface="Courier New"/>
              </a:rPr>
              <a:t>The 1</a:t>
            </a:r>
            <a:r>
              <a:rPr lang="en-US" sz="2200" baseline="30000" dirty="0">
                <a:latin typeface="Marcellus"/>
                <a:ea typeface="ＭＳ Ｐゴシック" charset="0"/>
                <a:cs typeface="Courier New"/>
              </a:rPr>
              <a:t>st</a:t>
            </a:r>
            <a:r>
              <a:rPr lang="en-US" sz="2200" dirty="0">
                <a:latin typeface="Marcellus"/>
                <a:ea typeface="ＭＳ Ｐゴシック" charset="0"/>
                <a:cs typeface="Courier New"/>
              </a:rPr>
              <a:t> process to execute the </a:t>
            </a:r>
            <a:r>
              <a:rPr lang="en-US" sz="2200" dirty="0" err="1">
                <a:latin typeface="Marcellus"/>
                <a:ea typeface="ＭＳ Ｐゴシック" charset="0"/>
                <a:cs typeface="Courier New"/>
              </a:rPr>
              <a:t>Test&amp;Set</a:t>
            </a:r>
            <a:r>
              <a:rPr lang="en-US" sz="2200" dirty="0">
                <a:latin typeface="Marcellus"/>
                <a:ea typeface="ＭＳ Ｐゴシック" charset="0"/>
                <a:cs typeface="Courier New"/>
              </a:rPr>
              <a:t>() will set key==false and lock to True</a:t>
            </a:r>
          </a:p>
          <a:p>
            <a:pPr>
              <a:tabLst>
                <a:tab pos="742278" algn="l"/>
                <a:tab pos="1023411" algn="l"/>
                <a:tab pos="1258984" algn="l"/>
              </a:tabLst>
              <a:defRPr/>
            </a:pPr>
            <a:r>
              <a:rPr lang="en-US" sz="2200" dirty="0">
                <a:latin typeface="Marcellus"/>
                <a:ea typeface="ＭＳ Ｐゴシック" charset="0"/>
                <a:cs typeface="Courier New"/>
              </a:rPr>
              <a:t>waiting[</a:t>
            </a:r>
            <a:r>
              <a:rPr lang="en-US" sz="2200" dirty="0" err="1">
                <a:latin typeface="Marcellus"/>
                <a:ea typeface="ＭＳ Ｐゴシック" charset="0"/>
                <a:cs typeface="Courier New"/>
              </a:rPr>
              <a:t>i</a:t>
            </a:r>
            <a:r>
              <a:rPr lang="en-US" sz="2200" dirty="0">
                <a:latin typeface="Marcellus"/>
                <a:ea typeface="ＭＳ Ｐゴシック" charset="0"/>
                <a:cs typeface="Courier New"/>
              </a:rPr>
              <a:t>] of Pi=False</a:t>
            </a:r>
          </a:p>
          <a:p>
            <a:pPr>
              <a:tabLst>
                <a:tab pos="742278" algn="l"/>
                <a:tab pos="1023411" algn="l"/>
                <a:tab pos="1258984" algn="l"/>
              </a:tabLst>
              <a:defRPr/>
            </a:pPr>
            <a:r>
              <a:rPr lang="en-US" sz="2200" dirty="0">
                <a:latin typeface="Marcellus"/>
                <a:ea typeface="ＭＳ Ｐゴシック" charset="0"/>
                <a:cs typeface="Courier New"/>
              </a:rPr>
              <a:t>All other processes must wait</a:t>
            </a:r>
          </a:p>
          <a:p>
            <a:pPr lvl="1">
              <a:tabLst>
                <a:tab pos="742278" algn="l"/>
                <a:tab pos="1023411" algn="l"/>
                <a:tab pos="1258984" algn="l"/>
              </a:tabLst>
              <a:defRPr/>
            </a:pPr>
            <a:endParaRPr lang="en-US" sz="2000" dirty="0">
              <a:latin typeface="Marcellus"/>
              <a:ea typeface="ＭＳ Ｐゴシック" charset="0"/>
              <a:cs typeface="ＭＳ Ｐゴシック"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4" y="1132764"/>
            <a:ext cx="6308117" cy="4449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8945575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4220803" cy="721920"/>
          </a:xfrm>
        </p:spPr>
        <p:txBody>
          <a:bodyPr>
            <a:noAutofit/>
          </a:bodyPr>
          <a:lstStyle/>
          <a:p>
            <a:pPr algn="ctr"/>
            <a:r>
              <a:rPr lang="en-US" sz="2000" dirty="0">
                <a:solidFill>
                  <a:srgbClr val="C00000"/>
                </a:solidFill>
                <a:latin typeface="Marcellus" panose="020E0602050203020307" pitchFamily="34" charset="0"/>
              </a:rPr>
              <a:t>Bounded Waiting implementation with test and set ()</a:t>
            </a:r>
            <a:endParaRPr lang="en-US" sz="20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114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6496369" y="0"/>
            <a:ext cx="65554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742278" algn="l"/>
                <a:tab pos="1023411" algn="l"/>
                <a:tab pos="1258984" algn="l"/>
              </a:tabLst>
              <a:defRPr/>
            </a:pPr>
            <a:r>
              <a:rPr lang="en-US" sz="1800" dirty="0">
                <a:latin typeface="Marcellus"/>
                <a:ea typeface="ＭＳ Ｐゴシック" charset="0"/>
                <a:cs typeface="ＭＳ Ｐゴシック" charset="0"/>
              </a:rPr>
              <a:t>Lock=false</a:t>
            </a:r>
          </a:p>
          <a:p>
            <a:pPr>
              <a:tabLst>
                <a:tab pos="742278" algn="l"/>
                <a:tab pos="1023411" algn="l"/>
                <a:tab pos="1258984" algn="l"/>
              </a:tabLst>
              <a:defRPr/>
            </a:pPr>
            <a:r>
              <a:rPr lang="en-US" sz="1800" dirty="0">
                <a:latin typeface="Marcellus"/>
                <a:ea typeface="ＭＳ Ｐゴシック" charset="0"/>
                <a:cs typeface="ＭＳ Ｐゴシック" charset="0"/>
              </a:rPr>
              <a:t>For Pi , waiting and Key both are True</a:t>
            </a:r>
          </a:p>
          <a:p>
            <a:pPr>
              <a:tabLst>
                <a:tab pos="742278" algn="l"/>
                <a:tab pos="1023411" algn="l"/>
                <a:tab pos="1258984" algn="l"/>
              </a:tabLst>
              <a:defRPr/>
            </a:pPr>
            <a:r>
              <a:rPr lang="en-US" sz="1800" dirty="0">
                <a:latin typeface="Marcellus"/>
                <a:ea typeface="ＭＳ Ｐゴシック" charset="0"/>
                <a:cs typeface="ＭＳ Ｐゴシック" charset="0"/>
              </a:rPr>
              <a:t>while </a:t>
            </a:r>
            <a:r>
              <a:rPr lang="en-US" sz="1800" dirty="0" err="1">
                <a:latin typeface="Marcellus"/>
                <a:ea typeface="ＭＳ Ｐゴシック" charset="0"/>
                <a:cs typeface="ＭＳ Ｐゴシック" charset="0"/>
              </a:rPr>
              <a:t>Condtn</a:t>
            </a:r>
            <a:r>
              <a:rPr lang="en-US" sz="1800" dirty="0">
                <a:latin typeface="Marcellus"/>
                <a:ea typeface="ＭＳ Ｐゴシック" charset="0"/>
                <a:cs typeface="ＭＳ Ｐゴシック" charset="0"/>
              </a:rPr>
              <a:t>=True</a:t>
            </a:r>
          </a:p>
          <a:p>
            <a:pPr lvl="1">
              <a:tabLst>
                <a:tab pos="742278" algn="l"/>
                <a:tab pos="1023411" algn="l"/>
                <a:tab pos="1258984" algn="l"/>
              </a:tabLst>
              <a:defRPr/>
            </a:pPr>
            <a:r>
              <a:rPr lang="en-US" sz="1800" dirty="0">
                <a:latin typeface="Marcellus"/>
                <a:ea typeface="ＭＳ Ｐゴシック" charset="0"/>
                <a:cs typeface="ＭＳ Ｐゴシック" charset="0"/>
              </a:rPr>
              <a:t>Inside While Loop, </a:t>
            </a:r>
          </a:p>
          <a:p>
            <a:pPr lvl="1">
              <a:tabLst>
                <a:tab pos="742278" algn="l"/>
                <a:tab pos="1023411" algn="l"/>
                <a:tab pos="1258984" algn="l"/>
              </a:tabLst>
              <a:defRPr/>
            </a:pPr>
            <a:r>
              <a:rPr lang="en-US" sz="1800" dirty="0">
                <a:latin typeface="Marcellus"/>
                <a:ea typeface="ＭＳ Ｐゴシック" charset="0"/>
                <a:cs typeface="ＭＳ Ｐゴシック" charset="0"/>
              </a:rPr>
              <a:t>Key=T&amp;S(&amp;Lock)</a:t>
            </a:r>
          </a:p>
          <a:p>
            <a:pPr lvl="1">
              <a:tabLst>
                <a:tab pos="742278" algn="l"/>
                <a:tab pos="1023411" algn="l"/>
                <a:tab pos="1258984" algn="l"/>
              </a:tabLst>
              <a:defRPr/>
            </a:pPr>
            <a:r>
              <a:rPr lang="en-US" sz="1800" dirty="0">
                <a:latin typeface="Marcellus"/>
                <a:ea typeface="ＭＳ Ｐゴシック" charset="0"/>
                <a:cs typeface="ＭＳ Ｐゴシック" charset="0"/>
              </a:rPr>
              <a:t>So Key=False(Returns Original Value of Lock=False)</a:t>
            </a:r>
          </a:p>
          <a:p>
            <a:pPr lvl="1">
              <a:tabLst>
                <a:tab pos="742278" algn="l"/>
                <a:tab pos="1023411" algn="l"/>
                <a:tab pos="1258984" algn="l"/>
              </a:tabLst>
              <a:defRPr/>
            </a:pPr>
            <a:r>
              <a:rPr lang="en-US" sz="1800" dirty="0">
                <a:latin typeface="Marcellus"/>
                <a:ea typeface="ＭＳ Ｐゴシック" charset="0"/>
                <a:cs typeface="ＭＳ Ｐゴシック" charset="0"/>
              </a:rPr>
              <a:t>Lock=True</a:t>
            </a:r>
          </a:p>
          <a:p>
            <a:pPr>
              <a:tabLst>
                <a:tab pos="742278" algn="l"/>
                <a:tab pos="1023411" algn="l"/>
                <a:tab pos="1258984" algn="l"/>
              </a:tabLst>
              <a:defRPr/>
            </a:pPr>
            <a:r>
              <a:rPr lang="en-US" sz="1800" dirty="0">
                <a:latin typeface="Marcellus"/>
                <a:ea typeface="ＭＳ Ｐゴシック" charset="0"/>
                <a:cs typeface="ＭＳ Ｐゴシック" charset="0"/>
              </a:rPr>
              <a:t>exit form While loop as Key=false</a:t>
            </a:r>
          </a:p>
          <a:p>
            <a:pPr>
              <a:tabLst>
                <a:tab pos="742278" algn="l"/>
                <a:tab pos="1023411" algn="l"/>
                <a:tab pos="1258984" algn="l"/>
              </a:tabLst>
              <a:defRPr/>
            </a:pPr>
            <a:r>
              <a:rPr lang="en-US" sz="1800" dirty="0">
                <a:latin typeface="Marcellus"/>
                <a:ea typeface="ＭＳ Ｐゴシック" charset="0"/>
                <a:cs typeface="ＭＳ Ｐゴシック" charset="0"/>
              </a:rPr>
              <a:t>Waiting of Pi finishes=false</a:t>
            </a:r>
          </a:p>
          <a:p>
            <a:pPr>
              <a:tabLst>
                <a:tab pos="742278" algn="l"/>
                <a:tab pos="1023411" algn="l"/>
                <a:tab pos="1258984" algn="l"/>
              </a:tabLst>
              <a:defRPr/>
            </a:pPr>
            <a:r>
              <a:rPr lang="en-US" sz="1800" dirty="0">
                <a:latin typeface="Marcellus"/>
                <a:ea typeface="ＭＳ Ｐゴシック" charset="0"/>
                <a:cs typeface="ＭＳ Ｐゴシック" charset="0"/>
              </a:rPr>
              <a:t>Enters Critical Section</a:t>
            </a:r>
          </a:p>
          <a:p>
            <a:pPr>
              <a:tabLst>
                <a:tab pos="742278" algn="l"/>
                <a:tab pos="1023411" algn="l"/>
                <a:tab pos="1258984" algn="l"/>
              </a:tabLst>
              <a:defRPr/>
            </a:pPr>
            <a:r>
              <a:rPr lang="en-US" sz="1800" dirty="0">
                <a:latin typeface="Marcellus"/>
                <a:ea typeface="ＭＳ Ｐゴシック" charset="0"/>
                <a:cs typeface="ＭＳ Ｐゴシック" charset="0"/>
              </a:rPr>
              <a:t>Now </a:t>
            </a:r>
            <a:r>
              <a:rPr lang="en-US" sz="1800" dirty="0" err="1">
                <a:latin typeface="Marcellus"/>
                <a:ea typeface="ＭＳ Ｐゴシック" charset="0"/>
                <a:cs typeface="ＭＳ Ｐゴシック" charset="0"/>
              </a:rPr>
              <a:t>Pj</a:t>
            </a:r>
            <a:r>
              <a:rPr lang="en-US" sz="1800" dirty="0">
                <a:latin typeface="Marcellus"/>
                <a:ea typeface="ＭＳ Ｐゴシック" charset="0"/>
                <a:cs typeface="ＭＳ Ｐゴシック" charset="0"/>
              </a:rPr>
              <a:t> tries to enter Critical Section</a:t>
            </a:r>
          </a:p>
          <a:p>
            <a:pPr>
              <a:tabLst>
                <a:tab pos="742278" algn="l"/>
                <a:tab pos="1023411" algn="l"/>
                <a:tab pos="1258984" algn="l"/>
              </a:tabLst>
              <a:defRPr/>
            </a:pPr>
            <a:r>
              <a:rPr lang="en-US" sz="1800" dirty="0">
                <a:latin typeface="Marcellus"/>
                <a:ea typeface="ＭＳ Ｐゴシック" charset="0"/>
                <a:cs typeface="ＭＳ Ｐゴシック" charset="0"/>
              </a:rPr>
              <a:t>waiting and key Both are True,</a:t>
            </a:r>
          </a:p>
          <a:p>
            <a:pPr>
              <a:tabLst>
                <a:tab pos="742278" algn="l"/>
                <a:tab pos="1023411" algn="l"/>
                <a:tab pos="1258984" algn="l"/>
              </a:tabLst>
              <a:defRPr/>
            </a:pPr>
            <a:r>
              <a:rPr lang="en-US" sz="1800" dirty="0">
                <a:latin typeface="Marcellus"/>
                <a:ea typeface="ＭＳ Ｐゴシック" charset="0"/>
                <a:cs typeface="ＭＳ Ｐゴシック" charset="0"/>
              </a:rPr>
              <a:t>Lock=True</a:t>
            </a:r>
          </a:p>
          <a:p>
            <a:pPr>
              <a:tabLst>
                <a:tab pos="742278" algn="l"/>
                <a:tab pos="1023411" algn="l"/>
                <a:tab pos="1258984" algn="l"/>
              </a:tabLst>
              <a:defRPr/>
            </a:pPr>
            <a:r>
              <a:rPr lang="en-US" sz="1800" dirty="0">
                <a:latin typeface="Marcellus"/>
                <a:ea typeface="ＭＳ Ｐゴシック" charset="0"/>
                <a:cs typeface="ＭＳ Ｐゴシック" charset="0"/>
              </a:rPr>
              <a:t>while </a:t>
            </a:r>
            <a:r>
              <a:rPr lang="en-US" sz="1800" dirty="0" err="1">
                <a:latin typeface="Marcellus"/>
                <a:ea typeface="ＭＳ Ｐゴシック" charset="0"/>
                <a:cs typeface="ＭＳ Ｐゴシック" charset="0"/>
              </a:rPr>
              <a:t>conditn</a:t>
            </a:r>
            <a:r>
              <a:rPr lang="en-US" sz="1800" dirty="0">
                <a:latin typeface="Marcellus"/>
                <a:ea typeface="ＭＳ Ｐゴシック" charset="0"/>
                <a:cs typeface="ＭＳ Ｐゴシック" charset="0"/>
              </a:rPr>
              <a:t>=True</a:t>
            </a:r>
          </a:p>
          <a:p>
            <a:pPr lvl="1">
              <a:tabLst>
                <a:tab pos="742278" algn="l"/>
                <a:tab pos="1023411" algn="l"/>
                <a:tab pos="1258984" algn="l"/>
              </a:tabLst>
              <a:defRPr/>
            </a:pPr>
            <a:r>
              <a:rPr lang="en-US" sz="1800" dirty="0">
                <a:latin typeface="Marcellus"/>
                <a:ea typeface="ＭＳ Ｐゴシック" charset="0"/>
                <a:cs typeface="ＭＳ Ｐゴシック" charset="0"/>
              </a:rPr>
              <a:t>Inside While Loop</a:t>
            </a:r>
          </a:p>
          <a:p>
            <a:pPr lvl="1">
              <a:tabLst>
                <a:tab pos="742278" algn="l"/>
                <a:tab pos="1023411" algn="l"/>
                <a:tab pos="1258984" algn="l"/>
              </a:tabLst>
              <a:defRPr/>
            </a:pPr>
            <a:r>
              <a:rPr lang="en-US" sz="1800" dirty="0">
                <a:latin typeface="Marcellus"/>
                <a:ea typeface="ＭＳ Ｐゴシック" charset="0"/>
                <a:cs typeface="ＭＳ Ｐゴシック" charset="0"/>
              </a:rPr>
              <a:t>Key=T&amp;S(&amp;Lock)</a:t>
            </a:r>
          </a:p>
          <a:p>
            <a:pPr lvl="1">
              <a:tabLst>
                <a:tab pos="742278" algn="l"/>
                <a:tab pos="1023411" algn="l"/>
                <a:tab pos="1258984" algn="l"/>
              </a:tabLst>
              <a:defRPr/>
            </a:pPr>
            <a:r>
              <a:rPr lang="en-US" sz="1800" dirty="0">
                <a:latin typeface="Marcellus"/>
                <a:ea typeface="ＭＳ Ｐゴシック" charset="0"/>
                <a:cs typeface="ＭＳ Ｐゴシック" charset="0"/>
              </a:rPr>
              <a:t>Key=True</a:t>
            </a:r>
          </a:p>
          <a:p>
            <a:pPr lvl="1">
              <a:tabLst>
                <a:tab pos="742278" algn="l"/>
                <a:tab pos="1023411" algn="l"/>
                <a:tab pos="1258984" algn="l"/>
              </a:tabLst>
              <a:defRPr/>
            </a:pPr>
            <a:r>
              <a:rPr lang="en-US" sz="1800" dirty="0">
                <a:latin typeface="Marcellus"/>
                <a:ea typeface="ＭＳ Ｐゴシック" charset="0"/>
                <a:cs typeface="ＭＳ Ｐゴシック" charset="0"/>
              </a:rPr>
              <a:t>Lock=True</a:t>
            </a:r>
          </a:p>
          <a:p>
            <a:pPr lvl="1">
              <a:tabLst>
                <a:tab pos="742278" algn="l"/>
                <a:tab pos="1023411" algn="l"/>
                <a:tab pos="1258984" algn="l"/>
              </a:tabLst>
              <a:defRPr/>
            </a:pPr>
            <a:r>
              <a:rPr lang="en-US" sz="1800" dirty="0">
                <a:latin typeface="Marcellus"/>
                <a:ea typeface="ＭＳ Ｐゴシック" charset="0"/>
                <a:cs typeface="ＭＳ Ｐゴシック" charset="0"/>
              </a:rPr>
              <a:t>Trapped in while loop</a:t>
            </a:r>
          </a:p>
          <a:p>
            <a:pPr lvl="1">
              <a:tabLst>
                <a:tab pos="742278" algn="l"/>
                <a:tab pos="1023411" algn="l"/>
                <a:tab pos="1258984" algn="l"/>
              </a:tabLst>
              <a:defRPr/>
            </a:pPr>
            <a:endParaRPr lang="en-US" sz="2000" dirty="0">
              <a:latin typeface="Marcellus"/>
              <a:ea typeface="ＭＳ Ｐゴシック" charset="0"/>
              <a:cs typeface="ＭＳ Ｐゴシック" charset="0"/>
            </a:endParaRPr>
          </a:p>
          <a:p>
            <a:pPr>
              <a:tabLst>
                <a:tab pos="742278" algn="l"/>
                <a:tab pos="1023411" algn="l"/>
                <a:tab pos="1258984" algn="l"/>
              </a:tabLst>
              <a:defRPr/>
            </a:pPr>
            <a:endParaRPr lang="en-US" sz="1400" dirty="0">
              <a:latin typeface="Marcellus"/>
              <a:ea typeface="ＭＳ Ｐゴシック" charset="0"/>
              <a:cs typeface="ＭＳ Ｐゴシック" charset="0"/>
            </a:endParaRPr>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014" y="1132764"/>
            <a:ext cx="6308117" cy="44491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645345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 Waiting implementation with test and set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115</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r>
              <a:rPr lang="en-US" sz="2400" dirty="0"/>
              <a:t>The hardware-based solutions to the CSP are </a:t>
            </a:r>
            <a:r>
              <a:rPr lang="en-US" sz="2400" dirty="0">
                <a:solidFill>
                  <a:srgbClr val="C00000"/>
                </a:solidFill>
              </a:rPr>
              <a:t>complicated for application programmers to use. </a:t>
            </a:r>
          </a:p>
          <a:p>
            <a:endParaRPr lang="en-US" sz="2400" dirty="0"/>
          </a:p>
          <a:p>
            <a:r>
              <a:rPr lang="en-US" sz="2400" dirty="0" err="1"/>
              <a:t>Soln</a:t>
            </a:r>
            <a:r>
              <a:rPr lang="en-US" sz="2400" dirty="0"/>
              <a:t>= Semaphore</a:t>
            </a:r>
          </a:p>
          <a:p>
            <a:endParaRPr lang="en-US" sz="2400" dirty="0"/>
          </a:p>
        </p:txBody>
      </p:sp>
    </p:spTree>
    <p:extLst>
      <p:ext uri="{BB962C8B-B14F-4D97-AF65-F5344CB8AC3E}">
        <p14:creationId xmlns:p14="http://schemas.microsoft.com/office/powerpoint/2010/main" val="5799286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116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arcellus"/>
              </a:rPr>
              <a:t>A synchronization tool </a:t>
            </a:r>
          </a:p>
          <a:p>
            <a:r>
              <a:rPr lang="en-US" sz="2400" dirty="0">
                <a:latin typeface="Marcellus"/>
              </a:rPr>
              <a:t>A semaphore S is </a:t>
            </a:r>
            <a:r>
              <a:rPr lang="en-US" sz="2400" dirty="0">
                <a:solidFill>
                  <a:srgbClr val="C00000"/>
                </a:solidFill>
                <a:latin typeface="Marcellus"/>
              </a:rPr>
              <a:t>an integer variable </a:t>
            </a:r>
            <a:r>
              <a:rPr lang="en-US" sz="2400" dirty="0">
                <a:latin typeface="Marcellus"/>
              </a:rPr>
              <a:t>that, </a:t>
            </a:r>
          </a:p>
          <a:p>
            <a:pPr lvl="1"/>
            <a:r>
              <a:rPr lang="en-US" dirty="0">
                <a:latin typeface="Marcellus"/>
              </a:rPr>
              <a:t>apart from initialization, </a:t>
            </a:r>
          </a:p>
          <a:p>
            <a:pPr lvl="1"/>
            <a:r>
              <a:rPr lang="en-US" dirty="0">
                <a:latin typeface="Marcellus"/>
              </a:rPr>
              <a:t>is accessed only through two standard atomic operations: </a:t>
            </a:r>
          </a:p>
          <a:p>
            <a:pPr lvl="2"/>
            <a:r>
              <a:rPr lang="en-US" sz="2400" dirty="0">
                <a:latin typeface="Marcellus"/>
              </a:rPr>
              <a:t>wait () and </a:t>
            </a:r>
          </a:p>
          <a:p>
            <a:pPr lvl="2"/>
            <a:r>
              <a:rPr lang="en-US" sz="2400" dirty="0">
                <a:latin typeface="Marcellus"/>
              </a:rPr>
              <a:t>signal ()</a:t>
            </a:r>
          </a:p>
        </p:txBody>
      </p:sp>
    </p:spTree>
    <p:extLst>
      <p:ext uri="{BB962C8B-B14F-4D97-AF65-F5344CB8AC3E}">
        <p14:creationId xmlns:p14="http://schemas.microsoft.com/office/powerpoint/2010/main" val="367005126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117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solidFill>
                  <a:srgbClr val="C00000"/>
                </a:solidFill>
                <a:latin typeface="Marcellus"/>
              </a:rPr>
              <a:t>wait () operation = originally termed P </a:t>
            </a:r>
          </a:p>
          <a:p>
            <a:pPr lvl="2"/>
            <a:r>
              <a:rPr lang="en-US" sz="2400" dirty="0">
                <a:latin typeface="Marcellus"/>
              </a:rPr>
              <a:t>from the Dutch </a:t>
            </a:r>
            <a:r>
              <a:rPr lang="en-US" sz="2400" i="1" dirty="0" err="1">
                <a:latin typeface="Marcellus"/>
              </a:rPr>
              <a:t>proberen</a:t>
            </a:r>
            <a:r>
              <a:rPr lang="en-US" sz="2400" i="1" dirty="0">
                <a:latin typeface="Marcellus"/>
              </a:rPr>
              <a:t>,</a:t>
            </a:r>
          </a:p>
          <a:p>
            <a:pPr lvl="2"/>
            <a:r>
              <a:rPr lang="en-US" sz="2400" i="1" dirty="0">
                <a:latin typeface="Marcellus"/>
              </a:rPr>
              <a:t>Meaning  </a:t>
            </a:r>
            <a:r>
              <a:rPr lang="en-US" sz="2400" dirty="0">
                <a:latin typeface="Marcellus"/>
              </a:rPr>
              <a:t>"to test“ or “to attempt” </a:t>
            </a:r>
          </a:p>
          <a:p>
            <a:pPr lvl="1"/>
            <a:r>
              <a:rPr lang="en-US" dirty="0">
                <a:solidFill>
                  <a:srgbClr val="C00000"/>
                </a:solidFill>
                <a:latin typeface="Marcellus"/>
              </a:rPr>
              <a:t>signal() operation = originally called V </a:t>
            </a:r>
          </a:p>
          <a:p>
            <a:pPr lvl="2"/>
            <a:r>
              <a:rPr lang="en-US" sz="2400" dirty="0">
                <a:latin typeface="Marcellus"/>
              </a:rPr>
              <a:t>from </a:t>
            </a:r>
            <a:r>
              <a:rPr lang="en-US" sz="2400" i="1" dirty="0" err="1">
                <a:latin typeface="Marcellus"/>
              </a:rPr>
              <a:t>verhogen</a:t>
            </a:r>
            <a:r>
              <a:rPr lang="en-US" sz="2400" i="1" dirty="0">
                <a:latin typeface="Marcellus"/>
              </a:rPr>
              <a:t>, </a:t>
            </a:r>
          </a:p>
          <a:p>
            <a:pPr lvl="2"/>
            <a:r>
              <a:rPr lang="en-US" sz="2400" i="1" dirty="0">
                <a:latin typeface="Marcellus"/>
              </a:rPr>
              <a:t>Meaning  </a:t>
            </a:r>
            <a:r>
              <a:rPr lang="en-US" sz="2400" dirty="0">
                <a:latin typeface="Marcellus"/>
              </a:rPr>
              <a:t>"to increment" </a:t>
            </a:r>
            <a:endParaRPr lang="en-US" sz="2400" dirty="0">
              <a:latin typeface="Marcellus"/>
              <a:ea typeface="ＭＳ Ｐゴシック" charset="0"/>
              <a:cs typeface="ＭＳ Ｐゴシック" charset="0"/>
            </a:endParaRPr>
          </a:p>
        </p:txBody>
      </p:sp>
    </p:spTree>
    <p:extLst>
      <p:ext uri="{BB962C8B-B14F-4D97-AF65-F5344CB8AC3E}">
        <p14:creationId xmlns:p14="http://schemas.microsoft.com/office/powerpoint/2010/main" val="42373607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118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Classical Definition of Wait-</a:t>
            </a:r>
          </a:p>
          <a:p>
            <a:pPr marL="3200400" lvl="7" indent="0">
              <a:buNone/>
            </a:pPr>
            <a:endParaRPr lang="en-US" sz="2000" dirty="0"/>
          </a:p>
          <a:p>
            <a:pPr marL="3200400" lvl="7" indent="0">
              <a:buNone/>
            </a:pPr>
            <a:r>
              <a:rPr lang="en-US" sz="2400" dirty="0"/>
              <a:t>wait(S) {</a:t>
            </a:r>
          </a:p>
          <a:p>
            <a:pPr marL="3200400" lvl="7" indent="0">
              <a:buNone/>
            </a:pPr>
            <a:r>
              <a:rPr lang="en-US" sz="2400" dirty="0"/>
              <a:t>while S &lt;= 0</a:t>
            </a:r>
          </a:p>
          <a:p>
            <a:pPr marL="3200400" lvl="7" indent="0">
              <a:buNone/>
            </a:pPr>
            <a:r>
              <a:rPr lang="en-US" sz="2400" i="1" dirty="0"/>
              <a:t>;  II </a:t>
            </a:r>
            <a:r>
              <a:rPr lang="en-US" sz="2400" dirty="0"/>
              <a:t>no-op</a:t>
            </a:r>
          </a:p>
          <a:p>
            <a:pPr marL="3200400" lvl="7" indent="0">
              <a:buNone/>
            </a:pPr>
            <a:r>
              <a:rPr lang="en-US" sz="2400" dirty="0"/>
              <a:t>s--;</a:t>
            </a:r>
          </a:p>
          <a:p>
            <a:pPr marL="3200400" lvl="7" indent="0">
              <a:buNone/>
            </a:pPr>
            <a:r>
              <a:rPr lang="en-US" sz="2400" dirty="0"/>
              <a:t>}</a:t>
            </a:r>
          </a:p>
          <a:p>
            <a:pPr marL="3200400" lvl="7" indent="0">
              <a:buNone/>
            </a:pPr>
            <a:endParaRPr lang="en-US" sz="2000" dirty="0"/>
          </a:p>
          <a:p>
            <a:r>
              <a:rPr lang="en-US" sz="2400" dirty="0"/>
              <a:t>The testing of the integer value of S (S&lt;=0), as well as its possible modification (S--), must be executed without interruption.</a:t>
            </a:r>
          </a:p>
          <a:p>
            <a:pPr marL="3200400" lvl="7" indent="0">
              <a:buNone/>
            </a:pPr>
            <a:endParaRPr lang="en-US" dirty="0"/>
          </a:p>
        </p:txBody>
      </p:sp>
    </p:spTree>
    <p:extLst>
      <p:ext uri="{BB962C8B-B14F-4D97-AF65-F5344CB8AC3E}">
        <p14:creationId xmlns:p14="http://schemas.microsoft.com/office/powerpoint/2010/main" val="22011233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119</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Classical Definition of Signal-</a:t>
            </a:r>
          </a:p>
          <a:p>
            <a:pPr marL="3200400" lvl="7" indent="0">
              <a:buNone/>
            </a:pPr>
            <a:endParaRPr lang="en-US" sz="2400" dirty="0"/>
          </a:p>
          <a:p>
            <a:pPr marL="3200400" lvl="7" indent="0">
              <a:buNone/>
            </a:pPr>
            <a:r>
              <a:rPr lang="en-US" sz="2400" dirty="0"/>
              <a:t>signal(S) {</a:t>
            </a:r>
          </a:p>
          <a:p>
            <a:pPr marL="3200400" lvl="7" indent="0">
              <a:buNone/>
            </a:pPr>
            <a:r>
              <a:rPr lang="en-US" sz="2400" dirty="0"/>
              <a:t>S++;</a:t>
            </a:r>
          </a:p>
          <a:p>
            <a:pPr marL="3200400" lvl="7" indent="0">
              <a:buNone/>
            </a:pPr>
            <a:r>
              <a:rPr lang="en-US" sz="2400" dirty="0"/>
              <a:t>}</a:t>
            </a:r>
          </a:p>
          <a:p>
            <a:endParaRPr lang="en-US" sz="2400" dirty="0"/>
          </a:p>
        </p:txBody>
      </p:sp>
    </p:spTree>
    <p:extLst>
      <p:ext uri="{BB962C8B-B14F-4D97-AF65-F5344CB8AC3E}">
        <p14:creationId xmlns:p14="http://schemas.microsoft.com/office/powerpoint/2010/main" val="4088991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Result=&gt;  "counter == 4“, incorrect state </a:t>
            </a:r>
          </a:p>
          <a:p>
            <a:pPr lvl="1"/>
            <a:r>
              <a:rPr lang="en-IN" sz="2800" dirty="0"/>
              <a:t> indicating that four buffers are full, </a:t>
            </a:r>
          </a:p>
          <a:p>
            <a:r>
              <a:rPr lang="en-IN" dirty="0"/>
              <a:t>Correct state=five buffers are full. </a:t>
            </a: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057" y="2997855"/>
            <a:ext cx="6384471" cy="189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B339E2A0-555E-430A-9A91-9A37E8575B2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1" name="Slide Number Placeholder 10"/>
          <p:cNvSpPr>
            <a:spLocks noGrp="1"/>
          </p:cNvSpPr>
          <p:nvPr>
            <p:ph type="sldNum" sz="quarter" idx="12"/>
          </p:nvPr>
        </p:nvSpPr>
        <p:spPr/>
        <p:txBody>
          <a:bodyPr/>
          <a:lstStyle/>
          <a:p>
            <a:fld id="{7C05E5CB-9241-4665-889D-78B918CC363E}" type="slidenum">
              <a:rPr lang="en-US" smtClean="0"/>
              <a:t>12</a:t>
            </a:fld>
            <a:endParaRPr lang="en-US"/>
          </a:p>
        </p:txBody>
      </p:sp>
    </p:spTree>
    <p:extLst>
      <p:ext uri="{BB962C8B-B14F-4D97-AF65-F5344CB8AC3E}">
        <p14:creationId xmlns:p14="http://schemas.microsoft.com/office/powerpoint/2010/main" val="39660834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120</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solidFill>
                  <a:srgbClr val="C00000"/>
                </a:solidFill>
              </a:rPr>
              <a:t>All modifications to the integer value of the semaphore in the wait () and signal() operations must be executed indivisibly. </a:t>
            </a:r>
          </a:p>
          <a:p>
            <a:pPr lvl="1"/>
            <a:r>
              <a:rPr lang="en-US" dirty="0"/>
              <a:t>That is, when one process modifies the semaphore value, </a:t>
            </a:r>
            <a:r>
              <a:rPr lang="en-US" dirty="0">
                <a:solidFill>
                  <a:srgbClr val="C00000"/>
                </a:solidFill>
              </a:rPr>
              <a:t>no other process can simultaneously modify</a:t>
            </a:r>
            <a:r>
              <a:rPr lang="en-US" dirty="0"/>
              <a:t> that same semaphore value.</a:t>
            </a:r>
          </a:p>
        </p:txBody>
      </p:sp>
    </p:spTree>
    <p:extLst>
      <p:ext uri="{BB962C8B-B14F-4D97-AF65-F5344CB8AC3E}">
        <p14:creationId xmlns:p14="http://schemas.microsoft.com/office/powerpoint/2010/main" val="171212076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Usage of 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121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To Deal with n-process </a:t>
            </a:r>
            <a:r>
              <a:rPr lang="en-US" sz="2400" dirty="0">
                <a:solidFill>
                  <a:srgbClr val="C00000"/>
                </a:solidFill>
              </a:rPr>
              <a:t>Critical Section Problem, i.e. Mutual Exclusion</a:t>
            </a:r>
          </a:p>
          <a:p>
            <a:pPr lvl="1"/>
            <a:r>
              <a:rPr lang="en-IN" dirty="0"/>
              <a:t>binary semaphores to deal with the critical-section problem for multiple processes.</a:t>
            </a:r>
          </a:p>
          <a:p>
            <a:pPr lvl="1"/>
            <a:r>
              <a:rPr lang="en-IN" dirty="0"/>
              <a:t>binary semaphores are known as </a:t>
            </a:r>
            <a:r>
              <a:rPr lang="en-IN" dirty="0" err="1"/>
              <a:t>mutex</a:t>
            </a:r>
            <a:r>
              <a:rPr lang="en-IN" dirty="0"/>
              <a:t> locks, as they are locks that provide mutual exclusion</a:t>
            </a:r>
            <a:endParaRPr lang="en-US" dirty="0"/>
          </a:p>
          <a:p>
            <a:endParaRPr lang="en-US" sz="2400" dirty="0"/>
          </a:p>
          <a:p>
            <a:r>
              <a:rPr lang="en-US" sz="2400" dirty="0"/>
              <a:t>To Solve </a:t>
            </a:r>
            <a:r>
              <a:rPr lang="en-US" sz="2400" dirty="0">
                <a:solidFill>
                  <a:srgbClr val="C00000"/>
                </a:solidFill>
              </a:rPr>
              <a:t>Synchronization Problem</a:t>
            </a:r>
          </a:p>
          <a:p>
            <a:endParaRPr lang="en-US" sz="2400" dirty="0"/>
          </a:p>
        </p:txBody>
      </p:sp>
    </p:spTree>
    <p:extLst>
      <p:ext uri="{BB962C8B-B14F-4D97-AF65-F5344CB8AC3E}">
        <p14:creationId xmlns:p14="http://schemas.microsoft.com/office/powerpoint/2010/main" val="31081892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Types of 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122</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arcellus"/>
              </a:rPr>
              <a:t>Types of Semaphores</a:t>
            </a:r>
          </a:p>
          <a:p>
            <a:pPr lvl="1"/>
            <a:r>
              <a:rPr lang="en-US" dirty="0">
                <a:solidFill>
                  <a:srgbClr val="C00000"/>
                </a:solidFill>
                <a:latin typeface="Marcellus"/>
              </a:rPr>
              <a:t>Counting </a:t>
            </a:r>
          </a:p>
          <a:p>
            <a:pPr lvl="1"/>
            <a:r>
              <a:rPr lang="en-US" dirty="0">
                <a:solidFill>
                  <a:srgbClr val="C00000"/>
                </a:solidFill>
                <a:latin typeface="Marcellus"/>
              </a:rPr>
              <a:t>Binary </a:t>
            </a:r>
          </a:p>
          <a:p>
            <a:pPr lvl="1"/>
            <a:endParaRPr lang="en-US" dirty="0">
              <a:latin typeface="Marcellus"/>
            </a:endParaRPr>
          </a:p>
        </p:txBody>
      </p:sp>
    </p:spTree>
    <p:extLst>
      <p:ext uri="{BB962C8B-B14F-4D97-AF65-F5344CB8AC3E}">
        <p14:creationId xmlns:p14="http://schemas.microsoft.com/office/powerpoint/2010/main" val="376581160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Types of 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123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Marcellus"/>
              </a:rPr>
              <a:t>Counting Semaphore-</a:t>
            </a:r>
          </a:p>
          <a:p>
            <a:pPr lvl="1"/>
            <a:r>
              <a:rPr lang="en-US" dirty="0">
                <a:latin typeface="Marcellus"/>
              </a:rPr>
              <a:t>The value of a counting semaphore can range over an </a:t>
            </a:r>
            <a:r>
              <a:rPr lang="en-US" dirty="0">
                <a:solidFill>
                  <a:srgbClr val="C00000"/>
                </a:solidFill>
                <a:latin typeface="Marcellus"/>
              </a:rPr>
              <a:t>unrestricted domain.</a:t>
            </a:r>
          </a:p>
          <a:p>
            <a:endParaRPr lang="en-US" sz="2400" dirty="0">
              <a:latin typeface="Marcellus"/>
            </a:endParaRPr>
          </a:p>
          <a:p>
            <a:r>
              <a:rPr lang="en-US" sz="2400" dirty="0">
                <a:latin typeface="Marcellus"/>
              </a:rPr>
              <a:t>Binary Semaphore-</a:t>
            </a:r>
          </a:p>
          <a:p>
            <a:pPr lvl="1"/>
            <a:r>
              <a:rPr lang="en-US" dirty="0">
                <a:latin typeface="Marcellus"/>
              </a:rPr>
              <a:t>The value of a binary semaphore can range </a:t>
            </a:r>
            <a:r>
              <a:rPr lang="en-US" dirty="0">
                <a:solidFill>
                  <a:srgbClr val="C00000"/>
                </a:solidFill>
                <a:latin typeface="Marcellus"/>
              </a:rPr>
              <a:t>only between 0 and 1. 	</a:t>
            </a:r>
          </a:p>
          <a:p>
            <a:pPr lvl="1"/>
            <a:r>
              <a:rPr lang="en-US" dirty="0">
                <a:latin typeface="Marcellus"/>
              </a:rPr>
              <a:t>Also known as </a:t>
            </a:r>
            <a:r>
              <a:rPr lang="en-US" dirty="0" err="1">
                <a:solidFill>
                  <a:srgbClr val="C00000"/>
                </a:solidFill>
                <a:latin typeface="Marcellus"/>
              </a:rPr>
              <a:t>mutex</a:t>
            </a:r>
            <a:r>
              <a:rPr lang="en-US" dirty="0">
                <a:solidFill>
                  <a:srgbClr val="C00000"/>
                </a:solidFill>
                <a:latin typeface="Marcellus"/>
              </a:rPr>
              <a:t> locks</a:t>
            </a:r>
            <a:r>
              <a:rPr lang="en-US" dirty="0">
                <a:latin typeface="Marcellus"/>
              </a:rPr>
              <a:t>, </a:t>
            </a:r>
          </a:p>
          <a:p>
            <a:pPr lvl="1"/>
            <a:r>
              <a:rPr lang="en-US" dirty="0">
                <a:latin typeface="Marcellus"/>
              </a:rPr>
              <a:t>As they </a:t>
            </a:r>
            <a:r>
              <a:rPr lang="en-US" dirty="0">
                <a:solidFill>
                  <a:srgbClr val="C00000"/>
                </a:solidFill>
                <a:latin typeface="Marcellus"/>
              </a:rPr>
              <a:t>provide mutual exclusion.</a:t>
            </a:r>
          </a:p>
        </p:txBody>
      </p:sp>
    </p:spTree>
    <p:extLst>
      <p:ext uri="{BB962C8B-B14F-4D97-AF65-F5344CB8AC3E}">
        <p14:creationId xmlns:p14="http://schemas.microsoft.com/office/powerpoint/2010/main" val="303281005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Counting 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124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Used to control access to a given resource consisting of a finite number of instances. </a:t>
            </a:r>
          </a:p>
          <a:p>
            <a:r>
              <a:rPr lang="en-US" sz="2400" dirty="0"/>
              <a:t>The semaphore is </a:t>
            </a:r>
            <a:r>
              <a:rPr lang="en-US" sz="2400" dirty="0">
                <a:solidFill>
                  <a:srgbClr val="C00000"/>
                </a:solidFill>
              </a:rPr>
              <a:t>initialized to the number of resources available. </a:t>
            </a:r>
          </a:p>
        </p:txBody>
      </p:sp>
    </p:spTree>
    <p:extLst>
      <p:ext uri="{BB962C8B-B14F-4D97-AF65-F5344CB8AC3E}">
        <p14:creationId xmlns:p14="http://schemas.microsoft.com/office/powerpoint/2010/main" val="28064029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Counting 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125</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Each process that wishes to </a:t>
            </a:r>
            <a:r>
              <a:rPr lang="en-US" sz="2400" dirty="0">
                <a:solidFill>
                  <a:srgbClr val="C00000"/>
                </a:solidFill>
              </a:rPr>
              <a:t>use a resource </a:t>
            </a:r>
            <a:r>
              <a:rPr lang="en-US" sz="2400" dirty="0"/>
              <a:t>performs </a:t>
            </a:r>
            <a:r>
              <a:rPr lang="en-US" sz="2400" dirty="0">
                <a:solidFill>
                  <a:srgbClr val="C00000"/>
                </a:solidFill>
              </a:rPr>
              <a:t>a wait() operation </a:t>
            </a:r>
            <a:r>
              <a:rPr lang="en-US" sz="2400" dirty="0"/>
              <a:t>on the semaphore ,</a:t>
            </a:r>
          </a:p>
          <a:p>
            <a:pPr lvl="1"/>
            <a:r>
              <a:rPr lang="en-US" dirty="0">
                <a:solidFill>
                  <a:schemeClr val="accent5"/>
                </a:solidFill>
              </a:rPr>
              <a:t>thereby decrementing the count. </a:t>
            </a:r>
          </a:p>
          <a:p>
            <a:endParaRPr lang="en-US" sz="2400" dirty="0">
              <a:solidFill>
                <a:schemeClr val="accent5"/>
              </a:solidFill>
            </a:endParaRPr>
          </a:p>
          <a:p>
            <a:r>
              <a:rPr lang="en-US" sz="2400" dirty="0"/>
              <a:t>When a process </a:t>
            </a:r>
            <a:r>
              <a:rPr lang="en-US" sz="2400" dirty="0">
                <a:solidFill>
                  <a:srgbClr val="C00000"/>
                </a:solidFill>
              </a:rPr>
              <a:t>releases a resource</a:t>
            </a:r>
            <a:r>
              <a:rPr lang="en-US" sz="2400" dirty="0"/>
              <a:t>, it performs </a:t>
            </a:r>
            <a:r>
              <a:rPr lang="en-US" sz="2400" dirty="0">
                <a:solidFill>
                  <a:srgbClr val="C00000"/>
                </a:solidFill>
              </a:rPr>
              <a:t>a signal() operation</a:t>
            </a:r>
          </a:p>
          <a:p>
            <a:pPr lvl="1"/>
            <a:r>
              <a:rPr lang="en-US" dirty="0">
                <a:solidFill>
                  <a:schemeClr val="accent5"/>
                </a:solidFill>
              </a:rPr>
              <a:t>incrementing the count. </a:t>
            </a:r>
          </a:p>
          <a:p>
            <a:endParaRPr lang="en-US" sz="2400" dirty="0"/>
          </a:p>
        </p:txBody>
      </p:sp>
    </p:spTree>
    <p:extLst>
      <p:ext uri="{BB962C8B-B14F-4D97-AF65-F5344CB8AC3E}">
        <p14:creationId xmlns:p14="http://schemas.microsoft.com/office/powerpoint/2010/main" val="5779470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Counting 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126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When the count for the semaphore goes to 0, all resources are being used. </a:t>
            </a:r>
          </a:p>
          <a:p>
            <a:pPr lvl="1"/>
            <a:r>
              <a:rPr lang="en-US" b="1" dirty="0"/>
              <a:t>After that, processes that wish to use a resource will </a:t>
            </a:r>
            <a:r>
              <a:rPr lang="en-US" b="1" dirty="0">
                <a:solidFill>
                  <a:schemeClr val="accent5"/>
                </a:solidFill>
              </a:rPr>
              <a:t>block until the count becomes greater than 0.</a:t>
            </a:r>
            <a:endParaRPr lang="en-US" b="1" dirty="0">
              <a:solidFill>
                <a:schemeClr val="accent5"/>
              </a:solidFill>
              <a:latin typeface="Marcellus"/>
            </a:endParaRPr>
          </a:p>
        </p:txBody>
      </p:sp>
    </p:spTree>
    <p:extLst>
      <p:ext uri="{BB962C8B-B14F-4D97-AF65-F5344CB8AC3E}">
        <p14:creationId xmlns:p14="http://schemas.microsoft.com/office/powerpoint/2010/main" val="11574172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127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913771" y="548993"/>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ISRO | ISRO CS 2017 – May | Question 78</a:t>
            </a:r>
          </a:p>
          <a:p>
            <a:pPr marL="0" indent="0" fontAlgn="base">
              <a:buNone/>
            </a:pPr>
            <a:r>
              <a:rPr lang="en-US" sz="2000" dirty="0"/>
              <a:t>At particular time, the value of a counting semaphore is 10, it will become 7 after:</a:t>
            </a:r>
            <a:br>
              <a:rPr lang="en-US" sz="2000" dirty="0"/>
            </a:br>
            <a:r>
              <a:rPr lang="en-US" sz="2000" dirty="0"/>
              <a:t>(a) 3 V operations</a:t>
            </a:r>
            <a:br>
              <a:rPr lang="en-US" sz="2000" dirty="0"/>
            </a:br>
            <a:r>
              <a:rPr lang="en-US" sz="2000" dirty="0"/>
              <a:t>(b) 3 P operations</a:t>
            </a:r>
            <a:br>
              <a:rPr lang="en-US" sz="2000" dirty="0"/>
            </a:br>
            <a:r>
              <a:rPr lang="en-US" sz="2000" dirty="0"/>
              <a:t>(c) 5 V operations and 2 P operations</a:t>
            </a:r>
            <a:br>
              <a:rPr lang="en-US" sz="2000" dirty="0"/>
            </a:br>
            <a:r>
              <a:rPr lang="en-US" sz="2000" dirty="0"/>
              <a:t>(d) 2 V operations and 5 P operations</a:t>
            </a:r>
            <a:br>
              <a:rPr lang="en-US" sz="2000" dirty="0"/>
            </a:br>
            <a:endParaRPr lang="en-US" sz="2000" dirty="0"/>
          </a:p>
          <a:p>
            <a:pPr marL="0" indent="0" fontAlgn="base">
              <a:buNone/>
            </a:pPr>
            <a:r>
              <a:rPr lang="en-US" sz="2000" dirty="0"/>
              <a:t>Which of the following option is correct?</a:t>
            </a:r>
            <a:br>
              <a:rPr lang="en-US" sz="2000" dirty="0"/>
            </a:br>
            <a:r>
              <a:rPr lang="en-US" sz="2000" b="1" dirty="0"/>
              <a:t>(A)</a:t>
            </a:r>
            <a:r>
              <a:rPr lang="en-US" sz="2000" dirty="0"/>
              <a:t> Only (b)</a:t>
            </a:r>
            <a:br>
              <a:rPr lang="en-US" sz="2000" dirty="0"/>
            </a:br>
            <a:r>
              <a:rPr lang="en-US" sz="2000" b="1" dirty="0"/>
              <a:t>(B)</a:t>
            </a:r>
            <a:r>
              <a:rPr lang="en-US" sz="2000" dirty="0"/>
              <a:t> Only(d)</a:t>
            </a:r>
            <a:br>
              <a:rPr lang="en-US" sz="2000" dirty="0"/>
            </a:br>
            <a:r>
              <a:rPr lang="en-US" sz="2000" b="1" dirty="0"/>
              <a:t>(C)</a:t>
            </a:r>
            <a:r>
              <a:rPr lang="en-US" sz="2000" dirty="0"/>
              <a:t> Both (b) and (d)</a:t>
            </a:r>
            <a:br>
              <a:rPr lang="en-US" sz="2000" dirty="0"/>
            </a:br>
            <a:r>
              <a:rPr lang="en-US" sz="2000" b="1" dirty="0"/>
              <a:t>(D)</a:t>
            </a:r>
            <a:r>
              <a:rPr lang="en-US" sz="2000" dirty="0"/>
              <a:t> None of these</a:t>
            </a:r>
            <a:br>
              <a:rPr lang="en-US" sz="2000" dirty="0"/>
            </a:br>
            <a:br>
              <a:rPr lang="en-US" sz="2000" dirty="0"/>
            </a:br>
            <a:br>
              <a:rPr lang="en-US" sz="2000" dirty="0"/>
            </a:br>
            <a:endParaRPr lang="en-US" sz="2000" dirty="0"/>
          </a:p>
        </p:txBody>
      </p:sp>
    </p:spTree>
    <p:extLst>
      <p:ext uri="{BB962C8B-B14F-4D97-AF65-F5344CB8AC3E}">
        <p14:creationId xmlns:p14="http://schemas.microsoft.com/office/powerpoint/2010/main" val="399824936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128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669759" y="22647"/>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ISRO | ISRO CS 2017 – May | Question 78</a:t>
            </a:r>
          </a:p>
          <a:p>
            <a:pPr marL="0" indent="0" fontAlgn="base">
              <a:buNone/>
            </a:pPr>
            <a:r>
              <a:rPr lang="en-US" sz="2000" dirty="0"/>
              <a:t>At particular time, the value of a counting semaphore is 10, it will become 7 after:</a:t>
            </a:r>
            <a:br>
              <a:rPr lang="en-US" sz="2000" dirty="0"/>
            </a:br>
            <a:r>
              <a:rPr lang="en-US" sz="2000" dirty="0"/>
              <a:t>(a) 3 V operations</a:t>
            </a:r>
            <a:br>
              <a:rPr lang="en-US" sz="2000" dirty="0"/>
            </a:br>
            <a:r>
              <a:rPr lang="en-US" sz="2000" dirty="0"/>
              <a:t>(b) 3 P operations</a:t>
            </a:r>
            <a:br>
              <a:rPr lang="en-US" sz="2000" dirty="0"/>
            </a:br>
            <a:r>
              <a:rPr lang="en-US" sz="2000" dirty="0"/>
              <a:t>(c) 5 V operations and 2 P operations</a:t>
            </a:r>
            <a:br>
              <a:rPr lang="en-US" sz="2000" dirty="0"/>
            </a:br>
            <a:r>
              <a:rPr lang="en-US" sz="2000" dirty="0"/>
              <a:t>(d) 2 V operations and 5 P operations</a:t>
            </a:r>
            <a:br>
              <a:rPr lang="en-US" sz="2000" dirty="0"/>
            </a:br>
            <a:r>
              <a:rPr lang="en-US" sz="2000" dirty="0"/>
              <a:t>Which of the following option is correct?</a:t>
            </a:r>
            <a:br>
              <a:rPr lang="en-US" sz="2000" dirty="0"/>
            </a:br>
            <a:r>
              <a:rPr lang="en-US" sz="2000" b="1" dirty="0"/>
              <a:t>(A)</a:t>
            </a:r>
            <a:r>
              <a:rPr lang="en-US" sz="2000" dirty="0"/>
              <a:t> Only (b)</a:t>
            </a:r>
            <a:br>
              <a:rPr lang="en-US" sz="2000" dirty="0"/>
            </a:br>
            <a:r>
              <a:rPr lang="en-US" sz="2000" b="1" dirty="0"/>
              <a:t>(B)</a:t>
            </a:r>
            <a:r>
              <a:rPr lang="en-US" sz="2000" dirty="0"/>
              <a:t> Only(d)</a:t>
            </a:r>
            <a:br>
              <a:rPr lang="en-US" sz="2000" dirty="0"/>
            </a:br>
            <a:r>
              <a:rPr lang="en-US" sz="2000" b="1" dirty="0"/>
              <a:t>(C)</a:t>
            </a:r>
            <a:r>
              <a:rPr lang="en-US" sz="2000" dirty="0"/>
              <a:t> Both (b) and (d)</a:t>
            </a:r>
            <a:br>
              <a:rPr lang="en-US" sz="2000" dirty="0"/>
            </a:br>
            <a:r>
              <a:rPr lang="en-US" sz="2000" b="1" dirty="0"/>
              <a:t>(D)</a:t>
            </a:r>
            <a:r>
              <a:rPr lang="en-US" sz="2000" dirty="0"/>
              <a:t> None of these</a:t>
            </a:r>
            <a:br>
              <a:rPr lang="en-US" sz="2000" dirty="0"/>
            </a:br>
            <a:br>
              <a:rPr lang="en-US" sz="2000" dirty="0"/>
            </a:br>
            <a:r>
              <a:rPr lang="en-US" sz="2000" b="1" dirty="0"/>
              <a:t>Answer:</a:t>
            </a:r>
            <a:r>
              <a:rPr lang="en-US" sz="2000" dirty="0"/>
              <a:t> </a:t>
            </a:r>
            <a:r>
              <a:rPr lang="en-US" sz="2000" b="1" dirty="0"/>
              <a:t>(C)</a:t>
            </a:r>
            <a:br>
              <a:rPr lang="en-US" sz="2000" dirty="0"/>
            </a:br>
            <a:r>
              <a:rPr lang="en-US" sz="2000" b="1" dirty="0"/>
              <a:t>Explanation:</a:t>
            </a:r>
            <a:r>
              <a:rPr lang="en-US" sz="2000" dirty="0"/>
              <a:t> P: Wait operation decrements the value of the counting semaphore by 1.</a:t>
            </a:r>
            <a:br>
              <a:rPr lang="en-US" sz="2000" dirty="0"/>
            </a:br>
            <a:r>
              <a:rPr lang="en-US" sz="2000" dirty="0"/>
              <a:t>V: Signal operation increments the value of counting semaphore by 1.</a:t>
            </a:r>
            <a:br>
              <a:rPr lang="en-US" sz="2000" dirty="0"/>
            </a:br>
            <a:r>
              <a:rPr lang="en-US" sz="2000" dirty="0"/>
              <a:t>Current value of the counting semaphore = 10</a:t>
            </a:r>
            <a:br>
              <a:rPr lang="en-US" sz="2000" dirty="0"/>
            </a:br>
            <a:r>
              <a:rPr lang="en-US" sz="2000" dirty="0"/>
              <a:t>a) after 3 P operations, value of semaphore = 10-3 = 7</a:t>
            </a:r>
            <a:br>
              <a:rPr lang="en-US" sz="2000" dirty="0"/>
            </a:br>
            <a:r>
              <a:rPr lang="en-US" sz="2000" dirty="0"/>
              <a:t>d) after 2 v operations, and 5 operations value of semaphore = 10 + 2 – 5 = 7</a:t>
            </a:r>
            <a:br>
              <a:rPr lang="en-US" sz="2000" dirty="0"/>
            </a:br>
            <a:r>
              <a:rPr lang="en-US" sz="2000" dirty="0"/>
              <a:t>Hence option (C) is correct.</a:t>
            </a:r>
          </a:p>
        </p:txBody>
      </p:sp>
    </p:spTree>
    <p:extLst>
      <p:ext uri="{BB962C8B-B14F-4D97-AF65-F5344CB8AC3E}">
        <p14:creationId xmlns:p14="http://schemas.microsoft.com/office/powerpoint/2010/main" val="315084548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129</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710703" y="289681"/>
            <a:ext cx="10071060" cy="57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UGC-NET | UGC NET CS 2018 July – II | Question 51</a:t>
            </a:r>
          </a:p>
          <a:p>
            <a:pPr marL="0" indent="0" fontAlgn="base">
              <a:buNone/>
            </a:pPr>
            <a:r>
              <a:rPr lang="en-US" sz="2000" dirty="0"/>
              <a:t>At a particular time of computation, the value of a counting semaphore is 10. Then 12 P operations and “x” V operations were performed on this semaphore. If the final value of semaphore is 7, x will be:</a:t>
            </a:r>
            <a:br>
              <a:rPr lang="en-US" sz="2000" dirty="0"/>
            </a:br>
            <a:r>
              <a:rPr lang="en-US" sz="2000" b="1" dirty="0"/>
              <a:t>(A)</a:t>
            </a:r>
            <a:r>
              <a:rPr lang="en-US" sz="2000" dirty="0"/>
              <a:t> 8</a:t>
            </a:r>
            <a:br>
              <a:rPr lang="en-US" sz="2000" dirty="0"/>
            </a:br>
            <a:r>
              <a:rPr lang="en-US" sz="2000" b="1" dirty="0"/>
              <a:t>(B)</a:t>
            </a:r>
            <a:r>
              <a:rPr lang="en-US" sz="2000" dirty="0"/>
              <a:t> 9</a:t>
            </a:r>
            <a:br>
              <a:rPr lang="en-US" sz="2000" dirty="0"/>
            </a:br>
            <a:r>
              <a:rPr lang="en-US" sz="2000" b="1" dirty="0"/>
              <a:t>(C)</a:t>
            </a:r>
            <a:r>
              <a:rPr lang="en-US" sz="2000" dirty="0"/>
              <a:t> 10</a:t>
            </a:r>
            <a:br>
              <a:rPr lang="en-US" sz="2000" dirty="0"/>
            </a:br>
            <a:r>
              <a:rPr lang="en-US" sz="2000" b="1" dirty="0"/>
              <a:t>(D)</a:t>
            </a:r>
            <a:r>
              <a:rPr lang="en-US" sz="2000" dirty="0"/>
              <a:t> 11</a:t>
            </a:r>
            <a:br>
              <a:rPr lang="en-US" sz="2000" dirty="0"/>
            </a:br>
            <a:br>
              <a:rPr lang="en-US" sz="2000" dirty="0"/>
            </a:br>
            <a:br>
              <a:rPr lang="en-US" sz="2000" dirty="0"/>
            </a:br>
            <a:endParaRPr lang="en-US" sz="2000" dirty="0"/>
          </a:p>
        </p:txBody>
      </p:sp>
    </p:spTree>
    <p:extLst>
      <p:ext uri="{BB962C8B-B14F-4D97-AF65-F5344CB8AC3E}">
        <p14:creationId xmlns:p14="http://schemas.microsoft.com/office/powerpoint/2010/main" val="3449403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If the order of the statements at T4 and </a:t>
            </a:r>
            <a:r>
              <a:rPr lang="en-IN" i="1" dirty="0"/>
              <a:t>T5</a:t>
            </a:r>
            <a:r>
              <a:rPr lang="en-IN" dirty="0"/>
              <a:t> is reversed</a:t>
            </a:r>
            <a:r>
              <a:rPr lang="en-IN" i="1" dirty="0"/>
              <a:t>, </a:t>
            </a:r>
            <a:r>
              <a:rPr lang="en-IN" dirty="0"/>
              <a:t>we would arrive at the incorrect state</a:t>
            </a:r>
          </a:p>
          <a:p>
            <a:pPr lvl="1"/>
            <a:r>
              <a:rPr lang="en-IN" sz="2800" dirty="0"/>
              <a:t>Result=&gt;  "counter == 6“, incorrect state </a:t>
            </a:r>
          </a:p>
          <a:p>
            <a:endParaRPr lang="en-IN" dirty="0"/>
          </a:p>
          <a:p>
            <a:endParaRPr lang="en-IN" dirty="0"/>
          </a:p>
          <a:p>
            <a:endParaRPr lang="en-IN" dirty="0"/>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0057" y="2997855"/>
            <a:ext cx="6384471" cy="1894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528F4510-4A73-4112-8ADB-27A8C4A1730E}"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1" name="Slide Number Placeholder 10"/>
          <p:cNvSpPr>
            <a:spLocks noGrp="1"/>
          </p:cNvSpPr>
          <p:nvPr>
            <p:ph type="sldNum" sz="quarter" idx="12"/>
          </p:nvPr>
        </p:nvSpPr>
        <p:spPr/>
        <p:txBody>
          <a:bodyPr/>
          <a:lstStyle/>
          <a:p>
            <a:fld id="{7C05E5CB-9241-4665-889D-78B918CC363E}" type="slidenum">
              <a:rPr lang="en-US" smtClean="0"/>
              <a:t>13</a:t>
            </a:fld>
            <a:endParaRPr lang="en-US"/>
          </a:p>
        </p:txBody>
      </p:sp>
    </p:spTree>
    <p:extLst>
      <p:ext uri="{BB962C8B-B14F-4D97-AF65-F5344CB8AC3E}">
        <p14:creationId xmlns:p14="http://schemas.microsoft.com/office/powerpoint/2010/main" val="185457945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130</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710703" y="289681"/>
            <a:ext cx="10071060" cy="57032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base">
              <a:buNone/>
            </a:pPr>
            <a:r>
              <a:rPr lang="en-US" sz="2000" dirty="0"/>
              <a:t>UGC-NET | UGC NET CS 2018 July – II | Question 51</a:t>
            </a:r>
          </a:p>
          <a:p>
            <a:pPr marL="0" indent="0" fontAlgn="base">
              <a:buNone/>
            </a:pPr>
            <a:r>
              <a:rPr lang="en-US" sz="2000" dirty="0"/>
              <a:t>At a particular time of computation, the value of a counting semaphore is 10. Then 12 P operations and “x” V operations were performed on this semaphore. If the final value of semaphore is 7, x will be:</a:t>
            </a:r>
            <a:br>
              <a:rPr lang="en-US" sz="2000" dirty="0"/>
            </a:br>
            <a:r>
              <a:rPr lang="en-US" sz="2000" b="1" dirty="0"/>
              <a:t>(A)</a:t>
            </a:r>
            <a:r>
              <a:rPr lang="en-US" sz="2000" dirty="0"/>
              <a:t> 8</a:t>
            </a:r>
            <a:br>
              <a:rPr lang="en-US" sz="2000" dirty="0"/>
            </a:br>
            <a:r>
              <a:rPr lang="en-US" sz="2000" b="1" dirty="0"/>
              <a:t>(B)</a:t>
            </a:r>
            <a:r>
              <a:rPr lang="en-US" sz="2000" dirty="0"/>
              <a:t> 9</a:t>
            </a:r>
            <a:br>
              <a:rPr lang="en-US" sz="2000" dirty="0"/>
            </a:br>
            <a:r>
              <a:rPr lang="en-US" sz="2000" b="1" dirty="0"/>
              <a:t>(C)</a:t>
            </a:r>
            <a:r>
              <a:rPr lang="en-US" sz="2000" dirty="0"/>
              <a:t> 10</a:t>
            </a:r>
            <a:br>
              <a:rPr lang="en-US" sz="2000" dirty="0"/>
            </a:br>
            <a:r>
              <a:rPr lang="en-US" sz="2000" b="1" dirty="0"/>
              <a:t>(D)</a:t>
            </a:r>
            <a:r>
              <a:rPr lang="en-US" sz="2000" dirty="0"/>
              <a:t> 11</a:t>
            </a:r>
            <a:br>
              <a:rPr lang="en-US" sz="2000" dirty="0"/>
            </a:br>
            <a:br>
              <a:rPr lang="en-US" sz="2000" dirty="0"/>
            </a:br>
            <a:br>
              <a:rPr lang="en-US" sz="2000" dirty="0"/>
            </a:br>
            <a:r>
              <a:rPr lang="en-US" sz="2000" b="1" dirty="0"/>
              <a:t>Answer:</a:t>
            </a:r>
            <a:r>
              <a:rPr lang="en-US" sz="2000" dirty="0"/>
              <a:t> </a:t>
            </a:r>
            <a:r>
              <a:rPr lang="en-US" sz="2000" b="1" dirty="0"/>
              <a:t>(B)</a:t>
            </a:r>
            <a:br>
              <a:rPr lang="en-US" sz="2000" dirty="0"/>
            </a:br>
            <a:r>
              <a:rPr lang="en-US" sz="2000" b="1" dirty="0"/>
              <a:t>Explanation:</a:t>
            </a:r>
            <a:r>
              <a:rPr lang="en-US" sz="2000" dirty="0"/>
              <a:t> </a:t>
            </a:r>
            <a:r>
              <a:rPr lang="en-US" sz="2000" dirty="0" err="1"/>
              <a:t>Intially</a:t>
            </a:r>
            <a:r>
              <a:rPr lang="en-US" sz="2000" dirty="0"/>
              <a:t> the value of a counting semaphore is 10 Now 12 P operation are performed.</a:t>
            </a:r>
            <a:br>
              <a:rPr lang="en-US" sz="2000" dirty="0"/>
            </a:br>
            <a:r>
              <a:rPr lang="en-US" sz="2000" dirty="0"/>
              <a:t>Now counting semaphore value = -2</a:t>
            </a:r>
            <a:br>
              <a:rPr lang="en-US" sz="2000" dirty="0"/>
            </a:br>
            <a:r>
              <a:rPr lang="en-US" sz="2000" dirty="0"/>
              <a:t>“x” V operations were performed on this semaphore and final value of counting semaphore = 7</a:t>
            </a:r>
            <a:br>
              <a:rPr lang="en-US" sz="2000" dirty="0"/>
            </a:br>
            <a:r>
              <a:rPr lang="en-US" sz="2000" dirty="0" err="1"/>
              <a:t>i.e</a:t>
            </a:r>
            <a:r>
              <a:rPr lang="en-US" sz="2000" dirty="0"/>
              <a:t> x + (-2) = 7</a:t>
            </a:r>
            <a:br>
              <a:rPr lang="en-US" sz="2000" dirty="0"/>
            </a:br>
            <a:r>
              <a:rPr lang="en-US" sz="2000" dirty="0"/>
              <a:t>x = 9.</a:t>
            </a:r>
            <a:br>
              <a:rPr lang="en-US" sz="2000" dirty="0"/>
            </a:br>
            <a:r>
              <a:rPr lang="en-US" sz="2000" dirty="0"/>
              <a:t>So, option (C) is correct.</a:t>
            </a:r>
          </a:p>
        </p:txBody>
      </p:sp>
    </p:spTree>
    <p:extLst>
      <p:ext uri="{BB962C8B-B14F-4D97-AF65-F5344CB8AC3E}">
        <p14:creationId xmlns:p14="http://schemas.microsoft.com/office/powerpoint/2010/main" val="39477309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Binary 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dirty="0"/>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131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C00000"/>
                </a:solidFill>
              </a:rPr>
              <a:t>Mutual Exclusion using Binary Semaphore</a:t>
            </a:r>
          </a:p>
          <a:p>
            <a:r>
              <a:rPr lang="en-US" sz="2400" dirty="0"/>
              <a:t>Used to deal with the critical-section problem for multiple processes. </a:t>
            </a:r>
          </a:p>
          <a:p>
            <a:r>
              <a:rPr lang="en-US" sz="2400" dirty="0"/>
              <a:t>Processes share a semaphore, </a:t>
            </a:r>
            <a:r>
              <a:rPr lang="en-US" sz="2400" dirty="0" err="1"/>
              <a:t>mutex</a:t>
            </a:r>
            <a:r>
              <a:rPr lang="en-US" sz="2400" dirty="0"/>
              <a:t>, initialized to 1.</a:t>
            </a:r>
          </a:p>
          <a:p>
            <a:endParaRPr lang="en-US" dirty="0"/>
          </a:p>
          <a:p>
            <a:endParaRPr lang="en-US" b="1" dirty="0">
              <a:solidFill>
                <a:srgbClr val="FF0000"/>
              </a:solidFill>
              <a:latin typeface="Marcellus"/>
            </a:endParaRPr>
          </a:p>
        </p:txBody>
      </p:sp>
      <p:pic>
        <p:nvPicPr>
          <p:cNvPr id="1028"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33252" t="59467" r="35175" b="11407"/>
          <a:stretch/>
        </p:blipFill>
        <p:spPr bwMode="auto">
          <a:xfrm>
            <a:off x="3192065" y="2784120"/>
            <a:ext cx="4832819" cy="25065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9130144" y="2934248"/>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173743754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0"/>
            <a:ext cx="11395912" cy="269837"/>
          </a:xfrm>
        </p:spPr>
        <p:txBody>
          <a:bodyPr>
            <a:normAutofit fontScale="90000"/>
          </a:bodyPr>
          <a:lstStyle/>
          <a:p>
            <a:pPr algn="ctr"/>
            <a:r>
              <a:rPr lang="en-IN" sz="3200" dirty="0">
                <a:solidFill>
                  <a:srgbClr val="C00000"/>
                </a:solidFill>
                <a:latin typeface="Marcellus" panose="020E0602050203020307" pitchFamily="34" charset="0"/>
              </a:rPr>
              <a:t>Mutual Exclusion using Binary 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dirty="0"/>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132</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286604" y="269837"/>
            <a:ext cx="10850628" cy="542128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Process P0 tries to enter the CS</a:t>
            </a:r>
          </a:p>
          <a:p>
            <a:pPr marL="0" indent="0">
              <a:buNone/>
            </a:pPr>
            <a:r>
              <a:rPr lang="en-US" sz="2400" dirty="0"/>
              <a:t>P0 </a:t>
            </a:r>
          </a:p>
          <a:p>
            <a:pPr marL="0" indent="0">
              <a:buNone/>
            </a:pPr>
            <a:r>
              <a:rPr lang="en-US" sz="2400" dirty="0"/>
              <a:t>while(</a:t>
            </a:r>
            <a:r>
              <a:rPr lang="en-US" sz="2400" dirty="0" err="1"/>
              <a:t>mutex</a:t>
            </a:r>
            <a:r>
              <a:rPr lang="en-US" sz="2400" dirty="0"/>
              <a:t>&lt;=0);                 </a:t>
            </a:r>
          </a:p>
          <a:p>
            <a:pPr marL="0" indent="0">
              <a:buNone/>
            </a:pPr>
            <a:r>
              <a:rPr lang="en-US" sz="2400" dirty="0" err="1"/>
              <a:t>mutex</a:t>
            </a:r>
            <a:r>
              <a:rPr lang="en-US" sz="2400" dirty="0"/>
              <a:t>=1 so Condition is False</a:t>
            </a:r>
          </a:p>
          <a:p>
            <a:pPr marL="0" indent="0">
              <a:buNone/>
            </a:pPr>
            <a:r>
              <a:rPr lang="en-US" sz="2400" dirty="0"/>
              <a:t>Comes out of while loop </a:t>
            </a:r>
          </a:p>
          <a:p>
            <a:pPr marL="0" indent="0">
              <a:buNone/>
            </a:pPr>
            <a:r>
              <a:rPr lang="en-US" sz="2400" dirty="0" err="1"/>
              <a:t>mutex</a:t>
            </a:r>
            <a:r>
              <a:rPr lang="en-US" sz="2400" dirty="0"/>
              <a:t> - -</a:t>
            </a:r>
          </a:p>
          <a:p>
            <a:pPr marL="0" indent="0">
              <a:buNone/>
            </a:pPr>
            <a:r>
              <a:rPr lang="en-US" sz="2400" dirty="0"/>
              <a:t>so </a:t>
            </a:r>
            <a:r>
              <a:rPr lang="en-US" sz="2400" dirty="0" err="1"/>
              <a:t>mutex</a:t>
            </a:r>
            <a:r>
              <a:rPr lang="en-US" sz="2400" dirty="0"/>
              <a:t>=0</a:t>
            </a:r>
          </a:p>
          <a:p>
            <a:pPr marL="0" indent="0">
              <a:buNone/>
            </a:pPr>
            <a:r>
              <a:rPr lang="en-US" sz="2400" dirty="0"/>
              <a:t>CS</a:t>
            </a:r>
          </a:p>
          <a:p>
            <a:pPr marL="0" indent="0">
              <a:buNone/>
            </a:pPr>
            <a:endParaRPr lang="en-US" sz="2400" dirty="0"/>
          </a:p>
          <a:p>
            <a:pPr marL="0" indent="0">
              <a:buNone/>
            </a:pPr>
            <a:r>
              <a:rPr lang="en-US" sz="2400" dirty="0"/>
              <a:t>Now P1 tries to enter CS</a:t>
            </a:r>
          </a:p>
          <a:p>
            <a:pPr marL="0" indent="0">
              <a:buNone/>
            </a:pPr>
            <a:r>
              <a:rPr lang="en-US" sz="2400" dirty="0"/>
              <a:t>while(</a:t>
            </a:r>
            <a:r>
              <a:rPr lang="en-US" sz="2400" dirty="0" err="1"/>
              <a:t>mutex</a:t>
            </a:r>
            <a:r>
              <a:rPr lang="en-US" sz="2400" dirty="0"/>
              <a:t>&lt;=0);</a:t>
            </a:r>
          </a:p>
          <a:p>
            <a:pPr marL="0" indent="0">
              <a:buNone/>
            </a:pPr>
            <a:r>
              <a:rPr lang="en-US" sz="2400" dirty="0"/>
              <a:t>condition is True , so P1 gets trapped in a Do Nothing Loop</a:t>
            </a:r>
          </a:p>
          <a:p>
            <a:pPr marL="0" indent="0">
              <a:buNone/>
            </a:pPr>
            <a:r>
              <a:rPr lang="en-US" sz="2400" dirty="0"/>
              <a:t>P1 cannot enter CS                                    ============&gt;ME preserved</a:t>
            </a:r>
          </a:p>
        </p:txBody>
      </p:sp>
      <p:pic>
        <p:nvPicPr>
          <p:cNvPr id="1028" name="Picture 4"/>
          <p:cNvPicPr>
            <a:picLocks noChangeAspect="1" noChangeArrowheads="1"/>
          </p:cNvPicPr>
          <p:nvPr/>
        </p:nvPicPr>
        <p:blipFill rotWithShape="1">
          <a:blip r:embed="rId6">
            <a:extLst>
              <a:ext uri="{28A0092B-C50C-407E-A947-70E740481C1C}">
                <a14:useLocalDpi xmlns:a14="http://schemas.microsoft.com/office/drawing/2010/main" val="0"/>
              </a:ext>
            </a:extLst>
          </a:blip>
          <a:srcRect l="33252" t="59467" r="44233" b="11407"/>
          <a:stretch/>
        </p:blipFill>
        <p:spPr bwMode="auto">
          <a:xfrm>
            <a:off x="6032015" y="1078151"/>
            <a:ext cx="3084692" cy="22435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a:off x="9130144" y="1088475"/>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
        <p:nvSpPr>
          <p:cNvPr id="11" name="Rectangle 10"/>
          <p:cNvSpPr/>
          <p:nvPr/>
        </p:nvSpPr>
        <p:spPr>
          <a:xfrm>
            <a:off x="286604" y="1115770"/>
            <a:ext cx="3957850" cy="227917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320334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Synchronization using 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133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We can also use semaphores to solve various synchronization problems. </a:t>
            </a:r>
          </a:p>
          <a:p>
            <a:r>
              <a:rPr lang="en-US" sz="2400" dirty="0"/>
              <a:t>Consider two concurrently running processes: </a:t>
            </a:r>
          </a:p>
          <a:p>
            <a:pPr lvl="1"/>
            <a:r>
              <a:rPr lang="en-US" sz="2000" dirty="0"/>
              <a:t>P1 with a statement S1 </a:t>
            </a:r>
          </a:p>
          <a:p>
            <a:pPr lvl="1"/>
            <a:r>
              <a:rPr lang="en-US" sz="2000" dirty="0"/>
              <a:t>P2 with a statement S2 . </a:t>
            </a:r>
          </a:p>
          <a:p>
            <a:pPr lvl="1"/>
            <a:r>
              <a:rPr lang="en-US" sz="2000" dirty="0"/>
              <a:t>Suppose we require that S2 be executed only after S1 has completed. </a:t>
            </a:r>
          </a:p>
        </p:txBody>
      </p:sp>
    </p:spTree>
    <p:extLst>
      <p:ext uri="{BB962C8B-B14F-4D97-AF65-F5344CB8AC3E}">
        <p14:creationId xmlns:p14="http://schemas.microsoft.com/office/powerpoint/2010/main" val="212922676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Synchronization using 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134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7"/>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Let P1 and P2 share a </a:t>
            </a:r>
            <a:r>
              <a:rPr lang="en-US" sz="2400" dirty="0">
                <a:solidFill>
                  <a:srgbClr val="C00000"/>
                </a:solidFill>
              </a:rPr>
              <a:t>common semaphore synch, initialized to 0</a:t>
            </a:r>
          </a:p>
          <a:p>
            <a:r>
              <a:rPr lang="en-US" sz="2400" dirty="0"/>
              <a:t>Statements inserted in P1</a:t>
            </a:r>
          </a:p>
          <a:p>
            <a:pPr marL="2286000" lvl="5" indent="0">
              <a:buNone/>
            </a:pPr>
            <a:r>
              <a:rPr lang="en-US" sz="2400" dirty="0"/>
              <a:t>S1;</a:t>
            </a:r>
          </a:p>
          <a:p>
            <a:pPr marL="2286000" lvl="5" indent="0">
              <a:buNone/>
            </a:pPr>
            <a:r>
              <a:rPr lang="en-US" sz="2400" dirty="0"/>
              <a:t>signal(synch) ;</a:t>
            </a:r>
          </a:p>
          <a:p>
            <a:r>
              <a:rPr lang="en-US" sz="2400" dirty="0"/>
              <a:t>Statements inserted in P2</a:t>
            </a:r>
          </a:p>
          <a:p>
            <a:pPr marL="2286000" lvl="5" indent="0">
              <a:buNone/>
            </a:pPr>
            <a:r>
              <a:rPr lang="en-US" sz="2400" dirty="0"/>
              <a:t>wait(synch);</a:t>
            </a:r>
          </a:p>
          <a:p>
            <a:pPr marL="2286000" lvl="5" indent="0">
              <a:buNone/>
            </a:pPr>
            <a:r>
              <a:rPr lang="en-US" sz="2400" dirty="0"/>
              <a:t>S2;</a:t>
            </a:r>
          </a:p>
          <a:p>
            <a:endParaRPr lang="en-US" dirty="0">
              <a:solidFill>
                <a:srgbClr val="FF0000"/>
              </a:solidFill>
              <a:latin typeface="Marcellus"/>
            </a:endParaRPr>
          </a:p>
        </p:txBody>
      </p:sp>
      <p:sp>
        <p:nvSpPr>
          <p:cNvPr id="11" name="Curved Left Arrow 10"/>
          <p:cNvSpPr/>
          <p:nvPr/>
        </p:nvSpPr>
        <p:spPr>
          <a:xfrm>
            <a:off x="5459107" y="2388357"/>
            <a:ext cx="409840" cy="1351129"/>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p:cNvSpPr/>
          <p:nvPr/>
        </p:nvSpPr>
        <p:spPr>
          <a:xfrm>
            <a:off x="9130144" y="2227796"/>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253632186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Synchronization using 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135</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7"/>
            <a:ext cx="4312693"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P1</a:t>
            </a:r>
          </a:p>
          <a:p>
            <a:pPr marL="914400" lvl="2" indent="0">
              <a:buNone/>
            </a:pPr>
            <a:r>
              <a:rPr lang="en-US" sz="2600" dirty="0"/>
              <a:t>S1;</a:t>
            </a:r>
          </a:p>
          <a:p>
            <a:pPr marL="914400" lvl="2" indent="0">
              <a:buNone/>
            </a:pPr>
            <a:r>
              <a:rPr lang="en-US" sz="2600" dirty="0"/>
              <a:t>signal(synch) ;</a:t>
            </a:r>
          </a:p>
          <a:p>
            <a:r>
              <a:rPr lang="en-US" sz="2400" dirty="0"/>
              <a:t>P2</a:t>
            </a:r>
          </a:p>
          <a:p>
            <a:pPr marL="914400" lvl="2" indent="0">
              <a:buNone/>
            </a:pPr>
            <a:r>
              <a:rPr lang="en-US" sz="2600" dirty="0"/>
              <a:t>wait(synch);</a:t>
            </a:r>
          </a:p>
          <a:p>
            <a:pPr marL="914400" lvl="2" indent="0">
              <a:buNone/>
            </a:pPr>
            <a:r>
              <a:rPr lang="en-US" sz="2600" dirty="0"/>
              <a:t>S2;</a:t>
            </a:r>
          </a:p>
        </p:txBody>
      </p:sp>
      <p:sp>
        <p:nvSpPr>
          <p:cNvPr id="14" name="Subtitle 2">
            <a:extLst>
              <a:ext uri="{FF2B5EF4-FFF2-40B4-BE49-F238E27FC236}">
                <a16:creationId xmlns:a16="http://schemas.microsoft.com/office/drawing/2014/main" id="{5AB99583-1BD7-4DF1-9DBD-299F1C8E7BF2}"/>
              </a:ext>
            </a:extLst>
          </p:cNvPr>
          <p:cNvSpPr txBox="1">
            <a:spLocks/>
          </p:cNvSpPr>
          <p:nvPr/>
        </p:nvSpPr>
        <p:spPr>
          <a:xfrm>
            <a:off x="5827295" y="1106177"/>
            <a:ext cx="546233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Because synch is initialized to 0, </a:t>
            </a:r>
          </a:p>
          <a:p>
            <a:r>
              <a:rPr lang="en-US" sz="2400" dirty="0"/>
              <a:t>P2 will execute S2 only after P1 has invoked signal (synch), which is after statement S1 has been executed.</a:t>
            </a:r>
          </a:p>
          <a:p>
            <a:pPr lvl="1"/>
            <a:r>
              <a:rPr lang="en-US" dirty="0">
                <a:solidFill>
                  <a:srgbClr val="FF0000"/>
                </a:solidFill>
                <a:latin typeface="Marcellus"/>
              </a:rPr>
              <a:t>Else P2 will caught in </a:t>
            </a:r>
            <a:r>
              <a:rPr lang="en-US" dirty="0" err="1">
                <a:solidFill>
                  <a:srgbClr val="FF0000"/>
                </a:solidFill>
                <a:latin typeface="Marcellus"/>
              </a:rPr>
              <a:t>infinte</a:t>
            </a:r>
            <a:r>
              <a:rPr lang="en-US" dirty="0">
                <a:solidFill>
                  <a:srgbClr val="FF0000"/>
                </a:solidFill>
                <a:latin typeface="Marcellus"/>
              </a:rPr>
              <a:t> loop inside wait() </a:t>
            </a:r>
            <a:r>
              <a:rPr lang="en-US" dirty="0" err="1">
                <a:solidFill>
                  <a:srgbClr val="FF0000"/>
                </a:solidFill>
                <a:latin typeface="Marcellus"/>
              </a:rPr>
              <a:t>fn</a:t>
            </a:r>
            <a:endParaRPr lang="en-US" dirty="0">
              <a:solidFill>
                <a:srgbClr val="FF0000"/>
              </a:solidFill>
              <a:latin typeface="Marcellus"/>
            </a:endParaRPr>
          </a:p>
        </p:txBody>
      </p:sp>
    </p:spTree>
    <p:extLst>
      <p:ext uri="{BB962C8B-B14F-4D97-AF65-F5344CB8AC3E}">
        <p14:creationId xmlns:p14="http://schemas.microsoft.com/office/powerpoint/2010/main" val="420670757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136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Rectangle 12"/>
          <p:cNvSpPr/>
          <p:nvPr/>
        </p:nvSpPr>
        <p:spPr>
          <a:xfrm>
            <a:off x="900753" y="1160189"/>
            <a:ext cx="9184944" cy="3060325"/>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Must guarantee that no two processes can execute  the </a:t>
            </a:r>
            <a:r>
              <a:rPr lang="en-US" altLang="en-US" sz="2400" dirty="0">
                <a:solidFill>
                  <a:prstClr val="black"/>
                </a:solidFill>
                <a:latin typeface="Marcellus"/>
                <a:cs typeface="Courier New" pitchFamily="49" charset="0"/>
              </a:rPr>
              <a:t>wait() </a:t>
            </a:r>
            <a:r>
              <a:rPr lang="en-US" altLang="en-US" sz="2400" dirty="0">
                <a:solidFill>
                  <a:prstClr val="black"/>
                </a:solidFill>
                <a:latin typeface="Marcellus"/>
              </a:rPr>
              <a:t>and </a:t>
            </a:r>
            <a:r>
              <a:rPr lang="en-US" altLang="en-US" sz="2400" dirty="0">
                <a:solidFill>
                  <a:prstClr val="black"/>
                </a:solidFill>
                <a:latin typeface="Marcellus"/>
                <a:cs typeface="Courier New" pitchFamily="49" charset="0"/>
              </a:rPr>
              <a:t>signal() </a:t>
            </a:r>
            <a:r>
              <a:rPr lang="en-US" altLang="en-US" sz="2400" dirty="0">
                <a:solidFill>
                  <a:prstClr val="black"/>
                </a:solidFill>
                <a:latin typeface="Marcellus"/>
              </a:rPr>
              <a:t>on the same semaphore at the same time</a:t>
            </a: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Thus, the implementation becomes the critical section problem </a:t>
            </a:r>
          </a:p>
          <a:p>
            <a:pPr marL="685800" lvl="1" indent="-228600" defTabSz="914400">
              <a:lnSpc>
                <a:spcPct val="90000"/>
              </a:lnSpc>
              <a:spcBef>
                <a:spcPts val="1000"/>
              </a:spcBef>
              <a:buFont typeface="Arial" panose="020B0604020202020204" pitchFamily="34" charset="0"/>
              <a:buChar char="•"/>
            </a:pPr>
            <a:r>
              <a:rPr lang="en-US" altLang="en-US" sz="2400" dirty="0">
                <a:solidFill>
                  <a:srgbClr val="FF0000"/>
                </a:solidFill>
                <a:latin typeface="Marcellus"/>
              </a:rPr>
              <a:t>the </a:t>
            </a:r>
            <a:r>
              <a:rPr lang="en-US" altLang="en-US" sz="2400" dirty="0">
                <a:solidFill>
                  <a:srgbClr val="FF0000"/>
                </a:solidFill>
                <a:latin typeface="Marcellus"/>
                <a:cs typeface="Courier New" pitchFamily="49" charset="0"/>
              </a:rPr>
              <a:t>wait</a:t>
            </a:r>
            <a:r>
              <a:rPr lang="en-US" altLang="en-US" sz="2400" dirty="0">
                <a:solidFill>
                  <a:srgbClr val="FF0000"/>
                </a:solidFill>
                <a:latin typeface="Marcellus"/>
              </a:rPr>
              <a:t> and </a:t>
            </a:r>
            <a:r>
              <a:rPr lang="en-US" altLang="en-US" sz="2400" dirty="0">
                <a:solidFill>
                  <a:srgbClr val="FF0000"/>
                </a:solidFill>
                <a:latin typeface="Marcellus"/>
                <a:cs typeface="Courier New" pitchFamily="49" charset="0"/>
              </a:rPr>
              <a:t>signal</a:t>
            </a:r>
            <a:r>
              <a:rPr lang="en-US" altLang="en-US" sz="2400" dirty="0">
                <a:solidFill>
                  <a:srgbClr val="FF0000"/>
                </a:solidFill>
                <a:latin typeface="Marcellus"/>
              </a:rPr>
              <a:t> code are placed in the critical section</a:t>
            </a: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270735514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4"/>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137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Rectangle 12"/>
          <p:cNvSpPr/>
          <p:nvPr/>
        </p:nvSpPr>
        <p:spPr>
          <a:xfrm>
            <a:off x="900753" y="1201132"/>
            <a:ext cx="9184944" cy="3136243"/>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While a process is in its critical section, </a:t>
            </a:r>
          </a:p>
          <a:p>
            <a:pPr marL="685800" lvl="1" indent="-228600" defTabSz="914400">
              <a:lnSpc>
                <a:spcPct val="90000"/>
              </a:lnSpc>
              <a:spcBef>
                <a:spcPts val="1000"/>
              </a:spcBef>
              <a:buFont typeface="Arial" panose="020B0604020202020204" pitchFamily="34" charset="0"/>
              <a:buChar char="•"/>
            </a:pPr>
            <a:r>
              <a:rPr lang="en-US" altLang="en-US" sz="2400" dirty="0">
                <a:solidFill>
                  <a:srgbClr val="C00000"/>
                </a:solidFill>
                <a:latin typeface="Marcellus"/>
              </a:rPr>
              <a:t>any other process that tries to enter its critical section must loop continuously in the entry code=&gt;Infinite Loop</a:t>
            </a:r>
          </a:p>
          <a:p>
            <a:pPr marL="685800" lvl="1"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This continual looping is clearly a problem in a real multiprogramming system where a single CPU is shared among many processes. </a:t>
            </a:r>
          </a:p>
          <a:p>
            <a:pPr marL="685800" lvl="1" indent="-228600" defTabSz="914400">
              <a:lnSpc>
                <a:spcPct val="90000"/>
              </a:lnSpc>
              <a:spcBef>
                <a:spcPts val="1000"/>
              </a:spcBef>
              <a:buFont typeface="Arial" panose="020B0604020202020204" pitchFamily="34" charset="0"/>
              <a:buChar char="•"/>
            </a:pPr>
            <a:r>
              <a:rPr lang="en-US" altLang="en-US" sz="2400" dirty="0">
                <a:solidFill>
                  <a:srgbClr val="C00000"/>
                </a:solidFill>
                <a:latin typeface="Marcellus"/>
              </a:rPr>
              <a:t>Busy waiting wastes CPU cycles that some other process might be able to use productively. </a:t>
            </a:r>
          </a:p>
        </p:txBody>
      </p:sp>
    </p:spTree>
    <p:extLst>
      <p:ext uri="{BB962C8B-B14F-4D97-AF65-F5344CB8AC3E}">
        <p14:creationId xmlns:p14="http://schemas.microsoft.com/office/powerpoint/2010/main" val="283808209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138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Rectangle 12"/>
          <p:cNvSpPr/>
          <p:nvPr/>
        </p:nvSpPr>
        <p:spPr>
          <a:xfrm>
            <a:off x="900753" y="1201132"/>
            <a:ext cx="9184944" cy="3060325"/>
          </a:xfrm>
          <a:prstGeom prst="rect">
            <a:avLst/>
          </a:prstGeom>
        </p:spPr>
        <p:txBody>
          <a:bodyPr wrap="square">
            <a:spAutoFit/>
          </a:bodyPr>
          <a:lstStyle/>
          <a:p>
            <a:pPr marL="685800" lvl="1"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Disadvantage </a:t>
            </a:r>
          </a:p>
          <a:p>
            <a:pPr marL="1143000" lvl="2"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Busy Waiting</a:t>
            </a:r>
          </a:p>
          <a:p>
            <a:pPr marL="685800" lvl="1"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Software Solutions i.e. </a:t>
            </a:r>
            <a:r>
              <a:rPr lang="en-US" altLang="en-US" sz="2400" dirty="0" err="1">
                <a:solidFill>
                  <a:srgbClr val="C00000"/>
                </a:solidFill>
                <a:latin typeface="Marcellus"/>
              </a:rPr>
              <a:t>Algo</a:t>
            </a:r>
            <a:r>
              <a:rPr lang="en-US" altLang="en-US" sz="2400" dirty="0">
                <a:solidFill>
                  <a:srgbClr val="C00000"/>
                </a:solidFill>
                <a:latin typeface="Marcellus"/>
              </a:rPr>
              <a:t> 1, Algo2, Peterson’s Solution and Semaphore definition </a:t>
            </a:r>
          </a:p>
          <a:p>
            <a:pPr marL="1143000" lvl="2"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all suffer from Busy Waiting</a:t>
            </a:r>
          </a:p>
          <a:p>
            <a:pPr marL="685800" lvl="1"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33459572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139</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Rectangle 12"/>
          <p:cNvSpPr/>
          <p:nvPr/>
        </p:nvSpPr>
        <p:spPr>
          <a:xfrm>
            <a:off x="900753" y="1201132"/>
            <a:ext cx="9184944" cy="2932085"/>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While a process is in its critical section, </a:t>
            </a:r>
          </a:p>
          <a:p>
            <a:pPr marL="685800" lvl="1"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This type of semaphore is also called a </a:t>
            </a:r>
            <a:r>
              <a:rPr lang="en-US" altLang="en-US" sz="2400" dirty="0">
                <a:solidFill>
                  <a:srgbClr val="C00000"/>
                </a:solidFill>
                <a:latin typeface="Marcellus"/>
              </a:rPr>
              <a:t>Spinlock</a:t>
            </a:r>
            <a:r>
              <a:rPr lang="en-US" altLang="en-US" sz="2400" dirty="0">
                <a:solidFill>
                  <a:prstClr val="black"/>
                </a:solidFill>
                <a:latin typeface="Marcellus"/>
              </a:rPr>
              <a:t> </a:t>
            </a:r>
          </a:p>
          <a:p>
            <a:pPr marL="685800" lvl="1"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The process </a:t>
            </a:r>
            <a:r>
              <a:rPr lang="en-US" altLang="en-US" sz="2400" dirty="0">
                <a:solidFill>
                  <a:srgbClr val="C00000"/>
                </a:solidFill>
                <a:latin typeface="Marcellus"/>
              </a:rPr>
              <a:t>"spins" while waiting </a:t>
            </a:r>
            <a:r>
              <a:rPr lang="en-US" altLang="en-US" sz="2400" dirty="0">
                <a:solidFill>
                  <a:prstClr val="black"/>
                </a:solidFill>
                <a:latin typeface="Marcellus"/>
              </a:rPr>
              <a:t>for the lock. </a:t>
            </a:r>
          </a:p>
          <a:p>
            <a:pPr marL="685800" lvl="1"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Advantage of Spinlocks- </a:t>
            </a:r>
          </a:p>
          <a:p>
            <a:pPr marL="1143000" lvl="2" indent="-228600" defTabSz="914400">
              <a:lnSpc>
                <a:spcPct val="90000"/>
              </a:lnSpc>
              <a:spcBef>
                <a:spcPts val="1000"/>
              </a:spcBef>
              <a:buFont typeface="Arial" panose="020B0604020202020204" pitchFamily="34" charset="0"/>
              <a:buChar char="•"/>
            </a:pPr>
            <a:r>
              <a:rPr lang="en-US" altLang="en-US" sz="2400" b="1" dirty="0">
                <a:solidFill>
                  <a:prstClr val="black"/>
                </a:solidFill>
                <a:latin typeface="Marcellus"/>
              </a:rPr>
              <a:t>No context switch is required when a process must wait on a lock, and a context switch may take considerable time. </a:t>
            </a:r>
          </a:p>
        </p:txBody>
      </p:sp>
    </p:spTree>
    <p:extLst>
      <p:ext uri="{BB962C8B-B14F-4D97-AF65-F5344CB8AC3E}">
        <p14:creationId xmlns:p14="http://schemas.microsoft.com/office/powerpoint/2010/main" val="184472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dirty="0"/>
          </a:p>
          <a:p>
            <a:r>
              <a:rPr lang="en-IN" dirty="0"/>
              <a:t>Incorrect state as </a:t>
            </a:r>
          </a:p>
          <a:p>
            <a:pPr lvl="1"/>
            <a:r>
              <a:rPr lang="en-IN" sz="2800" dirty="0"/>
              <a:t>we allowed both processes to manipulate the variable counter concurrently. </a:t>
            </a: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80074083-6F30-4EEA-8F35-98BF68C30924}"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1" name="Slide Number Placeholder 10"/>
          <p:cNvSpPr>
            <a:spLocks noGrp="1"/>
          </p:cNvSpPr>
          <p:nvPr>
            <p:ph type="sldNum" sz="quarter" idx="12"/>
          </p:nvPr>
        </p:nvSpPr>
        <p:spPr/>
        <p:txBody>
          <a:bodyPr/>
          <a:lstStyle/>
          <a:p>
            <a:fld id="{7C05E5CB-9241-4665-889D-78B918CC363E}" type="slidenum">
              <a:rPr lang="en-US" smtClean="0"/>
              <a:t>14</a:t>
            </a:fld>
            <a:endParaRPr lang="en-US"/>
          </a:p>
        </p:txBody>
      </p:sp>
    </p:spTree>
    <p:extLst>
      <p:ext uri="{BB962C8B-B14F-4D97-AF65-F5344CB8AC3E}">
        <p14:creationId xmlns:p14="http://schemas.microsoft.com/office/powerpoint/2010/main" val="1122755472"/>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140</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Rectangle 12"/>
          <p:cNvSpPr/>
          <p:nvPr/>
        </p:nvSpPr>
        <p:spPr>
          <a:xfrm>
            <a:off x="900753" y="1210185"/>
            <a:ext cx="9184944" cy="3392724"/>
          </a:xfrm>
          <a:prstGeom prst="rect">
            <a:avLst/>
          </a:prstGeom>
        </p:spPr>
        <p:txBody>
          <a:bodyPr wrap="square">
            <a:spAutoFit/>
          </a:bodyPr>
          <a:lstStyle/>
          <a:p>
            <a:pPr marL="685800" lvl="1"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Thus, when locks are expected to be </a:t>
            </a:r>
            <a:r>
              <a:rPr lang="en-US" altLang="en-US" sz="2400" dirty="0">
                <a:solidFill>
                  <a:srgbClr val="C00000"/>
                </a:solidFill>
                <a:latin typeface="Marcellus"/>
              </a:rPr>
              <a:t>held for short times, spinlocks are useful; </a:t>
            </a:r>
          </a:p>
          <a:p>
            <a:pPr marL="685800" lvl="1"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a:p>
            <a:pPr marL="685800" lvl="1"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Often employed on multiprocessor systems where </a:t>
            </a:r>
          </a:p>
          <a:p>
            <a:pPr marL="1143000" lvl="2" indent="-228600" defTabSz="914400">
              <a:lnSpc>
                <a:spcPct val="90000"/>
              </a:lnSpc>
              <a:spcBef>
                <a:spcPts val="1000"/>
              </a:spcBef>
              <a:buFont typeface="Arial" panose="020B0604020202020204" pitchFamily="34" charset="0"/>
              <a:buChar char="•"/>
            </a:pPr>
            <a:r>
              <a:rPr lang="en-US" altLang="en-US" sz="2400" dirty="0">
                <a:solidFill>
                  <a:srgbClr val="C00000"/>
                </a:solidFill>
                <a:latin typeface="Marcellus"/>
              </a:rPr>
              <a:t>one thread can "spin" on one processor while </a:t>
            </a:r>
          </a:p>
          <a:p>
            <a:pPr marL="1143000" lvl="2" indent="-228600" defTabSz="914400">
              <a:lnSpc>
                <a:spcPct val="90000"/>
              </a:lnSpc>
              <a:spcBef>
                <a:spcPts val="1000"/>
              </a:spcBef>
              <a:buFont typeface="Arial" panose="020B0604020202020204" pitchFamily="34" charset="0"/>
              <a:buChar char="•"/>
            </a:pPr>
            <a:r>
              <a:rPr lang="en-US" altLang="en-US" sz="2400" dirty="0">
                <a:solidFill>
                  <a:srgbClr val="C00000"/>
                </a:solidFill>
                <a:latin typeface="Marcellus"/>
              </a:rPr>
              <a:t>another thread performs its critical section on another processor.</a:t>
            </a: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388820306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141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3" name="Rectangle 12"/>
          <p:cNvSpPr/>
          <p:nvPr/>
        </p:nvSpPr>
        <p:spPr>
          <a:xfrm>
            <a:off x="900753" y="1201132"/>
            <a:ext cx="9184944" cy="2599686"/>
          </a:xfrm>
          <a:prstGeom prst="rect">
            <a:avLst/>
          </a:prstGeom>
        </p:spPr>
        <p:txBody>
          <a:bodyPr wrap="square">
            <a:spAutoFit/>
          </a:bodyPr>
          <a:lstStyle/>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Little busy waiting if critical section rarely occupied</a:t>
            </a: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r>
              <a:rPr lang="en-US" altLang="en-US" sz="2400" dirty="0">
                <a:solidFill>
                  <a:prstClr val="black"/>
                </a:solidFill>
                <a:latin typeface="Marcellus"/>
              </a:rPr>
              <a:t>Note that applications </a:t>
            </a:r>
            <a:r>
              <a:rPr lang="en-US" altLang="en-US" sz="2400" dirty="0">
                <a:solidFill>
                  <a:srgbClr val="C00000"/>
                </a:solidFill>
                <a:latin typeface="Marcellus"/>
              </a:rPr>
              <a:t>may spend lots of time in critical sections and therefore this is not a good solution</a:t>
            </a:r>
          </a:p>
          <a:p>
            <a:pPr lvl="0" defTabSz="914400">
              <a:lnSpc>
                <a:spcPct val="90000"/>
              </a:lnSpc>
              <a:spcBef>
                <a:spcPts val="1000"/>
              </a:spcBef>
            </a:pPr>
            <a:endParaRPr lang="en-US" altLang="en-US" sz="2400" dirty="0">
              <a:solidFill>
                <a:prstClr val="black"/>
              </a:solidFill>
              <a:latin typeface="Marcellus"/>
            </a:endParaRPr>
          </a:p>
          <a:p>
            <a:pPr marL="228600" lvl="0" indent="-228600" defTabSz="914400">
              <a:lnSpc>
                <a:spcPct val="90000"/>
              </a:lnSpc>
              <a:spcBef>
                <a:spcPts val="1000"/>
              </a:spcBef>
              <a:buFont typeface="Arial" panose="020B0604020202020204" pitchFamily="34" charset="0"/>
              <a:buChar char="•"/>
            </a:pPr>
            <a:endParaRPr lang="en-US" altLang="en-US" sz="2400" dirty="0">
              <a:solidFill>
                <a:prstClr val="black"/>
              </a:solidFill>
              <a:latin typeface="Marcellus"/>
            </a:endParaRPr>
          </a:p>
        </p:txBody>
      </p:sp>
    </p:spTree>
    <p:extLst>
      <p:ext uri="{BB962C8B-B14F-4D97-AF65-F5344CB8AC3E}">
        <p14:creationId xmlns:p14="http://schemas.microsoft.com/office/powerpoint/2010/main" val="36578995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1720410"/>
            <a:ext cx="11395912" cy="721920"/>
          </a:xfrm>
        </p:spPr>
        <p:txBody>
          <a:bodyPr>
            <a:normAutofit/>
          </a:bodyPr>
          <a:lstStyle/>
          <a:p>
            <a:pPr algn="ctr"/>
            <a:r>
              <a:rPr lang="en-US" sz="3200" dirty="0">
                <a:solidFill>
                  <a:srgbClr val="C00000"/>
                </a:solidFill>
                <a:latin typeface="Marcellus" panose="020E0602050203020307" pitchFamily="34" charset="0"/>
              </a:rPr>
              <a:t>Semaphore Implementation with no Busy waiting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142</a:t>
            </a:fld>
            <a:endParaRPr lang="en-US"/>
          </a:p>
        </p:txBody>
      </p:sp>
    </p:spTree>
    <p:extLst>
      <p:ext uri="{BB962C8B-B14F-4D97-AF65-F5344CB8AC3E}">
        <p14:creationId xmlns:p14="http://schemas.microsoft.com/office/powerpoint/2010/main" val="16412932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Definition</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143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Define a semaphore as a "C' </a:t>
            </a:r>
            <a:r>
              <a:rPr lang="en-US" sz="2400" dirty="0" err="1"/>
              <a:t>struct</a:t>
            </a:r>
            <a:endParaRPr lang="en-US" sz="2400" dirty="0"/>
          </a:p>
          <a:p>
            <a:endParaRPr lang="en-US" sz="2400" dirty="0"/>
          </a:p>
          <a:p>
            <a:r>
              <a:rPr lang="en-US" sz="2400" dirty="0"/>
              <a:t>Each semaphore has </a:t>
            </a:r>
          </a:p>
          <a:p>
            <a:pPr lvl="1"/>
            <a:r>
              <a:rPr lang="en-US" dirty="0">
                <a:solidFill>
                  <a:srgbClr val="C00000"/>
                </a:solidFill>
              </a:rPr>
              <a:t>an integer value </a:t>
            </a:r>
          </a:p>
          <a:p>
            <a:pPr lvl="1"/>
            <a:r>
              <a:rPr lang="en-US" dirty="0">
                <a:solidFill>
                  <a:srgbClr val="C00000"/>
                </a:solidFill>
              </a:rPr>
              <a:t>a list of processes-”list” </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65750" y="3383079"/>
            <a:ext cx="4805757" cy="1652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127609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Definition</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144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With each semaphore there is an associated waiting queue</a:t>
            </a:r>
          </a:p>
          <a:p>
            <a:r>
              <a:rPr lang="en-US" sz="2400" dirty="0"/>
              <a:t>Each entry in a waiting queue has two data items:</a:t>
            </a:r>
          </a:p>
          <a:p>
            <a:pPr lvl="1"/>
            <a:r>
              <a:rPr lang="en-US" sz="2000" dirty="0"/>
              <a:t> value (of type integer)</a:t>
            </a:r>
          </a:p>
          <a:p>
            <a:pPr lvl="1"/>
            <a:r>
              <a:rPr lang="en-US" sz="2000" dirty="0"/>
              <a:t> pointer to next record in the list</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5904" y="2872071"/>
            <a:ext cx="4949925" cy="1890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7393432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Definition</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145</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Wait()</a:t>
            </a:r>
          </a:p>
          <a:p>
            <a:pPr lvl="1"/>
            <a:r>
              <a:rPr lang="en-US" sz="2000" dirty="0"/>
              <a:t>When a process must wait on a semaphore, it is </a:t>
            </a:r>
            <a:r>
              <a:rPr lang="en-US" sz="2000" dirty="0">
                <a:solidFill>
                  <a:srgbClr val="C00000"/>
                </a:solidFill>
              </a:rPr>
              <a:t>added to the list of processes. </a:t>
            </a:r>
          </a:p>
          <a:p>
            <a:r>
              <a:rPr lang="en-US" sz="2400" dirty="0"/>
              <a:t>Signal()</a:t>
            </a:r>
          </a:p>
          <a:p>
            <a:pPr lvl="1"/>
            <a:r>
              <a:rPr lang="en-US" sz="2000" dirty="0"/>
              <a:t>A signal() operation </a:t>
            </a:r>
            <a:r>
              <a:rPr lang="en-US" sz="2000" dirty="0">
                <a:solidFill>
                  <a:srgbClr val="C00000"/>
                </a:solidFill>
              </a:rPr>
              <a:t>removes one process from the list </a:t>
            </a:r>
            <a:r>
              <a:rPr lang="en-US" sz="2000" dirty="0"/>
              <a:t>of waiting processes and awakens that process</a:t>
            </a:r>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5904" y="2872071"/>
            <a:ext cx="4949925" cy="18909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92339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146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We modify the definition of the wait() and signal() semaphore operations. </a:t>
            </a:r>
          </a:p>
          <a:p>
            <a:endParaRPr lang="en-US" sz="2400" dirty="0"/>
          </a:p>
          <a:p>
            <a:r>
              <a:rPr lang="en-US" sz="2400" dirty="0"/>
              <a:t>When a process executes the wait () operation and </a:t>
            </a:r>
            <a:r>
              <a:rPr lang="en-US" sz="2400" dirty="0">
                <a:solidFill>
                  <a:srgbClr val="C00000"/>
                </a:solidFill>
              </a:rPr>
              <a:t>finds that the semaphore value is not positive</a:t>
            </a:r>
            <a:r>
              <a:rPr lang="en-US" sz="2400" dirty="0"/>
              <a:t>, it must wait. </a:t>
            </a:r>
          </a:p>
          <a:p>
            <a:endParaRPr lang="en-US" sz="2400" dirty="0">
              <a:solidFill>
                <a:srgbClr val="C00000"/>
              </a:solidFill>
            </a:endParaRPr>
          </a:p>
          <a:p>
            <a:r>
              <a:rPr lang="en-US" sz="2400" dirty="0">
                <a:solidFill>
                  <a:srgbClr val="C00000"/>
                </a:solidFill>
              </a:rPr>
              <a:t>Rather than busy waiting, the process can </a:t>
            </a:r>
            <a:r>
              <a:rPr lang="en-US" sz="2400" i="1" dirty="0">
                <a:solidFill>
                  <a:srgbClr val="C00000"/>
                </a:solidFill>
              </a:rPr>
              <a:t>block </a:t>
            </a:r>
            <a:r>
              <a:rPr lang="en-US" sz="2400" dirty="0">
                <a:solidFill>
                  <a:srgbClr val="C00000"/>
                </a:solidFill>
              </a:rPr>
              <a:t>itself.</a:t>
            </a:r>
            <a:endParaRPr lang="en-US" sz="2000" dirty="0">
              <a:solidFill>
                <a:srgbClr val="C00000"/>
              </a:solidFill>
            </a:endParaRPr>
          </a:p>
        </p:txBody>
      </p:sp>
      <p:sp>
        <p:nvSpPr>
          <p:cNvPr id="11" name="Rectangle 10"/>
          <p:cNvSpPr/>
          <p:nvPr/>
        </p:nvSpPr>
        <p:spPr>
          <a:xfrm>
            <a:off x="669758" y="1733266"/>
            <a:ext cx="10999078" cy="955343"/>
          </a:xfrm>
          <a:prstGeom prst="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24240798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147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Two operations:</a:t>
            </a:r>
          </a:p>
          <a:p>
            <a:pPr lvl="1"/>
            <a:r>
              <a:rPr lang="en-US" altLang="en-US" b="1" dirty="0">
                <a:solidFill>
                  <a:srgbClr val="3366FF"/>
                </a:solidFill>
              </a:rPr>
              <a:t>block</a:t>
            </a:r>
            <a:r>
              <a:rPr lang="en-US" altLang="en-US" dirty="0">
                <a:solidFill>
                  <a:srgbClr val="3366FF"/>
                </a:solidFill>
              </a:rPr>
              <a:t> </a:t>
            </a:r>
            <a:endParaRPr lang="en-US" altLang="en-US" dirty="0"/>
          </a:p>
          <a:p>
            <a:pPr lvl="1"/>
            <a:r>
              <a:rPr lang="en-US" altLang="en-US" b="1" dirty="0">
                <a:solidFill>
                  <a:srgbClr val="0070C0"/>
                </a:solidFill>
              </a:rPr>
              <a:t>wakeup</a:t>
            </a:r>
          </a:p>
        </p:txBody>
      </p:sp>
    </p:spTree>
    <p:extLst>
      <p:ext uri="{BB962C8B-B14F-4D97-AF65-F5344CB8AC3E}">
        <p14:creationId xmlns:p14="http://schemas.microsoft.com/office/powerpoint/2010/main" val="217962386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148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Two operations:</a:t>
            </a:r>
          </a:p>
          <a:p>
            <a:pPr lvl="1"/>
            <a:r>
              <a:rPr lang="en-US" altLang="en-US" b="1" dirty="0">
                <a:solidFill>
                  <a:srgbClr val="3366FF"/>
                </a:solidFill>
              </a:rPr>
              <a:t>block</a:t>
            </a:r>
            <a:r>
              <a:rPr lang="en-US" altLang="en-US" dirty="0">
                <a:solidFill>
                  <a:srgbClr val="3366FF"/>
                </a:solidFill>
              </a:rPr>
              <a:t> </a:t>
            </a:r>
            <a:r>
              <a:rPr lang="en-US" altLang="en-US" dirty="0"/>
              <a:t>– </a:t>
            </a:r>
          </a:p>
          <a:p>
            <a:pPr lvl="1"/>
            <a:r>
              <a:rPr lang="en-US" dirty="0"/>
              <a:t>The block() operation suspends the process that invokes it. </a:t>
            </a:r>
          </a:p>
          <a:p>
            <a:pPr lvl="1"/>
            <a:r>
              <a:rPr lang="en-US" altLang="en-US" dirty="0">
                <a:solidFill>
                  <a:srgbClr val="C00000"/>
                </a:solidFill>
              </a:rPr>
              <a:t>place the process </a:t>
            </a:r>
            <a:r>
              <a:rPr lang="en-US" altLang="en-US" dirty="0"/>
              <a:t>invoking the operation </a:t>
            </a:r>
            <a:r>
              <a:rPr lang="en-US" altLang="en-US" dirty="0">
                <a:solidFill>
                  <a:srgbClr val="C00000"/>
                </a:solidFill>
              </a:rPr>
              <a:t>on the waiting queue </a:t>
            </a:r>
            <a:r>
              <a:rPr lang="en-US" altLang="en-US" dirty="0"/>
              <a:t>associated with the semaphore</a:t>
            </a:r>
          </a:p>
          <a:p>
            <a:pPr lvl="1"/>
            <a:r>
              <a:rPr lang="en-US" dirty="0"/>
              <a:t>The state of the process is switched to the </a:t>
            </a:r>
            <a:r>
              <a:rPr lang="en-US" dirty="0">
                <a:solidFill>
                  <a:srgbClr val="C00000"/>
                </a:solidFill>
              </a:rPr>
              <a:t>waiting state. </a:t>
            </a:r>
          </a:p>
          <a:p>
            <a:pPr lvl="1"/>
            <a:r>
              <a:rPr lang="en-US" dirty="0"/>
              <a:t>Control transferred to the </a:t>
            </a:r>
            <a:r>
              <a:rPr lang="en-US" dirty="0">
                <a:solidFill>
                  <a:srgbClr val="C00000"/>
                </a:solidFill>
              </a:rPr>
              <a:t>CPU scheduler, which selects another process </a:t>
            </a:r>
            <a:r>
              <a:rPr lang="en-US" dirty="0"/>
              <a:t>to execute.</a:t>
            </a:r>
            <a:endParaRPr lang="en-US" altLang="en-US" dirty="0"/>
          </a:p>
        </p:txBody>
      </p:sp>
    </p:spTree>
    <p:extLst>
      <p:ext uri="{BB962C8B-B14F-4D97-AF65-F5344CB8AC3E}">
        <p14:creationId xmlns:p14="http://schemas.microsoft.com/office/powerpoint/2010/main" val="284481219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149</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a:solidFill>
                  <a:srgbClr val="3366FF"/>
                </a:solidFill>
              </a:rPr>
              <a:t>wakeup</a:t>
            </a:r>
            <a:r>
              <a:rPr lang="en-US" altLang="en-US" dirty="0">
                <a:solidFill>
                  <a:srgbClr val="3366FF"/>
                </a:solidFill>
              </a:rPr>
              <a:t> </a:t>
            </a:r>
            <a:r>
              <a:rPr lang="en-US" altLang="en-US" dirty="0"/>
              <a:t>– </a:t>
            </a:r>
          </a:p>
          <a:p>
            <a:r>
              <a:rPr lang="en-US" sz="2400" dirty="0"/>
              <a:t>A process that is blocked, waiting on a semaphore S, </a:t>
            </a:r>
            <a:r>
              <a:rPr lang="en-US" sz="2400" dirty="0">
                <a:solidFill>
                  <a:srgbClr val="C00000"/>
                </a:solidFill>
              </a:rPr>
              <a:t>should be restarted</a:t>
            </a:r>
          </a:p>
          <a:p>
            <a:pPr marL="0" indent="0">
              <a:buNone/>
            </a:pPr>
            <a:r>
              <a:rPr lang="en-US" sz="2400" dirty="0"/>
              <a:t>when some </a:t>
            </a:r>
            <a:r>
              <a:rPr lang="en-US" sz="2400" dirty="0">
                <a:solidFill>
                  <a:srgbClr val="C00000"/>
                </a:solidFill>
              </a:rPr>
              <a:t>other process executes a signal() </a:t>
            </a:r>
            <a:r>
              <a:rPr lang="en-US" sz="2400" dirty="0"/>
              <a:t>operation. </a:t>
            </a:r>
          </a:p>
          <a:p>
            <a:endParaRPr lang="en-US" sz="2400" dirty="0"/>
          </a:p>
          <a:p>
            <a:r>
              <a:rPr lang="en-US" sz="2400" dirty="0"/>
              <a:t>The process is restarted by a wakeup () operation</a:t>
            </a:r>
          </a:p>
        </p:txBody>
      </p:sp>
    </p:spTree>
    <p:extLst>
      <p:ext uri="{BB962C8B-B14F-4D97-AF65-F5344CB8AC3E}">
        <p14:creationId xmlns:p14="http://schemas.microsoft.com/office/powerpoint/2010/main" val="2763542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When several processes access and manipulate the same data concurrently </a:t>
            </a:r>
          </a:p>
          <a:p>
            <a:endParaRPr lang="en-IN" dirty="0"/>
          </a:p>
          <a:p>
            <a:r>
              <a:rPr lang="en-IN" dirty="0"/>
              <a:t>The outcome of the execution depends on </a:t>
            </a:r>
          </a:p>
          <a:p>
            <a:pPr lvl="1"/>
            <a:r>
              <a:rPr lang="en-IN" sz="2800" dirty="0"/>
              <a:t>the particular order in which the access takes place, </a:t>
            </a:r>
          </a:p>
          <a:p>
            <a:endParaRPr lang="en-IN" dirty="0"/>
          </a:p>
          <a:p>
            <a:r>
              <a:rPr lang="en-IN" dirty="0"/>
              <a:t>Also called a Race Condition.</a:t>
            </a: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2C5AB2D2-CCC7-4D89-AC4C-2B9A086D5471}"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15</a:t>
            </a:fld>
            <a:endParaRPr lang="en-US"/>
          </a:p>
        </p:txBody>
      </p:sp>
    </p:spTree>
    <p:extLst>
      <p:ext uri="{BB962C8B-B14F-4D97-AF65-F5344CB8AC3E}">
        <p14:creationId xmlns:p14="http://schemas.microsoft.com/office/powerpoint/2010/main" val="250947594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150</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b="1" dirty="0">
                <a:solidFill>
                  <a:srgbClr val="3366FF"/>
                </a:solidFill>
              </a:rPr>
              <a:t>wakeup</a:t>
            </a:r>
            <a:r>
              <a:rPr lang="en-US" altLang="en-US" dirty="0">
                <a:solidFill>
                  <a:srgbClr val="3366FF"/>
                </a:solidFill>
              </a:rPr>
              <a:t> </a:t>
            </a:r>
            <a:r>
              <a:rPr lang="en-US" altLang="en-US" dirty="0"/>
              <a:t>– </a:t>
            </a:r>
          </a:p>
          <a:p>
            <a:r>
              <a:rPr lang="en-US" sz="2400" dirty="0"/>
              <a:t>The wakeup(P) operation </a:t>
            </a:r>
            <a:r>
              <a:rPr lang="en-US" sz="2400" dirty="0">
                <a:solidFill>
                  <a:srgbClr val="C00000"/>
                </a:solidFill>
              </a:rPr>
              <a:t>resumes the execution </a:t>
            </a:r>
            <a:r>
              <a:rPr lang="en-US" sz="2400" dirty="0"/>
              <a:t>of a blocked process P.</a:t>
            </a:r>
          </a:p>
          <a:p>
            <a:r>
              <a:rPr lang="en-US" altLang="en-US" sz="2400" dirty="0"/>
              <a:t>Remove one of processes in the waiting queue and place it in the ready queue</a:t>
            </a:r>
            <a:r>
              <a:rPr lang="en-US" sz="2400" dirty="0"/>
              <a:t> </a:t>
            </a:r>
          </a:p>
          <a:p>
            <a:r>
              <a:rPr lang="en-US" sz="2400" dirty="0"/>
              <a:t>Changes the process state from </a:t>
            </a:r>
            <a:r>
              <a:rPr lang="en-US" sz="2400" dirty="0">
                <a:solidFill>
                  <a:srgbClr val="C00000"/>
                </a:solidFill>
              </a:rPr>
              <a:t>waiting to ready</a:t>
            </a:r>
          </a:p>
          <a:p>
            <a:r>
              <a:rPr lang="en-US" sz="2400" dirty="0"/>
              <a:t>These two operations are provided by the operating system as basic system calls.</a:t>
            </a:r>
          </a:p>
        </p:txBody>
      </p:sp>
    </p:spTree>
    <p:extLst>
      <p:ext uri="{BB962C8B-B14F-4D97-AF65-F5344CB8AC3E}">
        <p14:creationId xmlns:p14="http://schemas.microsoft.com/office/powerpoint/2010/main" val="151364496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151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2400" dirty="0"/>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9565" y="1528549"/>
            <a:ext cx="4794344" cy="32571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10369" y="1705970"/>
            <a:ext cx="4274463" cy="31831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04826" y="4785716"/>
            <a:ext cx="3737680" cy="14278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6294697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152</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Semaphore values </a:t>
            </a:r>
            <a:r>
              <a:rPr lang="en-US" sz="2400" dirty="0">
                <a:solidFill>
                  <a:srgbClr val="C00000"/>
                </a:solidFill>
              </a:rPr>
              <a:t>may be negative</a:t>
            </a:r>
            <a:r>
              <a:rPr lang="en-US" sz="2400" dirty="0"/>
              <a:t>,</a:t>
            </a:r>
          </a:p>
          <a:p>
            <a:r>
              <a:rPr lang="en-US" sz="2400" dirty="0"/>
              <a:t>If a semaphore value is negative, its magnitude is the </a:t>
            </a:r>
            <a:r>
              <a:rPr lang="en-US" sz="2400" dirty="0">
                <a:solidFill>
                  <a:srgbClr val="C00000"/>
                </a:solidFill>
              </a:rPr>
              <a:t>no of processes waiting on that semaphore.</a:t>
            </a:r>
          </a:p>
          <a:p>
            <a:endParaRPr lang="en-US" sz="2400" dirty="0"/>
          </a:p>
          <a:p>
            <a:r>
              <a:rPr lang="en-US" sz="2400" dirty="0"/>
              <a:t> Binary Semaphore values are </a:t>
            </a:r>
            <a:r>
              <a:rPr lang="en-US" sz="2400" dirty="0">
                <a:solidFill>
                  <a:srgbClr val="C00000"/>
                </a:solidFill>
              </a:rPr>
              <a:t>never negative under the classical definition </a:t>
            </a:r>
            <a:r>
              <a:rPr lang="en-US" sz="2400" dirty="0"/>
              <a:t>of semaphores with busy waiting. </a:t>
            </a:r>
          </a:p>
          <a:p>
            <a:endParaRPr lang="en-US" sz="2400" dirty="0"/>
          </a:p>
        </p:txBody>
      </p:sp>
    </p:spTree>
    <p:extLst>
      <p:ext uri="{BB962C8B-B14F-4D97-AF65-F5344CB8AC3E}">
        <p14:creationId xmlns:p14="http://schemas.microsoft.com/office/powerpoint/2010/main" val="267746925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153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list of waiting processes can be easily implemented by </a:t>
            </a:r>
          </a:p>
          <a:p>
            <a:pPr lvl="1"/>
            <a:r>
              <a:rPr lang="en-US" dirty="0">
                <a:solidFill>
                  <a:srgbClr val="C00000"/>
                </a:solidFill>
              </a:rPr>
              <a:t>a link field </a:t>
            </a:r>
            <a:r>
              <a:rPr lang="en-US" dirty="0"/>
              <a:t>in each process control block </a:t>
            </a:r>
            <a:r>
              <a:rPr lang="en-US" dirty="0">
                <a:solidFill>
                  <a:srgbClr val="C00000"/>
                </a:solidFill>
              </a:rPr>
              <a:t>(PCB). </a:t>
            </a:r>
          </a:p>
          <a:p>
            <a:r>
              <a:rPr lang="en-US" sz="2400" dirty="0"/>
              <a:t>Each semaphore contains </a:t>
            </a:r>
          </a:p>
          <a:p>
            <a:pPr lvl="1"/>
            <a:r>
              <a:rPr lang="en-US" dirty="0"/>
              <a:t>an integer value and</a:t>
            </a:r>
          </a:p>
          <a:p>
            <a:pPr lvl="1"/>
            <a:r>
              <a:rPr lang="en-US" dirty="0"/>
              <a:t>a pointer to a list of PCBs. </a:t>
            </a:r>
          </a:p>
        </p:txBody>
      </p:sp>
    </p:spTree>
    <p:extLst>
      <p:ext uri="{BB962C8B-B14F-4D97-AF65-F5344CB8AC3E}">
        <p14:creationId xmlns:p14="http://schemas.microsoft.com/office/powerpoint/2010/main" val="228916060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Implementation with no busy waiting</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154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One way to </a:t>
            </a:r>
            <a:r>
              <a:rPr lang="en-US" sz="2400" dirty="0">
                <a:solidFill>
                  <a:srgbClr val="C00000"/>
                </a:solidFill>
              </a:rPr>
              <a:t>add and remove processes from the list </a:t>
            </a:r>
          </a:p>
          <a:p>
            <a:pPr lvl="1"/>
            <a:r>
              <a:rPr lang="en-US" dirty="0"/>
              <a:t>so as to ensure bounded waiting is to use a </a:t>
            </a:r>
            <a:r>
              <a:rPr lang="en-US" dirty="0">
                <a:solidFill>
                  <a:srgbClr val="C00000"/>
                </a:solidFill>
              </a:rPr>
              <a:t>FIFO queue, </a:t>
            </a:r>
          </a:p>
          <a:p>
            <a:pPr lvl="1"/>
            <a:r>
              <a:rPr lang="en-US" dirty="0"/>
              <a:t>where the semaphore contains both head and tail pointers to the queue. </a:t>
            </a:r>
          </a:p>
          <a:p>
            <a:pPr lvl="1"/>
            <a:r>
              <a:rPr lang="en-US" dirty="0"/>
              <a:t>In general, the list can use </a:t>
            </a:r>
            <a:r>
              <a:rPr lang="en-US" i="1" dirty="0"/>
              <a:t>any </a:t>
            </a:r>
            <a:r>
              <a:rPr lang="en-US" dirty="0"/>
              <a:t>queueing strategy.</a:t>
            </a:r>
          </a:p>
        </p:txBody>
      </p:sp>
    </p:spTree>
    <p:extLst>
      <p:ext uri="{BB962C8B-B14F-4D97-AF65-F5344CB8AC3E}">
        <p14:creationId xmlns:p14="http://schemas.microsoft.com/office/powerpoint/2010/main" val="175321175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155</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882775" algn="ctr"/>
                <a:tab pos="4568825" algn="ctr"/>
              </a:tabLst>
            </a:pPr>
            <a:r>
              <a:rPr lang="en-US" altLang="en-US" sz="2400" b="1" dirty="0">
                <a:solidFill>
                  <a:srgbClr val="3366FF"/>
                </a:solidFill>
              </a:rPr>
              <a:t>Deadlock </a:t>
            </a:r>
            <a:r>
              <a:rPr lang="en-US" altLang="en-US" sz="2400" dirty="0"/>
              <a:t>– two or more processes are waiting indefinitely for an event that can be caused by only one of the waiting processes</a:t>
            </a:r>
          </a:p>
        </p:txBody>
      </p:sp>
    </p:spTree>
    <p:extLst>
      <p:ext uri="{BB962C8B-B14F-4D97-AF65-F5344CB8AC3E}">
        <p14:creationId xmlns:p14="http://schemas.microsoft.com/office/powerpoint/2010/main" val="340948140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156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882775" algn="ctr"/>
                <a:tab pos="4568825" algn="ctr"/>
              </a:tabLst>
            </a:pPr>
            <a:r>
              <a:rPr lang="en-US" altLang="en-US" sz="2400" dirty="0"/>
              <a:t>The event in question is execution of signal operation</a:t>
            </a:r>
          </a:p>
          <a:p>
            <a:pPr>
              <a:tabLst>
                <a:tab pos="1882775" algn="ctr"/>
                <a:tab pos="4568825" algn="ctr"/>
              </a:tabLst>
            </a:pPr>
            <a:r>
              <a:rPr lang="en-US" altLang="en-US" sz="2400" dirty="0">
                <a:solidFill>
                  <a:srgbClr val="000000"/>
                </a:solidFill>
              </a:rPr>
              <a:t>Let </a:t>
            </a:r>
            <a:r>
              <a:rPr lang="en-US" altLang="en-US" sz="2400" b="1" i="1" dirty="0">
                <a:solidFill>
                  <a:srgbClr val="000000"/>
                </a:solidFill>
                <a:latin typeface="Courier New" pitchFamily="49" charset="0"/>
                <a:cs typeface="Courier New" pitchFamily="49" charset="0"/>
              </a:rPr>
              <a:t>S</a:t>
            </a:r>
            <a:r>
              <a:rPr lang="en-US" altLang="en-US" sz="2400" dirty="0">
                <a:solidFill>
                  <a:srgbClr val="000000"/>
                </a:solidFill>
              </a:rPr>
              <a:t> and</a:t>
            </a:r>
            <a:r>
              <a:rPr lang="en-US" altLang="en-US" sz="2400" b="1" dirty="0">
                <a:solidFill>
                  <a:srgbClr val="000000"/>
                </a:solidFill>
                <a:latin typeface="Courier New" pitchFamily="49" charset="0"/>
                <a:cs typeface="Courier New" pitchFamily="49" charset="0"/>
              </a:rPr>
              <a:t> </a:t>
            </a:r>
            <a:r>
              <a:rPr lang="en-US" altLang="en-US" sz="2400" b="1" i="1" dirty="0">
                <a:solidFill>
                  <a:srgbClr val="000000"/>
                </a:solidFill>
                <a:latin typeface="Courier New" pitchFamily="49" charset="0"/>
                <a:cs typeface="Courier New" pitchFamily="49" charset="0"/>
              </a:rPr>
              <a:t>Q</a:t>
            </a:r>
            <a:r>
              <a:rPr lang="en-US" altLang="en-US" sz="2400" b="1" dirty="0">
                <a:solidFill>
                  <a:srgbClr val="000000"/>
                </a:solidFill>
                <a:latin typeface="Courier New" pitchFamily="49" charset="0"/>
                <a:cs typeface="Courier New" pitchFamily="49" charset="0"/>
              </a:rPr>
              <a:t> </a:t>
            </a:r>
            <a:r>
              <a:rPr lang="en-US" altLang="en-US" sz="2400" dirty="0">
                <a:solidFill>
                  <a:srgbClr val="000000"/>
                </a:solidFill>
              </a:rPr>
              <a:t>be </a:t>
            </a:r>
            <a:r>
              <a:rPr lang="en-US" altLang="en-US" sz="2400" dirty="0"/>
              <a:t>two semaphores initialized to 1</a:t>
            </a:r>
          </a:p>
          <a:p>
            <a:pPr>
              <a:buNone/>
              <a:tabLst>
                <a:tab pos="1882775" algn="ctr"/>
                <a:tab pos="4568825" algn="ctr"/>
              </a:tabLst>
            </a:pPr>
            <a:r>
              <a:rPr lang="en-US" altLang="en-US" sz="2400" i="1" dirty="0">
                <a:solidFill>
                  <a:srgbClr val="000000"/>
                </a:solidFill>
              </a:rPr>
              <a:t>		        P</a:t>
            </a:r>
            <a:r>
              <a:rPr lang="en-US" altLang="en-US" sz="2400" baseline="-25000" dirty="0">
                <a:solidFill>
                  <a:srgbClr val="000000"/>
                </a:solidFill>
              </a:rPr>
              <a:t>0</a:t>
            </a:r>
            <a:r>
              <a:rPr lang="en-US" altLang="en-US" sz="2400" dirty="0">
                <a:solidFill>
                  <a:srgbClr val="000000"/>
                </a:solidFill>
              </a:rPr>
              <a:t>	                            </a:t>
            </a:r>
            <a:r>
              <a:rPr lang="en-US" altLang="en-US" sz="2400" i="1" dirty="0">
                <a:solidFill>
                  <a:srgbClr val="000000"/>
                </a:solidFill>
              </a:rPr>
              <a:t>P</a:t>
            </a:r>
            <a:r>
              <a:rPr lang="en-US" altLang="en-US" sz="2400" baseline="-25000" dirty="0">
                <a:solidFill>
                  <a:srgbClr val="000000"/>
                </a:solidFill>
              </a:rPr>
              <a:t>1</a:t>
            </a:r>
          </a:p>
          <a:p>
            <a:pPr>
              <a:buNone/>
              <a:tabLst>
                <a:tab pos="1882775" algn="ctr"/>
                <a:tab pos="4568825" algn="ctr"/>
              </a:tabLst>
            </a:pPr>
            <a:r>
              <a:rPr lang="en-US" altLang="en-US" sz="2400" b="1" dirty="0">
                <a:solidFill>
                  <a:srgbClr val="000000"/>
                </a:solidFill>
                <a:latin typeface="Courier New" pitchFamily="49" charset="0"/>
                <a:cs typeface="Courier New" pitchFamily="49" charset="0"/>
              </a:rPr>
              <a:t>	          </a:t>
            </a:r>
            <a:r>
              <a:rPr lang="en-US" altLang="en-US" sz="1400" b="1" dirty="0">
                <a:solidFill>
                  <a:srgbClr val="000000"/>
                </a:solidFill>
                <a:latin typeface="Courier New" pitchFamily="49" charset="0"/>
                <a:cs typeface="Courier New" pitchFamily="49" charset="0"/>
              </a:rPr>
              <a:t>wait(S); 	              wait(Q);</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wait(Q); 	              wait(S);</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		     ...</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signal(S);                 signal(Q);</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signal(Q);                 signal(S);</a:t>
            </a:r>
          </a:p>
          <a:p>
            <a:pPr>
              <a:buNone/>
              <a:tabLst>
                <a:tab pos="1882775" algn="ctr"/>
                <a:tab pos="4568825" algn="ctr"/>
              </a:tabLst>
            </a:pPr>
            <a:endParaRPr lang="en-US" altLang="en-US" sz="1400" b="1" dirty="0">
              <a:solidFill>
                <a:srgbClr val="000000"/>
              </a:solidFill>
              <a:latin typeface="Courier New" pitchFamily="49" charset="0"/>
              <a:cs typeface="Courier New" pitchFamily="49" charset="0"/>
            </a:endParaRPr>
          </a:p>
        </p:txBody>
      </p:sp>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07020" y="1778858"/>
            <a:ext cx="3784979" cy="2571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64640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157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P</a:t>
            </a:r>
            <a:r>
              <a:rPr lang="en-US" altLang="en-US" sz="2400" baseline="-25000" dirty="0">
                <a:solidFill>
                  <a:srgbClr val="000000"/>
                </a:solidFill>
              </a:rPr>
              <a:t>0</a:t>
            </a:r>
            <a:r>
              <a:rPr lang="en-US" altLang="en-US" sz="2400" dirty="0">
                <a:solidFill>
                  <a:srgbClr val="000000"/>
                </a:solidFill>
              </a:rPr>
              <a:t>	                            </a:t>
            </a:r>
            <a:r>
              <a:rPr lang="en-US" altLang="en-US" sz="2400" i="1" dirty="0">
                <a:solidFill>
                  <a:srgbClr val="000000"/>
                </a:solidFill>
              </a:rPr>
              <a:t>P</a:t>
            </a:r>
            <a:r>
              <a:rPr lang="en-US" altLang="en-US" sz="2400" baseline="-25000" dirty="0">
                <a:solidFill>
                  <a:srgbClr val="000000"/>
                </a:solidFill>
              </a:rPr>
              <a:t>1</a:t>
            </a:r>
          </a:p>
          <a:p>
            <a:pPr>
              <a:buNone/>
              <a:tabLst>
                <a:tab pos="1882775" algn="ctr"/>
                <a:tab pos="4568825" algn="ctr"/>
              </a:tabLst>
            </a:pPr>
            <a:r>
              <a:rPr lang="en-US" altLang="en-US" sz="2400" b="1" dirty="0">
                <a:solidFill>
                  <a:srgbClr val="000000"/>
                </a:solidFill>
                <a:latin typeface="Courier New" pitchFamily="49" charset="0"/>
                <a:cs typeface="Courier New" pitchFamily="49" charset="0"/>
              </a:rPr>
              <a:t>	       </a:t>
            </a:r>
            <a:r>
              <a:rPr lang="en-US" altLang="en-US" sz="1400" b="1" dirty="0">
                <a:solidFill>
                  <a:srgbClr val="000000"/>
                </a:solidFill>
                <a:latin typeface="Courier New" pitchFamily="49" charset="0"/>
                <a:cs typeface="Courier New" pitchFamily="49" charset="0"/>
              </a:rPr>
              <a:t>wait(S); 	              wait(Q);</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wait(Q); 	              wait(S);</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		     ...</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signal(S);                 		signal(Q);</a:t>
            </a:r>
          </a:p>
          <a:p>
            <a:pPr>
              <a:buNone/>
              <a:tabLst>
                <a:tab pos="1882775" algn="ctr"/>
                <a:tab pos="4568825" algn="ctr"/>
              </a:tabLst>
            </a:pPr>
            <a:r>
              <a:rPr lang="en-US" altLang="en-US" sz="1400" b="1" dirty="0">
                <a:solidFill>
                  <a:srgbClr val="000000"/>
                </a:solidFill>
                <a:latin typeface="Courier New" pitchFamily="49" charset="0"/>
                <a:cs typeface="Courier New" pitchFamily="49" charset="0"/>
              </a:rPr>
              <a:t>              signal(Q);                 		signal(S);</a:t>
            </a:r>
          </a:p>
          <a:p>
            <a:pPr>
              <a:tabLst>
                <a:tab pos="1882775" algn="ctr"/>
                <a:tab pos="4568825" algn="ctr"/>
              </a:tabLst>
            </a:pPr>
            <a:r>
              <a:rPr lang="en-US" altLang="en-US" sz="2000" b="1" dirty="0">
                <a:solidFill>
                  <a:srgbClr val="000000"/>
                </a:solidFill>
                <a:latin typeface="Courier New" pitchFamily="49" charset="0"/>
                <a:cs typeface="Courier New" pitchFamily="49" charset="0"/>
              </a:rPr>
              <a:t>P0 executes wait(S) then P1 executes wait(Q)</a:t>
            </a:r>
          </a:p>
          <a:p>
            <a:pPr>
              <a:tabLst>
                <a:tab pos="1882775" algn="ctr"/>
                <a:tab pos="4568825" algn="ctr"/>
              </a:tabLst>
            </a:pPr>
            <a:r>
              <a:rPr lang="en-US" altLang="en-US" sz="2000" b="1" dirty="0">
                <a:solidFill>
                  <a:srgbClr val="000000"/>
                </a:solidFill>
                <a:latin typeface="Courier New" pitchFamily="49" charset="0"/>
                <a:cs typeface="Courier New" pitchFamily="49" charset="0"/>
              </a:rPr>
              <a:t>When P0 executes wait(Q), it must wait until P1 executes signal(Q)</a:t>
            </a:r>
          </a:p>
          <a:p>
            <a:pPr>
              <a:tabLst>
                <a:tab pos="1882775" algn="ctr"/>
                <a:tab pos="4568825" algn="ctr"/>
              </a:tabLst>
            </a:pPr>
            <a:r>
              <a:rPr lang="en-US" altLang="en-US" sz="2000" b="1" dirty="0">
                <a:solidFill>
                  <a:srgbClr val="000000"/>
                </a:solidFill>
                <a:latin typeface="Courier New" pitchFamily="49" charset="0"/>
                <a:cs typeface="Courier New" pitchFamily="49" charset="0"/>
              </a:rPr>
              <a:t>When P1 executes wait(S), it must wait until P0 executes signal (S)</a:t>
            </a:r>
          </a:p>
          <a:p>
            <a:pPr>
              <a:tabLst>
                <a:tab pos="1882775" algn="ctr"/>
                <a:tab pos="4568825" algn="ctr"/>
              </a:tabLst>
            </a:pPr>
            <a:endParaRPr lang="en-US" altLang="en-US" sz="2000" b="1" dirty="0">
              <a:solidFill>
                <a:srgbClr val="000000"/>
              </a:solidFill>
              <a:latin typeface="Courier New" pitchFamily="49" charset="0"/>
              <a:cs typeface="Courier New" pitchFamily="49" charset="0"/>
            </a:endParaRPr>
          </a:p>
        </p:txBody>
      </p:sp>
      <p:cxnSp>
        <p:nvCxnSpPr>
          <p:cNvPr id="13" name="Straight Arrow Connector 12"/>
          <p:cNvCxnSpPr/>
          <p:nvPr/>
        </p:nvCxnSpPr>
        <p:spPr>
          <a:xfrm>
            <a:off x="3603009" y="1992573"/>
            <a:ext cx="2115403" cy="614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807725" y="1992573"/>
            <a:ext cx="2415983" cy="61414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55218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Deadlock and Starvation</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158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1" name="Rectangle 10"/>
          <p:cNvSpPr/>
          <p:nvPr/>
        </p:nvSpPr>
        <p:spPr>
          <a:xfrm>
            <a:off x="996285" y="1263907"/>
            <a:ext cx="9988545" cy="2529923"/>
          </a:xfrm>
          <a:prstGeom prst="rect">
            <a:avLst/>
          </a:prstGeom>
        </p:spPr>
        <p:txBody>
          <a:bodyPr wrap="square">
            <a:spAutoFit/>
          </a:bodyPr>
          <a:lstStyle/>
          <a:p>
            <a:pPr marL="342900" indent="-342900">
              <a:buFont typeface="Arial" panose="020B0604020202020204" pitchFamily="34" charset="0"/>
              <a:buChar char="•"/>
              <a:tabLst>
                <a:tab pos="1882775" algn="ctr"/>
                <a:tab pos="4568825" algn="ctr"/>
              </a:tabLst>
            </a:pPr>
            <a:r>
              <a:rPr lang="en-US" altLang="en-US" sz="2400" dirty="0">
                <a:solidFill>
                  <a:srgbClr val="3366FF"/>
                </a:solidFill>
                <a:latin typeface="Marcellus"/>
                <a:sym typeface="MT Extra" pitchFamily="18" charset="2"/>
              </a:rPr>
              <a:t>Deadlock-Every process in the set is waiting for an event that can be caused only by another waiting process in the set</a:t>
            </a:r>
          </a:p>
          <a:p>
            <a:pPr marL="342900" indent="-342900">
              <a:buFont typeface="Arial" panose="020B0604020202020204" pitchFamily="34" charset="0"/>
              <a:buChar char="•"/>
              <a:tabLst>
                <a:tab pos="1882775" algn="ctr"/>
                <a:tab pos="4568825" algn="ctr"/>
              </a:tabLst>
            </a:pPr>
            <a:endParaRPr lang="en-US" altLang="en-US" sz="2400" dirty="0">
              <a:solidFill>
                <a:srgbClr val="3366FF"/>
              </a:solidFill>
              <a:latin typeface="Marcellus"/>
              <a:sym typeface="MT Extra" pitchFamily="18" charset="2"/>
            </a:endParaRPr>
          </a:p>
          <a:p>
            <a:pPr marL="342900" indent="-342900">
              <a:lnSpc>
                <a:spcPct val="90000"/>
              </a:lnSpc>
              <a:buFont typeface="Arial" panose="020B0604020202020204" pitchFamily="34" charset="0"/>
              <a:buChar char="•"/>
              <a:tabLst>
                <a:tab pos="1882775" algn="ctr"/>
                <a:tab pos="4568825" algn="ctr"/>
              </a:tabLst>
            </a:pPr>
            <a:r>
              <a:rPr lang="en-US" altLang="en-US" sz="2400" dirty="0">
                <a:solidFill>
                  <a:srgbClr val="3366FF"/>
                </a:solidFill>
                <a:latin typeface="Marcellus"/>
                <a:sym typeface="MT Extra" pitchFamily="18" charset="2"/>
              </a:rPr>
              <a:t>Starvation </a:t>
            </a:r>
            <a:r>
              <a:rPr lang="en-US" altLang="en-US" sz="2400" dirty="0">
                <a:latin typeface="Marcellus"/>
              </a:rPr>
              <a:t>– </a:t>
            </a:r>
            <a:r>
              <a:rPr lang="en-US" altLang="en-US" sz="2400" dirty="0">
                <a:solidFill>
                  <a:srgbClr val="3366FF"/>
                </a:solidFill>
                <a:latin typeface="Marcellus"/>
              </a:rPr>
              <a:t>indefinite blocking  </a:t>
            </a:r>
          </a:p>
          <a:p>
            <a:pPr marL="742950" lvl="1" indent="-285750">
              <a:lnSpc>
                <a:spcPct val="90000"/>
              </a:lnSpc>
              <a:buFont typeface="Arial" panose="020B0604020202020204" pitchFamily="34" charset="0"/>
              <a:buChar char="•"/>
              <a:tabLst>
                <a:tab pos="1882775" algn="ctr"/>
                <a:tab pos="4568825" algn="ctr"/>
              </a:tabLst>
            </a:pPr>
            <a:r>
              <a:rPr lang="en-US" altLang="en-US" sz="2400" dirty="0">
                <a:latin typeface="Marcellus"/>
              </a:rPr>
              <a:t>A process may never be removed from the semaphore queue in which it is suspended</a:t>
            </a:r>
          </a:p>
          <a:p>
            <a:pPr marL="342900" indent="-342900">
              <a:lnSpc>
                <a:spcPct val="90000"/>
              </a:lnSpc>
              <a:buFont typeface="Arial" panose="020B0604020202020204" pitchFamily="34" charset="0"/>
              <a:buChar char="•"/>
              <a:tabLst>
                <a:tab pos="1882775" algn="ctr"/>
                <a:tab pos="4568825" algn="ctr"/>
              </a:tabLst>
            </a:pPr>
            <a:endParaRPr lang="en-US" altLang="en-US" sz="2400" dirty="0">
              <a:solidFill>
                <a:srgbClr val="3366FF"/>
              </a:solidFill>
              <a:latin typeface="Marcellus"/>
            </a:endParaRPr>
          </a:p>
        </p:txBody>
      </p:sp>
    </p:spTree>
    <p:extLst>
      <p:ext uri="{BB962C8B-B14F-4D97-AF65-F5344CB8AC3E}">
        <p14:creationId xmlns:p14="http://schemas.microsoft.com/office/powerpoint/2010/main" val="2436895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Classical Problems of Synchronization</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159</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1" name="Rectangle 10"/>
          <p:cNvSpPr/>
          <p:nvPr/>
        </p:nvSpPr>
        <p:spPr>
          <a:xfrm>
            <a:off x="996285" y="1263907"/>
            <a:ext cx="9988545" cy="2246769"/>
          </a:xfrm>
          <a:prstGeom prst="rect">
            <a:avLst/>
          </a:prstGeom>
        </p:spPr>
        <p:txBody>
          <a:bodyPr wrap="square">
            <a:spAutoFit/>
          </a:bodyPr>
          <a:lstStyle/>
          <a:p>
            <a:r>
              <a:rPr lang="en-US" altLang="en-US" sz="2800" dirty="0"/>
              <a:t>Classical problems used to test newly-proposed synchronization schemes</a:t>
            </a:r>
          </a:p>
          <a:p>
            <a:pPr marL="914400" lvl="1" indent="-457200">
              <a:buFont typeface="Arial" panose="020B0604020202020204" pitchFamily="34" charset="0"/>
              <a:buChar char="•"/>
            </a:pPr>
            <a:r>
              <a:rPr lang="en-US" altLang="en-US" sz="2800" dirty="0"/>
              <a:t>Bounded-Buffer Problem</a:t>
            </a:r>
          </a:p>
          <a:p>
            <a:pPr marL="914400" lvl="1" indent="-457200">
              <a:buFont typeface="Arial" panose="020B0604020202020204" pitchFamily="34" charset="0"/>
              <a:buChar char="•"/>
            </a:pPr>
            <a:r>
              <a:rPr lang="en-US" altLang="en-US" sz="2800" dirty="0"/>
              <a:t>Readers and Writers Problem</a:t>
            </a:r>
          </a:p>
          <a:p>
            <a:pPr marL="914400" lvl="1" indent="-457200">
              <a:buFont typeface="Arial" panose="020B0604020202020204" pitchFamily="34" charset="0"/>
              <a:buChar char="•"/>
            </a:pPr>
            <a:r>
              <a:rPr lang="en-US" altLang="en-US" sz="2800" dirty="0"/>
              <a:t>Dining-Philosophers Problem</a:t>
            </a:r>
          </a:p>
        </p:txBody>
      </p:sp>
    </p:spTree>
    <p:extLst>
      <p:ext uri="{BB962C8B-B14F-4D97-AF65-F5344CB8AC3E}">
        <p14:creationId xmlns:p14="http://schemas.microsoft.com/office/powerpoint/2010/main" val="40012139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Producer Consumer Problem Revisited</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To guard against the race condition, </a:t>
            </a:r>
          </a:p>
          <a:p>
            <a:pPr lvl="1"/>
            <a:endParaRPr lang="en-IN" sz="2800" dirty="0"/>
          </a:p>
          <a:p>
            <a:pPr lvl="1"/>
            <a:r>
              <a:rPr lang="en-IN" sz="2800" dirty="0"/>
              <a:t>Only one process at a time can be manipulating the variable counter. </a:t>
            </a:r>
          </a:p>
          <a:p>
            <a:pPr lvl="1"/>
            <a:endParaRPr lang="en-IN" sz="2800" dirty="0"/>
          </a:p>
          <a:p>
            <a:pPr lvl="1"/>
            <a:r>
              <a:rPr lang="en-IN" sz="2800" dirty="0"/>
              <a:t>Thus the processes must be synchronized</a:t>
            </a:r>
            <a:endParaRPr lang="en-US" sz="28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16</a:t>
            </a:fld>
            <a:endParaRPr lang="en-US"/>
          </a:p>
        </p:txBody>
      </p:sp>
    </p:spTree>
    <p:extLst>
      <p:ext uri="{BB962C8B-B14F-4D97-AF65-F5344CB8AC3E}">
        <p14:creationId xmlns:p14="http://schemas.microsoft.com/office/powerpoint/2010/main" val="44676038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Solution to Bounded-Buffer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160</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Tree>
    <p:extLst>
      <p:ext uri="{BB962C8B-B14F-4D97-AF65-F5344CB8AC3E}">
        <p14:creationId xmlns:p14="http://schemas.microsoft.com/office/powerpoint/2010/main" val="395505702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161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1" name="Rectangle 10"/>
          <p:cNvSpPr/>
          <p:nvPr/>
        </p:nvSpPr>
        <p:spPr>
          <a:xfrm>
            <a:off x="996284" y="911159"/>
            <a:ext cx="9988545" cy="4524315"/>
          </a:xfrm>
          <a:prstGeom prst="rect">
            <a:avLst/>
          </a:prstGeom>
        </p:spPr>
        <p:txBody>
          <a:bodyPr wrap="square">
            <a:spAutoFit/>
          </a:bodyPr>
          <a:lstStyle/>
          <a:p>
            <a:pPr marL="342900" indent="-342900">
              <a:buFont typeface="Arial" panose="020B0604020202020204" pitchFamily="34" charset="0"/>
              <a:buChar char="•"/>
            </a:pPr>
            <a:r>
              <a:rPr lang="en-US" altLang="en-US" sz="2400" i="1" dirty="0">
                <a:latin typeface="Marcellus"/>
              </a:rPr>
              <a:t>n</a:t>
            </a:r>
            <a:r>
              <a:rPr lang="en-US" altLang="en-US" sz="2400" dirty="0">
                <a:latin typeface="Marcellus"/>
              </a:rPr>
              <a:t> buffers, each can hold one item</a:t>
            </a:r>
          </a:p>
          <a:p>
            <a:pPr marL="342900" indent="-342900">
              <a:buFont typeface="Arial" panose="020B0604020202020204" pitchFamily="34" charset="0"/>
              <a:buChar char="•"/>
            </a:pPr>
            <a:r>
              <a:rPr lang="en-US" altLang="en-US" sz="2400" dirty="0">
                <a:latin typeface="Marcellus"/>
              </a:rPr>
              <a:t>Semaphore </a:t>
            </a:r>
            <a:r>
              <a:rPr lang="en-US" altLang="en-US" sz="2400" dirty="0" err="1">
                <a:solidFill>
                  <a:srgbClr val="C00000"/>
                </a:solidFill>
                <a:latin typeface="Marcellus"/>
                <a:cs typeface="Courier New" pitchFamily="49" charset="0"/>
              </a:rPr>
              <a:t>mutex</a:t>
            </a:r>
            <a:r>
              <a:rPr lang="en-US" altLang="en-US" sz="2400" dirty="0">
                <a:solidFill>
                  <a:srgbClr val="000000"/>
                </a:solidFill>
                <a:latin typeface="Marcellus"/>
              </a:rPr>
              <a:t> </a:t>
            </a:r>
            <a:r>
              <a:rPr lang="en-US" altLang="en-US" sz="2400" dirty="0">
                <a:solidFill>
                  <a:srgbClr val="C00000"/>
                </a:solidFill>
                <a:latin typeface="Marcellus"/>
              </a:rPr>
              <a:t>-&gt;Binary Semaphore </a:t>
            </a:r>
          </a:p>
          <a:p>
            <a:pPr marL="742950" lvl="1" indent="-285750">
              <a:buFont typeface="Arial" panose="020B0604020202020204" pitchFamily="34" charset="0"/>
              <a:buChar char="•"/>
            </a:pPr>
            <a:r>
              <a:rPr lang="en-US" altLang="en-US" sz="2400" dirty="0">
                <a:solidFill>
                  <a:srgbClr val="000000"/>
                </a:solidFill>
                <a:latin typeface="Marcellus"/>
              </a:rPr>
              <a:t>Provides mutual exclusion for access to the buffer pool</a:t>
            </a:r>
          </a:p>
          <a:p>
            <a:pPr marL="742950" lvl="1" indent="-285750">
              <a:buFont typeface="Arial" panose="020B0604020202020204" pitchFamily="34" charset="0"/>
              <a:buChar char="•"/>
            </a:pPr>
            <a:r>
              <a:rPr lang="en-US" altLang="en-US" sz="2400" dirty="0">
                <a:solidFill>
                  <a:srgbClr val="000000"/>
                </a:solidFill>
                <a:latin typeface="Marcellus"/>
              </a:rPr>
              <a:t>i</a:t>
            </a:r>
            <a:r>
              <a:rPr lang="en-US" altLang="en-US" sz="2400" dirty="0">
                <a:latin typeface="Marcellus"/>
              </a:rPr>
              <a:t>nitialized to the </a:t>
            </a:r>
            <a:r>
              <a:rPr lang="en-US" altLang="en-US" sz="2400" dirty="0">
                <a:solidFill>
                  <a:srgbClr val="C00000"/>
                </a:solidFill>
                <a:latin typeface="Marcellus"/>
              </a:rPr>
              <a:t>value 1</a:t>
            </a:r>
          </a:p>
          <a:p>
            <a:pPr marL="342900" indent="-342900">
              <a:buFont typeface="Arial" panose="020B0604020202020204" pitchFamily="34" charset="0"/>
              <a:buChar char="•"/>
            </a:pPr>
            <a:r>
              <a:rPr lang="en-US" altLang="en-US" sz="2400" dirty="0">
                <a:solidFill>
                  <a:srgbClr val="000000"/>
                </a:solidFill>
                <a:latin typeface="Marcellus"/>
              </a:rPr>
              <a:t>Semaphore </a:t>
            </a:r>
            <a:r>
              <a:rPr lang="en-US" altLang="en-US" sz="2400" dirty="0">
                <a:solidFill>
                  <a:srgbClr val="C00000"/>
                </a:solidFill>
                <a:latin typeface="Marcellus"/>
                <a:cs typeface="Courier New" pitchFamily="49" charset="0"/>
              </a:rPr>
              <a:t>full</a:t>
            </a:r>
            <a:r>
              <a:rPr lang="en-US" altLang="en-US" sz="2400" dirty="0">
                <a:solidFill>
                  <a:srgbClr val="000000"/>
                </a:solidFill>
                <a:latin typeface="Marcellus"/>
              </a:rPr>
              <a:t> </a:t>
            </a:r>
            <a:r>
              <a:rPr lang="en-US" altLang="en-US" sz="2400" dirty="0">
                <a:solidFill>
                  <a:srgbClr val="C00000"/>
                </a:solidFill>
                <a:latin typeface="Marcellus"/>
              </a:rPr>
              <a:t>-&gt;Counting Semaphore</a:t>
            </a:r>
          </a:p>
          <a:p>
            <a:pPr marL="742950" lvl="1" indent="-285750">
              <a:buFont typeface="Arial" panose="020B0604020202020204" pitchFamily="34" charset="0"/>
              <a:buChar char="•"/>
            </a:pPr>
            <a:r>
              <a:rPr lang="en-US" altLang="en-US" sz="2400" dirty="0">
                <a:solidFill>
                  <a:srgbClr val="000000"/>
                </a:solidFill>
                <a:latin typeface="Marcellus"/>
              </a:rPr>
              <a:t>Counts no of full buffers</a:t>
            </a:r>
          </a:p>
          <a:p>
            <a:pPr marL="742950" lvl="1" indent="-285750">
              <a:buFont typeface="Arial" panose="020B0604020202020204" pitchFamily="34" charset="0"/>
              <a:buChar char="•"/>
            </a:pPr>
            <a:r>
              <a:rPr lang="en-US" altLang="en-US" sz="2400" dirty="0">
                <a:solidFill>
                  <a:srgbClr val="000000"/>
                </a:solidFill>
                <a:latin typeface="Marcellus"/>
              </a:rPr>
              <a:t>initialized </a:t>
            </a:r>
            <a:r>
              <a:rPr lang="en-US" altLang="en-US" sz="2400" dirty="0">
                <a:latin typeface="Marcellus"/>
              </a:rPr>
              <a:t>to the </a:t>
            </a:r>
            <a:r>
              <a:rPr lang="en-US" altLang="en-US" sz="2400" dirty="0">
                <a:solidFill>
                  <a:srgbClr val="C00000"/>
                </a:solidFill>
                <a:latin typeface="Marcellus"/>
              </a:rPr>
              <a:t>value 0</a:t>
            </a:r>
          </a:p>
          <a:p>
            <a:pPr marL="342900" indent="-342900">
              <a:buFont typeface="Arial" panose="020B0604020202020204" pitchFamily="34" charset="0"/>
              <a:buChar char="•"/>
            </a:pPr>
            <a:r>
              <a:rPr lang="en-US" altLang="en-US" sz="2400" dirty="0">
                <a:latin typeface="Marcellus"/>
              </a:rPr>
              <a:t>Semaphore </a:t>
            </a:r>
            <a:r>
              <a:rPr lang="en-US" altLang="en-US" sz="2400" dirty="0">
                <a:solidFill>
                  <a:srgbClr val="C00000"/>
                </a:solidFill>
                <a:latin typeface="Marcellus"/>
                <a:cs typeface="Courier New" pitchFamily="49" charset="0"/>
              </a:rPr>
              <a:t>empty </a:t>
            </a:r>
            <a:r>
              <a:rPr lang="en-US" altLang="en-US" sz="2400" dirty="0">
                <a:solidFill>
                  <a:srgbClr val="C00000"/>
                </a:solidFill>
                <a:latin typeface="Marcellus"/>
              </a:rPr>
              <a:t>-&gt;Counting Semaphore</a:t>
            </a:r>
            <a:endParaRPr lang="en-US" altLang="en-US" sz="2400" dirty="0">
              <a:solidFill>
                <a:srgbClr val="C00000"/>
              </a:solidFill>
              <a:latin typeface="Marcellus"/>
              <a:cs typeface="Courier New" pitchFamily="49" charset="0"/>
            </a:endParaRPr>
          </a:p>
          <a:p>
            <a:pPr marL="742950" lvl="1" indent="-285750">
              <a:buFont typeface="Arial" panose="020B0604020202020204" pitchFamily="34" charset="0"/>
              <a:buChar char="•"/>
            </a:pPr>
            <a:r>
              <a:rPr lang="en-US" altLang="en-US" sz="2400" dirty="0">
                <a:solidFill>
                  <a:srgbClr val="000000"/>
                </a:solidFill>
                <a:latin typeface="Marcellus"/>
                <a:cs typeface="Courier New" pitchFamily="49" charset="0"/>
              </a:rPr>
              <a:t>Counts no of empty buffers</a:t>
            </a:r>
          </a:p>
          <a:p>
            <a:pPr marL="742950" lvl="1" indent="-285750">
              <a:buFont typeface="Arial" panose="020B0604020202020204" pitchFamily="34" charset="0"/>
              <a:buChar char="•"/>
            </a:pPr>
            <a:r>
              <a:rPr lang="en-US" altLang="en-US" sz="2400" dirty="0">
                <a:solidFill>
                  <a:srgbClr val="000000"/>
                </a:solidFill>
                <a:latin typeface="Marcellus"/>
              </a:rPr>
              <a:t>initialized </a:t>
            </a:r>
            <a:r>
              <a:rPr lang="en-US" altLang="en-US" sz="2400" dirty="0">
                <a:latin typeface="Marcellus"/>
              </a:rPr>
              <a:t>to the </a:t>
            </a:r>
            <a:r>
              <a:rPr lang="en-US" altLang="en-US" sz="2400" dirty="0">
                <a:solidFill>
                  <a:srgbClr val="C00000"/>
                </a:solidFill>
                <a:latin typeface="Marcellus"/>
              </a:rPr>
              <a:t>value n</a:t>
            </a:r>
          </a:p>
          <a:p>
            <a:pPr marL="742950" lvl="1" indent="-285750">
              <a:buFont typeface="Arial" panose="020B0604020202020204" pitchFamily="34" charset="0"/>
              <a:buChar char="•"/>
            </a:pPr>
            <a:endParaRPr lang="en-US" altLang="en-US" sz="2400" dirty="0">
              <a:solidFill>
                <a:srgbClr val="C00000"/>
              </a:solidFill>
              <a:latin typeface="Marcellus"/>
            </a:endParaRPr>
          </a:p>
          <a:p>
            <a:pPr marL="742950" lvl="1" indent="-285750">
              <a:buFont typeface="Arial" panose="020B0604020202020204" pitchFamily="34" charset="0"/>
              <a:buChar char="•"/>
            </a:pPr>
            <a:r>
              <a:rPr lang="en-US" altLang="en-US" sz="2400" dirty="0">
                <a:solidFill>
                  <a:srgbClr val="C00000"/>
                </a:solidFill>
                <a:latin typeface="Marcellus"/>
              </a:rPr>
              <a:t>Assuming Buffer is empty</a:t>
            </a:r>
          </a:p>
        </p:txBody>
      </p:sp>
    </p:spTree>
    <p:extLst>
      <p:ext uri="{BB962C8B-B14F-4D97-AF65-F5344CB8AC3E}">
        <p14:creationId xmlns:p14="http://schemas.microsoft.com/office/powerpoint/2010/main" val="61747116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162</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3" name="Rectangle 3"/>
          <p:cNvSpPr txBox="1">
            <a:spLocks noChangeArrowheads="1"/>
          </p:cNvSpPr>
          <p:nvPr/>
        </p:nvSpPr>
        <p:spPr>
          <a:xfrm>
            <a:off x="1219200" y="953778"/>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a:t>The structure of the producer process</a:t>
            </a:r>
          </a:p>
          <a:p>
            <a:pPr>
              <a:buFont typeface="Monotype Sorts" pitchFamily="-84" charset="2"/>
              <a:buNone/>
            </a:pPr>
            <a:endParaRPr lang="en-US" altLang="en-US" sz="1400" b="1" dirty="0">
              <a:latin typeface="Courier New" pitchFamily="49" charset="0"/>
              <a:cs typeface="Courier New" pitchFamily="49" charset="0"/>
            </a:endParaRPr>
          </a:p>
          <a:p>
            <a:pPr>
              <a:buFont typeface="Monotype Sorts" pitchFamily="-84" charset="2"/>
              <a:buNone/>
            </a:pPr>
            <a:r>
              <a:rPr lang="en-US" altLang="en-US" sz="1400" b="1" dirty="0">
                <a:latin typeface="Courier New" pitchFamily="49" charset="0"/>
                <a:cs typeface="Courier New" pitchFamily="49" charset="0"/>
              </a:rPr>
              <a:t>     </a:t>
            </a:r>
            <a:r>
              <a:rPr lang="en-US" altLang="en-US" sz="1600" b="1" dirty="0">
                <a:latin typeface="Courier New" pitchFamily="49" charset="0"/>
                <a:cs typeface="Courier New" pitchFamily="49" charset="0"/>
              </a:rPr>
              <a:t>do {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produce an item in </a:t>
            </a:r>
            <a:r>
              <a:rPr lang="en-US" altLang="en-US" sz="1600" b="1" dirty="0" err="1">
                <a:latin typeface="Courier New" pitchFamily="49" charset="0"/>
                <a:cs typeface="Courier New" pitchFamily="49" charset="0"/>
              </a:rPr>
              <a:t>next_produced</a:t>
            </a: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wait(empty);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add next produced to the buffer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signal(full);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400" b="1" dirty="0">
                <a:latin typeface="Courier New" pitchFamily="49" charset="0"/>
                <a:cs typeface="Courier New" pitchFamily="49" charset="0"/>
              </a:rPr>
            </a:br>
            <a:endParaRPr lang="en-US" altLang="en-US" sz="1400" b="1" dirty="0">
              <a:latin typeface="Courier New" pitchFamily="49" charset="0"/>
              <a:cs typeface="Courier New" pitchFamily="49" charset="0"/>
            </a:endParaRPr>
          </a:p>
        </p:txBody>
      </p:sp>
      <p:sp>
        <p:nvSpPr>
          <p:cNvPr id="14" name="Rectangle 13"/>
          <p:cNvSpPr/>
          <p:nvPr/>
        </p:nvSpPr>
        <p:spPr>
          <a:xfrm>
            <a:off x="7478973" y="1263907"/>
            <a:ext cx="3505857" cy="1754326"/>
          </a:xfrm>
          <a:prstGeom prst="rect">
            <a:avLst/>
          </a:prstGeom>
        </p:spPr>
        <p:txBody>
          <a:bodyPr wrap="square">
            <a:spAutoFit/>
          </a:bodyPr>
          <a:lstStyle/>
          <a:p>
            <a:pPr marL="342900" indent="-342900">
              <a:buFont typeface="Arial" panose="020B0604020202020204" pitchFamily="34" charset="0"/>
              <a:buChar char="•"/>
            </a:pPr>
            <a:r>
              <a:rPr lang="en-US" altLang="en-US" dirty="0"/>
              <a:t>Semaphore </a:t>
            </a:r>
            <a:r>
              <a:rPr lang="en-US" altLang="en-US" dirty="0" err="1">
                <a:solidFill>
                  <a:srgbClr val="000000"/>
                </a:solidFill>
                <a:cs typeface="Courier New" pitchFamily="49" charset="0"/>
              </a:rPr>
              <a:t>mutex</a:t>
            </a:r>
            <a:r>
              <a:rPr lang="en-US" altLang="en-US" dirty="0">
                <a:solidFill>
                  <a:srgbClr val="000000"/>
                </a:solidFill>
              </a:rPr>
              <a:t> </a:t>
            </a:r>
          </a:p>
          <a:p>
            <a:pPr marL="742950" lvl="1" indent="-285750">
              <a:buFont typeface="Arial" panose="020B0604020202020204" pitchFamily="34" charset="0"/>
              <a:buChar char="•"/>
            </a:pPr>
            <a:r>
              <a:rPr lang="en-US" altLang="en-US" dirty="0">
                <a:solidFill>
                  <a:srgbClr val="000000"/>
                </a:solidFill>
              </a:rPr>
              <a:t>i</a:t>
            </a:r>
            <a:r>
              <a:rPr lang="en-US" altLang="en-US" dirty="0"/>
              <a:t>nitialized to the value 1</a:t>
            </a:r>
          </a:p>
          <a:p>
            <a:pPr marL="342900" indent="-342900">
              <a:buFont typeface="Arial" panose="020B0604020202020204" pitchFamily="34" charset="0"/>
              <a:buChar char="•"/>
            </a:pPr>
            <a:r>
              <a:rPr lang="en-US" altLang="en-US" dirty="0">
                <a:solidFill>
                  <a:srgbClr val="000000"/>
                </a:solidFill>
              </a:rPr>
              <a:t>Semaphore </a:t>
            </a:r>
            <a:r>
              <a:rPr lang="en-US" altLang="en-US" dirty="0">
                <a:solidFill>
                  <a:srgbClr val="000000"/>
                </a:solidFill>
                <a:cs typeface="Courier New" pitchFamily="49" charset="0"/>
              </a:rPr>
              <a:t>full</a:t>
            </a:r>
            <a:r>
              <a:rPr lang="en-US" altLang="en-US" dirty="0">
                <a:solidFill>
                  <a:srgbClr val="000000"/>
                </a:solidFill>
              </a:rPr>
              <a:t> </a:t>
            </a:r>
          </a:p>
          <a:p>
            <a:pPr marL="742950" lvl="1" indent="-285750">
              <a:buFont typeface="Arial" panose="020B0604020202020204" pitchFamily="34" charset="0"/>
              <a:buChar char="•"/>
            </a:pPr>
            <a:r>
              <a:rPr lang="en-US" altLang="en-US" dirty="0">
                <a:solidFill>
                  <a:srgbClr val="000000"/>
                </a:solidFill>
              </a:rPr>
              <a:t>initialized </a:t>
            </a:r>
            <a:r>
              <a:rPr lang="en-US" altLang="en-US" dirty="0"/>
              <a:t>to the value 0</a:t>
            </a:r>
          </a:p>
          <a:p>
            <a:pPr marL="342900" indent="-342900">
              <a:buFont typeface="Arial" panose="020B0604020202020204" pitchFamily="34" charset="0"/>
              <a:buChar char="•"/>
            </a:pPr>
            <a:r>
              <a:rPr lang="en-US" altLang="en-US" dirty="0"/>
              <a:t>Semaphore </a:t>
            </a:r>
            <a:r>
              <a:rPr lang="en-US" altLang="en-US" dirty="0">
                <a:solidFill>
                  <a:srgbClr val="000000"/>
                </a:solidFill>
                <a:cs typeface="Courier New" pitchFamily="49" charset="0"/>
              </a:rPr>
              <a:t>empty </a:t>
            </a:r>
          </a:p>
          <a:p>
            <a:pPr marL="742950" lvl="1" indent="-285750">
              <a:buFont typeface="Arial" panose="020B0604020202020204" pitchFamily="34" charset="0"/>
              <a:buChar char="•"/>
            </a:pPr>
            <a:r>
              <a:rPr lang="en-US" altLang="en-US" dirty="0">
                <a:solidFill>
                  <a:srgbClr val="000000"/>
                </a:solidFill>
              </a:rPr>
              <a:t>initialized </a:t>
            </a:r>
            <a:r>
              <a:rPr lang="en-US" altLang="en-US" dirty="0"/>
              <a:t>to the value n</a:t>
            </a:r>
          </a:p>
        </p:txBody>
      </p:sp>
      <p:sp>
        <p:nvSpPr>
          <p:cNvPr id="15" name="Rectangle 14"/>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2266838540"/>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018910"/>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163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1310185" y="953778"/>
            <a:ext cx="9827047"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tabLst>
                <a:tab pos="1882775" algn="ctr"/>
                <a:tab pos="4568825" algn="ctr"/>
              </a:tabLst>
            </a:pPr>
            <a:r>
              <a:rPr lang="en-US" altLang="en-US" sz="2400" i="1" dirty="0">
                <a:solidFill>
                  <a:srgbClr val="000000"/>
                </a:solidFill>
              </a:rPr>
              <a:t>		</a:t>
            </a:r>
            <a:endParaRPr lang="en-US" altLang="en-US" sz="2000" b="1" dirty="0">
              <a:solidFill>
                <a:srgbClr val="000000"/>
              </a:solidFill>
              <a:latin typeface="Courier New" pitchFamily="49" charset="0"/>
              <a:cs typeface="Courier New" pitchFamily="49" charset="0"/>
            </a:endParaRPr>
          </a:p>
        </p:txBody>
      </p:sp>
      <p:sp>
        <p:nvSpPr>
          <p:cNvPr id="13" name="Rectangle 3"/>
          <p:cNvSpPr txBox="1">
            <a:spLocks noChangeArrowheads="1"/>
          </p:cNvSpPr>
          <p:nvPr/>
        </p:nvSpPr>
        <p:spPr>
          <a:xfrm>
            <a:off x="1219200" y="953778"/>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600" dirty="0"/>
              <a:t>The structure of the producer process</a:t>
            </a:r>
          </a:p>
          <a:p>
            <a:pPr>
              <a:buFont typeface="Monotype Sorts" pitchFamily="-84" charset="2"/>
              <a:buNone/>
            </a:pPr>
            <a:endParaRPr lang="en-US" altLang="en-US" sz="1400" b="1" dirty="0">
              <a:latin typeface="Courier New" pitchFamily="49" charset="0"/>
              <a:cs typeface="Courier New" pitchFamily="49" charset="0"/>
            </a:endParaRPr>
          </a:p>
          <a:p>
            <a:pPr>
              <a:buFont typeface="Monotype Sorts" pitchFamily="-84" charset="2"/>
              <a:buNone/>
            </a:pPr>
            <a:r>
              <a:rPr lang="en-US" altLang="en-US" sz="1400" b="1" dirty="0">
                <a:latin typeface="Courier New" pitchFamily="49" charset="0"/>
                <a:cs typeface="Courier New" pitchFamily="49" charset="0"/>
              </a:rPr>
              <a:t>     </a:t>
            </a:r>
            <a:r>
              <a:rPr lang="en-US" altLang="en-US" sz="1600" b="1" dirty="0">
                <a:latin typeface="Courier New" pitchFamily="49" charset="0"/>
                <a:cs typeface="Courier New" pitchFamily="49" charset="0"/>
              </a:rPr>
              <a:t>do {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produce an item in </a:t>
            </a:r>
            <a:r>
              <a:rPr lang="en-US" altLang="en-US" sz="1600" b="1" dirty="0" err="1">
                <a:latin typeface="Courier New" pitchFamily="49" charset="0"/>
                <a:cs typeface="Courier New" pitchFamily="49" charset="0"/>
              </a:rPr>
              <a:t>next_produced</a:t>
            </a: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wait(empty);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add next produced to the buffer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signal(full);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400" b="1" dirty="0">
                <a:latin typeface="Courier New" pitchFamily="49" charset="0"/>
                <a:cs typeface="Courier New" pitchFamily="49" charset="0"/>
              </a:rPr>
            </a:br>
            <a:endParaRPr lang="en-US" altLang="en-US" sz="1400" b="1" dirty="0">
              <a:latin typeface="Courier New" pitchFamily="49" charset="0"/>
              <a:cs typeface="Courier New" pitchFamily="49" charset="0"/>
            </a:endParaRPr>
          </a:p>
        </p:txBody>
      </p:sp>
      <p:sp>
        <p:nvSpPr>
          <p:cNvPr id="14" name="Rectangle 13"/>
          <p:cNvSpPr/>
          <p:nvPr/>
        </p:nvSpPr>
        <p:spPr>
          <a:xfrm>
            <a:off x="7478973" y="1263907"/>
            <a:ext cx="3505857" cy="461665"/>
          </a:xfrm>
          <a:prstGeom prst="rect">
            <a:avLst/>
          </a:prstGeom>
        </p:spPr>
        <p:txBody>
          <a:bodyPr wrap="square">
            <a:spAutoFit/>
          </a:bodyPr>
          <a:lstStyle/>
          <a:p>
            <a:r>
              <a:rPr lang="en-US" altLang="en-US" sz="2400" b="1" dirty="0"/>
              <a:t>Mutual Exclusion?</a:t>
            </a:r>
          </a:p>
        </p:txBody>
      </p:sp>
      <p:sp>
        <p:nvSpPr>
          <p:cNvPr id="15" name="Rectangle 14"/>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4175432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164</a:t>
            </a:fld>
            <a:endParaRPr lang="en-US"/>
          </a:p>
        </p:txBody>
      </p:sp>
      <p:sp>
        <p:nvSpPr>
          <p:cNvPr id="14" name="Rectangle 3"/>
          <p:cNvSpPr txBox="1">
            <a:spLocks noChangeArrowheads="1"/>
          </p:cNvSpPr>
          <p:nvPr/>
        </p:nvSpPr>
        <p:spPr>
          <a:xfrm>
            <a:off x="1119717" y="969726"/>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66" indent="-342866">
              <a:buFont typeface="Monotype Sorts" charset="0"/>
              <a:buChar char="n"/>
              <a:defRPr/>
            </a:pPr>
            <a:r>
              <a:rPr lang="en-US" sz="1600" dirty="0">
                <a:ea typeface="ＭＳ Ｐゴシック" charset="0"/>
                <a:cs typeface="ＭＳ Ｐゴシック" charset="0"/>
              </a:rPr>
              <a:t>The structure of the consumer process</a:t>
            </a:r>
          </a:p>
          <a:p>
            <a:pPr marL="342866" indent="-342866">
              <a:buFont typeface="Monotype Sorts" charset="0"/>
              <a:buChar char="n"/>
              <a:defRPr/>
            </a:pPr>
            <a:endParaRPr lang="en-US" sz="1600" dirty="0">
              <a:ea typeface="ＭＳ Ｐゴシック" charset="0"/>
              <a:cs typeface="ＭＳ Ｐゴシック" charset="0"/>
            </a:endParaRPr>
          </a:p>
          <a:p>
            <a:pPr marL="0" indent="0">
              <a:buFont typeface="Monotype Sorts" pitchFamily="-84" charset="2"/>
              <a:buNone/>
              <a:defRPr/>
            </a:pPr>
            <a:r>
              <a:rPr lang="en-US" sz="1400" b="1" dirty="0">
                <a:latin typeface="Courier New"/>
                <a:ea typeface="ＭＳ Ｐゴシック" pitchFamily="-84" charset="-128"/>
                <a:cs typeface="Courier New"/>
              </a:rPr>
              <a:t>     </a:t>
            </a:r>
            <a:r>
              <a:rPr lang="en-US" sz="1600" b="1" dirty="0">
                <a:latin typeface="Courier New"/>
                <a:ea typeface="ＭＳ Ｐゴシック" pitchFamily="-84" charset="-128"/>
                <a:cs typeface="Courier New"/>
              </a:rPr>
              <a:t>do { </a:t>
            </a:r>
          </a:p>
          <a:p>
            <a:pPr marL="0" indent="0">
              <a:buFont typeface="Monotype Sorts" pitchFamily="-84" charset="2"/>
              <a:buNone/>
              <a:defRPr/>
            </a:pPr>
            <a:r>
              <a:rPr lang="en-US" sz="1600" b="1" dirty="0">
                <a:latin typeface="Courier New"/>
                <a:ea typeface="ＭＳ Ｐゴシック" pitchFamily="-84" charset="-128"/>
                <a:cs typeface="Courier New"/>
              </a:rPr>
              <a:t>        wait(full); </a:t>
            </a:r>
          </a:p>
          <a:p>
            <a:pPr marL="0" indent="0">
              <a:buFont typeface="Monotype Sorts" pitchFamily="-84" charset="2"/>
              <a:buNone/>
              <a:defRPr/>
            </a:pPr>
            <a:r>
              <a:rPr lang="en-US" sz="1600" b="1" dirty="0">
                <a:latin typeface="Courier New"/>
                <a:ea typeface="ＭＳ Ｐゴシック" pitchFamily="-84" charset="-128"/>
                <a:cs typeface="Courier New"/>
              </a:rPr>
              <a:t>        wait(</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remove an item from buffer to </a:t>
            </a:r>
            <a:r>
              <a:rPr lang="en-US" sz="1600" b="1" dirty="0" err="1">
                <a:latin typeface="Courier New"/>
                <a:ea typeface="ＭＳ Ｐゴシック" pitchFamily="-84" charset="-128"/>
                <a:cs typeface="Courier New"/>
              </a:rPr>
              <a:t>next_consumed</a:t>
            </a: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signal(</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signal(empty);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consume the item in next consumed */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while (true); </a:t>
            </a:r>
          </a:p>
          <a:p>
            <a:pPr marL="342866" indent="-342866">
              <a:buFont typeface="Monotype Sorts" pitchFamily="-84" charset="2"/>
              <a:buNone/>
              <a:defRPr/>
            </a:pPr>
            <a:endParaRPr lang="en-US" sz="1600" dirty="0">
              <a:ea typeface="ＭＳ Ｐゴシック" charset="0"/>
              <a:cs typeface="ＭＳ Ｐゴシック" charset="0"/>
            </a:endParaRPr>
          </a:p>
        </p:txBody>
      </p:sp>
      <p:sp>
        <p:nvSpPr>
          <p:cNvPr id="12" name="Rectangle 11"/>
          <p:cNvSpPr/>
          <p:nvPr/>
        </p:nvSpPr>
        <p:spPr>
          <a:xfrm>
            <a:off x="8078660" y="1245845"/>
            <a:ext cx="3505857" cy="1754326"/>
          </a:xfrm>
          <a:prstGeom prst="rect">
            <a:avLst/>
          </a:prstGeom>
        </p:spPr>
        <p:txBody>
          <a:bodyPr wrap="square">
            <a:spAutoFit/>
          </a:bodyPr>
          <a:lstStyle/>
          <a:p>
            <a:pPr marL="342900" indent="-342900">
              <a:buFont typeface="Arial" panose="020B0604020202020204" pitchFamily="34" charset="0"/>
              <a:buChar char="•"/>
            </a:pPr>
            <a:r>
              <a:rPr lang="en-US" altLang="en-US" dirty="0"/>
              <a:t>Semaphore </a:t>
            </a:r>
            <a:r>
              <a:rPr lang="en-US" altLang="en-US" dirty="0" err="1">
                <a:solidFill>
                  <a:srgbClr val="000000"/>
                </a:solidFill>
                <a:cs typeface="Courier New" pitchFamily="49" charset="0"/>
              </a:rPr>
              <a:t>mutex</a:t>
            </a:r>
            <a:r>
              <a:rPr lang="en-US" altLang="en-US" dirty="0">
                <a:solidFill>
                  <a:srgbClr val="000000"/>
                </a:solidFill>
              </a:rPr>
              <a:t> </a:t>
            </a:r>
          </a:p>
          <a:p>
            <a:pPr marL="742950" lvl="1" indent="-285750">
              <a:buFont typeface="Arial" panose="020B0604020202020204" pitchFamily="34" charset="0"/>
              <a:buChar char="•"/>
            </a:pPr>
            <a:r>
              <a:rPr lang="en-US" altLang="en-US" dirty="0">
                <a:solidFill>
                  <a:srgbClr val="000000"/>
                </a:solidFill>
              </a:rPr>
              <a:t>i</a:t>
            </a:r>
            <a:r>
              <a:rPr lang="en-US" altLang="en-US" dirty="0"/>
              <a:t>nitialized to the value 1</a:t>
            </a:r>
          </a:p>
          <a:p>
            <a:pPr marL="342900" indent="-342900">
              <a:buFont typeface="Arial" panose="020B0604020202020204" pitchFamily="34" charset="0"/>
              <a:buChar char="•"/>
            </a:pPr>
            <a:r>
              <a:rPr lang="en-US" altLang="en-US" dirty="0">
                <a:solidFill>
                  <a:srgbClr val="000000"/>
                </a:solidFill>
              </a:rPr>
              <a:t>Semaphore </a:t>
            </a:r>
            <a:r>
              <a:rPr lang="en-US" altLang="en-US" dirty="0">
                <a:solidFill>
                  <a:srgbClr val="000000"/>
                </a:solidFill>
                <a:cs typeface="Courier New" pitchFamily="49" charset="0"/>
              </a:rPr>
              <a:t>full</a:t>
            </a:r>
            <a:r>
              <a:rPr lang="en-US" altLang="en-US" dirty="0">
                <a:solidFill>
                  <a:srgbClr val="000000"/>
                </a:solidFill>
              </a:rPr>
              <a:t> </a:t>
            </a:r>
          </a:p>
          <a:p>
            <a:pPr marL="742950" lvl="1" indent="-285750">
              <a:buFont typeface="Arial" panose="020B0604020202020204" pitchFamily="34" charset="0"/>
              <a:buChar char="•"/>
            </a:pPr>
            <a:r>
              <a:rPr lang="en-US" altLang="en-US" dirty="0">
                <a:solidFill>
                  <a:srgbClr val="000000"/>
                </a:solidFill>
              </a:rPr>
              <a:t>initialized </a:t>
            </a:r>
            <a:r>
              <a:rPr lang="en-US" altLang="en-US" dirty="0"/>
              <a:t>to the value 0</a:t>
            </a:r>
          </a:p>
          <a:p>
            <a:pPr marL="342900" indent="-342900">
              <a:buFont typeface="Arial" panose="020B0604020202020204" pitchFamily="34" charset="0"/>
              <a:buChar char="•"/>
            </a:pPr>
            <a:r>
              <a:rPr lang="en-US" altLang="en-US" dirty="0"/>
              <a:t>Semaphore </a:t>
            </a:r>
            <a:r>
              <a:rPr lang="en-US" altLang="en-US" dirty="0">
                <a:solidFill>
                  <a:srgbClr val="000000"/>
                </a:solidFill>
                <a:cs typeface="Courier New" pitchFamily="49" charset="0"/>
              </a:rPr>
              <a:t>empty </a:t>
            </a:r>
          </a:p>
          <a:p>
            <a:pPr marL="742950" lvl="1" indent="-285750">
              <a:buFont typeface="Arial" panose="020B0604020202020204" pitchFamily="34" charset="0"/>
              <a:buChar char="•"/>
            </a:pPr>
            <a:r>
              <a:rPr lang="en-US" altLang="en-US" dirty="0">
                <a:solidFill>
                  <a:srgbClr val="000000"/>
                </a:solidFill>
              </a:rPr>
              <a:t>initialized </a:t>
            </a:r>
            <a:r>
              <a:rPr lang="en-US" altLang="en-US" dirty="0"/>
              <a:t>to the value n</a:t>
            </a:r>
          </a:p>
        </p:txBody>
      </p:sp>
      <p:sp>
        <p:nvSpPr>
          <p:cNvPr id="13" name="Rectangle 12"/>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170422950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Bounded-Buffer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165</a:t>
            </a:fld>
            <a:endParaRPr lang="en-US"/>
          </a:p>
        </p:txBody>
      </p:sp>
      <p:sp>
        <p:nvSpPr>
          <p:cNvPr id="14" name="Rectangle 3"/>
          <p:cNvSpPr txBox="1">
            <a:spLocks noChangeArrowheads="1"/>
          </p:cNvSpPr>
          <p:nvPr/>
        </p:nvSpPr>
        <p:spPr>
          <a:xfrm>
            <a:off x="1119717" y="969726"/>
            <a:ext cx="10464800" cy="4876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866" indent="-342866">
              <a:buFont typeface="Monotype Sorts" charset="0"/>
              <a:buChar char="n"/>
              <a:defRPr/>
            </a:pPr>
            <a:r>
              <a:rPr lang="en-US" sz="1600" dirty="0">
                <a:ea typeface="ＭＳ Ｐゴシック" charset="0"/>
                <a:cs typeface="ＭＳ Ｐゴシック" charset="0"/>
              </a:rPr>
              <a:t>The structure of the consumer process</a:t>
            </a:r>
          </a:p>
          <a:p>
            <a:pPr marL="342866" indent="-342866">
              <a:buFont typeface="Monotype Sorts" charset="0"/>
              <a:buChar char="n"/>
              <a:defRPr/>
            </a:pPr>
            <a:endParaRPr lang="en-US" sz="1600" dirty="0">
              <a:ea typeface="ＭＳ Ｐゴシック" charset="0"/>
              <a:cs typeface="ＭＳ Ｐゴシック" charset="0"/>
            </a:endParaRPr>
          </a:p>
          <a:p>
            <a:pPr marL="0" indent="0">
              <a:buFont typeface="Monotype Sorts" pitchFamily="-84" charset="2"/>
              <a:buNone/>
              <a:defRPr/>
            </a:pPr>
            <a:r>
              <a:rPr lang="en-US" sz="1400" b="1" dirty="0">
                <a:latin typeface="Courier New"/>
                <a:ea typeface="ＭＳ Ｐゴシック" pitchFamily="-84" charset="-128"/>
                <a:cs typeface="Courier New"/>
              </a:rPr>
              <a:t>     </a:t>
            </a:r>
            <a:r>
              <a:rPr lang="en-US" sz="1600" b="1" dirty="0">
                <a:latin typeface="Courier New"/>
                <a:ea typeface="ＭＳ Ｐゴシック" pitchFamily="-84" charset="-128"/>
                <a:cs typeface="Courier New"/>
              </a:rPr>
              <a:t>do { </a:t>
            </a:r>
          </a:p>
          <a:p>
            <a:pPr marL="0" indent="0">
              <a:buFont typeface="Monotype Sorts" pitchFamily="-84" charset="2"/>
              <a:buNone/>
              <a:defRPr/>
            </a:pPr>
            <a:r>
              <a:rPr lang="en-US" sz="1600" b="1" dirty="0">
                <a:latin typeface="Courier New"/>
                <a:ea typeface="ＭＳ Ｐゴシック" pitchFamily="-84" charset="-128"/>
                <a:cs typeface="Courier New"/>
              </a:rPr>
              <a:t>        wait(full); </a:t>
            </a:r>
          </a:p>
          <a:p>
            <a:pPr marL="0" indent="0">
              <a:buFont typeface="Monotype Sorts" pitchFamily="-84" charset="2"/>
              <a:buNone/>
              <a:defRPr/>
            </a:pPr>
            <a:r>
              <a:rPr lang="en-US" sz="1600" b="1" dirty="0">
                <a:latin typeface="Courier New"/>
                <a:ea typeface="ＭＳ Ｐゴシック" pitchFamily="-84" charset="-128"/>
                <a:cs typeface="Courier New"/>
              </a:rPr>
              <a:t>        wait(</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remove an item from buffer to </a:t>
            </a:r>
            <a:r>
              <a:rPr lang="en-US" sz="1600" b="1" dirty="0" err="1">
                <a:latin typeface="Courier New"/>
                <a:ea typeface="ＭＳ Ｐゴシック" pitchFamily="-84" charset="-128"/>
                <a:cs typeface="Courier New"/>
              </a:rPr>
              <a:t>next_consumed</a:t>
            </a: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signal(</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signal(empty);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consume the item in next consumed */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while (true); </a:t>
            </a:r>
          </a:p>
          <a:p>
            <a:pPr marL="342866" indent="-342866">
              <a:buFont typeface="Monotype Sorts" pitchFamily="-84" charset="2"/>
              <a:buNone/>
              <a:defRPr/>
            </a:pPr>
            <a:endParaRPr lang="en-US" sz="1600" dirty="0">
              <a:ea typeface="ＭＳ Ｐゴシック" charset="0"/>
              <a:cs typeface="ＭＳ Ｐゴシック" charset="0"/>
            </a:endParaRPr>
          </a:p>
        </p:txBody>
      </p:sp>
      <p:sp>
        <p:nvSpPr>
          <p:cNvPr id="13" name="Rectangle 12"/>
          <p:cNvSpPr/>
          <p:nvPr/>
        </p:nvSpPr>
        <p:spPr>
          <a:xfrm>
            <a:off x="8188432" y="3483412"/>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
        <p:nvSpPr>
          <p:cNvPr id="15" name="Rectangle 14"/>
          <p:cNvSpPr/>
          <p:nvPr/>
        </p:nvSpPr>
        <p:spPr>
          <a:xfrm>
            <a:off x="7478973" y="1263907"/>
            <a:ext cx="3505857" cy="461665"/>
          </a:xfrm>
          <a:prstGeom prst="rect">
            <a:avLst/>
          </a:prstGeom>
        </p:spPr>
        <p:txBody>
          <a:bodyPr wrap="square">
            <a:spAutoFit/>
          </a:bodyPr>
          <a:lstStyle/>
          <a:p>
            <a:r>
              <a:rPr lang="en-US" altLang="en-US" sz="2400" b="1" dirty="0"/>
              <a:t>Mutual Exclusion?</a:t>
            </a:r>
          </a:p>
        </p:txBody>
      </p:sp>
    </p:spTree>
    <p:extLst>
      <p:ext uri="{BB962C8B-B14F-4D97-AF65-F5344CB8AC3E}">
        <p14:creationId xmlns:p14="http://schemas.microsoft.com/office/powerpoint/2010/main" val="138003169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166</a:t>
            </a:fld>
            <a:endParaRPr lang="en-US"/>
          </a:p>
        </p:txBody>
      </p:sp>
    </p:spTree>
    <p:extLst>
      <p:ext uri="{BB962C8B-B14F-4D97-AF65-F5344CB8AC3E}">
        <p14:creationId xmlns:p14="http://schemas.microsoft.com/office/powerpoint/2010/main" val="8131351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167</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Process Synchronization Problem</a:t>
            </a:r>
          </a:p>
          <a:p>
            <a:endParaRPr lang="en-US" altLang="en-US" sz="2400" dirty="0"/>
          </a:p>
          <a:p>
            <a:r>
              <a:rPr lang="en-US" altLang="en-US" sz="2400" dirty="0"/>
              <a:t>A Database/Data set/Object/File/Record is shared among a number of concurrent processes</a:t>
            </a:r>
          </a:p>
          <a:p>
            <a:pPr lvl="1"/>
            <a:endParaRPr lang="en-US" altLang="en-US" dirty="0"/>
          </a:p>
          <a:p>
            <a:pPr lvl="1"/>
            <a:r>
              <a:rPr lang="en-US" altLang="en-US" dirty="0"/>
              <a:t>Readers – </a:t>
            </a:r>
            <a:r>
              <a:rPr lang="en-US" altLang="en-US" dirty="0">
                <a:solidFill>
                  <a:srgbClr val="C00000"/>
                </a:solidFill>
              </a:rPr>
              <a:t>only read </a:t>
            </a:r>
            <a:r>
              <a:rPr lang="en-US" altLang="en-US" dirty="0"/>
              <a:t>the data set; they do </a:t>
            </a:r>
            <a:r>
              <a:rPr lang="en-US" altLang="en-US" b="1" i="1" dirty="0"/>
              <a:t>not</a:t>
            </a:r>
            <a:r>
              <a:rPr lang="en-US" altLang="en-US" b="1" dirty="0"/>
              <a:t> </a:t>
            </a:r>
            <a:r>
              <a:rPr lang="en-US" altLang="en-US" dirty="0"/>
              <a:t>perform any updates</a:t>
            </a:r>
          </a:p>
          <a:p>
            <a:pPr lvl="1"/>
            <a:endParaRPr lang="en-US" altLang="en-US" dirty="0"/>
          </a:p>
          <a:p>
            <a:pPr lvl="1"/>
            <a:r>
              <a:rPr lang="en-US" altLang="en-US" dirty="0"/>
              <a:t>Writers   – </a:t>
            </a:r>
            <a:r>
              <a:rPr lang="en-US" altLang="en-US" dirty="0">
                <a:solidFill>
                  <a:srgbClr val="C00000"/>
                </a:solidFill>
              </a:rPr>
              <a:t>can both read and write i.e.</a:t>
            </a:r>
            <a:r>
              <a:rPr lang="en-US" altLang="en-US" dirty="0"/>
              <a:t> update</a:t>
            </a:r>
          </a:p>
          <a:p>
            <a:endParaRPr lang="en-US" altLang="en-US" sz="2400" dirty="0"/>
          </a:p>
          <a:p>
            <a:endParaRPr lang="en-US" altLang="en-US" sz="2400" dirty="0"/>
          </a:p>
        </p:txBody>
      </p:sp>
    </p:spTree>
    <p:extLst>
      <p:ext uri="{BB962C8B-B14F-4D97-AF65-F5344CB8AC3E}">
        <p14:creationId xmlns:p14="http://schemas.microsoft.com/office/powerpoint/2010/main" val="62551635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168</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p>
        </p:txBody>
      </p:sp>
      <p:pic>
        <p:nvPicPr>
          <p:cNvPr id="13"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4256" t="2140" r="9868" b="19961"/>
          <a:stretch/>
        </p:blipFill>
        <p:spPr bwMode="auto">
          <a:xfrm>
            <a:off x="1903686" y="232012"/>
            <a:ext cx="8565745" cy="520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187018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169</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p>
          <a:p>
            <a:pPr marL="0" indent="0">
              <a:buNone/>
            </a:pPr>
            <a:r>
              <a:rPr lang="en-US" altLang="en-US" sz="2400" dirty="0"/>
              <a:t>Problem – </a:t>
            </a:r>
          </a:p>
          <a:p>
            <a:r>
              <a:rPr lang="en-US" altLang="en-US" sz="2400" dirty="0"/>
              <a:t>Allow multiple readers to read at the same time, no adverse effects</a:t>
            </a:r>
          </a:p>
          <a:p>
            <a:r>
              <a:rPr lang="en-US" altLang="en-US" sz="2400" dirty="0"/>
              <a:t>If a writer and some other process(reader/writer) access shared object simultaneously chaos may ensue</a:t>
            </a:r>
          </a:p>
          <a:p>
            <a:pPr lvl="1"/>
            <a:endParaRPr lang="en-US" altLang="en-US" dirty="0"/>
          </a:p>
          <a:p>
            <a:pPr marL="0" indent="0">
              <a:buNone/>
            </a:pPr>
            <a:r>
              <a:rPr lang="en-US" altLang="en-US" sz="2400" dirty="0"/>
              <a:t>Requirements</a:t>
            </a:r>
          </a:p>
          <a:p>
            <a:pPr lvl="1"/>
            <a:r>
              <a:rPr lang="en-US" altLang="en-US" dirty="0"/>
              <a:t>Writers must have exclusive access to the shared object</a:t>
            </a:r>
          </a:p>
          <a:p>
            <a:pPr lvl="1"/>
            <a:endParaRPr lang="en-US" altLang="en-US" dirty="0"/>
          </a:p>
          <a:p>
            <a:pPr lvl="1"/>
            <a:endParaRPr lang="en-US" altLang="en-US" dirty="0"/>
          </a:p>
          <a:p>
            <a:pPr lvl="1"/>
            <a:endParaRPr lang="en-US" altLang="en-US" dirty="0"/>
          </a:p>
        </p:txBody>
      </p:sp>
    </p:spTree>
    <p:extLst>
      <p:ext uri="{BB962C8B-B14F-4D97-AF65-F5344CB8AC3E}">
        <p14:creationId xmlns:p14="http://schemas.microsoft.com/office/powerpoint/2010/main" val="32226330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p:txBody>
          <a:bodyPr/>
          <a:lstStyle/>
          <a:p>
            <a:pPr algn="ctr"/>
            <a:r>
              <a:rPr lang="en-US" dirty="0">
                <a:solidFill>
                  <a:srgbClr val="C00000"/>
                </a:solidFill>
                <a:latin typeface="Marcellus" panose="020E0602050203020307" pitchFamily="34" charset="0"/>
              </a:rPr>
              <a:t>The Critical Section Problem</a:t>
            </a:r>
            <a:endParaRPr lang="en-US" dirty="0"/>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24/11/2024</a:t>
            </a:fld>
            <a:endParaRPr lang="en-US"/>
          </a:p>
        </p:txBody>
      </p:sp>
      <p:sp>
        <p:nvSpPr>
          <p:cNvPr id="8" name="Footer Placeholder 7"/>
          <p:cNvSpPr>
            <a:spLocks noGrp="1"/>
          </p:cNvSpPr>
          <p:nvPr>
            <p:ph type="ftr" sz="quarter" idx="11"/>
          </p:nvPr>
        </p:nvSpPr>
        <p:spPr/>
        <p:txBody>
          <a:bodyPr/>
          <a:lstStyle/>
          <a:p>
            <a:r>
              <a:rPr lang="en-US"/>
              <a:t>Prof. Shweta Dhawan Chachra</a:t>
            </a:r>
          </a:p>
        </p:txBody>
      </p:sp>
      <p:sp>
        <p:nvSpPr>
          <p:cNvPr id="9" name="Slide Number Placeholder 8"/>
          <p:cNvSpPr>
            <a:spLocks noGrp="1"/>
          </p:cNvSpPr>
          <p:nvPr>
            <p:ph type="sldNum" sz="quarter" idx="12"/>
          </p:nvPr>
        </p:nvSpPr>
        <p:spPr/>
        <p:txBody>
          <a:bodyPr/>
          <a:lstStyle/>
          <a:p>
            <a:fld id="{7C05E5CB-9241-4665-889D-78B918CC363E}" type="slidenum">
              <a:rPr lang="en-US" smtClean="0"/>
              <a:t>17</a:t>
            </a:fld>
            <a:endParaRPr lang="en-US"/>
          </a:p>
        </p:txBody>
      </p:sp>
    </p:spTree>
    <p:extLst>
      <p:ext uri="{BB962C8B-B14F-4D97-AF65-F5344CB8AC3E}">
        <p14:creationId xmlns:p14="http://schemas.microsoft.com/office/powerpoint/2010/main" val="336082253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31968"/>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170</a:t>
            </a:fld>
            <a:endParaRPr lang="en-US"/>
          </a:p>
        </p:txBody>
      </p:sp>
      <p:sp>
        <p:nvSpPr>
          <p:cNvPr id="12" name="Rectangle 3"/>
          <p:cNvSpPr txBox="1">
            <a:spLocks noChangeArrowheads="1"/>
          </p:cNvSpPr>
          <p:nvPr/>
        </p:nvSpPr>
        <p:spPr>
          <a:xfrm>
            <a:off x="1038052" y="696794"/>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p>
          <a:p>
            <a:pPr marL="0" indent="0">
              <a:buNone/>
            </a:pPr>
            <a:r>
              <a:rPr lang="en-US" altLang="en-US" sz="2400" dirty="0"/>
              <a:t>Problem – </a:t>
            </a:r>
          </a:p>
          <a:p>
            <a:pPr lvl="1"/>
            <a:r>
              <a:rPr lang="en-US" altLang="en-US" dirty="0"/>
              <a:t>R-W : Problem</a:t>
            </a:r>
          </a:p>
          <a:p>
            <a:pPr lvl="1"/>
            <a:r>
              <a:rPr lang="en-US" altLang="en-US" dirty="0"/>
              <a:t>W-R : Problem</a:t>
            </a:r>
          </a:p>
          <a:p>
            <a:pPr lvl="1"/>
            <a:r>
              <a:rPr lang="en-US" altLang="en-US" dirty="0"/>
              <a:t>W-W : Problem</a:t>
            </a:r>
          </a:p>
          <a:p>
            <a:pPr lvl="1"/>
            <a:r>
              <a:rPr lang="en-US" altLang="en-US" dirty="0"/>
              <a:t>R-R : No Problem</a:t>
            </a:r>
          </a:p>
          <a:p>
            <a:pPr lvl="1"/>
            <a:endParaRPr lang="en-US" altLang="en-US" dirty="0"/>
          </a:p>
        </p:txBody>
      </p:sp>
    </p:spTree>
    <p:extLst>
      <p:ext uri="{BB962C8B-B14F-4D97-AF65-F5344CB8AC3E}">
        <p14:creationId xmlns:p14="http://schemas.microsoft.com/office/powerpoint/2010/main" val="63402034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0"/>
            <a:ext cx="11395912" cy="721920"/>
          </a:xfrm>
        </p:spPr>
        <p:txBody>
          <a:bodyPr>
            <a:normAutofit/>
          </a:bodyPr>
          <a:lstStyle/>
          <a:p>
            <a:pPr algn="ctr"/>
            <a:r>
              <a:rPr lang="en-IN" sz="3200" dirty="0">
                <a:solidFill>
                  <a:srgbClr val="C00000"/>
                </a:solidFill>
                <a:latin typeface="Marcellus" panose="020E0602050203020307" pitchFamily="34" charset="0"/>
              </a:rPr>
              <a:t>Reader Writer Problem</a:t>
            </a:r>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171</a:t>
            </a:fld>
            <a:endParaRPr lang="en-US"/>
          </a:p>
        </p:txBody>
      </p:sp>
      <p:sp>
        <p:nvSpPr>
          <p:cNvPr id="13" name="Rectangle 3"/>
          <p:cNvSpPr txBox="1">
            <a:spLocks noChangeArrowheads="1"/>
          </p:cNvSpPr>
          <p:nvPr/>
        </p:nvSpPr>
        <p:spPr>
          <a:xfrm>
            <a:off x="1147234" y="945998"/>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Several variations– all involving priorities</a:t>
            </a:r>
          </a:p>
          <a:p>
            <a:endParaRPr lang="en-US" altLang="en-US" sz="2400" dirty="0"/>
          </a:p>
          <a:p>
            <a:r>
              <a:rPr lang="en-US" altLang="en-US" sz="2400" dirty="0">
                <a:solidFill>
                  <a:srgbClr val="C00000"/>
                </a:solidFill>
              </a:rPr>
              <a:t>First Reader </a:t>
            </a:r>
            <a:r>
              <a:rPr lang="en-US" altLang="en-US" sz="2400" dirty="0"/>
              <a:t>Writer Problem-</a:t>
            </a:r>
          </a:p>
          <a:p>
            <a:pPr lvl="1"/>
            <a:r>
              <a:rPr lang="en-US" altLang="en-US" dirty="0"/>
              <a:t>No reader will be kept waiting unless a writer has already obtained permission to use the shared object.</a:t>
            </a:r>
          </a:p>
          <a:p>
            <a:pPr lvl="1"/>
            <a:r>
              <a:rPr lang="en-US" altLang="en-US" dirty="0"/>
              <a:t>No reader should wait for other readers to finish </a:t>
            </a:r>
            <a:r>
              <a:rPr lang="en-IN" altLang="en-US" dirty="0"/>
              <a:t>simply because a writer is waiting</a:t>
            </a:r>
            <a:endParaRPr lang="en-US" altLang="en-US" dirty="0"/>
          </a:p>
          <a:p>
            <a:endParaRPr lang="en-US" altLang="en-US" sz="2400" dirty="0"/>
          </a:p>
          <a:p>
            <a:r>
              <a:rPr lang="en-US" altLang="en-US" sz="2400" dirty="0">
                <a:solidFill>
                  <a:srgbClr val="C00000"/>
                </a:solidFill>
              </a:rPr>
              <a:t>Second</a:t>
            </a:r>
            <a:r>
              <a:rPr lang="en-US" altLang="en-US" sz="2400" dirty="0"/>
              <a:t> Reader Writer Problem-</a:t>
            </a:r>
          </a:p>
          <a:p>
            <a:pPr lvl="1"/>
            <a:r>
              <a:rPr lang="en-US" altLang="en-US" dirty="0"/>
              <a:t>Once a writer is ready , that writer performs its write as soon as possible</a:t>
            </a:r>
          </a:p>
          <a:p>
            <a:pPr lvl="1"/>
            <a:r>
              <a:rPr lang="en-US" altLang="en-US" dirty="0"/>
              <a:t>If a writer is waiting to access the object, no new readers may start reading</a:t>
            </a:r>
          </a:p>
          <a:p>
            <a:pPr lvl="1"/>
            <a:endParaRPr lang="en-US" altLang="en-US" dirty="0"/>
          </a:p>
        </p:txBody>
      </p:sp>
    </p:spTree>
    <p:extLst>
      <p:ext uri="{BB962C8B-B14F-4D97-AF65-F5344CB8AC3E}">
        <p14:creationId xmlns:p14="http://schemas.microsoft.com/office/powerpoint/2010/main" val="350074998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IN" sz="3200" dirty="0">
                <a:solidFill>
                  <a:srgbClr val="C00000"/>
                </a:solidFill>
                <a:latin typeface="Marcellus" panose="020E0602050203020307" pitchFamily="34" charset="0"/>
              </a:rPr>
              <a:t>Solution to First Reader Writer Problem</a:t>
            </a:r>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172</a:t>
            </a:fld>
            <a:endParaRPr lang="en-US"/>
          </a:p>
        </p:txBody>
      </p:sp>
      <p:sp>
        <p:nvSpPr>
          <p:cNvPr id="12" name="Rectangle 3"/>
          <p:cNvSpPr txBox="1">
            <a:spLocks noChangeArrowheads="1"/>
          </p:cNvSpPr>
          <p:nvPr/>
        </p:nvSpPr>
        <p:spPr>
          <a:xfrm>
            <a:off x="1147234" y="1111250"/>
            <a:ext cx="10488084"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2400" dirty="0"/>
          </a:p>
          <a:p>
            <a:r>
              <a:rPr lang="en-US" altLang="en-US" sz="2400" dirty="0"/>
              <a:t>Shared Data</a:t>
            </a:r>
          </a:p>
          <a:p>
            <a:pPr lvl="1"/>
            <a:r>
              <a:rPr lang="en-US" altLang="en-US" dirty="0"/>
              <a:t>Data set</a:t>
            </a:r>
          </a:p>
          <a:p>
            <a:pPr lvl="1"/>
            <a:r>
              <a:rPr lang="en-US" altLang="en-US" dirty="0"/>
              <a:t>Semaphore</a:t>
            </a:r>
            <a:r>
              <a:rPr lang="en-US" altLang="en-US" b="1" dirty="0">
                <a:solidFill>
                  <a:srgbClr val="000000"/>
                </a:solidFill>
              </a:rPr>
              <a:t> </a:t>
            </a:r>
            <a:r>
              <a:rPr lang="en-US" altLang="en-US" b="1" dirty="0" err="1">
                <a:solidFill>
                  <a:srgbClr val="000000"/>
                </a:solidFill>
              </a:rPr>
              <a:t>rw_mutex</a:t>
            </a:r>
            <a:r>
              <a:rPr lang="en-US" altLang="en-US" b="1" dirty="0">
                <a:solidFill>
                  <a:srgbClr val="000000"/>
                </a:solidFill>
              </a:rPr>
              <a:t> </a:t>
            </a:r>
          </a:p>
          <a:p>
            <a:pPr lvl="1"/>
            <a:r>
              <a:rPr lang="en-US" altLang="en-US" dirty="0"/>
              <a:t>Semaphore </a:t>
            </a:r>
            <a:r>
              <a:rPr lang="en-US" altLang="en-US" b="1" dirty="0" err="1">
                <a:solidFill>
                  <a:srgbClr val="000000"/>
                </a:solidFill>
              </a:rPr>
              <a:t>mutex</a:t>
            </a:r>
            <a:r>
              <a:rPr lang="en-US" altLang="en-US" b="1" dirty="0">
                <a:solidFill>
                  <a:srgbClr val="000000"/>
                </a:solidFill>
              </a:rPr>
              <a:t> </a:t>
            </a:r>
          </a:p>
          <a:p>
            <a:pPr lvl="1"/>
            <a:r>
              <a:rPr lang="en-US" altLang="en-US" dirty="0"/>
              <a:t>Integer </a:t>
            </a:r>
            <a:r>
              <a:rPr lang="en-US" altLang="en-US" b="1" dirty="0" err="1">
                <a:solidFill>
                  <a:srgbClr val="000000"/>
                </a:solidFill>
              </a:rPr>
              <a:t>read_count</a:t>
            </a:r>
            <a:endParaRPr lang="en-US" altLang="en-US" dirty="0"/>
          </a:p>
        </p:txBody>
      </p:sp>
    </p:spTree>
    <p:extLst>
      <p:ext uri="{BB962C8B-B14F-4D97-AF65-F5344CB8AC3E}">
        <p14:creationId xmlns:p14="http://schemas.microsoft.com/office/powerpoint/2010/main" val="67141995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68240"/>
            <a:ext cx="11395912" cy="258515"/>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173</a:t>
            </a:fld>
            <a:endParaRPr lang="en-US"/>
          </a:p>
        </p:txBody>
      </p:sp>
      <p:sp>
        <p:nvSpPr>
          <p:cNvPr id="12" name="Rectangle 3"/>
          <p:cNvSpPr txBox="1">
            <a:spLocks noChangeArrowheads="1"/>
          </p:cNvSpPr>
          <p:nvPr/>
        </p:nvSpPr>
        <p:spPr>
          <a:xfrm>
            <a:off x="496748" y="263953"/>
            <a:ext cx="10488084" cy="46492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Semaphore</a:t>
            </a:r>
            <a:r>
              <a:rPr lang="en-US" altLang="en-US" sz="2400" b="1" dirty="0">
                <a:solidFill>
                  <a:srgbClr val="000000"/>
                </a:solidFill>
              </a:rPr>
              <a:t> </a:t>
            </a:r>
            <a:r>
              <a:rPr lang="en-US" altLang="en-US" sz="2400" b="1" dirty="0" err="1">
                <a:solidFill>
                  <a:srgbClr val="000000"/>
                </a:solidFill>
              </a:rPr>
              <a:t>rw_mutex</a:t>
            </a:r>
            <a:r>
              <a:rPr lang="en-US" altLang="en-US" sz="2400" b="1" dirty="0">
                <a:solidFill>
                  <a:srgbClr val="000000"/>
                </a:solidFill>
              </a:rPr>
              <a:t> </a:t>
            </a:r>
          </a:p>
          <a:p>
            <a:pPr lvl="1"/>
            <a:r>
              <a:rPr lang="en-US" altLang="en-US" dirty="0"/>
              <a:t>Initialized to 1</a:t>
            </a:r>
          </a:p>
          <a:p>
            <a:pPr lvl="1"/>
            <a:r>
              <a:rPr lang="en-US" altLang="en-US" b="1" dirty="0">
                <a:solidFill>
                  <a:srgbClr val="000000"/>
                </a:solidFill>
              </a:rPr>
              <a:t>Common to both reader and writers</a:t>
            </a:r>
          </a:p>
          <a:p>
            <a:pPr lvl="1"/>
            <a:r>
              <a:rPr lang="en-US" altLang="en-US" b="1" dirty="0">
                <a:solidFill>
                  <a:srgbClr val="000000"/>
                </a:solidFill>
              </a:rPr>
              <a:t>Mutual Exclusion semaphore for the writers</a:t>
            </a:r>
          </a:p>
          <a:p>
            <a:pPr lvl="1"/>
            <a:r>
              <a:rPr lang="en-US" altLang="en-US" b="1" dirty="0">
                <a:solidFill>
                  <a:srgbClr val="000000"/>
                </a:solidFill>
              </a:rPr>
              <a:t>Also used by 1</a:t>
            </a:r>
            <a:r>
              <a:rPr lang="en-US" altLang="en-US" b="1" baseline="30000" dirty="0">
                <a:solidFill>
                  <a:srgbClr val="000000"/>
                </a:solidFill>
              </a:rPr>
              <a:t>st</a:t>
            </a:r>
            <a:r>
              <a:rPr lang="en-US" altLang="en-US" b="1" dirty="0">
                <a:solidFill>
                  <a:srgbClr val="000000"/>
                </a:solidFill>
              </a:rPr>
              <a:t> or Last Reader that enters or exits CS</a:t>
            </a:r>
          </a:p>
          <a:p>
            <a:pPr lvl="1"/>
            <a:r>
              <a:rPr lang="en-IN" altLang="en-US" b="1" dirty="0">
                <a:solidFill>
                  <a:srgbClr val="000000"/>
                </a:solidFill>
              </a:rPr>
              <a:t>It is not used by readers who enter or exit while other readers are in their critical sections</a:t>
            </a:r>
            <a:endParaRPr lang="en-US" altLang="en-US" b="1" dirty="0">
              <a:solidFill>
                <a:srgbClr val="000000"/>
              </a:solidFill>
            </a:endParaRPr>
          </a:p>
          <a:p>
            <a:r>
              <a:rPr lang="en-US" altLang="en-US" sz="2400" dirty="0"/>
              <a:t>Semaphore </a:t>
            </a:r>
            <a:r>
              <a:rPr lang="en-US" altLang="en-US" sz="2400" b="1" dirty="0" err="1">
                <a:solidFill>
                  <a:srgbClr val="000000"/>
                </a:solidFill>
              </a:rPr>
              <a:t>mutex</a:t>
            </a:r>
            <a:r>
              <a:rPr lang="en-US" altLang="en-US" sz="2400" b="1" dirty="0">
                <a:solidFill>
                  <a:srgbClr val="000000"/>
                </a:solidFill>
              </a:rPr>
              <a:t> </a:t>
            </a:r>
          </a:p>
          <a:p>
            <a:pPr lvl="1"/>
            <a:r>
              <a:rPr lang="en-US" altLang="en-US" dirty="0"/>
              <a:t>Initialized to 1</a:t>
            </a:r>
          </a:p>
          <a:p>
            <a:pPr lvl="1"/>
            <a:r>
              <a:rPr lang="en-US" altLang="en-US" b="1" dirty="0">
                <a:solidFill>
                  <a:srgbClr val="000000"/>
                </a:solidFill>
              </a:rPr>
              <a:t>To ensure Mutual Exclusion when variable </a:t>
            </a:r>
            <a:r>
              <a:rPr lang="en-US" altLang="en-US" b="1" dirty="0" err="1">
                <a:solidFill>
                  <a:srgbClr val="000000"/>
                </a:solidFill>
              </a:rPr>
              <a:t>readcount</a:t>
            </a:r>
            <a:r>
              <a:rPr lang="en-US" altLang="en-US" b="1" dirty="0">
                <a:solidFill>
                  <a:srgbClr val="000000"/>
                </a:solidFill>
              </a:rPr>
              <a:t> is updated</a:t>
            </a:r>
          </a:p>
          <a:p>
            <a:r>
              <a:rPr lang="en-US" altLang="en-US" sz="2400" dirty="0"/>
              <a:t>Integer </a:t>
            </a:r>
            <a:r>
              <a:rPr lang="en-US" altLang="en-US" sz="2400" b="1" dirty="0" err="1">
                <a:solidFill>
                  <a:srgbClr val="000000"/>
                </a:solidFill>
              </a:rPr>
              <a:t>read_count</a:t>
            </a:r>
            <a:endParaRPr lang="en-US" altLang="en-US" sz="2400" b="1" dirty="0">
              <a:solidFill>
                <a:srgbClr val="000000"/>
              </a:solidFill>
            </a:endParaRPr>
          </a:p>
          <a:p>
            <a:pPr lvl="1"/>
            <a:r>
              <a:rPr lang="en-US" altLang="en-US" b="1" dirty="0">
                <a:solidFill>
                  <a:srgbClr val="000000"/>
                </a:solidFill>
              </a:rPr>
              <a:t>Initialized to 0</a:t>
            </a:r>
          </a:p>
          <a:p>
            <a:pPr lvl="1"/>
            <a:r>
              <a:rPr lang="en-US" altLang="en-US" b="1" dirty="0">
                <a:solidFill>
                  <a:srgbClr val="000000"/>
                </a:solidFill>
              </a:rPr>
              <a:t>Keeps a track of how many processes are currently reading the object</a:t>
            </a:r>
            <a:endParaRPr lang="en-US" altLang="en-US" dirty="0"/>
          </a:p>
        </p:txBody>
      </p:sp>
    </p:spTree>
    <p:extLst>
      <p:ext uri="{BB962C8B-B14F-4D97-AF65-F5344CB8AC3E}">
        <p14:creationId xmlns:p14="http://schemas.microsoft.com/office/powerpoint/2010/main" val="34789779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0"/>
            <a:ext cx="11395912" cy="381123"/>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174</a:t>
            </a:fld>
            <a:endParaRPr lang="en-US"/>
          </a:p>
        </p:txBody>
      </p:sp>
      <p:sp>
        <p:nvSpPr>
          <p:cNvPr id="13" name="Rectangle 3"/>
          <p:cNvSpPr txBox="1">
            <a:spLocks noChangeArrowheads="1"/>
          </p:cNvSpPr>
          <p:nvPr/>
        </p:nvSpPr>
        <p:spPr>
          <a:xfrm>
            <a:off x="841266" y="572984"/>
            <a:ext cx="10813922" cy="4876800"/>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9600" dirty="0"/>
              <a:t>The structure of a writer process</a:t>
            </a:r>
          </a:p>
          <a:p>
            <a:endParaRPr lang="en-US" altLang="en-US" sz="2400" dirty="0"/>
          </a:p>
          <a:p>
            <a:pPr>
              <a:buFont typeface="Monotype Sorts" pitchFamily="-84" charset="2"/>
              <a:buNone/>
            </a:pPr>
            <a:r>
              <a:rPr lang="en-US" altLang="en-US" sz="7200" b="1" dirty="0">
                <a:latin typeface="Courier New" pitchFamily="49" charset="0"/>
                <a:cs typeface="Courier New" pitchFamily="49" charset="0"/>
              </a:rPr>
              <a:t>	do{</a:t>
            </a:r>
            <a:br>
              <a:rPr lang="en-US" altLang="en-US" sz="7200" b="1" dirty="0">
                <a:latin typeface="Courier New" pitchFamily="49" charset="0"/>
                <a:cs typeface="Courier New" pitchFamily="49" charset="0"/>
              </a:rPr>
            </a:br>
            <a:r>
              <a:rPr lang="en-US" altLang="en-US" sz="7200" b="1" dirty="0">
                <a:latin typeface="Courier New" pitchFamily="49" charset="0"/>
                <a:cs typeface="Courier New" pitchFamily="49" charset="0"/>
              </a:rPr>
              <a:t>          wait(</a:t>
            </a:r>
            <a:r>
              <a:rPr lang="en-US" altLang="en-US" sz="7200" b="1" dirty="0" err="1">
                <a:latin typeface="Courier New" pitchFamily="49" charset="0"/>
                <a:cs typeface="Courier New" pitchFamily="49" charset="0"/>
              </a:rPr>
              <a:t>rw_mutex</a:t>
            </a:r>
            <a:r>
              <a:rPr lang="en-US" altLang="en-US" sz="7200" b="1" dirty="0">
                <a:latin typeface="Courier New" pitchFamily="49" charset="0"/>
                <a:cs typeface="Courier New" pitchFamily="49" charset="0"/>
              </a:rPr>
              <a:t>); </a:t>
            </a:r>
          </a:p>
          <a:p>
            <a:pPr>
              <a:buFont typeface="Monotype Sorts" pitchFamily="-84" charset="2"/>
              <a:buNone/>
            </a:pPr>
            <a:r>
              <a:rPr lang="en-US" altLang="en-US" sz="7200" b="1" dirty="0">
                <a:latin typeface="Courier New" pitchFamily="49" charset="0"/>
                <a:cs typeface="Courier New" pitchFamily="49" charset="0"/>
              </a:rPr>
              <a:t>               ...</a:t>
            </a:r>
            <a:br>
              <a:rPr lang="en-US" altLang="en-US" sz="7200" b="1" dirty="0">
                <a:latin typeface="Courier New" pitchFamily="49" charset="0"/>
                <a:cs typeface="Courier New" pitchFamily="49" charset="0"/>
              </a:rPr>
            </a:br>
            <a:r>
              <a:rPr lang="en-US" altLang="en-US" sz="7200" b="1" dirty="0">
                <a:latin typeface="Courier New" pitchFamily="49" charset="0"/>
                <a:cs typeface="Courier New" pitchFamily="49" charset="0"/>
              </a:rPr>
              <a:t>          /* writing is performed */ </a:t>
            </a:r>
          </a:p>
          <a:p>
            <a:pPr>
              <a:buFont typeface="Monotype Sorts" pitchFamily="-84" charset="2"/>
              <a:buNone/>
            </a:pPr>
            <a:r>
              <a:rPr lang="en-US" altLang="en-US" sz="7200" b="1" dirty="0">
                <a:latin typeface="Courier New" pitchFamily="49" charset="0"/>
                <a:cs typeface="Courier New" pitchFamily="49" charset="0"/>
              </a:rPr>
              <a:t>               ... </a:t>
            </a:r>
          </a:p>
          <a:p>
            <a:pPr>
              <a:buFont typeface="Monotype Sorts" pitchFamily="-84" charset="2"/>
              <a:buNone/>
            </a:pPr>
            <a:r>
              <a:rPr lang="en-US" altLang="en-US" sz="7200" b="1" dirty="0">
                <a:latin typeface="Courier New" pitchFamily="49" charset="0"/>
                <a:cs typeface="Courier New" pitchFamily="49" charset="0"/>
              </a:rPr>
              <a:t>          signal(</a:t>
            </a:r>
            <a:r>
              <a:rPr lang="en-US" altLang="en-US" sz="7200" b="1" dirty="0" err="1">
                <a:latin typeface="Courier New" pitchFamily="49" charset="0"/>
                <a:cs typeface="Courier New" pitchFamily="49" charset="0"/>
              </a:rPr>
              <a:t>rw_mutex</a:t>
            </a:r>
            <a:r>
              <a:rPr lang="en-US" altLang="en-US" sz="7200" b="1" dirty="0">
                <a:latin typeface="Courier New" pitchFamily="49" charset="0"/>
                <a:cs typeface="Courier New" pitchFamily="49" charset="0"/>
              </a:rPr>
              <a:t>); </a:t>
            </a:r>
          </a:p>
          <a:p>
            <a:pPr>
              <a:buFont typeface="Monotype Sorts" pitchFamily="-84" charset="2"/>
              <a:buNone/>
            </a:pPr>
            <a:r>
              <a:rPr lang="en-US" altLang="en-US" sz="7200" b="1" dirty="0">
                <a:latin typeface="Courier New" pitchFamily="49" charset="0"/>
                <a:cs typeface="Courier New" pitchFamily="49" charset="0"/>
              </a:rPr>
              <a:t>     } while (true);</a:t>
            </a:r>
            <a:br>
              <a:rPr lang="en-US" altLang="en-US" sz="7200" b="1" dirty="0">
                <a:latin typeface="Courier New" pitchFamily="49" charset="0"/>
                <a:cs typeface="Courier New" pitchFamily="49" charset="0"/>
              </a:rPr>
            </a:br>
            <a:endParaRPr lang="en-US" altLang="en-US" sz="7200" b="1" dirty="0">
              <a:latin typeface="Courier New" pitchFamily="49" charset="0"/>
              <a:cs typeface="Courier New" pitchFamily="49" charset="0"/>
            </a:endParaRPr>
          </a:p>
          <a:p>
            <a:pPr>
              <a:buFont typeface="Monotype Sorts" pitchFamily="-84" charset="2"/>
              <a:buNone/>
            </a:pPr>
            <a:endParaRPr lang="en-US" altLang="en-US" sz="11200" dirty="0">
              <a:solidFill>
                <a:srgbClr val="0000FF"/>
              </a:solidFill>
            </a:endParaRPr>
          </a:p>
          <a:p>
            <a:pPr>
              <a:buFont typeface="Monotype Sorts" pitchFamily="-84" charset="2"/>
              <a:buNone/>
            </a:pPr>
            <a:endParaRPr lang="en-US" altLang="en-US" dirty="0">
              <a:solidFill>
                <a:srgbClr val="0000FF"/>
              </a:solidFill>
            </a:endParaRPr>
          </a:p>
          <a:p>
            <a:pPr>
              <a:buFont typeface="Monotype Sorts" pitchFamily="-84" charset="2"/>
              <a:buNone/>
            </a:pPr>
            <a:r>
              <a:rPr lang="en-US" altLang="en-US" dirty="0">
                <a:solidFill>
                  <a:srgbClr val="0000FF"/>
                </a:solidFill>
              </a:rPr>
              <a:t>       </a:t>
            </a:r>
          </a:p>
        </p:txBody>
      </p:sp>
      <p:sp>
        <p:nvSpPr>
          <p:cNvPr id="12" name="Rectangle 3"/>
          <p:cNvSpPr txBox="1">
            <a:spLocks noChangeArrowheads="1"/>
          </p:cNvSpPr>
          <p:nvPr/>
        </p:nvSpPr>
        <p:spPr>
          <a:xfrm>
            <a:off x="7683687" y="773205"/>
            <a:ext cx="4508311" cy="1208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a:t>Semaphore</a:t>
            </a:r>
            <a:r>
              <a:rPr lang="en-US" altLang="en-US" sz="1800" b="1" dirty="0">
                <a:solidFill>
                  <a:srgbClr val="000000"/>
                </a:solidFill>
                <a:latin typeface="Courier New" pitchFamily="49" charset="0"/>
              </a:rPr>
              <a:t> </a:t>
            </a:r>
            <a:r>
              <a:rPr lang="en-US" altLang="en-US" sz="1800" b="1" dirty="0" err="1">
                <a:solidFill>
                  <a:srgbClr val="000000"/>
                </a:solidFill>
                <a:latin typeface="Courier New" pitchFamily="49" charset="0"/>
              </a:rPr>
              <a:t>rw_mutex</a:t>
            </a:r>
            <a:r>
              <a:rPr lang="en-US" altLang="en-US" sz="1800" b="1" dirty="0">
                <a:solidFill>
                  <a:srgbClr val="000000"/>
                </a:solidFill>
                <a:latin typeface="Courier New" pitchFamily="49" charset="0"/>
              </a:rPr>
              <a:t> </a:t>
            </a:r>
          </a:p>
          <a:p>
            <a:pPr lvl="1"/>
            <a:r>
              <a:rPr lang="en-US" altLang="en-US" sz="1800" b="1" dirty="0">
                <a:solidFill>
                  <a:srgbClr val="000000"/>
                </a:solidFill>
                <a:latin typeface="Courier New" pitchFamily="49" charset="0"/>
              </a:rPr>
              <a:t>Mutual Exclusion for the writers</a:t>
            </a:r>
          </a:p>
          <a:p>
            <a:pPr lvl="1"/>
            <a:r>
              <a:rPr lang="en-US" altLang="en-US" sz="1800" dirty="0"/>
              <a:t>initialized to 1</a:t>
            </a:r>
          </a:p>
          <a:p>
            <a:endParaRPr lang="en-US" altLang="en-US" sz="1600" dirty="0"/>
          </a:p>
        </p:txBody>
      </p:sp>
      <p:sp>
        <p:nvSpPr>
          <p:cNvPr id="11" name="Rectangle 10"/>
          <p:cNvSpPr/>
          <p:nvPr/>
        </p:nvSpPr>
        <p:spPr>
          <a:xfrm>
            <a:off x="3192382" y="4497917"/>
            <a:ext cx="6096000" cy="1754326"/>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base"/>
            <a:r>
              <a:rPr lang="en-IN" b="1" dirty="0"/>
              <a:t>Writer process:</a:t>
            </a:r>
            <a:r>
              <a:rPr lang="en-IN" dirty="0"/>
              <a:t> </a:t>
            </a:r>
          </a:p>
          <a:p>
            <a:pPr marL="285750" indent="-285750" fontAlgn="base">
              <a:buFont typeface="Arial" panose="020B0604020202020204" pitchFamily="34" charset="0"/>
              <a:buChar char="•"/>
            </a:pPr>
            <a:r>
              <a:rPr lang="en-IN" dirty="0"/>
              <a:t>Writer requests the entry to critical section.</a:t>
            </a:r>
          </a:p>
          <a:p>
            <a:pPr marL="285750" indent="-285750" fontAlgn="base">
              <a:buFont typeface="Arial" panose="020B0604020202020204" pitchFamily="34" charset="0"/>
              <a:buChar char="•"/>
            </a:pPr>
            <a:r>
              <a:rPr lang="en-IN" dirty="0"/>
              <a:t>If allowed i.e. wait() gives a true value, it enters and performs the write. If not allowed, it keeps on waiting.</a:t>
            </a:r>
          </a:p>
          <a:p>
            <a:pPr marL="285750" indent="-285750" fontAlgn="base">
              <a:buFont typeface="Arial" panose="020B0604020202020204" pitchFamily="34" charset="0"/>
              <a:buChar char="•"/>
            </a:pPr>
            <a:r>
              <a:rPr lang="en-IN" dirty="0"/>
              <a:t>If allowed, Performs writing</a:t>
            </a:r>
          </a:p>
          <a:p>
            <a:pPr marL="285750" indent="-285750" fontAlgn="base">
              <a:buFont typeface="Arial" panose="020B0604020202020204" pitchFamily="34" charset="0"/>
              <a:buChar char="•"/>
            </a:pPr>
            <a:r>
              <a:rPr lang="en-IN" dirty="0"/>
              <a:t>It exits the critical section.</a:t>
            </a:r>
          </a:p>
        </p:txBody>
      </p:sp>
      <p:sp>
        <p:nvSpPr>
          <p:cNvPr id="15" name="Rectangle 14"/>
          <p:cNvSpPr/>
          <p:nvPr/>
        </p:nvSpPr>
        <p:spPr>
          <a:xfrm>
            <a:off x="9288382" y="2315515"/>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421094423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0"/>
            <a:ext cx="11395912" cy="381123"/>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175</a:t>
            </a:fld>
            <a:endParaRPr lang="en-US"/>
          </a:p>
        </p:txBody>
      </p:sp>
      <p:sp>
        <p:nvSpPr>
          <p:cNvPr id="13" name="Rectangle 3"/>
          <p:cNvSpPr txBox="1">
            <a:spLocks noChangeArrowheads="1"/>
          </p:cNvSpPr>
          <p:nvPr/>
        </p:nvSpPr>
        <p:spPr>
          <a:xfrm>
            <a:off x="841266" y="572984"/>
            <a:ext cx="10813922" cy="4876800"/>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9600" dirty="0"/>
              <a:t>The structure of a writer process</a:t>
            </a:r>
          </a:p>
          <a:p>
            <a:r>
              <a:rPr lang="en-IN" altLang="en-US" sz="9600" b="1" dirty="0">
                <a:solidFill>
                  <a:srgbClr val="FF0000"/>
                </a:solidFill>
              </a:rPr>
              <a:t>If a writer is in the critical section and n readers are waiting, </a:t>
            </a:r>
          </a:p>
          <a:p>
            <a:pPr lvl="1"/>
            <a:r>
              <a:rPr lang="en-IN" altLang="en-US" sz="9600" b="1" dirty="0">
                <a:solidFill>
                  <a:srgbClr val="FF0000"/>
                </a:solidFill>
              </a:rPr>
              <a:t>then one reader is queued on </a:t>
            </a:r>
            <a:r>
              <a:rPr lang="en-US" altLang="en-US" sz="9600" b="1" dirty="0" err="1">
                <a:solidFill>
                  <a:srgbClr val="FF0000"/>
                </a:solidFill>
                <a:latin typeface="Courier New" pitchFamily="49" charset="0"/>
                <a:cs typeface="Courier New" pitchFamily="49" charset="0"/>
              </a:rPr>
              <a:t>rw_mutex</a:t>
            </a:r>
            <a:r>
              <a:rPr lang="en-IN" altLang="en-US" sz="9600" b="1" dirty="0">
                <a:solidFill>
                  <a:srgbClr val="FF0000"/>
                </a:solidFill>
              </a:rPr>
              <a:t>, and n- 1 readers are queued on </a:t>
            </a:r>
            <a:r>
              <a:rPr lang="en-IN" altLang="en-US" sz="9600" b="1" dirty="0" err="1">
                <a:solidFill>
                  <a:srgbClr val="FF0000"/>
                </a:solidFill>
              </a:rPr>
              <a:t>mutex</a:t>
            </a:r>
            <a:r>
              <a:rPr lang="en-IN" altLang="en-US" sz="9600" b="1" dirty="0">
                <a:solidFill>
                  <a:srgbClr val="FF0000"/>
                </a:solidFill>
              </a:rPr>
              <a:t>. </a:t>
            </a:r>
          </a:p>
          <a:p>
            <a:r>
              <a:rPr lang="en-IN" altLang="en-US" sz="9600" dirty="0"/>
              <a:t>When a writer executes signal (</a:t>
            </a:r>
            <a:r>
              <a:rPr lang="en-US" altLang="en-US" sz="9600" b="1" dirty="0" err="1">
                <a:latin typeface="Courier New" pitchFamily="49" charset="0"/>
                <a:cs typeface="Courier New" pitchFamily="49" charset="0"/>
              </a:rPr>
              <a:t>rw_mutex</a:t>
            </a:r>
            <a:r>
              <a:rPr lang="en-IN" altLang="en-US" sz="9600" dirty="0"/>
              <a:t>),</a:t>
            </a:r>
          </a:p>
          <a:p>
            <a:pPr lvl="1"/>
            <a:r>
              <a:rPr lang="en-IN" altLang="en-US" sz="9600" b="1" dirty="0">
                <a:solidFill>
                  <a:srgbClr val="00B0F0"/>
                </a:solidFill>
              </a:rPr>
              <a:t>It resumes the execution of either the waiting readers or a single waiting writer. </a:t>
            </a:r>
          </a:p>
          <a:p>
            <a:pPr lvl="1"/>
            <a:r>
              <a:rPr lang="en-IN" altLang="en-US" sz="9600" b="1" dirty="0">
                <a:solidFill>
                  <a:srgbClr val="00B0F0"/>
                </a:solidFill>
              </a:rPr>
              <a:t>The selection is made by the scheduler</a:t>
            </a:r>
            <a:endParaRPr lang="en-US" altLang="en-US" sz="9600" b="1" dirty="0">
              <a:solidFill>
                <a:srgbClr val="00B0F0"/>
              </a:solidFill>
            </a:endParaRPr>
          </a:p>
          <a:p>
            <a:endParaRPr lang="en-US" altLang="en-US" sz="2400" dirty="0"/>
          </a:p>
          <a:p>
            <a:pPr>
              <a:buFont typeface="Monotype Sorts" pitchFamily="-84" charset="2"/>
              <a:buNone/>
            </a:pPr>
            <a:r>
              <a:rPr lang="en-US" altLang="en-US" sz="7200" b="1" dirty="0">
                <a:latin typeface="Courier New" pitchFamily="49" charset="0"/>
                <a:cs typeface="Courier New" pitchFamily="49" charset="0"/>
              </a:rPr>
              <a:t>	do{</a:t>
            </a:r>
            <a:br>
              <a:rPr lang="en-US" altLang="en-US" sz="7200" b="1" dirty="0">
                <a:latin typeface="Courier New" pitchFamily="49" charset="0"/>
                <a:cs typeface="Courier New" pitchFamily="49" charset="0"/>
              </a:rPr>
            </a:br>
            <a:r>
              <a:rPr lang="en-US" altLang="en-US" sz="7200" b="1" dirty="0">
                <a:latin typeface="Courier New" pitchFamily="49" charset="0"/>
                <a:cs typeface="Courier New" pitchFamily="49" charset="0"/>
              </a:rPr>
              <a:t>          wait(</a:t>
            </a:r>
            <a:r>
              <a:rPr lang="en-US" altLang="en-US" sz="7200" b="1" dirty="0" err="1">
                <a:latin typeface="Courier New" pitchFamily="49" charset="0"/>
                <a:cs typeface="Courier New" pitchFamily="49" charset="0"/>
              </a:rPr>
              <a:t>rw_mutex</a:t>
            </a:r>
            <a:r>
              <a:rPr lang="en-US" altLang="en-US" sz="7200" b="1" dirty="0">
                <a:latin typeface="Courier New" pitchFamily="49" charset="0"/>
                <a:cs typeface="Courier New" pitchFamily="49" charset="0"/>
              </a:rPr>
              <a:t>); </a:t>
            </a:r>
          </a:p>
          <a:p>
            <a:pPr>
              <a:buFont typeface="Monotype Sorts" pitchFamily="-84" charset="2"/>
              <a:buNone/>
            </a:pPr>
            <a:r>
              <a:rPr lang="en-US" altLang="en-US" sz="7200" b="1" dirty="0">
                <a:latin typeface="Courier New" pitchFamily="49" charset="0"/>
                <a:cs typeface="Courier New" pitchFamily="49" charset="0"/>
              </a:rPr>
              <a:t>               ...</a:t>
            </a:r>
            <a:br>
              <a:rPr lang="en-US" altLang="en-US" sz="7200" b="1" dirty="0">
                <a:latin typeface="Courier New" pitchFamily="49" charset="0"/>
                <a:cs typeface="Courier New" pitchFamily="49" charset="0"/>
              </a:rPr>
            </a:br>
            <a:r>
              <a:rPr lang="en-US" altLang="en-US" sz="7200" b="1" dirty="0">
                <a:latin typeface="Courier New" pitchFamily="49" charset="0"/>
                <a:cs typeface="Courier New" pitchFamily="49" charset="0"/>
              </a:rPr>
              <a:t>          /* writing is performed */ </a:t>
            </a:r>
          </a:p>
          <a:p>
            <a:pPr>
              <a:buFont typeface="Monotype Sorts" pitchFamily="-84" charset="2"/>
              <a:buNone/>
            </a:pPr>
            <a:r>
              <a:rPr lang="en-US" altLang="en-US" sz="7200" b="1" dirty="0">
                <a:latin typeface="Courier New" pitchFamily="49" charset="0"/>
                <a:cs typeface="Courier New" pitchFamily="49" charset="0"/>
              </a:rPr>
              <a:t>               ... </a:t>
            </a:r>
          </a:p>
          <a:p>
            <a:pPr>
              <a:buFont typeface="Monotype Sorts" pitchFamily="-84" charset="2"/>
              <a:buNone/>
            </a:pPr>
            <a:r>
              <a:rPr lang="en-US" altLang="en-US" sz="7200" b="1" dirty="0">
                <a:latin typeface="Courier New" pitchFamily="49" charset="0"/>
                <a:cs typeface="Courier New" pitchFamily="49" charset="0"/>
              </a:rPr>
              <a:t>          signal(</a:t>
            </a:r>
            <a:r>
              <a:rPr lang="en-US" altLang="en-US" sz="7200" b="1" dirty="0" err="1">
                <a:latin typeface="Courier New" pitchFamily="49" charset="0"/>
                <a:cs typeface="Courier New" pitchFamily="49" charset="0"/>
              </a:rPr>
              <a:t>rw_mutex</a:t>
            </a:r>
            <a:r>
              <a:rPr lang="en-US" altLang="en-US" sz="7200" b="1" dirty="0">
                <a:latin typeface="Courier New" pitchFamily="49" charset="0"/>
                <a:cs typeface="Courier New" pitchFamily="49" charset="0"/>
              </a:rPr>
              <a:t>); </a:t>
            </a:r>
          </a:p>
          <a:p>
            <a:pPr>
              <a:buFont typeface="Monotype Sorts" pitchFamily="-84" charset="2"/>
              <a:buNone/>
            </a:pPr>
            <a:r>
              <a:rPr lang="en-US" altLang="en-US" sz="7200" b="1" dirty="0">
                <a:latin typeface="Courier New" pitchFamily="49" charset="0"/>
                <a:cs typeface="Courier New" pitchFamily="49" charset="0"/>
              </a:rPr>
              <a:t>     } while (true);</a:t>
            </a:r>
            <a:br>
              <a:rPr lang="en-US" altLang="en-US" sz="7200" b="1" dirty="0">
                <a:latin typeface="Courier New" pitchFamily="49" charset="0"/>
                <a:cs typeface="Courier New" pitchFamily="49" charset="0"/>
              </a:rPr>
            </a:br>
            <a:endParaRPr lang="en-US" altLang="en-US" sz="7200" b="1" dirty="0">
              <a:latin typeface="Courier New" pitchFamily="49" charset="0"/>
              <a:cs typeface="Courier New" pitchFamily="49" charset="0"/>
            </a:endParaRPr>
          </a:p>
          <a:p>
            <a:pPr>
              <a:buFont typeface="Monotype Sorts" pitchFamily="-84" charset="2"/>
              <a:buNone/>
            </a:pPr>
            <a:endParaRPr lang="en-US" altLang="en-US" sz="11200" dirty="0">
              <a:solidFill>
                <a:srgbClr val="0000FF"/>
              </a:solidFill>
            </a:endParaRPr>
          </a:p>
          <a:p>
            <a:pPr>
              <a:buFont typeface="Monotype Sorts" pitchFamily="-84" charset="2"/>
              <a:buNone/>
            </a:pPr>
            <a:endParaRPr lang="en-US" altLang="en-US" dirty="0">
              <a:solidFill>
                <a:srgbClr val="0000FF"/>
              </a:solidFill>
            </a:endParaRPr>
          </a:p>
          <a:p>
            <a:pPr>
              <a:buFont typeface="Monotype Sorts" pitchFamily="-84" charset="2"/>
              <a:buNone/>
            </a:pPr>
            <a:r>
              <a:rPr lang="en-US" altLang="en-US" dirty="0">
                <a:solidFill>
                  <a:srgbClr val="0000FF"/>
                </a:solidFill>
              </a:rPr>
              <a:t>       </a:t>
            </a:r>
          </a:p>
        </p:txBody>
      </p:sp>
      <p:sp>
        <p:nvSpPr>
          <p:cNvPr id="12" name="Rectangle 3"/>
          <p:cNvSpPr txBox="1">
            <a:spLocks noChangeArrowheads="1"/>
          </p:cNvSpPr>
          <p:nvPr/>
        </p:nvSpPr>
        <p:spPr>
          <a:xfrm>
            <a:off x="7683688" y="3038733"/>
            <a:ext cx="4508311" cy="1208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1800" dirty="0"/>
              <a:t>Semaphore</a:t>
            </a:r>
            <a:r>
              <a:rPr lang="en-US" altLang="en-US" sz="1800" b="1" dirty="0">
                <a:solidFill>
                  <a:srgbClr val="000000"/>
                </a:solidFill>
                <a:latin typeface="Courier New" pitchFamily="49" charset="0"/>
              </a:rPr>
              <a:t> </a:t>
            </a:r>
            <a:r>
              <a:rPr lang="en-US" altLang="en-US" sz="1800" b="1" dirty="0" err="1">
                <a:solidFill>
                  <a:srgbClr val="000000"/>
                </a:solidFill>
                <a:latin typeface="Courier New" pitchFamily="49" charset="0"/>
              </a:rPr>
              <a:t>rw_mutex</a:t>
            </a:r>
            <a:r>
              <a:rPr lang="en-US" altLang="en-US" sz="1800" b="1" dirty="0">
                <a:solidFill>
                  <a:srgbClr val="000000"/>
                </a:solidFill>
                <a:latin typeface="Courier New" pitchFamily="49" charset="0"/>
              </a:rPr>
              <a:t> </a:t>
            </a:r>
          </a:p>
          <a:p>
            <a:pPr lvl="1"/>
            <a:r>
              <a:rPr lang="en-US" altLang="en-US" sz="1800" b="1" dirty="0">
                <a:solidFill>
                  <a:srgbClr val="000000"/>
                </a:solidFill>
                <a:latin typeface="Courier New" pitchFamily="49" charset="0"/>
              </a:rPr>
              <a:t>Mutual Exclusion for the writers</a:t>
            </a:r>
          </a:p>
          <a:p>
            <a:pPr lvl="1"/>
            <a:r>
              <a:rPr lang="en-US" altLang="en-US" sz="1800" dirty="0"/>
              <a:t>initialized to 1</a:t>
            </a:r>
          </a:p>
          <a:p>
            <a:endParaRPr lang="en-US" altLang="en-US" sz="1600" dirty="0"/>
          </a:p>
        </p:txBody>
      </p:sp>
    </p:spTree>
    <p:extLst>
      <p:ext uri="{BB962C8B-B14F-4D97-AF65-F5344CB8AC3E}">
        <p14:creationId xmlns:p14="http://schemas.microsoft.com/office/powerpoint/2010/main" val="207527558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176</a:t>
            </a:fld>
            <a:endParaRPr lang="en-US"/>
          </a:p>
        </p:txBody>
      </p:sp>
      <p:sp>
        <p:nvSpPr>
          <p:cNvPr id="12" name="Rectangle 3"/>
          <p:cNvSpPr txBox="1">
            <a:spLocks noChangeArrowheads="1"/>
          </p:cNvSpPr>
          <p:nvPr/>
        </p:nvSpPr>
        <p:spPr>
          <a:xfrm>
            <a:off x="1121834" y="1076326"/>
            <a:ext cx="10329333" cy="50657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The structure of a reader process</a:t>
            </a:r>
            <a:endParaRPr lang="en-US" altLang="en-US" sz="1600" dirty="0">
              <a:solidFill>
                <a:srgbClr val="0000FF"/>
              </a:solidFill>
            </a:endParaRPr>
          </a:p>
          <a:p>
            <a:pPr>
              <a:buFont typeface="Monotype Sorts" pitchFamily="-84" charset="2"/>
              <a:buNone/>
            </a:pPr>
            <a:r>
              <a:rPr lang="en-US" altLang="en-US" sz="1600" b="1" dirty="0">
                <a:latin typeface="Courier New" pitchFamily="49" charset="0"/>
                <a:cs typeface="Courier New" pitchFamily="49" charset="0"/>
              </a:rPr>
              <a:t>       do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1)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reading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read count--;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0)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400" b="1" dirty="0">
                <a:latin typeface="Courier New" pitchFamily="49" charset="0"/>
                <a:cs typeface="Courier New" pitchFamily="49" charset="0"/>
              </a:rPr>
            </a:br>
            <a:endParaRPr lang="en-US" altLang="en-US" sz="1400" b="1" dirty="0">
              <a:latin typeface="Courier New" pitchFamily="49" charset="0"/>
              <a:cs typeface="Courier New" pitchFamily="49" charset="0"/>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r>
              <a:rPr lang="en-US" altLang="en-US" sz="1600" dirty="0">
                <a:solidFill>
                  <a:srgbClr val="0000FF"/>
                </a:solidFill>
              </a:rPr>
              <a:t>       </a:t>
            </a:r>
          </a:p>
        </p:txBody>
      </p:sp>
      <p:sp>
        <p:nvSpPr>
          <p:cNvPr id="13" name="Rectangle 3"/>
          <p:cNvSpPr txBox="1">
            <a:spLocks noChangeArrowheads="1"/>
          </p:cNvSpPr>
          <p:nvPr/>
        </p:nvSpPr>
        <p:spPr>
          <a:xfrm>
            <a:off x="7547212" y="1111250"/>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altLang="en-US" sz="1400" dirty="0"/>
              <a:t>Semaphore</a:t>
            </a:r>
            <a:r>
              <a:rPr lang="en-US" altLang="en-US" sz="1400" b="1" dirty="0">
                <a:solidFill>
                  <a:srgbClr val="000000"/>
                </a:solidFill>
                <a:latin typeface="Courier New" pitchFamily="49" charset="0"/>
              </a:rPr>
              <a:t> </a:t>
            </a:r>
            <a:r>
              <a:rPr lang="en-US" altLang="en-US" sz="1400" b="1" dirty="0" err="1">
                <a:solidFill>
                  <a:srgbClr val="000000"/>
                </a:solidFill>
                <a:latin typeface="Courier New" pitchFamily="49" charset="0"/>
              </a:rPr>
              <a:t>rw_mutex</a:t>
            </a:r>
            <a:r>
              <a:rPr lang="en-US" altLang="en-US" sz="1400" b="1" dirty="0">
                <a:solidFill>
                  <a:srgbClr val="000000"/>
                </a:solidFill>
                <a:latin typeface="Courier New" pitchFamily="49" charset="0"/>
              </a:rPr>
              <a:t> </a:t>
            </a:r>
          </a:p>
          <a:p>
            <a:pPr lvl="2"/>
            <a:r>
              <a:rPr lang="en-US" altLang="en-US" sz="1400" b="1" dirty="0">
                <a:solidFill>
                  <a:srgbClr val="000000"/>
                </a:solidFill>
                <a:latin typeface="Courier New" pitchFamily="49" charset="0"/>
              </a:rPr>
              <a:t>Mutual Exclusion for the writers</a:t>
            </a:r>
          </a:p>
          <a:p>
            <a:pPr lvl="2"/>
            <a:r>
              <a:rPr lang="en-US" altLang="en-US" sz="1400" dirty="0"/>
              <a:t>initialized to 1</a:t>
            </a:r>
          </a:p>
          <a:p>
            <a:pPr lvl="1"/>
            <a:r>
              <a:rPr lang="en-US" altLang="en-US" sz="1400" dirty="0"/>
              <a:t>Semaphore </a:t>
            </a:r>
            <a:r>
              <a:rPr lang="en-US" altLang="en-US" sz="1400" b="1" dirty="0" err="1">
                <a:solidFill>
                  <a:srgbClr val="000000"/>
                </a:solidFill>
                <a:latin typeface="Courier New" pitchFamily="49" charset="0"/>
              </a:rPr>
              <a:t>mutex</a:t>
            </a:r>
            <a:r>
              <a:rPr lang="en-US" altLang="en-US" sz="1400" b="1" dirty="0">
                <a:solidFill>
                  <a:srgbClr val="000000"/>
                </a:solidFill>
                <a:latin typeface="Courier New" pitchFamily="49" charset="0"/>
              </a:rPr>
              <a:t> </a:t>
            </a:r>
          </a:p>
          <a:p>
            <a:pPr lvl="2"/>
            <a:r>
              <a:rPr lang="en-US" altLang="en-US" sz="1400" b="1" dirty="0">
                <a:solidFill>
                  <a:srgbClr val="000000"/>
                </a:solidFill>
                <a:latin typeface="Courier New" pitchFamily="49" charset="0"/>
              </a:rPr>
              <a:t>ME for </a:t>
            </a:r>
            <a:r>
              <a:rPr lang="en-US" altLang="en-US" sz="1400" b="1" dirty="0" err="1">
                <a:solidFill>
                  <a:srgbClr val="000000"/>
                </a:solidFill>
                <a:latin typeface="Courier New" pitchFamily="49" charset="0"/>
              </a:rPr>
              <a:t>readcount</a:t>
            </a:r>
            <a:r>
              <a:rPr lang="en-US" altLang="en-US" sz="1400" b="1" dirty="0">
                <a:solidFill>
                  <a:srgbClr val="000000"/>
                </a:solidFill>
                <a:latin typeface="Courier New" pitchFamily="49" charset="0"/>
              </a:rPr>
              <a:t> update</a:t>
            </a:r>
          </a:p>
          <a:p>
            <a:pPr lvl="2"/>
            <a:r>
              <a:rPr lang="en-US" altLang="en-US" sz="1400" dirty="0"/>
              <a:t>initialized to 1</a:t>
            </a:r>
          </a:p>
          <a:p>
            <a:pPr lvl="1"/>
            <a:r>
              <a:rPr lang="en-US" altLang="en-US" sz="1400" b="1" dirty="0" err="1">
                <a:solidFill>
                  <a:srgbClr val="000000"/>
                </a:solidFill>
                <a:latin typeface="Courier New" pitchFamily="49" charset="0"/>
              </a:rPr>
              <a:t>read_count</a:t>
            </a:r>
            <a:r>
              <a:rPr lang="en-US" altLang="en-US" sz="1400" dirty="0"/>
              <a:t> initialized to 0</a:t>
            </a:r>
          </a:p>
          <a:p>
            <a:pPr lvl="1"/>
            <a:endParaRPr lang="en-US" altLang="en-US" sz="1400" dirty="0"/>
          </a:p>
        </p:txBody>
      </p:sp>
    </p:spTree>
    <p:extLst>
      <p:ext uri="{BB962C8B-B14F-4D97-AF65-F5344CB8AC3E}">
        <p14:creationId xmlns:p14="http://schemas.microsoft.com/office/powerpoint/2010/main" val="282290469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dirty="0"/>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177</a:t>
            </a:fld>
            <a:endParaRPr lang="en-US"/>
          </a:p>
        </p:txBody>
      </p:sp>
      <p:sp>
        <p:nvSpPr>
          <p:cNvPr id="12" name="Rectangle 3"/>
          <p:cNvSpPr txBox="1">
            <a:spLocks noChangeArrowheads="1"/>
          </p:cNvSpPr>
          <p:nvPr/>
        </p:nvSpPr>
        <p:spPr>
          <a:xfrm>
            <a:off x="30013" y="876512"/>
            <a:ext cx="10329333" cy="50657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The structure of a reader process</a:t>
            </a:r>
            <a:endParaRPr lang="en-US" altLang="en-US" sz="1600" dirty="0">
              <a:solidFill>
                <a:srgbClr val="0000FF"/>
              </a:solidFill>
            </a:endParaRPr>
          </a:p>
          <a:p>
            <a:pPr>
              <a:buFont typeface="Monotype Sorts" pitchFamily="-84" charset="2"/>
              <a:buNone/>
            </a:pPr>
            <a:r>
              <a:rPr lang="en-US" altLang="en-US" sz="1600" b="1" dirty="0">
                <a:latin typeface="Courier New" pitchFamily="49" charset="0"/>
                <a:cs typeface="Courier New" pitchFamily="49" charset="0"/>
              </a:rPr>
              <a:t>       do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1)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reading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read count--;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0)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400" b="1" dirty="0">
                <a:latin typeface="Courier New" pitchFamily="49" charset="0"/>
                <a:cs typeface="Courier New" pitchFamily="49" charset="0"/>
              </a:rPr>
            </a:br>
            <a:endParaRPr lang="en-US" altLang="en-US" sz="1400" b="1" dirty="0">
              <a:latin typeface="Courier New" pitchFamily="49" charset="0"/>
              <a:cs typeface="Courier New" pitchFamily="49" charset="0"/>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r>
              <a:rPr lang="en-US" altLang="en-US" sz="1600" dirty="0">
                <a:solidFill>
                  <a:srgbClr val="0000FF"/>
                </a:solidFill>
              </a:rPr>
              <a:t>       </a:t>
            </a:r>
          </a:p>
        </p:txBody>
      </p:sp>
      <p:sp>
        <p:nvSpPr>
          <p:cNvPr id="14" name="Rectangle 13"/>
          <p:cNvSpPr/>
          <p:nvPr/>
        </p:nvSpPr>
        <p:spPr>
          <a:xfrm>
            <a:off x="6073666" y="876512"/>
            <a:ext cx="6096000" cy="4708981"/>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base"/>
            <a:r>
              <a:rPr lang="en-IN" b="1" dirty="0"/>
              <a:t>Reader process:</a:t>
            </a:r>
            <a:r>
              <a:rPr lang="en-IN" dirty="0"/>
              <a:t> </a:t>
            </a:r>
            <a:br>
              <a:rPr lang="en-IN" dirty="0"/>
            </a:br>
            <a:r>
              <a:rPr lang="en-IN" dirty="0"/>
              <a:t> </a:t>
            </a:r>
          </a:p>
          <a:p>
            <a:pPr marL="285750" indent="-285750" fontAlgn="base">
              <a:buFont typeface="Arial" panose="020B0604020202020204" pitchFamily="34" charset="0"/>
              <a:buChar char="•"/>
            </a:pPr>
            <a:r>
              <a:rPr lang="en-IN" sz="2400" dirty="0"/>
              <a:t>Reader requests the entry to critical section.</a:t>
            </a:r>
          </a:p>
          <a:p>
            <a:pPr marL="285750" indent="-285750" fontAlgn="base">
              <a:buFont typeface="Arial" panose="020B0604020202020204" pitchFamily="34" charset="0"/>
              <a:buChar char="•"/>
            </a:pPr>
            <a:r>
              <a:rPr lang="en-IN" sz="2400" dirty="0"/>
              <a:t>If allowed: </a:t>
            </a:r>
          </a:p>
          <a:p>
            <a:pPr marL="742950" lvl="1" indent="-285750" fontAlgn="base">
              <a:buFont typeface="Arial" panose="020B0604020202020204" pitchFamily="34" charset="0"/>
              <a:buChar char="•"/>
            </a:pPr>
            <a:r>
              <a:rPr lang="en-IN" sz="2400" dirty="0"/>
              <a:t>it increments the count of number of readers inside the critical section. </a:t>
            </a:r>
          </a:p>
          <a:p>
            <a:pPr marL="742950" lvl="1" indent="-285750" fontAlgn="base">
              <a:buFont typeface="Arial" panose="020B0604020202020204" pitchFamily="34" charset="0"/>
              <a:buChar char="•"/>
            </a:pPr>
            <a:r>
              <a:rPr lang="en-IN" sz="2400" dirty="0"/>
              <a:t>If this reader is the first reader entering, it locks the </a:t>
            </a:r>
            <a:r>
              <a:rPr lang="en-IN" sz="2400" dirty="0" err="1"/>
              <a:t>rw_mutex</a:t>
            </a:r>
            <a:r>
              <a:rPr lang="en-IN" sz="2400" dirty="0"/>
              <a:t> semaphore to restrict the entry of writers if any reader is inside.</a:t>
            </a:r>
          </a:p>
          <a:p>
            <a:pPr marL="742950" lvl="1" indent="-285750" fontAlgn="base">
              <a:buFont typeface="Arial" panose="020B0604020202020204" pitchFamily="34" charset="0"/>
              <a:buChar char="•"/>
            </a:pPr>
            <a:r>
              <a:rPr lang="en-IN" sz="2400" b="1" dirty="0"/>
              <a:t>It then, signals </a:t>
            </a:r>
            <a:r>
              <a:rPr lang="en-IN" sz="2400" b="1" dirty="0" err="1"/>
              <a:t>mutex</a:t>
            </a:r>
            <a:r>
              <a:rPr lang="en-IN" sz="2400" b="1" dirty="0"/>
              <a:t> as any other reader is allowed to enter while others are already reading.</a:t>
            </a:r>
          </a:p>
        </p:txBody>
      </p:sp>
    </p:spTree>
    <p:extLst>
      <p:ext uri="{BB962C8B-B14F-4D97-AF65-F5344CB8AC3E}">
        <p14:creationId xmlns:p14="http://schemas.microsoft.com/office/powerpoint/2010/main" val="39935342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dirty="0"/>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178</a:t>
            </a:fld>
            <a:endParaRPr lang="en-US"/>
          </a:p>
        </p:txBody>
      </p:sp>
      <p:sp>
        <p:nvSpPr>
          <p:cNvPr id="12" name="Rectangle 3"/>
          <p:cNvSpPr txBox="1">
            <a:spLocks noChangeArrowheads="1"/>
          </p:cNvSpPr>
          <p:nvPr/>
        </p:nvSpPr>
        <p:spPr>
          <a:xfrm>
            <a:off x="30013" y="876512"/>
            <a:ext cx="10329333" cy="506571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The structure of a reader process</a:t>
            </a:r>
            <a:endParaRPr lang="en-US" altLang="en-US" sz="1600" dirty="0">
              <a:solidFill>
                <a:srgbClr val="0000FF"/>
              </a:solidFill>
            </a:endParaRPr>
          </a:p>
          <a:p>
            <a:pPr>
              <a:buFont typeface="Monotype Sorts" pitchFamily="-84" charset="2"/>
              <a:buNone/>
            </a:pPr>
            <a:r>
              <a:rPr lang="en-US" altLang="en-US" sz="1600" b="1" dirty="0">
                <a:latin typeface="Courier New" pitchFamily="49" charset="0"/>
                <a:cs typeface="Courier New" pitchFamily="49" charset="0"/>
              </a:rPr>
              <a:t>       do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1)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reading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read count--;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0)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400" b="1" dirty="0">
                <a:latin typeface="Courier New" pitchFamily="49" charset="0"/>
                <a:cs typeface="Courier New" pitchFamily="49" charset="0"/>
              </a:rPr>
            </a:br>
            <a:endParaRPr lang="en-US" altLang="en-US" sz="1400" b="1" dirty="0">
              <a:latin typeface="Courier New" pitchFamily="49" charset="0"/>
              <a:cs typeface="Courier New" pitchFamily="49" charset="0"/>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r>
              <a:rPr lang="en-US" altLang="en-US" sz="1600" dirty="0">
                <a:solidFill>
                  <a:srgbClr val="0000FF"/>
                </a:solidFill>
              </a:rPr>
              <a:t>       </a:t>
            </a:r>
          </a:p>
        </p:txBody>
      </p:sp>
      <p:sp>
        <p:nvSpPr>
          <p:cNvPr id="14" name="Rectangle 13"/>
          <p:cNvSpPr/>
          <p:nvPr/>
        </p:nvSpPr>
        <p:spPr>
          <a:xfrm>
            <a:off x="6073666" y="876512"/>
            <a:ext cx="6096000" cy="3231654"/>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fontAlgn="base"/>
            <a:r>
              <a:rPr lang="en-IN" b="1" dirty="0"/>
              <a:t>Reader process:</a:t>
            </a:r>
            <a:r>
              <a:rPr lang="en-IN" dirty="0"/>
              <a:t> </a:t>
            </a:r>
            <a:br>
              <a:rPr lang="en-IN" dirty="0"/>
            </a:br>
            <a:r>
              <a:rPr lang="en-IN" dirty="0"/>
              <a:t> </a:t>
            </a:r>
          </a:p>
          <a:p>
            <a:pPr marL="742950" lvl="1" indent="-285750" fontAlgn="base">
              <a:buFont typeface="Arial" panose="020B0604020202020204" pitchFamily="34" charset="0"/>
              <a:buChar char="•"/>
            </a:pPr>
            <a:r>
              <a:rPr lang="en-IN" sz="2400" dirty="0"/>
              <a:t>After performing reading, it exits the critical section. </a:t>
            </a:r>
          </a:p>
          <a:p>
            <a:pPr marL="742950" lvl="1" indent="-285750" fontAlgn="base">
              <a:buFont typeface="Arial" panose="020B0604020202020204" pitchFamily="34" charset="0"/>
              <a:buChar char="•"/>
            </a:pPr>
            <a:r>
              <a:rPr lang="en-IN" sz="2400" b="1" dirty="0"/>
              <a:t>When exiting, it checks if no more reader is inside, it signals the semaphore “</a:t>
            </a:r>
            <a:r>
              <a:rPr lang="en-IN" sz="2400" b="1" dirty="0" err="1"/>
              <a:t>rw_mutex</a:t>
            </a:r>
            <a:r>
              <a:rPr lang="en-IN" sz="2400" b="1" dirty="0"/>
              <a:t>” as now, writer can enter the critical section.</a:t>
            </a:r>
          </a:p>
          <a:p>
            <a:pPr marL="285750" indent="-285750" fontAlgn="base">
              <a:buFont typeface="Arial" panose="020B0604020202020204" pitchFamily="34" charset="0"/>
              <a:buChar char="•"/>
            </a:pPr>
            <a:r>
              <a:rPr lang="en-IN" sz="2400" dirty="0"/>
              <a:t>If not allowed, it keeps on waiting.</a:t>
            </a:r>
          </a:p>
        </p:txBody>
      </p:sp>
    </p:spTree>
    <p:extLst>
      <p:ext uri="{BB962C8B-B14F-4D97-AF65-F5344CB8AC3E}">
        <p14:creationId xmlns:p14="http://schemas.microsoft.com/office/powerpoint/2010/main" val="197181868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796088" y="0"/>
            <a:ext cx="11395912" cy="203924"/>
          </a:xfrm>
        </p:spPr>
        <p:txBody>
          <a:bodyPr>
            <a:normAutofit fontScale="90000"/>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179</a:t>
            </a:fld>
            <a:endParaRPr lang="en-US"/>
          </a:p>
        </p:txBody>
      </p:sp>
      <p:sp>
        <p:nvSpPr>
          <p:cNvPr id="12" name="Rectangle 3"/>
          <p:cNvSpPr txBox="1">
            <a:spLocks noChangeArrowheads="1"/>
          </p:cNvSpPr>
          <p:nvPr/>
        </p:nvSpPr>
        <p:spPr>
          <a:xfrm>
            <a:off x="275673" y="15542"/>
            <a:ext cx="10329333" cy="55142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1400" dirty="0"/>
              <a:t>The structure of a reader process</a:t>
            </a:r>
            <a:endParaRPr lang="en-US" altLang="en-US" sz="900" dirty="0">
              <a:solidFill>
                <a:srgbClr val="0000FF"/>
              </a:solidFill>
            </a:endParaRPr>
          </a:p>
          <a:p>
            <a:pPr>
              <a:buFont typeface="Monotype Sorts" pitchFamily="-84" charset="2"/>
              <a:buNone/>
            </a:pPr>
            <a:r>
              <a:rPr lang="en-US" altLang="en-US" sz="1400" b="1" dirty="0">
                <a:latin typeface="Courier New" pitchFamily="49" charset="0"/>
                <a:cs typeface="Courier New" pitchFamily="49" charset="0"/>
              </a:rPr>
              <a:t>       do {</a:t>
            </a:r>
            <a:br>
              <a:rPr lang="en-US" altLang="en-US" sz="1400" b="1" dirty="0">
                <a:latin typeface="Courier New" pitchFamily="49" charset="0"/>
                <a:cs typeface="Courier New" pitchFamily="49" charset="0"/>
              </a:rPr>
            </a:br>
            <a:r>
              <a:rPr lang="en-US" altLang="en-US" sz="1400" b="1" dirty="0">
                <a:latin typeface="Courier New" pitchFamily="49" charset="0"/>
                <a:cs typeface="Courier New" pitchFamily="49" charset="0"/>
              </a:rPr>
              <a:t>           wait(</a:t>
            </a:r>
            <a:r>
              <a:rPr lang="en-US" altLang="en-US" sz="1400" b="1" dirty="0" err="1">
                <a:latin typeface="Courier New" pitchFamily="49" charset="0"/>
                <a:cs typeface="Courier New" pitchFamily="49" charset="0"/>
              </a:rPr>
              <a:t>mutex</a:t>
            </a:r>
            <a:r>
              <a:rPr lang="en-US" altLang="en-US" sz="1400" b="1" dirty="0">
                <a:latin typeface="Courier New" pitchFamily="49" charset="0"/>
                <a:cs typeface="Courier New" pitchFamily="49" charset="0"/>
              </a:rPr>
              <a:t>);</a:t>
            </a:r>
            <a:br>
              <a:rPr lang="en-US" altLang="en-US" sz="1400" b="1" dirty="0">
                <a:latin typeface="Courier New" pitchFamily="49" charset="0"/>
                <a:cs typeface="Courier New" pitchFamily="49" charset="0"/>
              </a:rPr>
            </a:br>
            <a:r>
              <a:rPr lang="en-US" altLang="en-US" sz="1400" b="1" dirty="0">
                <a:latin typeface="Courier New" pitchFamily="49" charset="0"/>
                <a:cs typeface="Courier New" pitchFamily="49" charset="0"/>
              </a:rPr>
              <a:t>           </a:t>
            </a:r>
            <a:r>
              <a:rPr lang="en-US" altLang="en-US" sz="1400" b="1" dirty="0" err="1">
                <a:latin typeface="Courier New" pitchFamily="49" charset="0"/>
                <a:cs typeface="Courier New" pitchFamily="49" charset="0"/>
              </a:rPr>
              <a:t>read_count</a:t>
            </a:r>
            <a:r>
              <a:rPr lang="en-US" altLang="en-US" sz="1400" b="1" dirty="0">
                <a:latin typeface="Courier New" pitchFamily="49" charset="0"/>
                <a:cs typeface="Courier New" pitchFamily="49" charset="0"/>
              </a:rPr>
              <a:t>++;</a:t>
            </a:r>
            <a:br>
              <a:rPr lang="en-US" altLang="en-US" sz="1400" b="1" dirty="0">
                <a:latin typeface="Courier New" pitchFamily="49" charset="0"/>
                <a:cs typeface="Courier New" pitchFamily="49" charset="0"/>
              </a:rPr>
            </a:br>
            <a:r>
              <a:rPr lang="en-US" altLang="en-US" sz="1400" b="1" dirty="0">
                <a:latin typeface="Courier New" pitchFamily="49" charset="0"/>
                <a:cs typeface="Courier New" pitchFamily="49" charset="0"/>
              </a:rPr>
              <a:t>           if (</a:t>
            </a:r>
            <a:r>
              <a:rPr lang="en-US" altLang="en-US" sz="1400" b="1" dirty="0" err="1">
                <a:latin typeface="Courier New" pitchFamily="49" charset="0"/>
                <a:cs typeface="Courier New" pitchFamily="49" charset="0"/>
              </a:rPr>
              <a:t>read_count</a:t>
            </a:r>
            <a:r>
              <a:rPr lang="en-US" altLang="en-US" sz="1400" b="1" dirty="0">
                <a:latin typeface="Courier New" pitchFamily="49" charset="0"/>
                <a:cs typeface="Courier New" pitchFamily="49" charset="0"/>
              </a:rPr>
              <a:t> == 1) </a:t>
            </a:r>
          </a:p>
          <a:p>
            <a:pPr>
              <a:buFont typeface="Monotype Sorts" pitchFamily="-84" charset="2"/>
              <a:buNone/>
            </a:pPr>
            <a:r>
              <a:rPr lang="en-US" altLang="en-US" sz="1400" b="1" dirty="0">
                <a:latin typeface="Courier New" pitchFamily="49" charset="0"/>
                <a:cs typeface="Courier New" pitchFamily="49" charset="0"/>
              </a:rPr>
              <a:t>              wait(</a:t>
            </a:r>
            <a:r>
              <a:rPr lang="en-US" altLang="en-US" sz="1400" b="1" dirty="0" err="1">
                <a:latin typeface="Courier New" pitchFamily="49" charset="0"/>
                <a:cs typeface="Courier New" pitchFamily="49" charset="0"/>
              </a:rPr>
              <a:t>rw_mutex</a:t>
            </a:r>
            <a:r>
              <a:rPr lang="en-US" altLang="en-US" sz="1400" b="1" dirty="0">
                <a:latin typeface="Courier New" pitchFamily="49" charset="0"/>
                <a:cs typeface="Courier New" pitchFamily="49" charset="0"/>
              </a:rPr>
              <a:t>); //First reader sets </a:t>
            </a:r>
            <a:r>
              <a:rPr lang="en-US" altLang="en-US" sz="1400" b="1" dirty="0" err="1">
                <a:latin typeface="Courier New" pitchFamily="49" charset="0"/>
                <a:cs typeface="Courier New" pitchFamily="49" charset="0"/>
              </a:rPr>
              <a:t>rw_mutex</a:t>
            </a:r>
            <a:r>
              <a:rPr lang="en-US" altLang="en-US" sz="1400" b="1" dirty="0">
                <a:latin typeface="Courier New" pitchFamily="49" charset="0"/>
                <a:cs typeface="Courier New" pitchFamily="49" charset="0"/>
              </a:rPr>
              <a:t>=0</a:t>
            </a:r>
          </a:p>
          <a:p>
            <a:pPr>
              <a:buFont typeface="Monotype Sorts" pitchFamily="-84" charset="2"/>
              <a:buNone/>
            </a:pPr>
            <a:r>
              <a:rPr lang="en-US" altLang="en-US" sz="1400" b="1" dirty="0">
                <a:latin typeface="Courier New" pitchFamily="49" charset="0"/>
                <a:cs typeface="Courier New" pitchFamily="49" charset="0"/>
              </a:rPr>
              <a:t>   			   //So writer cannot enter CS</a:t>
            </a:r>
          </a:p>
          <a:p>
            <a:pPr>
              <a:buFont typeface="Monotype Sorts" pitchFamily="-84" charset="2"/>
              <a:buNone/>
            </a:pPr>
            <a:r>
              <a:rPr lang="en-US" altLang="en-US" sz="1400" b="1" dirty="0">
                <a:latin typeface="Courier New" pitchFamily="49" charset="0"/>
                <a:cs typeface="Courier New" pitchFamily="49" charset="0"/>
              </a:rPr>
              <a:t>				//Following Readers need not enter if statement </a:t>
            </a:r>
          </a:p>
          <a:p>
            <a:pPr>
              <a:buFont typeface="Monotype Sorts" pitchFamily="-84" charset="2"/>
              <a:buNone/>
            </a:pPr>
            <a:r>
              <a:rPr lang="en-US" altLang="en-US" sz="1400" b="1" dirty="0">
                <a:latin typeface="Courier New" pitchFamily="49" charset="0"/>
                <a:cs typeface="Courier New" pitchFamily="49" charset="0"/>
              </a:rPr>
              <a:t>			</a:t>
            </a:r>
          </a:p>
          <a:p>
            <a:pPr>
              <a:buFont typeface="Monotype Sorts" pitchFamily="-84" charset="2"/>
              <a:buNone/>
            </a:pPr>
            <a:r>
              <a:rPr lang="en-US" altLang="en-US" sz="1400" b="1" dirty="0">
                <a:latin typeface="Courier New" pitchFamily="49" charset="0"/>
                <a:cs typeface="Courier New" pitchFamily="49" charset="0"/>
              </a:rPr>
              <a:t>		     signal(</a:t>
            </a:r>
            <a:r>
              <a:rPr lang="en-US" altLang="en-US" sz="1400" b="1" dirty="0" err="1">
                <a:latin typeface="Courier New" pitchFamily="49" charset="0"/>
                <a:cs typeface="Courier New" pitchFamily="49" charset="0"/>
              </a:rPr>
              <a:t>mutex</a:t>
            </a:r>
            <a:r>
              <a:rPr lang="en-US" altLang="en-US" sz="1400" b="1" dirty="0">
                <a:latin typeface="Courier New" pitchFamily="49" charset="0"/>
                <a:cs typeface="Courier New" pitchFamily="49" charset="0"/>
              </a:rPr>
              <a:t>); </a:t>
            </a:r>
          </a:p>
          <a:p>
            <a:pPr>
              <a:buFont typeface="Monotype Sorts" pitchFamily="-84" charset="2"/>
              <a:buNone/>
            </a:pPr>
            <a:r>
              <a:rPr lang="en-US" altLang="en-US" sz="1400" b="1" dirty="0">
                <a:latin typeface="Courier New" pitchFamily="49" charset="0"/>
                <a:cs typeface="Courier New" pitchFamily="49" charset="0"/>
              </a:rPr>
              <a:t>               ...</a:t>
            </a:r>
            <a:br>
              <a:rPr lang="en-US" altLang="en-US" sz="1400" b="1" dirty="0">
                <a:latin typeface="Courier New" pitchFamily="49" charset="0"/>
                <a:cs typeface="Courier New" pitchFamily="49" charset="0"/>
              </a:rPr>
            </a:br>
            <a:r>
              <a:rPr lang="en-US" altLang="en-US" sz="1400" b="1" dirty="0">
                <a:latin typeface="Courier New" pitchFamily="49" charset="0"/>
                <a:cs typeface="Courier New" pitchFamily="49" charset="0"/>
              </a:rPr>
              <a:t>           /* reading is performed */ </a:t>
            </a:r>
          </a:p>
          <a:p>
            <a:pPr>
              <a:buFont typeface="Monotype Sorts" pitchFamily="-84" charset="2"/>
              <a:buNone/>
            </a:pPr>
            <a:r>
              <a:rPr lang="en-US" altLang="en-US" sz="1400" b="1" dirty="0">
                <a:latin typeface="Courier New" pitchFamily="49" charset="0"/>
                <a:cs typeface="Courier New" pitchFamily="49" charset="0"/>
              </a:rPr>
              <a:t>               ... </a:t>
            </a:r>
          </a:p>
          <a:p>
            <a:pPr>
              <a:buFont typeface="Monotype Sorts" pitchFamily="-84" charset="2"/>
              <a:buNone/>
            </a:pPr>
            <a:r>
              <a:rPr lang="en-US" altLang="en-US" sz="1400" b="1" dirty="0">
                <a:latin typeface="Courier New" pitchFamily="49" charset="0"/>
                <a:cs typeface="Courier New" pitchFamily="49" charset="0"/>
              </a:rPr>
              <a:t>             wait(</a:t>
            </a:r>
            <a:r>
              <a:rPr lang="en-US" altLang="en-US" sz="1400" b="1" dirty="0" err="1">
                <a:latin typeface="Courier New" pitchFamily="49" charset="0"/>
                <a:cs typeface="Courier New" pitchFamily="49" charset="0"/>
              </a:rPr>
              <a:t>mutex</a:t>
            </a:r>
            <a:r>
              <a:rPr lang="en-US" altLang="en-US" sz="1400" b="1" dirty="0">
                <a:latin typeface="Courier New" pitchFamily="49" charset="0"/>
                <a:cs typeface="Courier New" pitchFamily="49" charset="0"/>
              </a:rPr>
              <a:t>);</a:t>
            </a:r>
            <a:br>
              <a:rPr lang="en-US" altLang="en-US" sz="1400" b="1" dirty="0">
                <a:latin typeface="Courier New" pitchFamily="49" charset="0"/>
                <a:cs typeface="Courier New" pitchFamily="49" charset="0"/>
              </a:rPr>
            </a:br>
            <a:r>
              <a:rPr lang="en-US" altLang="en-US" sz="1400" b="1" dirty="0">
                <a:latin typeface="Courier New" pitchFamily="49" charset="0"/>
                <a:cs typeface="Courier New" pitchFamily="49" charset="0"/>
              </a:rPr>
              <a:t>             read count--;</a:t>
            </a:r>
            <a:br>
              <a:rPr lang="en-US" altLang="en-US" sz="1400" b="1" dirty="0">
                <a:latin typeface="Courier New" pitchFamily="49" charset="0"/>
                <a:cs typeface="Courier New" pitchFamily="49" charset="0"/>
              </a:rPr>
            </a:br>
            <a:r>
              <a:rPr lang="en-US" altLang="en-US" sz="1400" b="1" dirty="0">
                <a:latin typeface="Courier New" pitchFamily="49" charset="0"/>
                <a:cs typeface="Courier New" pitchFamily="49" charset="0"/>
              </a:rPr>
              <a:t>             if (</a:t>
            </a:r>
            <a:r>
              <a:rPr lang="en-US" altLang="en-US" sz="1400" b="1" dirty="0" err="1">
                <a:latin typeface="Courier New" pitchFamily="49" charset="0"/>
                <a:cs typeface="Courier New" pitchFamily="49" charset="0"/>
              </a:rPr>
              <a:t>read_count</a:t>
            </a:r>
            <a:r>
              <a:rPr lang="en-US" altLang="en-US" sz="1400" b="1" dirty="0">
                <a:latin typeface="Courier New" pitchFamily="49" charset="0"/>
                <a:cs typeface="Courier New" pitchFamily="49" charset="0"/>
              </a:rPr>
              <a:t> == 0) </a:t>
            </a:r>
          </a:p>
          <a:p>
            <a:pPr>
              <a:buFont typeface="Monotype Sorts" pitchFamily="-84" charset="2"/>
              <a:buNone/>
            </a:pPr>
            <a:r>
              <a:rPr lang="en-US" altLang="en-US" sz="1400" b="1" dirty="0">
                <a:latin typeface="Courier New" pitchFamily="49" charset="0"/>
                <a:cs typeface="Courier New" pitchFamily="49" charset="0"/>
              </a:rPr>
              <a:t>             	signal(</a:t>
            </a:r>
            <a:r>
              <a:rPr lang="en-US" altLang="en-US" sz="1400" b="1" dirty="0" err="1">
                <a:latin typeface="Courier New" pitchFamily="49" charset="0"/>
                <a:cs typeface="Courier New" pitchFamily="49" charset="0"/>
              </a:rPr>
              <a:t>rw_mutex</a:t>
            </a:r>
            <a:r>
              <a:rPr lang="en-US" altLang="en-US" sz="1400" b="1" dirty="0">
                <a:latin typeface="Courier New" pitchFamily="49" charset="0"/>
                <a:cs typeface="Courier New" pitchFamily="49" charset="0"/>
              </a:rPr>
              <a:t>); //now writers can write</a:t>
            </a:r>
          </a:p>
          <a:p>
            <a:pPr>
              <a:buFont typeface="Monotype Sorts" pitchFamily="-84" charset="2"/>
              <a:buNone/>
            </a:pPr>
            <a:r>
              <a:rPr lang="en-US" altLang="en-US" sz="1400" b="1" dirty="0">
                <a:latin typeface="Courier New" pitchFamily="49" charset="0"/>
                <a:cs typeface="Courier New" pitchFamily="49" charset="0"/>
              </a:rPr>
              <a:t>					//accessed by last reader</a:t>
            </a:r>
          </a:p>
          <a:p>
            <a:pPr>
              <a:buFont typeface="Monotype Sorts" pitchFamily="-84" charset="2"/>
              <a:buNone/>
            </a:pPr>
            <a:r>
              <a:rPr lang="en-US" altLang="en-US" sz="1400" b="1" dirty="0">
                <a:latin typeface="Courier New" pitchFamily="49" charset="0"/>
                <a:cs typeface="Courier New" pitchFamily="49" charset="0"/>
              </a:rPr>
              <a:t>             signal(</a:t>
            </a:r>
            <a:r>
              <a:rPr lang="en-US" altLang="en-US" sz="1400" b="1" dirty="0" err="1">
                <a:latin typeface="Courier New" pitchFamily="49" charset="0"/>
                <a:cs typeface="Courier New" pitchFamily="49" charset="0"/>
              </a:rPr>
              <a:t>mutex</a:t>
            </a:r>
            <a:r>
              <a:rPr lang="en-US" altLang="en-US" sz="1400" b="1" dirty="0">
                <a:latin typeface="Courier New" pitchFamily="49" charset="0"/>
                <a:cs typeface="Courier New" pitchFamily="49" charset="0"/>
              </a:rPr>
              <a:t>); </a:t>
            </a:r>
          </a:p>
          <a:p>
            <a:pPr>
              <a:buFont typeface="Monotype Sorts" pitchFamily="-84" charset="2"/>
              <a:buNone/>
            </a:pPr>
            <a:r>
              <a:rPr lang="en-US" altLang="en-US" sz="1400" b="1" dirty="0">
                <a:latin typeface="Courier New" pitchFamily="49" charset="0"/>
                <a:cs typeface="Courier New" pitchFamily="49" charset="0"/>
              </a:rPr>
              <a:t>         } while (true);</a:t>
            </a:r>
            <a:br>
              <a:rPr lang="en-US" altLang="en-US" sz="1400" b="1" dirty="0">
                <a:latin typeface="Courier New" pitchFamily="49" charset="0"/>
                <a:cs typeface="Courier New" pitchFamily="49" charset="0"/>
              </a:rPr>
            </a:br>
            <a:endParaRPr lang="en-US" altLang="en-US" sz="1400" b="1" dirty="0">
              <a:latin typeface="Courier New" pitchFamily="49" charset="0"/>
              <a:cs typeface="Courier New" pitchFamily="49" charset="0"/>
            </a:endParaRPr>
          </a:p>
          <a:p>
            <a:pPr>
              <a:lnSpc>
                <a:spcPct val="80000"/>
              </a:lnSpc>
              <a:buFont typeface="Monotype Sorts" pitchFamily="-84" charset="2"/>
              <a:buNone/>
            </a:pPr>
            <a:endParaRPr lang="en-US" altLang="en-US" sz="1400" dirty="0">
              <a:solidFill>
                <a:srgbClr val="0000FF"/>
              </a:solidFill>
            </a:endParaRPr>
          </a:p>
          <a:p>
            <a:pPr>
              <a:lnSpc>
                <a:spcPct val="80000"/>
              </a:lnSpc>
              <a:buFont typeface="Monotype Sorts" pitchFamily="-84" charset="2"/>
              <a:buNone/>
            </a:pPr>
            <a:endParaRPr lang="en-US" altLang="en-US" sz="1000" dirty="0">
              <a:solidFill>
                <a:srgbClr val="0000FF"/>
              </a:solidFill>
            </a:endParaRPr>
          </a:p>
          <a:p>
            <a:pPr>
              <a:lnSpc>
                <a:spcPct val="80000"/>
              </a:lnSpc>
              <a:buFont typeface="Monotype Sorts" pitchFamily="-84" charset="2"/>
              <a:buNone/>
            </a:pPr>
            <a:r>
              <a:rPr lang="en-US" altLang="en-US" sz="900" dirty="0">
                <a:solidFill>
                  <a:srgbClr val="0000FF"/>
                </a:solidFill>
              </a:rPr>
              <a:t>       </a:t>
            </a:r>
          </a:p>
        </p:txBody>
      </p:sp>
    </p:spTree>
    <p:extLst>
      <p:ext uri="{BB962C8B-B14F-4D97-AF65-F5344CB8AC3E}">
        <p14:creationId xmlns:p14="http://schemas.microsoft.com/office/powerpoint/2010/main" val="2603240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Consider a system consisting of </a:t>
            </a:r>
            <a:r>
              <a:rPr lang="en-IN" i="1" dirty="0"/>
              <a:t>n </a:t>
            </a:r>
            <a:r>
              <a:rPr lang="en-IN" dirty="0"/>
              <a:t>processes {Po, P1 , ... , </a:t>
            </a:r>
            <a:r>
              <a:rPr lang="en-IN" i="1" dirty="0"/>
              <a:t>Pn-1</a:t>
            </a:r>
            <a:r>
              <a:rPr lang="en-IN" dirty="0"/>
              <a:t>}. </a:t>
            </a:r>
          </a:p>
          <a:p>
            <a:endParaRPr lang="en-IN" dirty="0"/>
          </a:p>
          <a:p>
            <a:pPr marL="0" indent="0">
              <a:buNone/>
            </a:pPr>
            <a:r>
              <a:rPr lang="en-IN" b="1" dirty="0"/>
              <a:t>Critical Section-</a:t>
            </a:r>
          </a:p>
          <a:p>
            <a:r>
              <a:rPr lang="en-IN" dirty="0"/>
              <a:t>Each process has a segment of code, called a critical section in which the process may be </a:t>
            </a:r>
          </a:p>
          <a:p>
            <a:pPr lvl="1"/>
            <a:r>
              <a:rPr lang="en-IN" sz="2800" dirty="0"/>
              <a:t>changing common variables, </a:t>
            </a:r>
          </a:p>
          <a:p>
            <a:pPr lvl="1"/>
            <a:r>
              <a:rPr lang="en-IN" sz="2800" dirty="0"/>
              <a:t>updating a table, </a:t>
            </a:r>
          </a:p>
          <a:p>
            <a:pPr lvl="1"/>
            <a:r>
              <a:rPr lang="en-IN" sz="2800" dirty="0"/>
              <a:t>writing a file, and so on.</a:t>
            </a: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18</a:t>
            </a:fld>
            <a:endParaRPr lang="en-US"/>
          </a:p>
        </p:txBody>
      </p:sp>
    </p:spTree>
    <p:extLst>
      <p:ext uri="{BB962C8B-B14F-4D97-AF65-F5344CB8AC3E}">
        <p14:creationId xmlns:p14="http://schemas.microsoft.com/office/powerpoint/2010/main" val="108279573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0518"/>
            <a:ext cx="11395912" cy="721920"/>
          </a:xfrm>
        </p:spPr>
        <p:txBody>
          <a:bodyPr>
            <a:normAutofit/>
          </a:bodyPr>
          <a:lstStyle/>
          <a:p>
            <a:pPr algn="ctr"/>
            <a:r>
              <a:rPr lang="en-US" sz="3200" dirty="0">
                <a:solidFill>
                  <a:srgbClr val="C00000"/>
                </a:solidFill>
                <a:latin typeface="Marcellus" panose="020E0602050203020307" pitchFamily="34" charset="0"/>
              </a:rPr>
              <a:t>R-W Problem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dirty="0"/>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180</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The structure of a reader process</a:t>
            </a:r>
            <a:endParaRPr lang="en-US" altLang="en-US" sz="1600" dirty="0">
              <a:solidFill>
                <a:srgbClr val="0000FF"/>
              </a:solidFill>
            </a:endParaRPr>
          </a:p>
          <a:p>
            <a:pPr>
              <a:buFont typeface="Monotype Sorts" pitchFamily="-84" charset="2"/>
              <a:buNone/>
            </a:pPr>
            <a:r>
              <a:rPr lang="en-US" altLang="en-US" sz="1600" b="1" dirty="0">
                <a:latin typeface="Courier New" pitchFamily="49" charset="0"/>
                <a:cs typeface="Courier New" pitchFamily="49" charset="0"/>
              </a:rPr>
              <a:t>       do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1)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reading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read count--;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0)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r>
              <a:rPr lang="en-US" altLang="en-US" sz="1600" dirty="0">
                <a:solidFill>
                  <a:srgbClr val="0000FF"/>
                </a:solidFill>
              </a:rPr>
              <a:t>  </a:t>
            </a:r>
          </a:p>
        </p:txBody>
      </p:sp>
      <p:sp>
        <p:nvSpPr>
          <p:cNvPr id="13" name="Rectangle 3"/>
          <p:cNvSpPr txBox="1">
            <a:spLocks noChangeArrowheads="1"/>
          </p:cNvSpPr>
          <p:nvPr/>
        </p:nvSpPr>
        <p:spPr>
          <a:xfrm>
            <a:off x="4831307" y="866586"/>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pPr>
            <a:r>
              <a:rPr lang="en-US" altLang="en-US" sz="1800" dirty="0"/>
              <a:t>Reader</a:t>
            </a:r>
          </a:p>
          <a:p>
            <a:pPr lvl="1"/>
            <a:r>
              <a:rPr lang="en-US" altLang="en-US" sz="1800" dirty="0"/>
              <a:t>Initially </a:t>
            </a:r>
            <a:r>
              <a:rPr lang="en-US" altLang="en-US" sz="1800" dirty="0" err="1"/>
              <a:t>readcount</a:t>
            </a:r>
            <a:r>
              <a:rPr lang="en-US" altLang="en-US" sz="1800" dirty="0"/>
              <a:t>=0</a:t>
            </a:r>
          </a:p>
          <a:p>
            <a:pPr lvl="1"/>
            <a:r>
              <a:rPr lang="en-US" altLang="en-US" sz="1800" dirty="0"/>
              <a:t>First Reader R1 tries to enter </a:t>
            </a:r>
          </a:p>
          <a:p>
            <a:pPr lvl="1"/>
            <a:r>
              <a:rPr lang="en-US" altLang="en-US" sz="1800" dirty="0"/>
              <a:t>wait </a:t>
            </a:r>
            <a:r>
              <a:rPr lang="en-US" altLang="en-US" sz="1800" dirty="0" err="1"/>
              <a:t>mutex</a:t>
            </a:r>
            <a:r>
              <a:rPr lang="en-US" altLang="en-US" sz="1800" dirty="0"/>
              <a:t> so </a:t>
            </a:r>
            <a:r>
              <a:rPr lang="en-US" altLang="en-US" sz="1800" dirty="0" err="1"/>
              <a:t>mutex</a:t>
            </a:r>
            <a:r>
              <a:rPr lang="en-US" altLang="en-US" sz="1800" dirty="0"/>
              <a:t>=0</a:t>
            </a:r>
          </a:p>
          <a:p>
            <a:pPr lvl="1"/>
            <a:r>
              <a:rPr lang="en-US" altLang="en-US" sz="1800" dirty="0" err="1"/>
              <a:t>readcount</a:t>
            </a:r>
            <a:r>
              <a:rPr lang="en-US" altLang="en-US" sz="1800" dirty="0"/>
              <a:t>=1</a:t>
            </a:r>
          </a:p>
          <a:p>
            <a:pPr lvl="1"/>
            <a:r>
              <a:rPr lang="en-US" altLang="en-US" sz="1800" dirty="0"/>
              <a:t>if </a:t>
            </a:r>
            <a:r>
              <a:rPr lang="en-US" altLang="en-US" sz="1800" dirty="0" err="1"/>
              <a:t>readcount</a:t>
            </a:r>
            <a:r>
              <a:rPr lang="en-US" altLang="en-US" sz="1800" dirty="0"/>
              <a:t> is one i.e. First reader</a:t>
            </a:r>
          </a:p>
          <a:p>
            <a:pPr lvl="1"/>
            <a:r>
              <a:rPr lang="en-US" altLang="en-US" sz="1800" dirty="0"/>
              <a:t>wait </a:t>
            </a:r>
            <a:r>
              <a:rPr lang="en-US" altLang="en-US" sz="1800" dirty="0" err="1"/>
              <a:t>rw_mutex</a:t>
            </a:r>
            <a:r>
              <a:rPr lang="en-US" altLang="en-US" sz="1800" dirty="0"/>
              <a:t> so </a:t>
            </a:r>
            <a:r>
              <a:rPr lang="en-US" altLang="en-US" sz="1800" dirty="0" err="1"/>
              <a:t>rw_mutex</a:t>
            </a:r>
            <a:r>
              <a:rPr lang="en-US" altLang="en-US" sz="1800" dirty="0"/>
              <a:t>=0</a:t>
            </a:r>
          </a:p>
          <a:p>
            <a:pPr lvl="1"/>
            <a:r>
              <a:rPr lang="en-US" altLang="en-US" sz="1800" dirty="0" err="1"/>
              <a:t>readcount</a:t>
            </a:r>
            <a:r>
              <a:rPr lang="en-US" altLang="en-US" sz="1800" dirty="0"/>
              <a:t> </a:t>
            </a:r>
            <a:r>
              <a:rPr lang="en-US" altLang="en-US" sz="1800" dirty="0" err="1"/>
              <a:t>updation</a:t>
            </a:r>
            <a:r>
              <a:rPr lang="en-US" altLang="en-US" sz="1800" dirty="0"/>
              <a:t> finished so signal </a:t>
            </a:r>
            <a:r>
              <a:rPr lang="en-US" altLang="en-US" sz="1800" dirty="0" err="1"/>
              <a:t>mutex</a:t>
            </a:r>
            <a:r>
              <a:rPr lang="en-US" altLang="en-US" sz="1800" dirty="0"/>
              <a:t>, </a:t>
            </a:r>
            <a:r>
              <a:rPr lang="en-US" altLang="en-US" sz="1800" dirty="0" err="1"/>
              <a:t>mutex</a:t>
            </a:r>
            <a:r>
              <a:rPr lang="en-US" altLang="en-US" sz="1800" dirty="0"/>
              <a:t>=1</a:t>
            </a:r>
          </a:p>
          <a:p>
            <a:pPr lvl="1"/>
            <a:r>
              <a:rPr lang="en-US" altLang="en-US" sz="1800" dirty="0"/>
              <a:t>Reader enters CS</a:t>
            </a:r>
          </a:p>
          <a:p>
            <a:pPr lvl="1"/>
            <a:r>
              <a:rPr lang="en-US" altLang="en-US" sz="1800" dirty="0"/>
              <a:t>“Reader R1 is reading”</a:t>
            </a:r>
          </a:p>
          <a:p>
            <a:pPr lvl="1"/>
            <a:endParaRPr lang="en-US" altLang="en-US" sz="1800" dirty="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919413" y="806261"/>
            <a:ext cx="274092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t>Writer</a:t>
            </a:r>
          </a:p>
          <a:p>
            <a:r>
              <a:rPr lang="en-US" altLang="en-US" sz="1800" dirty="0"/>
              <a:t>Now Writer tries to enter </a:t>
            </a:r>
          </a:p>
          <a:p>
            <a:r>
              <a:rPr lang="en-US" altLang="en-US" sz="1800" dirty="0"/>
              <a:t>It executes his code</a:t>
            </a:r>
          </a:p>
          <a:p>
            <a:r>
              <a:rPr lang="en-US" altLang="en-US" sz="1800" dirty="0"/>
              <a:t>wait(</a:t>
            </a:r>
            <a:r>
              <a:rPr lang="en-US" altLang="en-US" sz="1800" dirty="0" err="1"/>
              <a:t>rw_mutex</a:t>
            </a:r>
            <a:r>
              <a:rPr lang="en-US" altLang="en-US" sz="1800" dirty="0"/>
              <a:t>) </a:t>
            </a:r>
          </a:p>
          <a:p>
            <a:r>
              <a:rPr lang="en-US" altLang="en-US" sz="1800" dirty="0"/>
              <a:t>gets trapped in infinite loop as </a:t>
            </a:r>
            <a:r>
              <a:rPr lang="en-US" altLang="en-US" sz="1800" dirty="0" err="1"/>
              <a:t>rw_mutex</a:t>
            </a:r>
            <a:r>
              <a:rPr lang="en-US" altLang="en-US" sz="1800" dirty="0"/>
              <a:t> was already 0</a:t>
            </a:r>
          </a:p>
          <a:p>
            <a:r>
              <a:rPr lang="en-US" altLang="en-US" sz="1800" dirty="0"/>
              <a:t>Writer cannot enter CS</a:t>
            </a:r>
          </a:p>
        </p:txBody>
      </p:sp>
    </p:spTree>
    <p:extLst>
      <p:ext uri="{BB962C8B-B14F-4D97-AF65-F5344CB8AC3E}">
        <p14:creationId xmlns:p14="http://schemas.microsoft.com/office/powerpoint/2010/main" val="300676437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0518"/>
            <a:ext cx="11395912" cy="721920"/>
          </a:xfrm>
        </p:spPr>
        <p:txBody>
          <a:bodyPr>
            <a:normAutofit/>
          </a:bodyPr>
          <a:lstStyle/>
          <a:p>
            <a:pPr algn="ctr"/>
            <a:r>
              <a:rPr lang="en-US" sz="3200" dirty="0">
                <a:solidFill>
                  <a:srgbClr val="C00000"/>
                </a:solidFill>
                <a:latin typeface="Marcellus" panose="020E0602050203020307" pitchFamily="34" charset="0"/>
              </a:rPr>
              <a:t>W-R Problem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dirty="0"/>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181</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The structure of a reader process</a:t>
            </a:r>
            <a:endParaRPr lang="en-US" altLang="en-US" sz="1600" dirty="0">
              <a:solidFill>
                <a:srgbClr val="0000FF"/>
              </a:solidFill>
            </a:endParaRPr>
          </a:p>
          <a:p>
            <a:pPr>
              <a:buFont typeface="Monotype Sorts" pitchFamily="-84" charset="2"/>
              <a:buNone/>
            </a:pPr>
            <a:r>
              <a:rPr lang="en-US" altLang="en-US" sz="1600" b="1" dirty="0">
                <a:latin typeface="Courier New" pitchFamily="49" charset="0"/>
                <a:cs typeface="Courier New" pitchFamily="49" charset="0"/>
              </a:rPr>
              <a:t>       do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1)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reading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read count--;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0)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r>
              <a:rPr lang="en-US" altLang="en-US" sz="1600" dirty="0">
                <a:solidFill>
                  <a:srgbClr val="0000FF"/>
                </a:solidFill>
              </a:rPr>
              <a:t>  </a:t>
            </a:r>
          </a:p>
        </p:txBody>
      </p:sp>
      <p:sp>
        <p:nvSpPr>
          <p:cNvPr id="13" name="Rectangle 3"/>
          <p:cNvSpPr txBox="1">
            <a:spLocks noChangeArrowheads="1"/>
          </p:cNvSpPr>
          <p:nvPr/>
        </p:nvSpPr>
        <p:spPr>
          <a:xfrm>
            <a:off x="5200276" y="620922"/>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t>Writer1</a:t>
            </a:r>
          </a:p>
          <a:p>
            <a:r>
              <a:rPr lang="en-US" altLang="en-US" sz="1800" dirty="0" err="1"/>
              <a:t>Initally</a:t>
            </a:r>
            <a:r>
              <a:rPr lang="en-US" altLang="en-US" sz="1800" dirty="0"/>
              <a:t> </a:t>
            </a:r>
            <a:r>
              <a:rPr lang="en-US" altLang="en-US" sz="1800" dirty="0" err="1"/>
              <a:t>rw_mutex</a:t>
            </a:r>
            <a:r>
              <a:rPr lang="en-US" altLang="en-US" sz="1800" dirty="0"/>
              <a:t>=1</a:t>
            </a:r>
          </a:p>
          <a:p>
            <a:r>
              <a:rPr lang="en-US" altLang="en-US" sz="1800" dirty="0"/>
              <a:t>First Writer W1 tries to enter CS</a:t>
            </a:r>
          </a:p>
          <a:p>
            <a:r>
              <a:rPr lang="en-US" altLang="en-US" sz="1800" dirty="0"/>
              <a:t>wait operation</a:t>
            </a:r>
          </a:p>
          <a:p>
            <a:r>
              <a:rPr lang="en-US" altLang="en-US" sz="1800" dirty="0" err="1"/>
              <a:t>rw_mutex</a:t>
            </a:r>
            <a:r>
              <a:rPr lang="en-US" altLang="en-US" sz="1800" dirty="0"/>
              <a:t> becomes 0</a:t>
            </a:r>
          </a:p>
          <a:p>
            <a:r>
              <a:rPr lang="en-US" altLang="en-US" sz="1800" dirty="0"/>
              <a:t>Writer W1 enters CS</a:t>
            </a:r>
          </a:p>
          <a:p>
            <a:endParaRPr lang="en-US" altLang="en-US" sz="1800" dirty="0"/>
          </a:p>
          <a:p>
            <a:pPr lvl="1"/>
            <a:endParaRPr lang="en-US" altLang="en-US" sz="1800" dirty="0"/>
          </a:p>
          <a:p>
            <a:pPr lvl="1"/>
            <a:endParaRPr lang="en-US" altLang="en-US" sz="1800" dirty="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407021" y="595970"/>
            <a:ext cx="3784978" cy="37469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t>Reader1</a:t>
            </a:r>
          </a:p>
          <a:p>
            <a:r>
              <a:rPr lang="en-US" altLang="en-US" sz="1800" dirty="0"/>
              <a:t>Initially </a:t>
            </a:r>
            <a:r>
              <a:rPr lang="en-US" altLang="en-US" sz="1800" dirty="0" err="1"/>
              <a:t>mutex</a:t>
            </a:r>
            <a:r>
              <a:rPr lang="en-US" altLang="en-US" sz="1800" dirty="0"/>
              <a:t>=1,readcount=0</a:t>
            </a:r>
          </a:p>
          <a:p>
            <a:r>
              <a:rPr lang="en-US" altLang="en-US" sz="1800" dirty="0"/>
              <a:t>Now reader R1 tries to enter CS</a:t>
            </a:r>
          </a:p>
          <a:p>
            <a:r>
              <a:rPr lang="en-US" altLang="en-US" sz="1800" dirty="0"/>
              <a:t>wait </a:t>
            </a:r>
            <a:r>
              <a:rPr lang="en-US" altLang="en-US" sz="1800" dirty="0" err="1"/>
              <a:t>mutex</a:t>
            </a:r>
            <a:endParaRPr lang="en-US" altLang="en-US" sz="1800" dirty="0"/>
          </a:p>
          <a:p>
            <a:r>
              <a:rPr lang="en-US" altLang="en-US" sz="1800" dirty="0" err="1"/>
              <a:t>mutex</a:t>
            </a:r>
            <a:r>
              <a:rPr lang="en-US" altLang="en-US" sz="1800" dirty="0"/>
              <a:t>=0</a:t>
            </a:r>
          </a:p>
          <a:p>
            <a:r>
              <a:rPr lang="en-US" altLang="en-US" sz="1800" dirty="0" err="1"/>
              <a:t>readcount</a:t>
            </a:r>
            <a:r>
              <a:rPr lang="en-US" altLang="en-US" sz="1800" dirty="0"/>
              <a:t>=1</a:t>
            </a:r>
          </a:p>
          <a:p>
            <a:r>
              <a:rPr lang="en-US" altLang="en-US" sz="1800" dirty="0"/>
              <a:t>In if section,</a:t>
            </a:r>
          </a:p>
          <a:p>
            <a:r>
              <a:rPr lang="en-US" altLang="en-US" sz="1800" dirty="0"/>
              <a:t>wait(</a:t>
            </a:r>
            <a:r>
              <a:rPr lang="en-US" altLang="en-US" sz="1800" dirty="0" err="1"/>
              <a:t>rw_mutex</a:t>
            </a:r>
            <a:r>
              <a:rPr lang="en-US" altLang="en-US" sz="1800" dirty="0"/>
              <a:t>)</a:t>
            </a:r>
          </a:p>
          <a:p>
            <a:r>
              <a:rPr lang="en-US" altLang="en-US" sz="1800" dirty="0"/>
              <a:t>gets trapped in infinite loop</a:t>
            </a:r>
          </a:p>
          <a:p>
            <a:r>
              <a:rPr lang="en-US" altLang="en-US" sz="1800" dirty="0"/>
              <a:t>Reader Cannot enter CS</a:t>
            </a:r>
          </a:p>
        </p:txBody>
      </p:sp>
    </p:spTree>
    <p:extLst>
      <p:ext uri="{BB962C8B-B14F-4D97-AF65-F5344CB8AC3E}">
        <p14:creationId xmlns:p14="http://schemas.microsoft.com/office/powerpoint/2010/main" val="66500745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0518"/>
            <a:ext cx="11395912" cy="721920"/>
          </a:xfrm>
        </p:spPr>
        <p:txBody>
          <a:bodyPr>
            <a:normAutofit/>
          </a:bodyPr>
          <a:lstStyle/>
          <a:p>
            <a:pPr algn="ctr"/>
            <a:r>
              <a:rPr lang="en-US" sz="3200" dirty="0">
                <a:solidFill>
                  <a:srgbClr val="C00000"/>
                </a:solidFill>
                <a:latin typeface="Marcellus" panose="020E0602050203020307" pitchFamily="34" charset="0"/>
              </a:rPr>
              <a:t>W-W Problem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dirty="0"/>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182</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The structure of a reader process</a:t>
            </a:r>
            <a:endParaRPr lang="en-US" altLang="en-US" sz="1600" dirty="0">
              <a:solidFill>
                <a:srgbClr val="0000FF"/>
              </a:solidFill>
            </a:endParaRPr>
          </a:p>
          <a:p>
            <a:pPr>
              <a:buFont typeface="Monotype Sorts" pitchFamily="-84" charset="2"/>
              <a:buNone/>
            </a:pPr>
            <a:r>
              <a:rPr lang="en-US" altLang="en-US" sz="1600" b="1" dirty="0">
                <a:latin typeface="Courier New" pitchFamily="49" charset="0"/>
                <a:cs typeface="Courier New" pitchFamily="49" charset="0"/>
              </a:rPr>
              <a:t>       do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1)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reading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read count--;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0)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r>
              <a:rPr lang="en-US" altLang="en-US" sz="1600" dirty="0">
                <a:solidFill>
                  <a:srgbClr val="0000FF"/>
                </a:solidFill>
              </a:rPr>
              <a:t>  </a:t>
            </a:r>
          </a:p>
        </p:txBody>
      </p:sp>
      <p:sp>
        <p:nvSpPr>
          <p:cNvPr id="13" name="Rectangle 3"/>
          <p:cNvSpPr txBox="1">
            <a:spLocks noChangeArrowheads="1"/>
          </p:cNvSpPr>
          <p:nvPr/>
        </p:nvSpPr>
        <p:spPr>
          <a:xfrm>
            <a:off x="5213445" y="866586"/>
            <a:ext cx="3705968"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t>Writer1</a:t>
            </a:r>
          </a:p>
          <a:p>
            <a:r>
              <a:rPr lang="en-US" altLang="en-US" sz="1800" dirty="0" err="1"/>
              <a:t>Initally</a:t>
            </a:r>
            <a:r>
              <a:rPr lang="en-US" altLang="en-US" sz="1800" dirty="0"/>
              <a:t> </a:t>
            </a:r>
            <a:r>
              <a:rPr lang="en-US" altLang="en-US" sz="1800" dirty="0" err="1"/>
              <a:t>rw_mutex</a:t>
            </a:r>
            <a:r>
              <a:rPr lang="en-US" altLang="en-US" sz="1800" dirty="0"/>
              <a:t>=1</a:t>
            </a:r>
          </a:p>
          <a:p>
            <a:r>
              <a:rPr lang="en-US" altLang="en-US" sz="1800" dirty="0"/>
              <a:t>First Writer W1 tries to enter CS</a:t>
            </a:r>
          </a:p>
          <a:p>
            <a:r>
              <a:rPr lang="en-US" altLang="en-US" sz="1800" dirty="0"/>
              <a:t>wait operation</a:t>
            </a:r>
          </a:p>
          <a:p>
            <a:r>
              <a:rPr lang="en-US" altLang="en-US" sz="1800" dirty="0" err="1"/>
              <a:t>rw_mutex</a:t>
            </a:r>
            <a:r>
              <a:rPr lang="en-US" altLang="en-US" sz="1800" dirty="0"/>
              <a:t> becomes 0</a:t>
            </a:r>
          </a:p>
          <a:p>
            <a:r>
              <a:rPr lang="en-US" altLang="en-US" sz="1800" dirty="0"/>
              <a:t>Writer W1 enters CS</a:t>
            </a:r>
          </a:p>
          <a:p>
            <a:endParaRPr lang="en-US" altLang="en-US" sz="1800" dirty="0"/>
          </a:p>
          <a:p>
            <a:endParaRPr lang="en-US" altLang="en-US" sz="1800" dirty="0"/>
          </a:p>
          <a:p>
            <a:endParaRPr lang="en-US" altLang="en-US" sz="1800" dirty="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919412" y="806261"/>
            <a:ext cx="3076969"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t>Writer2</a:t>
            </a:r>
          </a:p>
          <a:p>
            <a:r>
              <a:rPr lang="en-US" altLang="en-US" sz="1800" dirty="0"/>
              <a:t>Another Writer W2 tries to enter CS</a:t>
            </a:r>
          </a:p>
          <a:p>
            <a:r>
              <a:rPr lang="en-US" altLang="en-US" sz="1800" dirty="0"/>
              <a:t>wait operation</a:t>
            </a:r>
          </a:p>
          <a:p>
            <a:r>
              <a:rPr lang="en-US" altLang="en-US" sz="1800" dirty="0" err="1"/>
              <a:t>rw_mutex</a:t>
            </a:r>
            <a:r>
              <a:rPr lang="en-US" altLang="en-US" sz="1800" dirty="0"/>
              <a:t> was already 0</a:t>
            </a:r>
          </a:p>
          <a:p>
            <a:r>
              <a:rPr lang="en-US" altLang="en-US" sz="1800" dirty="0"/>
              <a:t>Thus trapped in Infinite loop</a:t>
            </a:r>
          </a:p>
          <a:p>
            <a:r>
              <a:rPr lang="en-US" altLang="en-US" sz="1800" dirty="0"/>
              <a:t>Writer2 Cannot enter CS</a:t>
            </a:r>
          </a:p>
          <a:p>
            <a:pPr marL="0" indent="0">
              <a:buNone/>
            </a:pPr>
            <a:endParaRPr lang="en-US" altLang="en-US" sz="1800" dirty="0"/>
          </a:p>
        </p:txBody>
      </p:sp>
      <p:sp>
        <p:nvSpPr>
          <p:cNvPr id="15" name="Rectangle 14"/>
          <p:cNvSpPr/>
          <p:nvPr/>
        </p:nvSpPr>
        <p:spPr>
          <a:xfrm>
            <a:off x="9904018" y="3601107"/>
            <a:ext cx="2007088" cy="193899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sz="2400" dirty="0"/>
              <a:t>wait(S) {</a:t>
            </a:r>
          </a:p>
          <a:p>
            <a:r>
              <a:rPr lang="en-US" sz="2400" dirty="0"/>
              <a:t>while S &lt;= 0</a:t>
            </a:r>
          </a:p>
          <a:p>
            <a:r>
              <a:rPr lang="en-US" sz="2400" i="1" dirty="0"/>
              <a:t>;  II </a:t>
            </a:r>
            <a:r>
              <a:rPr lang="en-US" sz="2400" dirty="0"/>
              <a:t>no-op</a:t>
            </a:r>
          </a:p>
          <a:p>
            <a:r>
              <a:rPr lang="en-US" sz="2400" dirty="0"/>
              <a:t>s--;</a:t>
            </a:r>
          </a:p>
          <a:p>
            <a:r>
              <a:rPr lang="en-US" sz="2400" dirty="0"/>
              <a:t>}</a:t>
            </a:r>
          </a:p>
        </p:txBody>
      </p:sp>
    </p:spTree>
    <p:extLst>
      <p:ext uri="{BB962C8B-B14F-4D97-AF65-F5344CB8AC3E}">
        <p14:creationId xmlns:p14="http://schemas.microsoft.com/office/powerpoint/2010/main" val="384017425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0518"/>
            <a:ext cx="11395912" cy="721920"/>
          </a:xfrm>
        </p:spPr>
        <p:txBody>
          <a:bodyPr>
            <a:normAutofit fontScale="90000"/>
          </a:bodyPr>
          <a:lstStyle/>
          <a:p>
            <a:pPr algn="ctr"/>
            <a:r>
              <a:rPr lang="en-US" sz="3200" dirty="0">
                <a:solidFill>
                  <a:srgbClr val="C00000"/>
                </a:solidFill>
                <a:latin typeface="Marcellus" panose="020E0602050203020307" pitchFamily="34" charset="0"/>
              </a:rPr>
              <a:t>R-R Problem </a:t>
            </a:r>
            <a:br>
              <a:rPr lang="en-US" sz="3200" dirty="0">
                <a:solidFill>
                  <a:srgbClr val="C00000"/>
                </a:solidFill>
                <a:latin typeface="Marcellus" panose="020E0602050203020307" pitchFamily="34" charset="0"/>
              </a:rPr>
            </a:b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dirty="0"/>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183</a:t>
            </a:fld>
            <a:endParaRPr lang="en-US"/>
          </a:p>
        </p:txBody>
      </p:sp>
      <p:sp>
        <p:nvSpPr>
          <p:cNvPr id="12" name="Rectangle 3"/>
          <p:cNvSpPr txBox="1">
            <a:spLocks noChangeArrowheads="1"/>
          </p:cNvSpPr>
          <p:nvPr/>
        </p:nvSpPr>
        <p:spPr>
          <a:xfrm>
            <a:off x="204715" y="560597"/>
            <a:ext cx="4722125" cy="5065713"/>
          </a:xfrm>
          <a:prstGeom prst="rect">
            <a:avLst/>
          </a:prstGeom>
        </p:spPr>
        <p:style>
          <a:lnRef idx="1">
            <a:schemeClr val="accent3"/>
          </a:lnRef>
          <a:fillRef idx="2">
            <a:schemeClr val="accent3"/>
          </a:fillRef>
          <a:effectRef idx="1">
            <a:schemeClr val="accent3"/>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The structure of a reader process</a:t>
            </a:r>
            <a:endParaRPr lang="en-US" altLang="en-US" sz="1600" dirty="0">
              <a:solidFill>
                <a:srgbClr val="0000FF"/>
              </a:solidFill>
            </a:endParaRPr>
          </a:p>
          <a:p>
            <a:pPr>
              <a:buFont typeface="Monotype Sorts" pitchFamily="-84" charset="2"/>
              <a:buNone/>
            </a:pPr>
            <a:r>
              <a:rPr lang="en-US" altLang="en-US" sz="1600" b="1" dirty="0">
                <a:latin typeface="Courier New" pitchFamily="49" charset="0"/>
                <a:cs typeface="Courier New" pitchFamily="49" charset="0"/>
              </a:rPr>
              <a:t>       do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1)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reading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read count--;</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if (</a:t>
            </a:r>
            <a:r>
              <a:rPr lang="en-US" altLang="en-US" sz="1600" b="1" dirty="0" err="1">
                <a:latin typeface="Courier New" pitchFamily="49" charset="0"/>
                <a:cs typeface="Courier New" pitchFamily="49" charset="0"/>
              </a:rPr>
              <a:t>read_count</a:t>
            </a:r>
            <a:r>
              <a:rPr lang="en-US" altLang="en-US" sz="1600" b="1" dirty="0">
                <a:latin typeface="Courier New" pitchFamily="49" charset="0"/>
                <a:cs typeface="Courier New" pitchFamily="49" charset="0"/>
              </a:rPr>
              <a:t> == 0)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r>
              <a:rPr lang="en-US" altLang="en-US" sz="1600" dirty="0">
                <a:solidFill>
                  <a:srgbClr val="0000FF"/>
                </a:solidFill>
              </a:rPr>
              <a:t>  </a:t>
            </a:r>
          </a:p>
        </p:txBody>
      </p:sp>
      <p:sp>
        <p:nvSpPr>
          <p:cNvPr id="13" name="Rectangle 3"/>
          <p:cNvSpPr txBox="1">
            <a:spLocks noChangeArrowheads="1"/>
          </p:cNvSpPr>
          <p:nvPr/>
        </p:nvSpPr>
        <p:spPr>
          <a:xfrm>
            <a:off x="4926840" y="368610"/>
            <a:ext cx="408810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t>Reader1</a:t>
            </a:r>
          </a:p>
          <a:p>
            <a:r>
              <a:rPr lang="en-US" altLang="en-US" sz="1800" dirty="0"/>
              <a:t>Initially </a:t>
            </a:r>
            <a:r>
              <a:rPr lang="en-US" altLang="en-US" sz="1800" dirty="0" err="1"/>
              <a:t>readcount</a:t>
            </a:r>
            <a:r>
              <a:rPr lang="en-US" altLang="en-US" sz="1800" dirty="0"/>
              <a:t>=0</a:t>
            </a:r>
          </a:p>
          <a:p>
            <a:r>
              <a:rPr lang="en-US" altLang="en-US" sz="1800" dirty="0"/>
              <a:t>First Reader R1 tries to enter </a:t>
            </a:r>
          </a:p>
          <a:p>
            <a:r>
              <a:rPr lang="en-US" altLang="en-US" sz="1800" dirty="0"/>
              <a:t>wait </a:t>
            </a:r>
            <a:r>
              <a:rPr lang="en-US" altLang="en-US" sz="1800" dirty="0" err="1"/>
              <a:t>mutex</a:t>
            </a:r>
            <a:r>
              <a:rPr lang="en-US" altLang="en-US" sz="1800" dirty="0"/>
              <a:t> so </a:t>
            </a:r>
            <a:r>
              <a:rPr lang="en-US" altLang="en-US" sz="1800" dirty="0" err="1"/>
              <a:t>mutex</a:t>
            </a:r>
            <a:r>
              <a:rPr lang="en-US" altLang="en-US" sz="1800" dirty="0"/>
              <a:t>=0</a:t>
            </a:r>
          </a:p>
          <a:p>
            <a:r>
              <a:rPr lang="en-US" altLang="en-US" sz="1800" dirty="0" err="1"/>
              <a:t>readcount</a:t>
            </a:r>
            <a:r>
              <a:rPr lang="en-US" altLang="en-US" sz="1800" dirty="0"/>
              <a:t>=1</a:t>
            </a:r>
          </a:p>
          <a:p>
            <a:r>
              <a:rPr lang="en-US" altLang="en-US" sz="1800" dirty="0"/>
              <a:t>if </a:t>
            </a:r>
            <a:r>
              <a:rPr lang="en-US" altLang="en-US" sz="1800" dirty="0" err="1"/>
              <a:t>readcount</a:t>
            </a:r>
            <a:r>
              <a:rPr lang="en-US" altLang="en-US" sz="1800" dirty="0"/>
              <a:t> is one i.e. First reader</a:t>
            </a:r>
          </a:p>
          <a:p>
            <a:r>
              <a:rPr lang="en-US" altLang="en-US" sz="1800" dirty="0"/>
              <a:t>wait </a:t>
            </a:r>
            <a:r>
              <a:rPr lang="en-US" altLang="en-US" sz="1800" dirty="0" err="1"/>
              <a:t>rw_mutex</a:t>
            </a:r>
            <a:r>
              <a:rPr lang="en-US" altLang="en-US" sz="1800" dirty="0"/>
              <a:t> so </a:t>
            </a:r>
            <a:r>
              <a:rPr lang="en-US" altLang="en-US" sz="1800" dirty="0" err="1"/>
              <a:t>rw_mutex</a:t>
            </a:r>
            <a:r>
              <a:rPr lang="en-US" altLang="en-US" sz="1800" dirty="0"/>
              <a:t>=0</a:t>
            </a:r>
          </a:p>
          <a:p>
            <a:r>
              <a:rPr lang="en-US" altLang="en-US" sz="1800" dirty="0" err="1"/>
              <a:t>readcount</a:t>
            </a:r>
            <a:r>
              <a:rPr lang="en-US" altLang="en-US" sz="1800" dirty="0"/>
              <a:t> </a:t>
            </a:r>
            <a:r>
              <a:rPr lang="en-US" altLang="en-US" sz="1800" dirty="0" err="1"/>
              <a:t>updation</a:t>
            </a:r>
            <a:r>
              <a:rPr lang="en-US" altLang="en-US" sz="1800" dirty="0"/>
              <a:t> finished so signal </a:t>
            </a:r>
            <a:r>
              <a:rPr lang="en-US" altLang="en-US" sz="1800" dirty="0" err="1"/>
              <a:t>mutex</a:t>
            </a:r>
            <a:r>
              <a:rPr lang="en-US" altLang="en-US" sz="1800" dirty="0"/>
              <a:t>, </a:t>
            </a:r>
          </a:p>
          <a:p>
            <a:r>
              <a:rPr lang="en-US" altLang="en-US" sz="1800" dirty="0" err="1"/>
              <a:t>mutex</a:t>
            </a:r>
            <a:r>
              <a:rPr lang="en-US" altLang="en-US" sz="1800" dirty="0"/>
              <a:t>=1</a:t>
            </a:r>
          </a:p>
          <a:p>
            <a:r>
              <a:rPr lang="en-US" altLang="en-US" sz="1800" dirty="0"/>
              <a:t>Reader enters CS</a:t>
            </a:r>
          </a:p>
          <a:p>
            <a:r>
              <a:rPr lang="en-US" altLang="en-US" sz="1800" dirty="0"/>
              <a:t>“Reader R1 is reading”</a:t>
            </a:r>
          </a:p>
          <a:p>
            <a:endParaRPr lang="en-US" altLang="en-US" sz="1800" dirty="0"/>
          </a:p>
        </p:txBody>
      </p:sp>
      <p:sp>
        <p:nvSpPr>
          <p:cNvPr id="11" name="Rectangle 10"/>
          <p:cNvSpPr/>
          <p:nvPr/>
        </p:nvSpPr>
        <p:spPr>
          <a:xfrm>
            <a:off x="4940488" y="4342947"/>
            <a:ext cx="6096000" cy="2062103"/>
          </a:xfrm>
          <a:prstGeom prst="rect">
            <a:avLst/>
          </a:prstGeom>
        </p:spPr>
        <p:style>
          <a:lnRef idx="1">
            <a:schemeClr val="accent6"/>
          </a:lnRef>
          <a:fillRef idx="2">
            <a:schemeClr val="accent6"/>
          </a:fillRef>
          <a:effectRef idx="1">
            <a:schemeClr val="accent6"/>
          </a:effectRef>
          <a:fontRef idx="minor">
            <a:schemeClr val="dk1"/>
          </a:fontRef>
        </p:style>
        <p:txBody>
          <a:bodyPr>
            <a:spAutoFit/>
          </a:bodyPr>
          <a:lstStyle/>
          <a:p>
            <a:pPr>
              <a:buFont typeface="Monotype Sorts" pitchFamily="-84" charset="2"/>
              <a:buNone/>
            </a:pPr>
            <a:r>
              <a:rPr lang="en-US" altLang="en-US" sz="1600" b="1" dirty="0">
                <a:latin typeface="Courier New" pitchFamily="49" charset="0"/>
                <a:cs typeface="Courier New" pitchFamily="49" charset="0"/>
              </a:rPr>
              <a:t>do{</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wait(</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 writing is performed */ </a:t>
            </a:r>
          </a:p>
          <a:p>
            <a:pPr>
              <a:buFont typeface="Monotype Sorts" pitchFamily="-84" charset="2"/>
              <a:buNone/>
            </a:pPr>
            <a:r>
              <a:rPr lang="en-US" altLang="en-US" sz="1600" b="1" dirty="0">
                <a:latin typeface="Courier New" pitchFamily="49" charset="0"/>
                <a:cs typeface="Courier New" pitchFamily="49" charset="0"/>
              </a:rPr>
              <a:t>               ... </a:t>
            </a:r>
          </a:p>
          <a:p>
            <a:pPr>
              <a:buFont typeface="Monotype Sorts" pitchFamily="-84" charset="2"/>
              <a:buNone/>
            </a:pPr>
            <a:r>
              <a:rPr lang="en-US" altLang="en-US" sz="1600" b="1" dirty="0">
                <a:latin typeface="Courier New" pitchFamily="49" charset="0"/>
                <a:cs typeface="Courier New" pitchFamily="49" charset="0"/>
              </a:rPr>
              <a:t>          signal(</a:t>
            </a:r>
            <a:r>
              <a:rPr lang="en-US" altLang="en-US" sz="1600" b="1" dirty="0" err="1">
                <a:latin typeface="Courier New" pitchFamily="49" charset="0"/>
                <a:cs typeface="Courier New" pitchFamily="49" charset="0"/>
              </a:rPr>
              <a:t>rw_mutex</a:t>
            </a:r>
            <a:r>
              <a:rPr lang="en-US" altLang="en-US" sz="1600" b="1" dirty="0">
                <a:latin typeface="Courier New" pitchFamily="49" charset="0"/>
                <a:cs typeface="Courier New" pitchFamily="49" charset="0"/>
              </a:rPr>
              <a:t>); </a:t>
            </a:r>
          </a:p>
          <a:p>
            <a:pPr>
              <a:buFont typeface="Monotype Sorts" pitchFamily="-84" charset="2"/>
              <a:buNone/>
            </a:pPr>
            <a:r>
              <a:rPr lang="en-US" altLang="en-US" sz="1600" b="1" dirty="0">
                <a:latin typeface="Courier New" pitchFamily="49" charset="0"/>
                <a:cs typeface="Courier New" pitchFamily="49" charset="0"/>
              </a:rPr>
              <a:t>     } while (true);</a:t>
            </a:r>
            <a:br>
              <a:rPr lang="en-US" altLang="en-US" sz="1600" b="1" dirty="0">
                <a:latin typeface="Courier New" pitchFamily="49" charset="0"/>
                <a:cs typeface="Courier New" pitchFamily="49" charset="0"/>
              </a:rPr>
            </a:br>
            <a:endParaRPr lang="en-US" altLang="en-US" sz="1600" b="1" dirty="0">
              <a:latin typeface="Courier New" pitchFamily="49" charset="0"/>
              <a:cs typeface="Courier New" pitchFamily="49" charset="0"/>
            </a:endParaRPr>
          </a:p>
        </p:txBody>
      </p:sp>
      <p:sp>
        <p:nvSpPr>
          <p:cNvPr id="14" name="Rectangle 3"/>
          <p:cNvSpPr txBox="1">
            <a:spLocks noChangeArrowheads="1"/>
          </p:cNvSpPr>
          <p:nvPr/>
        </p:nvSpPr>
        <p:spPr>
          <a:xfrm>
            <a:off x="8919413" y="806261"/>
            <a:ext cx="2740926"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1800" dirty="0"/>
          </a:p>
        </p:txBody>
      </p:sp>
      <p:sp>
        <p:nvSpPr>
          <p:cNvPr id="15" name="Rectangle 3"/>
          <p:cNvSpPr txBox="1">
            <a:spLocks noChangeArrowheads="1"/>
          </p:cNvSpPr>
          <p:nvPr/>
        </p:nvSpPr>
        <p:spPr>
          <a:xfrm>
            <a:off x="8693088" y="560597"/>
            <a:ext cx="3430135" cy="50053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t>Reader2</a:t>
            </a:r>
          </a:p>
          <a:p>
            <a:r>
              <a:rPr lang="en-US" altLang="en-US" sz="1800" dirty="0"/>
              <a:t>Reader R2 tries to enter CS</a:t>
            </a:r>
          </a:p>
          <a:p>
            <a:r>
              <a:rPr lang="en-US" altLang="en-US" sz="1800" dirty="0"/>
              <a:t>wait </a:t>
            </a:r>
            <a:r>
              <a:rPr lang="en-US" altLang="en-US" sz="1800" dirty="0" err="1"/>
              <a:t>mutex</a:t>
            </a:r>
            <a:r>
              <a:rPr lang="en-US" altLang="en-US" sz="1800" dirty="0"/>
              <a:t> so </a:t>
            </a:r>
            <a:r>
              <a:rPr lang="en-US" altLang="en-US" sz="1800" dirty="0" err="1"/>
              <a:t>mutex</a:t>
            </a:r>
            <a:r>
              <a:rPr lang="en-US" altLang="en-US" sz="1800" dirty="0"/>
              <a:t>=0</a:t>
            </a:r>
          </a:p>
          <a:p>
            <a:r>
              <a:rPr lang="en-US" altLang="en-US" sz="1800" dirty="0" err="1"/>
              <a:t>readcount</a:t>
            </a:r>
            <a:r>
              <a:rPr lang="en-US" altLang="en-US" sz="1800" dirty="0"/>
              <a:t>=2</a:t>
            </a:r>
          </a:p>
          <a:p>
            <a:r>
              <a:rPr lang="en-US" altLang="en-US" sz="1800" dirty="0"/>
              <a:t>Does not enter If section</a:t>
            </a:r>
          </a:p>
          <a:p>
            <a:r>
              <a:rPr lang="en-US" altLang="en-US" sz="1800" dirty="0" err="1"/>
              <a:t>readcount</a:t>
            </a:r>
            <a:r>
              <a:rPr lang="en-US" altLang="en-US" sz="1800" dirty="0"/>
              <a:t> </a:t>
            </a:r>
            <a:r>
              <a:rPr lang="en-US" altLang="en-US" sz="1800" dirty="0" err="1"/>
              <a:t>updation</a:t>
            </a:r>
            <a:r>
              <a:rPr lang="en-US" altLang="en-US" sz="1800" dirty="0"/>
              <a:t> finished so signal </a:t>
            </a:r>
            <a:r>
              <a:rPr lang="en-US" altLang="en-US" sz="1800" dirty="0" err="1"/>
              <a:t>mutex</a:t>
            </a:r>
            <a:r>
              <a:rPr lang="en-US" altLang="en-US" sz="1800" dirty="0"/>
              <a:t>, </a:t>
            </a:r>
          </a:p>
          <a:p>
            <a:r>
              <a:rPr lang="en-US" altLang="en-US" sz="1800" dirty="0" err="1"/>
              <a:t>mutex</a:t>
            </a:r>
            <a:r>
              <a:rPr lang="en-US" altLang="en-US" sz="1800" dirty="0"/>
              <a:t>=1</a:t>
            </a:r>
          </a:p>
          <a:p>
            <a:r>
              <a:rPr lang="en-US" altLang="en-US" sz="1800" dirty="0"/>
              <a:t>Reader R2 Enters CS </a:t>
            </a:r>
          </a:p>
          <a:p>
            <a:endParaRPr lang="en-US" altLang="en-US" sz="1800" dirty="0"/>
          </a:p>
        </p:txBody>
      </p:sp>
    </p:spTree>
    <p:extLst>
      <p:ext uri="{BB962C8B-B14F-4D97-AF65-F5344CB8AC3E}">
        <p14:creationId xmlns:p14="http://schemas.microsoft.com/office/powerpoint/2010/main" val="415820945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Readers-Writers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184</a:t>
            </a:fld>
            <a:endParaRPr lang="en-US"/>
          </a:p>
        </p:txBody>
      </p:sp>
      <p:sp>
        <p:nvSpPr>
          <p:cNvPr id="13" name="Content Placeholder 2"/>
          <p:cNvSpPr txBox="1">
            <a:spLocks/>
          </p:cNvSpPr>
          <p:nvPr/>
        </p:nvSpPr>
        <p:spPr>
          <a:xfrm>
            <a:off x="736980" y="1146176"/>
            <a:ext cx="9935570" cy="4530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Both </a:t>
            </a:r>
            <a:r>
              <a:rPr lang="en-US" altLang="en-US" sz="2400" dirty="0" err="1"/>
              <a:t>Soln</a:t>
            </a:r>
            <a:r>
              <a:rPr lang="en-US" altLang="en-US" sz="2400" dirty="0"/>
              <a:t> may lead to Starvation</a:t>
            </a:r>
          </a:p>
          <a:p>
            <a:r>
              <a:rPr lang="en-US" altLang="en-US" sz="2400" dirty="0"/>
              <a:t>First Reader Writer Problem-</a:t>
            </a:r>
          </a:p>
          <a:p>
            <a:pPr lvl="1"/>
            <a:r>
              <a:rPr lang="en-US" altLang="en-US" sz="2000" dirty="0"/>
              <a:t>Writers may starve</a:t>
            </a:r>
          </a:p>
          <a:p>
            <a:endParaRPr lang="en-US" altLang="en-US" sz="2400" dirty="0"/>
          </a:p>
          <a:p>
            <a:r>
              <a:rPr lang="en-US" altLang="en-US" sz="2400" dirty="0"/>
              <a:t>Second Reader Writer Problem-</a:t>
            </a:r>
          </a:p>
          <a:p>
            <a:pPr lvl="1"/>
            <a:r>
              <a:rPr lang="en-US" altLang="en-US" sz="2000" dirty="0"/>
              <a:t>Readers may starve</a:t>
            </a:r>
          </a:p>
          <a:p>
            <a:pPr lvl="1"/>
            <a:endParaRPr lang="en-US" altLang="en-US" sz="2000" dirty="0"/>
          </a:p>
          <a:p>
            <a:r>
              <a:rPr lang="en-IN" altLang="en-US" sz="2400" dirty="0"/>
              <a:t>For this reason, other variants of the problem have been proposed.</a:t>
            </a:r>
            <a:endParaRPr lang="en-US" altLang="en-US" sz="2400" dirty="0"/>
          </a:p>
          <a:p>
            <a:endParaRPr lang="en-US" altLang="en-US" sz="2400" dirty="0"/>
          </a:p>
          <a:p>
            <a:r>
              <a:rPr lang="en-US" altLang="en-US" sz="2400" dirty="0"/>
              <a:t>Problem is solved on some systems by kernel providing reader-writer locks</a:t>
            </a:r>
          </a:p>
        </p:txBody>
      </p:sp>
    </p:spTree>
    <p:extLst>
      <p:ext uri="{BB962C8B-B14F-4D97-AF65-F5344CB8AC3E}">
        <p14:creationId xmlns:p14="http://schemas.microsoft.com/office/powerpoint/2010/main" val="14301328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185</a:t>
            </a:fld>
            <a:endParaRPr lang="en-US"/>
          </a:p>
        </p:txBody>
      </p:sp>
      <p:sp>
        <p:nvSpPr>
          <p:cNvPr id="12" name="Rectangle 3"/>
          <p:cNvSpPr txBox="1">
            <a:spLocks noChangeArrowheads="1"/>
          </p:cNvSpPr>
          <p:nvPr/>
        </p:nvSpPr>
        <p:spPr>
          <a:xfrm>
            <a:off x="669758" y="4135272"/>
            <a:ext cx="9888686" cy="14946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a:latin typeface="Marcellus"/>
              </a:rPr>
              <a:t>5 Philosophers spend their lives alternating thinking and eating</a:t>
            </a: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98308" y="1408423"/>
            <a:ext cx="4257974" cy="2406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4738104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186</a:t>
            </a:fld>
            <a:endParaRPr lang="en-US"/>
          </a:p>
        </p:txBody>
      </p:sp>
      <p:sp>
        <p:nvSpPr>
          <p:cNvPr id="12" name="Rectangle 3"/>
          <p:cNvSpPr txBox="1">
            <a:spLocks noChangeArrowheads="1"/>
          </p:cNvSpPr>
          <p:nvPr/>
        </p:nvSpPr>
        <p:spPr>
          <a:xfrm>
            <a:off x="669758" y="2864514"/>
            <a:ext cx="9888686" cy="27654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ja-JP" sz="2400" dirty="0">
                <a:latin typeface="Marcellus"/>
              </a:rPr>
              <a:t>When thinking</a:t>
            </a:r>
          </a:p>
          <a:p>
            <a:pPr lvl="1">
              <a:tabLst>
                <a:tab pos="1365250" algn="l"/>
                <a:tab pos="1538288" algn="l"/>
              </a:tabLst>
            </a:pPr>
            <a:r>
              <a:rPr lang="en-US" altLang="en-US" dirty="0">
                <a:latin typeface="Marcellus"/>
              </a:rPr>
              <a:t>Don’</a:t>
            </a:r>
            <a:r>
              <a:rPr lang="en-US" altLang="ja-JP" dirty="0">
                <a:latin typeface="Marcellus"/>
              </a:rPr>
              <a:t>t interact with their neighbors </a:t>
            </a:r>
          </a:p>
          <a:p>
            <a:pPr>
              <a:tabLst>
                <a:tab pos="1365250" algn="l"/>
                <a:tab pos="1538288" algn="l"/>
              </a:tabLst>
            </a:pPr>
            <a:r>
              <a:rPr lang="en-US" altLang="ja-JP" sz="2400" dirty="0">
                <a:latin typeface="Marcellus"/>
              </a:rPr>
              <a:t>When hungry-</a:t>
            </a:r>
          </a:p>
          <a:p>
            <a:pPr lvl="1">
              <a:tabLst>
                <a:tab pos="1365250" algn="l"/>
                <a:tab pos="1538288" algn="l"/>
              </a:tabLst>
            </a:pPr>
            <a:r>
              <a:rPr lang="en-US" altLang="ja-JP" dirty="0">
                <a:latin typeface="Marcellus"/>
              </a:rPr>
              <a:t>A philosopher needs both their right and left chopstick to eat. </a:t>
            </a:r>
          </a:p>
          <a:p>
            <a:pPr lvl="1">
              <a:tabLst>
                <a:tab pos="1365250" algn="l"/>
                <a:tab pos="1538288" algn="l"/>
              </a:tabLst>
            </a:pPr>
            <a:r>
              <a:rPr lang="en-US" altLang="ja-JP" dirty="0">
                <a:latin typeface="Marcellus"/>
              </a:rPr>
              <a:t>A hungry philosopher may only eat if there are both chopsticks available</a:t>
            </a:r>
          </a:p>
        </p:txBody>
      </p:sp>
      <p:pic>
        <p:nvPicPr>
          <p:cNvPr id="1026" name="Picture 2" descr="THE DINING PHILOSOPHERS PROBL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3665" y="991614"/>
            <a:ext cx="4052973"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45248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187</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ja-JP" sz="2400" dirty="0">
                <a:latin typeface="Marcellus"/>
              </a:rPr>
              <a:t>Occasionally try to pick up 2 chopsticks that are closest to her to eat from bowl</a:t>
            </a:r>
          </a:p>
          <a:p>
            <a:pPr lvl="1">
              <a:tabLst>
                <a:tab pos="1365250" algn="l"/>
                <a:tab pos="1538288" algn="l"/>
              </a:tabLst>
            </a:pPr>
            <a:r>
              <a:rPr lang="en-US" altLang="en-US" dirty="0">
                <a:latin typeface="Marcellus"/>
              </a:rPr>
              <a:t>Chopsticks that are between her and her left and right neighbor</a:t>
            </a:r>
          </a:p>
          <a:p>
            <a:pPr lvl="1">
              <a:tabLst>
                <a:tab pos="1365250" algn="l"/>
                <a:tab pos="1538288" algn="l"/>
              </a:tabLst>
            </a:pPr>
            <a:r>
              <a:rPr lang="en-US" altLang="ja-JP" dirty="0">
                <a:latin typeface="Marcellus"/>
              </a:rPr>
              <a:t>Pick up only one at a time</a:t>
            </a:r>
            <a:endParaRPr lang="en-US" altLang="en-US" dirty="0">
              <a:latin typeface="Marcellus"/>
            </a:endParaRPr>
          </a:p>
          <a:p>
            <a:pPr lvl="1">
              <a:tabLst>
                <a:tab pos="1365250" algn="l"/>
                <a:tab pos="1538288" algn="l"/>
              </a:tabLst>
            </a:pPr>
            <a:r>
              <a:rPr lang="en-US" altLang="en-US" dirty="0">
                <a:latin typeface="Marcellus"/>
              </a:rPr>
              <a:t>Need both to eat, then release both when done</a:t>
            </a: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11655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188</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a:latin typeface="Marcellus"/>
              </a:rPr>
              <a:t>Classic Synchronization problem</a:t>
            </a:r>
          </a:p>
          <a:p>
            <a:pPr>
              <a:tabLst>
                <a:tab pos="1365250" algn="l"/>
                <a:tab pos="1538288" algn="l"/>
              </a:tabLst>
            </a:pPr>
            <a:r>
              <a:rPr lang="en-US" altLang="en-US" sz="2400" dirty="0">
                <a:latin typeface="Marcellus"/>
              </a:rPr>
              <a:t>Example of large class of concurrency control problems</a:t>
            </a:r>
          </a:p>
          <a:p>
            <a:pPr>
              <a:tabLst>
                <a:tab pos="1365250" algn="l"/>
                <a:tab pos="1538288" algn="l"/>
              </a:tabLst>
            </a:pPr>
            <a:r>
              <a:rPr lang="en-US" altLang="en-US" sz="2400" dirty="0">
                <a:latin typeface="Marcellus"/>
              </a:rPr>
              <a:t>Represents the need to allocate several resources among several processes </a:t>
            </a:r>
          </a:p>
          <a:p>
            <a:pPr lvl="1">
              <a:tabLst>
                <a:tab pos="1365250" algn="l"/>
                <a:tab pos="1538288" algn="l"/>
              </a:tabLst>
            </a:pPr>
            <a:r>
              <a:rPr lang="en-US" altLang="en-US" dirty="0">
                <a:latin typeface="Marcellus"/>
              </a:rPr>
              <a:t>in a deadlock free and starvation free manner</a:t>
            </a: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213298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189</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a:latin typeface="Marcellus"/>
              </a:rPr>
              <a:t>5 Philosophers share a common circular table</a:t>
            </a:r>
          </a:p>
          <a:p>
            <a:pPr lvl="1">
              <a:tabLst>
                <a:tab pos="1365250" algn="l"/>
                <a:tab pos="1538288" algn="l"/>
              </a:tabLst>
            </a:pPr>
            <a:r>
              <a:rPr lang="en-US" altLang="en-US" dirty="0">
                <a:latin typeface="Marcellus"/>
              </a:rPr>
              <a:t>Surrounded by 5 chairs=each belonging to one philosopher</a:t>
            </a:r>
          </a:p>
          <a:p>
            <a:pPr lvl="1">
              <a:tabLst>
                <a:tab pos="1365250" algn="l"/>
                <a:tab pos="1538288" algn="l"/>
              </a:tabLst>
            </a:pPr>
            <a:r>
              <a:rPr lang="en-US" altLang="en-US" dirty="0">
                <a:latin typeface="Marcellus"/>
              </a:rPr>
              <a:t>Center of table -&gt;Bowl of rice</a:t>
            </a:r>
          </a:p>
          <a:p>
            <a:pPr lvl="1">
              <a:tabLst>
                <a:tab pos="1365250" algn="l"/>
                <a:tab pos="1538288" algn="l"/>
              </a:tabLst>
            </a:pPr>
            <a:r>
              <a:rPr lang="en-US" altLang="en-US" dirty="0">
                <a:latin typeface="Marcellus"/>
              </a:rPr>
              <a:t>Five single chopsticks</a:t>
            </a:r>
          </a:p>
          <a:p>
            <a:pPr marL="457200" lvl="1" indent="0">
              <a:buNone/>
              <a:tabLst>
                <a:tab pos="1365250" algn="l"/>
                <a:tab pos="1538288" algn="l"/>
              </a:tabLst>
            </a:pPr>
            <a:endParaRPr lang="en-US" altLang="en-US" sz="2800" dirty="0">
              <a:latin typeface="Marcellus"/>
            </a:endParaRP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https://media.geeksforgeeks.org/wp-content/uploads/dining_philosopher_problem.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8346" y="711200"/>
            <a:ext cx="3343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935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When one process is executing in its critical section, </a:t>
            </a:r>
          </a:p>
          <a:p>
            <a:pPr lvl="1"/>
            <a:r>
              <a:rPr lang="en-IN" dirty="0"/>
              <a:t>No other process is to be allowed to execute in its critical section. </a:t>
            </a:r>
          </a:p>
          <a:p>
            <a:pPr lvl="1"/>
            <a:endParaRPr lang="en-IN" dirty="0"/>
          </a:p>
          <a:p>
            <a:pPr lvl="1"/>
            <a:r>
              <a:rPr lang="en-IN" dirty="0"/>
              <a:t>Execution of Critical Sections by the processes is mutually exclusive</a:t>
            </a:r>
          </a:p>
          <a:p>
            <a:pPr lvl="1"/>
            <a:endParaRPr lang="en-IN" dirty="0"/>
          </a:p>
          <a:p>
            <a:r>
              <a:rPr lang="en-IN" b="1" i="1" dirty="0">
                <a:solidFill>
                  <a:srgbClr val="FF0000"/>
                </a:solidFill>
              </a:rPr>
              <a:t>Critical-section problem </a:t>
            </a:r>
            <a:r>
              <a:rPr lang="en-IN" b="1" dirty="0">
                <a:solidFill>
                  <a:srgbClr val="FF0000"/>
                </a:solidFill>
              </a:rPr>
              <a:t>is to design a protocol that the processes can use to cooperate. </a:t>
            </a: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19</a:t>
            </a:fld>
            <a:endParaRPr lang="en-US"/>
          </a:p>
        </p:txBody>
      </p:sp>
    </p:spTree>
    <p:extLst>
      <p:ext uri="{BB962C8B-B14F-4D97-AF65-F5344CB8AC3E}">
        <p14:creationId xmlns:p14="http://schemas.microsoft.com/office/powerpoint/2010/main" val="39379335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Dining-Philosophers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83406" y="1005262"/>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190</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dirty="0">
                <a:latin typeface="Marcellus"/>
              </a:rPr>
              <a:t>Shared data?</a:t>
            </a:r>
          </a:p>
          <a:p>
            <a:pPr lvl="1">
              <a:tabLst>
                <a:tab pos="1365250" algn="l"/>
                <a:tab pos="1538288" algn="l"/>
              </a:tabLst>
            </a:pPr>
            <a:r>
              <a:rPr lang="en-US" altLang="en-US" sz="2800" dirty="0">
                <a:latin typeface="Marcellus"/>
              </a:rPr>
              <a:t>Bowl of rice (data set)</a:t>
            </a:r>
          </a:p>
          <a:p>
            <a:pPr lvl="1">
              <a:tabLst>
                <a:tab pos="1365250" algn="l"/>
                <a:tab pos="1538288" algn="l"/>
              </a:tabLst>
            </a:pPr>
            <a:r>
              <a:rPr lang="en-US" altLang="en-US" sz="2800" dirty="0">
                <a:latin typeface="Marcellus"/>
              </a:rPr>
              <a:t>Semaphore </a:t>
            </a:r>
            <a:r>
              <a:rPr lang="en-US" altLang="en-US" sz="2800" dirty="0">
                <a:solidFill>
                  <a:srgbClr val="FF0000"/>
                </a:solidFill>
                <a:latin typeface="Marcellus"/>
              </a:rPr>
              <a:t>chopstick [5]</a:t>
            </a:r>
            <a:r>
              <a:rPr lang="en-US" altLang="en-US" sz="2800" dirty="0">
                <a:latin typeface="Marcellus"/>
              </a:rPr>
              <a:t> initialized to 1</a:t>
            </a:r>
          </a:p>
          <a:p>
            <a:pPr lvl="1">
              <a:tabLst>
                <a:tab pos="1365250" algn="l"/>
                <a:tab pos="1538288" algn="l"/>
              </a:tabLst>
            </a:pPr>
            <a:endParaRPr lang="en-US" altLang="en-US" sz="2800" dirty="0">
              <a:latin typeface="Marcellus"/>
            </a:endParaRP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https://media.geeksforgeeks.org/wp-content/uploads/dining_philosopher_problem.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78346" y="711200"/>
            <a:ext cx="334327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11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Semaphore Solution for Dining-Philosophers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191</a:t>
            </a:fld>
            <a:endParaRPr lang="en-US"/>
          </a:p>
        </p:txBody>
      </p:sp>
      <p:sp>
        <p:nvSpPr>
          <p:cNvPr id="12" name="Rectangle 3"/>
          <p:cNvSpPr txBox="1">
            <a:spLocks noChangeArrowheads="1"/>
          </p:cNvSpPr>
          <p:nvPr/>
        </p:nvSpPr>
        <p:spPr>
          <a:xfrm>
            <a:off x="1238251" y="3403601"/>
            <a:ext cx="9211733" cy="2765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tabLst>
                <a:tab pos="1365250" algn="l"/>
                <a:tab pos="1538288" algn="l"/>
              </a:tabLst>
            </a:pPr>
            <a:r>
              <a:rPr lang="en-US" altLang="en-US" sz="2400" dirty="0">
                <a:latin typeface="Marcellus"/>
              </a:rPr>
              <a:t>Grab the chopstick –By Executing wait operation on the semaphore</a:t>
            </a:r>
          </a:p>
          <a:p>
            <a:pPr>
              <a:tabLst>
                <a:tab pos="1365250" algn="l"/>
                <a:tab pos="1538288" algn="l"/>
              </a:tabLst>
            </a:pPr>
            <a:r>
              <a:rPr lang="en-US" altLang="en-US" sz="2400" dirty="0">
                <a:latin typeface="Marcellus"/>
              </a:rPr>
              <a:t>Release the chopstick-By executing the signal operation on the appropriate semaphore</a:t>
            </a:r>
          </a:p>
          <a:p>
            <a:pPr marL="228600" lvl="2">
              <a:spcBef>
                <a:spcPts val="1000"/>
              </a:spcBef>
              <a:tabLst>
                <a:tab pos="1365250" algn="l"/>
                <a:tab pos="1538288" algn="l"/>
              </a:tabLst>
            </a:pPr>
            <a:r>
              <a:rPr lang="en-US" altLang="en-US" sz="2400" dirty="0">
                <a:latin typeface="Marcellus"/>
              </a:rPr>
              <a:t>Array of Semaphores </a:t>
            </a:r>
            <a:r>
              <a:rPr lang="en-US" altLang="en-US" sz="2400" dirty="0">
                <a:solidFill>
                  <a:srgbClr val="FF0000"/>
                </a:solidFill>
                <a:latin typeface="Marcellus"/>
              </a:rPr>
              <a:t>chopstick [5]</a:t>
            </a:r>
            <a:r>
              <a:rPr lang="en-US" altLang="en-US" sz="2400" dirty="0">
                <a:latin typeface="Marcellus"/>
              </a:rPr>
              <a:t> initialized to 1</a:t>
            </a:r>
          </a:p>
          <a:p>
            <a:pPr>
              <a:tabLst>
                <a:tab pos="1365250" algn="l"/>
                <a:tab pos="1538288" algn="l"/>
              </a:tabLst>
            </a:pPr>
            <a:endParaRPr lang="en-US" altLang="en-US" sz="2400" dirty="0">
              <a:latin typeface="Marcellus"/>
            </a:endParaRPr>
          </a:p>
        </p:txBody>
      </p:sp>
      <p:pic>
        <p:nvPicPr>
          <p:cNvPr id="14" name="Picture 5"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27551" y="1079500"/>
            <a:ext cx="2944283" cy="212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793865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0"/>
            <a:ext cx="11395912" cy="504175"/>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192</a:t>
            </a:fld>
            <a:endParaRPr lang="en-US"/>
          </a:p>
        </p:txBody>
      </p:sp>
      <p:sp>
        <p:nvSpPr>
          <p:cNvPr id="13" name="Rectangle 3"/>
          <p:cNvSpPr txBox="1">
            <a:spLocks noChangeArrowheads="1"/>
          </p:cNvSpPr>
          <p:nvPr/>
        </p:nvSpPr>
        <p:spPr>
          <a:xfrm>
            <a:off x="130978" y="409506"/>
            <a:ext cx="947631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76238" indent="-376238">
              <a:tabLst>
                <a:tab pos="1709738" algn="l"/>
                <a:tab pos="2001838" algn="l"/>
                <a:tab pos="2227263" algn="l"/>
                <a:tab pos="2454275" algn="l"/>
              </a:tabLst>
            </a:pPr>
            <a:r>
              <a:rPr lang="en-US" altLang="en-US" dirty="0"/>
              <a:t>The structure of Philosopher</a:t>
            </a:r>
            <a:r>
              <a:rPr lang="en-US" altLang="en-US" i="1" dirty="0">
                <a:solidFill>
                  <a:srgbClr val="0000FF"/>
                </a:solidFill>
              </a:rPr>
              <a:t> i</a:t>
            </a:r>
            <a:r>
              <a:rPr lang="en-US" altLang="en-US" dirty="0"/>
              <a:t>:</a:t>
            </a:r>
          </a:p>
          <a:p>
            <a:pPr marL="1195388" lvl="2"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do { </a:t>
            </a:r>
          </a:p>
          <a:p>
            <a:pPr marL="1195388" lvl="2"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wait (chopstick[</a:t>
            </a:r>
            <a:r>
              <a:rPr lang="en-US" altLang="en-US" sz="1600" b="1" dirty="0" err="1">
                <a:solidFill>
                  <a:srgbClr val="000000"/>
                </a:solidFill>
                <a:latin typeface="Courier New" pitchFamily="49" charset="0"/>
              </a:rPr>
              <a:t>i</a:t>
            </a:r>
            <a:r>
              <a:rPr lang="en-US" altLang="en-US" sz="1600" b="1" dirty="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wait (</a:t>
            </a:r>
            <a:r>
              <a:rPr lang="en-US" altLang="en-US" sz="1600" b="1" dirty="0" err="1">
                <a:solidFill>
                  <a:srgbClr val="000000"/>
                </a:solidFill>
                <a:latin typeface="Courier New" pitchFamily="49" charset="0"/>
              </a:rPr>
              <a:t>chopStick</a:t>
            </a:r>
            <a:r>
              <a:rPr lang="en-US" altLang="en-US" sz="1600" b="1" dirty="0">
                <a:solidFill>
                  <a:srgbClr val="000000"/>
                </a:solidFill>
                <a:latin typeface="Courier New" pitchFamily="49" charset="0"/>
              </a:rPr>
              <a:t>[ (</a:t>
            </a:r>
            <a:r>
              <a:rPr lang="en-US" altLang="en-US" sz="1600" b="1" dirty="0" err="1">
                <a:solidFill>
                  <a:srgbClr val="000000"/>
                </a:solidFill>
                <a:latin typeface="Courier New" pitchFamily="49" charset="0"/>
              </a:rPr>
              <a:t>i</a:t>
            </a:r>
            <a:r>
              <a:rPr lang="en-US" altLang="en-US" sz="1600" b="1" dirty="0">
                <a:solidFill>
                  <a:srgbClr val="000000"/>
                </a:solidFill>
                <a:latin typeface="Courier New" pitchFamily="49" charset="0"/>
              </a:rPr>
              <a:t> + 1) % 5] );</a:t>
            </a:r>
          </a:p>
          <a:p>
            <a:pPr marL="1195388" lvl="2"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  eat</a:t>
            </a:r>
          </a:p>
          <a:p>
            <a:pPr marL="1195388" lvl="2" indent="-338138">
              <a:buFont typeface="Webdings" pitchFamily="18" charset="2"/>
              <a:buNone/>
              <a:tabLst>
                <a:tab pos="1709738" algn="l"/>
                <a:tab pos="2001838" algn="l"/>
                <a:tab pos="2227263" algn="l"/>
                <a:tab pos="2454275" algn="l"/>
              </a:tabLst>
            </a:pPr>
            <a:endParaRPr lang="en-US" altLang="en-US" sz="1600" b="1" dirty="0">
              <a:solidFill>
                <a:srgbClr val="000000"/>
              </a:solidFill>
              <a:latin typeface="Courier New" pitchFamily="49" charset="0"/>
            </a:endParaRPr>
          </a:p>
          <a:p>
            <a:pPr marL="1195388" lvl="2"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signal (chopstick[</a:t>
            </a:r>
            <a:r>
              <a:rPr lang="en-US" altLang="en-US" sz="1600" b="1" dirty="0" err="1">
                <a:solidFill>
                  <a:srgbClr val="000000"/>
                </a:solidFill>
                <a:latin typeface="Courier New" pitchFamily="49" charset="0"/>
              </a:rPr>
              <a:t>i</a:t>
            </a:r>
            <a:r>
              <a:rPr lang="en-US" altLang="en-US" sz="1600" b="1" dirty="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signal (chopstick[ (</a:t>
            </a:r>
            <a:r>
              <a:rPr lang="en-US" altLang="en-US" sz="1600" b="1" dirty="0" err="1">
                <a:solidFill>
                  <a:srgbClr val="000000"/>
                </a:solidFill>
                <a:latin typeface="Courier New" pitchFamily="49" charset="0"/>
              </a:rPr>
              <a:t>i</a:t>
            </a:r>
            <a:r>
              <a:rPr lang="en-US" altLang="en-US" sz="1600" b="1" dirty="0">
                <a:solidFill>
                  <a:srgbClr val="000000"/>
                </a:solidFill>
                <a:latin typeface="Courier New" pitchFamily="49" charset="0"/>
              </a:rPr>
              <a:t> + 1) % 5] );</a:t>
            </a:r>
          </a:p>
          <a:p>
            <a:pPr marL="1195388" lvl="2"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p>
          <a:p>
            <a:pPr marL="1195388" lvl="2"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  think</a:t>
            </a:r>
          </a:p>
          <a:p>
            <a:pPr marL="1195388" lvl="2" indent="-338138">
              <a:buFont typeface="Webdings" pitchFamily="18" charset="2"/>
              <a:buNone/>
              <a:tabLst>
                <a:tab pos="1709738" algn="l"/>
                <a:tab pos="2001838" algn="l"/>
                <a:tab pos="2227263" algn="l"/>
                <a:tab pos="2454275" algn="l"/>
              </a:tabLst>
            </a:pPr>
            <a:endParaRPr lang="en-US" altLang="en-US" b="1" dirty="0">
              <a:solidFill>
                <a:srgbClr val="000000"/>
              </a:solidFill>
              <a:latin typeface="Courier New" pitchFamily="49" charset="0"/>
            </a:endParaRPr>
          </a:p>
          <a:p>
            <a:pPr marL="1195388" lvl="2"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while (TRUE);</a:t>
            </a:r>
            <a:endParaRPr lang="en-US" altLang="en-US" sz="1600" dirty="0">
              <a:solidFill>
                <a:srgbClr val="0000FF"/>
              </a:solidFill>
            </a:endParaRPr>
          </a:p>
          <a:p>
            <a:pPr marL="0" indent="0">
              <a:buNone/>
              <a:tabLst>
                <a:tab pos="1709738" algn="l"/>
                <a:tab pos="2001838" algn="l"/>
                <a:tab pos="2227263" algn="l"/>
                <a:tab pos="2454275" algn="l"/>
              </a:tabLst>
            </a:pPr>
            <a:endParaRPr lang="en-US" altLang="en-US" dirty="0">
              <a:solidFill>
                <a:srgbClr val="0000FF"/>
              </a:solidFill>
            </a:endParaRPr>
          </a:p>
        </p:txBody>
      </p:sp>
      <p:sp>
        <p:nvSpPr>
          <p:cNvPr id="11" name="Rectangle 10"/>
          <p:cNvSpPr/>
          <p:nvPr/>
        </p:nvSpPr>
        <p:spPr>
          <a:xfrm>
            <a:off x="6833330" y="664068"/>
            <a:ext cx="4799462" cy="3970318"/>
          </a:xfrm>
          <a:prstGeom prst="rect">
            <a:avLst/>
          </a:prstGeom>
        </p:spPr>
        <p:txBody>
          <a:bodyPr wrap="square">
            <a:spAutoFit/>
          </a:bodyPr>
          <a:lstStyle/>
          <a:p>
            <a:r>
              <a:rPr lang="en-US" b="1" dirty="0"/>
              <a:t>Philosopher </a:t>
            </a:r>
            <a:r>
              <a:rPr lang="en-US" b="1" dirty="0" err="1"/>
              <a:t>i</a:t>
            </a:r>
            <a:r>
              <a:rPr lang="en-US" b="1" dirty="0"/>
              <a:t> has picked up the chopsticks on his sides. </a:t>
            </a:r>
          </a:p>
          <a:p>
            <a:endParaRPr lang="en-US" b="1" dirty="0"/>
          </a:p>
          <a:p>
            <a:endParaRPr lang="en-US" b="1" dirty="0"/>
          </a:p>
          <a:p>
            <a:endParaRPr lang="en-US" b="1" dirty="0"/>
          </a:p>
          <a:p>
            <a:r>
              <a:rPr lang="en-US" b="1" dirty="0"/>
              <a:t>Then the eating function is performed.</a:t>
            </a:r>
          </a:p>
          <a:p>
            <a:endParaRPr lang="en-US" b="1" dirty="0"/>
          </a:p>
          <a:p>
            <a:endParaRPr lang="en-US" b="1" dirty="0"/>
          </a:p>
          <a:p>
            <a:endParaRPr lang="en-US" b="1" dirty="0"/>
          </a:p>
          <a:p>
            <a:r>
              <a:rPr lang="en-US" b="1" dirty="0"/>
              <a:t>Philosopher </a:t>
            </a:r>
            <a:r>
              <a:rPr lang="en-US" b="1" dirty="0" err="1"/>
              <a:t>i</a:t>
            </a:r>
            <a:r>
              <a:rPr lang="en-US" b="1" dirty="0"/>
              <a:t> has eaten and put down the chopsticks on his sides. </a:t>
            </a:r>
          </a:p>
          <a:p>
            <a:endParaRPr lang="en-US" b="1" dirty="0"/>
          </a:p>
          <a:p>
            <a:endParaRPr lang="en-US" b="1" dirty="0"/>
          </a:p>
          <a:p>
            <a:r>
              <a:rPr lang="en-US" b="1" dirty="0"/>
              <a:t>Then the philosopher goes back to thinking.</a:t>
            </a:r>
          </a:p>
        </p:txBody>
      </p:sp>
    </p:spTree>
    <p:extLst>
      <p:ext uri="{BB962C8B-B14F-4D97-AF65-F5344CB8AC3E}">
        <p14:creationId xmlns:p14="http://schemas.microsoft.com/office/powerpoint/2010/main" val="24907015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193</a:t>
            </a:fld>
            <a:endParaRPr lang="en-US"/>
          </a:p>
        </p:txBody>
      </p:sp>
      <p:sp>
        <p:nvSpPr>
          <p:cNvPr id="13" name="Rectangle 3"/>
          <p:cNvSpPr txBox="1">
            <a:spLocks noChangeArrowheads="1"/>
          </p:cNvSpPr>
          <p:nvPr/>
        </p:nvSpPr>
        <p:spPr>
          <a:xfrm>
            <a:off x="37638" y="907574"/>
            <a:ext cx="3442541"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wait (chopstick[</a:t>
            </a:r>
            <a:r>
              <a:rPr lang="en-US" altLang="en-US" sz="1600" b="1" dirty="0" err="1">
                <a:solidFill>
                  <a:srgbClr val="000000"/>
                </a:solidFill>
                <a:latin typeface="Courier New" pitchFamily="49" charset="0"/>
              </a:rPr>
              <a:t>i</a:t>
            </a:r>
            <a:r>
              <a:rPr lang="en-US" altLang="en-US" sz="16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wait (</a:t>
            </a:r>
            <a:r>
              <a:rPr lang="en-US" altLang="en-US" sz="1600" b="1" dirty="0" err="1">
                <a:solidFill>
                  <a:srgbClr val="000000"/>
                </a:solidFill>
                <a:latin typeface="Courier New" pitchFamily="49" charset="0"/>
              </a:rPr>
              <a:t>chopStick</a:t>
            </a:r>
            <a:r>
              <a:rPr lang="en-US" altLang="en-US" sz="1600" b="1" dirty="0">
                <a:solidFill>
                  <a:srgbClr val="000000"/>
                </a:solidFill>
                <a:latin typeface="Courier New" pitchFamily="49" charset="0"/>
              </a:rPr>
              <a:t>[ (</a:t>
            </a:r>
            <a:r>
              <a:rPr lang="en-US" altLang="en-US" sz="1600" b="1" dirty="0" err="1">
                <a:solidFill>
                  <a:srgbClr val="000000"/>
                </a:solidFill>
                <a:latin typeface="Courier New" pitchFamily="49" charset="0"/>
              </a:rPr>
              <a:t>i</a:t>
            </a:r>
            <a:r>
              <a:rPr lang="en-US" altLang="en-US" sz="1600" b="1" dirty="0">
                <a:solidFill>
                  <a:srgbClr val="000000"/>
                </a:solidFill>
                <a:latin typeface="Courier New" pitchFamily="49" charset="0"/>
              </a:rPr>
              <a:t> + 1) % 5]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600" b="1" dirty="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signal (chopstick[</a:t>
            </a:r>
            <a:r>
              <a:rPr lang="en-US" altLang="en-US" sz="1600" b="1" dirty="0" err="1">
                <a:solidFill>
                  <a:srgbClr val="000000"/>
                </a:solidFill>
                <a:latin typeface="Courier New" pitchFamily="49" charset="0"/>
              </a:rPr>
              <a:t>i</a:t>
            </a:r>
            <a:r>
              <a:rPr lang="en-US" altLang="en-US" sz="16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signal (chopstick[ (</a:t>
            </a:r>
            <a:r>
              <a:rPr lang="en-US" altLang="en-US" sz="1600" b="1" dirty="0" err="1">
                <a:solidFill>
                  <a:srgbClr val="000000"/>
                </a:solidFill>
                <a:latin typeface="Courier New" pitchFamily="49" charset="0"/>
              </a:rPr>
              <a:t>i</a:t>
            </a:r>
            <a:r>
              <a:rPr lang="en-US" altLang="en-US" sz="1600" b="1" dirty="0">
                <a:solidFill>
                  <a:srgbClr val="000000"/>
                </a:solidFill>
                <a:latin typeface="Courier New" pitchFamily="49" charset="0"/>
              </a:rPr>
              <a:t> + 1) % 5]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600" b="1" dirty="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while (TRUE);</a:t>
            </a:r>
            <a:endParaRPr lang="en-US" altLang="en-US" sz="1600" dirty="0">
              <a:solidFill>
                <a:srgbClr val="0000FF"/>
              </a:solidFill>
            </a:endParaRPr>
          </a:p>
          <a:p>
            <a:pPr marL="0" indent="0">
              <a:buNone/>
              <a:tabLst>
                <a:tab pos="1709738" algn="l"/>
                <a:tab pos="2001838" algn="l"/>
                <a:tab pos="2227263" algn="l"/>
                <a:tab pos="2454275" algn="l"/>
              </a:tabLst>
            </a:pPr>
            <a:endParaRPr lang="en-US" altLang="en-US" sz="1600" dirty="0">
              <a:solidFill>
                <a:srgbClr val="0000FF"/>
              </a:solidFill>
            </a:endParaRPr>
          </a:p>
        </p:txBody>
      </p:sp>
      <p:pic>
        <p:nvPicPr>
          <p:cNvPr id="12" name="Picture 2" descr="THE DINING PHILOSOPHERS PROBL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8155" y="1095314"/>
            <a:ext cx="4603844" cy="371721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txBox="1">
            <a:spLocks noChangeArrowheads="1"/>
          </p:cNvSpPr>
          <p:nvPr/>
        </p:nvSpPr>
        <p:spPr>
          <a:xfrm>
            <a:off x="3480180" y="989278"/>
            <a:ext cx="384672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700" b="1" dirty="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700" b="1" dirty="0">
                <a:solidFill>
                  <a:srgbClr val="000000"/>
                </a:solidFill>
                <a:latin typeface="Courier New" pitchFamily="49" charset="0"/>
              </a:rPr>
              <a:t>	</a:t>
            </a:r>
            <a:r>
              <a:rPr lang="en-US" altLang="en-US" sz="1700" b="1" dirty="0" err="1">
                <a:solidFill>
                  <a:srgbClr val="000000"/>
                </a:solidFill>
                <a:latin typeface="Courier New" pitchFamily="49" charset="0"/>
              </a:rPr>
              <a:t>i</a:t>
            </a:r>
            <a:r>
              <a:rPr lang="en-US" altLang="en-US" sz="1700" b="1" dirty="0">
                <a:solidFill>
                  <a:srgbClr val="000000"/>
                </a:solidFill>
                <a:latin typeface="Courier New" pitchFamily="49" charset="0"/>
              </a:rPr>
              <a:t>=0</a:t>
            </a:r>
          </a:p>
          <a:p>
            <a:pPr marL="280988" indent="-338138">
              <a:buFont typeface="Webdings" pitchFamily="18" charset="2"/>
              <a:buNone/>
              <a:tabLst>
                <a:tab pos="1709738" algn="l"/>
                <a:tab pos="2001838" algn="l"/>
                <a:tab pos="2227263" algn="l"/>
                <a:tab pos="2454275" algn="l"/>
              </a:tabLst>
            </a:pPr>
            <a:r>
              <a:rPr lang="en-US" altLang="en-US" sz="1700" b="1" dirty="0">
                <a:solidFill>
                  <a:srgbClr val="000000"/>
                </a:solidFill>
                <a:latin typeface="Courier New" pitchFamily="49" charset="0"/>
              </a:rPr>
              <a:t>    wait (chopstick[0] );</a:t>
            </a:r>
          </a:p>
          <a:p>
            <a:pPr marL="280988" indent="-338138">
              <a:buFont typeface="Webdings" pitchFamily="18" charset="2"/>
              <a:buNone/>
              <a:tabLst>
                <a:tab pos="1709738" algn="l"/>
                <a:tab pos="2001838" algn="l"/>
                <a:tab pos="2227263" algn="l"/>
                <a:tab pos="2454275" algn="l"/>
              </a:tabLst>
            </a:pPr>
            <a:r>
              <a:rPr lang="en-US" altLang="en-US" sz="1700" b="1" dirty="0">
                <a:solidFill>
                  <a:srgbClr val="000000"/>
                </a:solidFill>
                <a:latin typeface="Courier New" pitchFamily="49" charset="0"/>
              </a:rPr>
              <a:t>	  wait (</a:t>
            </a:r>
            <a:r>
              <a:rPr lang="en-US" altLang="en-US" sz="1700" b="1" dirty="0" err="1">
                <a:solidFill>
                  <a:srgbClr val="000000"/>
                </a:solidFill>
                <a:latin typeface="Courier New" pitchFamily="49" charset="0"/>
              </a:rPr>
              <a:t>chopStick</a:t>
            </a:r>
            <a:r>
              <a:rPr lang="en-US" altLang="en-US" sz="1700" b="1" dirty="0">
                <a:solidFill>
                  <a:srgbClr val="000000"/>
                </a:solidFill>
                <a:latin typeface="Courier New" pitchFamily="49" charset="0"/>
              </a:rPr>
              <a:t>[1] );</a:t>
            </a:r>
          </a:p>
          <a:p>
            <a:pPr marL="280988" indent="-338138">
              <a:buFont typeface="Webdings" pitchFamily="18" charset="2"/>
              <a:buNone/>
              <a:tabLst>
                <a:tab pos="1709738" algn="l"/>
                <a:tab pos="2001838" algn="l"/>
                <a:tab pos="2227263" algn="l"/>
                <a:tab pos="2454275" algn="l"/>
              </a:tabLst>
            </a:pPr>
            <a:r>
              <a:rPr lang="en-US" altLang="en-US" sz="17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700" b="1" dirty="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700" b="1" dirty="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700" b="1" dirty="0">
                <a:solidFill>
                  <a:srgbClr val="000000"/>
                </a:solidFill>
                <a:latin typeface="Courier New" pitchFamily="49" charset="0"/>
              </a:rPr>
              <a:t>	  signal (chopstick[0] );</a:t>
            </a:r>
          </a:p>
          <a:p>
            <a:pPr marL="280988" indent="-338138">
              <a:buFont typeface="Webdings" pitchFamily="18" charset="2"/>
              <a:buNone/>
              <a:tabLst>
                <a:tab pos="1709738" algn="l"/>
                <a:tab pos="2001838" algn="l"/>
                <a:tab pos="2227263" algn="l"/>
                <a:tab pos="2454275" algn="l"/>
              </a:tabLst>
            </a:pPr>
            <a:r>
              <a:rPr lang="en-US" altLang="en-US" sz="1700" b="1" dirty="0">
                <a:solidFill>
                  <a:srgbClr val="000000"/>
                </a:solidFill>
                <a:latin typeface="Courier New" pitchFamily="49" charset="0"/>
              </a:rPr>
              <a:t>	  signal (chopstick[1] );</a:t>
            </a:r>
          </a:p>
          <a:p>
            <a:pPr marL="280988" indent="-338138">
              <a:buFont typeface="Webdings" pitchFamily="18" charset="2"/>
              <a:buNone/>
              <a:tabLst>
                <a:tab pos="1709738" algn="l"/>
                <a:tab pos="2001838" algn="l"/>
                <a:tab pos="2227263" algn="l"/>
                <a:tab pos="2454275" algn="l"/>
              </a:tabLst>
            </a:pPr>
            <a:r>
              <a:rPr lang="en-US" altLang="en-US" sz="17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700" b="1" dirty="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700" b="1" dirty="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700" b="1" dirty="0">
                <a:solidFill>
                  <a:srgbClr val="000000"/>
                </a:solidFill>
                <a:latin typeface="Courier New" pitchFamily="49" charset="0"/>
              </a:rPr>
              <a:t>} while (TRUE);</a:t>
            </a:r>
            <a:endParaRPr lang="en-US" altLang="en-US" sz="1700" dirty="0">
              <a:solidFill>
                <a:srgbClr val="0000FF"/>
              </a:solidFill>
            </a:endParaRPr>
          </a:p>
          <a:p>
            <a:pPr marL="0" indent="0">
              <a:buNone/>
              <a:tabLst>
                <a:tab pos="1709738" algn="l"/>
                <a:tab pos="2001838" algn="l"/>
                <a:tab pos="2227263" algn="l"/>
                <a:tab pos="2454275" algn="l"/>
              </a:tabLst>
            </a:pPr>
            <a:endParaRPr lang="en-US" altLang="en-US" dirty="0">
              <a:solidFill>
                <a:srgbClr val="0000FF"/>
              </a:solidFill>
            </a:endParaRPr>
          </a:p>
        </p:txBody>
      </p:sp>
    </p:spTree>
    <p:extLst>
      <p:ext uri="{BB962C8B-B14F-4D97-AF65-F5344CB8AC3E}">
        <p14:creationId xmlns:p14="http://schemas.microsoft.com/office/powerpoint/2010/main" val="317982730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194</a:t>
            </a:fld>
            <a:endParaRPr lang="en-US"/>
          </a:p>
        </p:txBody>
      </p:sp>
      <p:pic>
        <p:nvPicPr>
          <p:cNvPr id="12" name="Picture 2" descr="THE DINING PHILOSOPHERS PROBL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8155" y="1095314"/>
            <a:ext cx="4603844" cy="371721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txBox="1">
            <a:spLocks noChangeArrowheads="1"/>
          </p:cNvSpPr>
          <p:nvPr/>
        </p:nvSpPr>
        <p:spPr>
          <a:xfrm>
            <a:off x="13649" y="880095"/>
            <a:ext cx="4135270" cy="47847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a:t>
            </a:r>
            <a:r>
              <a:rPr lang="en-US" altLang="en-US" sz="1400" b="1" dirty="0" err="1">
                <a:solidFill>
                  <a:srgbClr val="000000"/>
                </a:solidFill>
                <a:latin typeface="Courier New" pitchFamily="49" charset="0"/>
              </a:rPr>
              <a:t>i</a:t>
            </a:r>
            <a:r>
              <a:rPr lang="en-US" altLang="en-US" sz="1400" b="1" dirty="0">
                <a:solidFill>
                  <a:srgbClr val="000000"/>
                </a:solidFill>
                <a:latin typeface="Courier New" pitchFamily="49" charset="0"/>
              </a:rPr>
              <a:t>=1</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wait (chopstick[1]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wait (</a:t>
            </a:r>
            <a:r>
              <a:rPr lang="en-US" altLang="en-US" sz="1400" b="1" dirty="0" err="1">
                <a:solidFill>
                  <a:srgbClr val="000000"/>
                </a:solidFill>
                <a:latin typeface="Courier New" pitchFamily="49" charset="0"/>
              </a:rPr>
              <a:t>chopStick</a:t>
            </a:r>
            <a:r>
              <a:rPr lang="en-US" altLang="en-US" sz="1400" b="1" dirty="0">
                <a:solidFill>
                  <a:srgbClr val="000000"/>
                </a:solidFill>
                <a:latin typeface="Courier New" pitchFamily="49" charset="0"/>
              </a:rPr>
              <a:t>[2]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400" b="1" dirty="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signal (chopstick[1]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signal (chopstick[2]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400" b="1" dirty="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while (TRUE);</a:t>
            </a:r>
            <a:endParaRPr lang="en-US" altLang="en-US" sz="1400" dirty="0">
              <a:solidFill>
                <a:srgbClr val="0000FF"/>
              </a:solidFill>
            </a:endParaRPr>
          </a:p>
          <a:p>
            <a:pPr marL="0" indent="0">
              <a:buNone/>
              <a:tabLst>
                <a:tab pos="1709738" algn="l"/>
                <a:tab pos="2001838" algn="l"/>
                <a:tab pos="2227263" algn="l"/>
                <a:tab pos="2454275" algn="l"/>
              </a:tabLst>
            </a:pPr>
            <a:endParaRPr lang="en-US" altLang="en-US" dirty="0">
              <a:solidFill>
                <a:srgbClr val="0000FF"/>
              </a:solidFill>
            </a:endParaRPr>
          </a:p>
        </p:txBody>
      </p:sp>
      <p:sp>
        <p:nvSpPr>
          <p:cNvPr id="15" name="Rectangle 3"/>
          <p:cNvSpPr txBox="1">
            <a:spLocks noChangeArrowheads="1"/>
          </p:cNvSpPr>
          <p:nvPr/>
        </p:nvSpPr>
        <p:spPr>
          <a:xfrm>
            <a:off x="3159159" y="880094"/>
            <a:ext cx="4135270" cy="47847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a:t>
            </a:r>
            <a:r>
              <a:rPr lang="en-US" altLang="en-US" sz="1400" b="1" dirty="0" err="1">
                <a:solidFill>
                  <a:srgbClr val="000000"/>
                </a:solidFill>
                <a:latin typeface="Courier New" pitchFamily="49" charset="0"/>
              </a:rPr>
              <a:t>i</a:t>
            </a:r>
            <a:r>
              <a:rPr lang="en-US" altLang="en-US" sz="1400" b="1" dirty="0">
                <a:solidFill>
                  <a:srgbClr val="000000"/>
                </a:solidFill>
                <a:latin typeface="Courier New" pitchFamily="49" charset="0"/>
              </a:rPr>
              <a:t>=2</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wait (chopstick[2]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wait (</a:t>
            </a:r>
            <a:r>
              <a:rPr lang="en-US" altLang="en-US" sz="1400" b="1" dirty="0" err="1">
                <a:solidFill>
                  <a:srgbClr val="000000"/>
                </a:solidFill>
                <a:latin typeface="Courier New" pitchFamily="49" charset="0"/>
              </a:rPr>
              <a:t>chopStick</a:t>
            </a:r>
            <a:r>
              <a:rPr lang="en-US" altLang="en-US" sz="1400" b="1" dirty="0">
                <a:solidFill>
                  <a:srgbClr val="000000"/>
                </a:solidFill>
                <a:latin typeface="Courier New" pitchFamily="49" charset="0"/>
              </a:rPr>
              <a:t>[3]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400" b="1" dirty="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signal (chopstick[2]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signal (chopstick[3]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400" b="1" dirty="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400" b="1" dirty="0">
                <a:solidFill>
                  <a:srgbClr val="000000"/>
                </a:solidFill>
                <a:latin typeface="Courier New" pitchFamily="49" charset="0"/>
              </a:rPr>
              <a:t>} while (TRUE);</a:t>
            </a:r>
            <a:endParaRPr lang="en-US" altLang="en-US" sz="1400" dirty="0">
              <a:solidFill>
                <a:srgbClr val="0000FF"/>
              </a:solidFill>
            </a:endParaRPr>
          </a:p>
          <a:p>
            <a:pPr marL="0" indent="0">
              <a:buNone/>
              <a:tabLst>
                <a:tab pos="1709738" algn="l"/>
                <a:tab pos="2001838" algn="l"/>
                <a:tab pos="2227263" algn="l"/>
                <a:tab pos="2454275" algn="l"/>
              </a:tabLst>
            </a:pPr>
            <a:endParaRPr lang="en-US" altLang="en-US" sz="2000" dirty="0">
              <a:solidFill>
                <a:srgbClr val="0000FF"/>
              </a:solidFill>
            </a:endParaRPr>
          </a:p>
        </p:txBody>
      </p:sp>
    </p:spTree>
    <p:extLst>
      <p:ext uri="{BB962C8B-B14F-4D97-AF65-F5344CB8AC3E}">
        <p14:creationId xmlns:p14="http://schemas.microsoft.com/office/powerpoint/2010/main" val="90114290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195</a:t>
            </a:fld>
            <a:endParaRPr lang="en-US"/>
          </a:p>
        </p:txBody>
      </p:sp>
      <p:pic>
        <p:nvPicPr>
          <p:cNvPr id="12" name="Picture 2" descr="THE DINING PHILOSOPHERS PROBLE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8155" y="1095314"/>
            <a:ext cx="4603844" cy="371721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3"/>
          <p:cNvSpPr txBox="1">
            <a:spLocks noChangeArrowheads="1"/>
          </p:cNvSpPr>
          <p:nvPr/>
        </p:nvSpPr>
        <p:spPr>
          <a:xfrm>
            <a:off x="13649" y="880095"/>
            <a:ext cx="4135270" cy="47847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r>
              <a:rPr lang="en-US" altLang="en-US" sz="1600" b="1" dirty="0" err="1">
                <a:solidFill>
                  <a:srgbClr val="000000"/>
                </a:solidFill>
                <a:latin typeface="Courier New" pitchFamily="49" charset="0"/>
              </a:rPr>
              <a:t>i</a:t>
            </a:r>
            <a:r>
              <a:rPr lang="en-US" altLang="en-US" sz="1600" b="1" dirty="0">
                <a:solidFill>
                  <a:srgbClr val="000000"/>
                </a:solidFill>
                <a:latin typeface="Courier New" pitchFamily="49" charset="0"/>
              </a:rPr>
              <a:t>=3</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wait (chopstick[3]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wait (</a:t>
            </a:r>
            <a:r>
              <a:rPr lang="en-US" altLang="en-US" sz="1600" b="1" dirty="0" err="1">
                <a:solidFill>
                  <a:srgbClr val="000000"/>
                </a:solidFill>
                <a:latin typeface="Courier New" pitchFamily="49" charset="0"/>
              </a:rPr>
              <a:t>chopStick</a:t>
            </a:r>
            <a:r>
              <a:rPr lang="en-US" altLang="en-US" sz="1600" b="1" dirty="0">
                <a:solidFill>
                  <a:srgbClr val="000000"/>
                </a:solidFill>
                <a:latin typeface="Courier New" pitchFamily="49" charset="0"/>
              </a:rPr>
              <a:t>[4]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600" b="1" dirty="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signal (chopstick[3]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signal (chopstick[4]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600" b="1" dirty="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while (TRUE);</a:t>
            </a:r>
            <a:endParaRPr lang="en-US" altLang="en-US" sz="1600" dirty="0">
              <a:solidFill>
                <a:srgbClr val="0000FF"/>
              </a:solidFill>
            </a:endParaRPr>
          </a:p>
          <a:p>
            <a:pPr marL="0" indent="0">
              <a:buNone/>
              <a:tabLst>
                <a:tab pos="1709738" algn="l"/>
                <a:tab pos="2001838" algn="l"/>
                <a:tab pos="2227263" algn="l"/>
                <a:tab pos="2454275" algn="l"/>
              </a:tabLst>
            </a:pPr>
            <a:endParaRPr lang="en-US" altLang="en-US" sz="2400" dirty="0">
              <a:solidFill>
                <a:srgbClr val="0000FF"/>
              </a:solidFill>
            </a:endParaRPr>
          </a:p>
        </p:txBody>
      </p:sp>
      <p:sp>
        <p:nvSpPr>
          <p:cNvPr id="13" name="Rectangle 3"/>
          <p:cNvSpPr txBox="1">
            <a:spLocks noChangeArrowheads="1"/>
          </p:cNvSpPr>
          <p:nvPr/>
        </p:nvSpPr>
        <p:spPr>
          <a:xfrm>
            <a:off x="3632578" y="880095"/>
            <a:ext cx="4135270" cy="4784725"/>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do {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r>
              <a:rPr lang="en-US" altLang="en-US" sz="1600" b="1" dirty="0" err="1">
                <a:solidFill>
                  <a:srgbClr val="000000"/>
                </a:solidFill>
                <a:latin typeface="Courier New" pitchFamily="49" charset="0"/>
              </a:rPr>
              <a:t>i</a:t>
            </a:r>
            <a:r>
              <a:rPr lang="en-US" altLang="en-US" sz="1600" b="1" dirty="0">
                <a:solidFill>
                  <a:srgbClr val="000000"/>
                </a:solidFill>
                <a:latin typeface="Courier New" pitchFamily="49" charset="0"/>
              </a:rPr>
              <a:t>=4</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wait (chopstick[4]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wait (</a:t>
            </a:r>
            <a:r>
              <a:rPr lang="en-US" altLang="en-US" sz="1600" b="1" dirty="0" err="1">
                <a:solidFill>
                  <a:srgbClr val="000000"/>
                </a:solidFill>
                <a:latin typeface="Courier New" pitchFamily="49" charset="0"/>
              </a:rPr>
              <a:t>chopStick</a:t>
            </a:r>
            <a:r>
              <a:rPr lang="en-US" altLang="en-US" sz="1600" b="1" dirty="0">
                <a:solidFill>
                  <a:srgbClr val="000000"/>
                </a:solidFill>
                <a:latin typeface="Courier New" pitchFamily="49" charset="0"/>
              </a:rPr>
              <a:t>[4+1%5=0]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  eat</a:t>
            </a:r>
          </a:p>
          <a:p>
            <a:pPr marL="280988" indent="-338138">
              <a:buFont typeface="Webdings" pitchFamily="18" charset="2"/>
              <a:buNone/>
              <a:tabLst>
                <a:tab pos="1709738" algn="l"/>
                <a:tab pos="2001838" algn="l"/>
                <a:tab pos="2227263" algn="l"/>
                <a:tab pos="2454275" algn="l"/>
              </a:tabLst>
            </a:pPr>
            <a:endParaRPr lang="en-US" altLang="en-US" sz="1600" b="1" dirty="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signal (chopstick[4]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signal (chopstick[0]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a:t>
            </a: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  think</a:t>
            </a:r>
          </a:p>
          <a:p>
            <a:pPr marL="280988" indent="-338138">
              <a:buFont typeface="Webdings" pitchFamily="18" charset="2"/>
              <a:buNone/>
              <a:tabLst>
                <a:tab pos="1709738" algn="l"/>
                <a:tab pos="2001838" algn="l"/>
                <a:tab pos="2227263" algn="l"/>
                <a:tab pos="2454275" algn="l"/>
              </a:tabLst>
            </a:pPr>
            <a:endParaRPr lang="en-US" altLang="en-US" sz="1600" b="1" dirty="0">
              <a:solidFill>
                <a:srgbClr val="000000"/>
              </a:solidFill>
              <a:latin typeface="Courier New" pitchFamily="49" charset="0"/>
            </a:endParaRPr>
          </a:p>
          <a:p>
            <a:pPr marL="280988" indent="-338138">
              <a:buFont typeface="Webdings" pitchFamily="18" charset="2"/>
              <a:buNone/>
              <a:tabLst>
                <a:tab pos="1709738" algn="l"/>
                <a:tab pos="2001838" algn="l"/>
                <a:tab pos="2227263" algn="l"/>
                <a:tab pos="2454275" algn="l"/>
              </a:tabLst>
            </a:pPr>
            <a:r>
              <a:rPr lang="en-US" altLang="en-US" sz="1600" b="1" dirty="0">
                <a:solidFill>
                  <a:srgbClr val="000000"/>
                </a:solidFill>
                <a:latin typeface="Courier New" pitchFamily="49" charset="0"/>
              </a:rPr>
              <a:t>} while (TRUE);</a:t>
            </a:r>
            <a:endParaRPr lang="en-US" altLang="en-US" sz="1600" dirty="0">
              <a:solidFill>
                <a:srgbClr val="0000FF"/>
              </a:solidFill>
            </a:endParaRPr>
          </a:p>
          <a:p>
            <a:pPr marL="0" indent="0">
              <a:buNone/>
              <a:tabLst>
                <a:tab pos="1709738" algn="l"/>
                <a:tab pos="2001838" algn="l"/>
                <a:tab pos="2227263" algn="l"/>
                <a:tab pos="2454275" algn="l"/>
              </a:tabLst>
            </a:pPr>
            <a:endParaRPr lang="en-US" altLang="en-US" sz="2400" dirty="0">
              <a:solidFill>
                <a:srgbClr val="0000FF"/>
              </a:solidFill>
            </a:endParaRPr>
          </a:p>
        </p:txBody>
      </p:sp>
    </p:spTree>
    <p:extLst>
      <p:ext uri="{BB962C8B-B14F-4D97-AF65-F5344CB8AC3E}">
        <p14:creationId xmlns:p14="http://schemas.microsoft.com/office/powerpoint/2010/main" val="1289850373"/>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196</a:t>
            </a:fld>
            <a:endParaRPr lang="en-US"/>
          </a:p>
        </p:txBody>
      </p:sp>
      <p:sp>
        <p:nvSpPr>
          <p:cNvPr id="13" name="Rectangle 3"/>
          <p:cNvSpPr txBox="1">
            <a:spLocks noChangeArrowheads="1"/>
          </p:cNvSpPr>
          <p:nvPr/>
        </p:nvSpPr>
        <p:spPr>
          <a:xfrm>
            <a:off x="1102785" y="1119189"/>
            <a:ext cx="947631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3438" lvl="1" indent="-376238">
              <a:tabLst>
                <a:tab pos="1709738" algn="l"/>
                <a:tab pos="2001838" algn="l"/>
                <a:tab pos="2227263" algn="l"/>
                <a:tab pos="2454275" algn="l"/>
              </a:tabLst>
            </a:pPr>
            <a:endParaRPr lang="en-US" altLang="en-US" dirty="0"/>
          </a:p>
          <a:p>
            <a:pPr marL="457200" lvl="1" indent="0">
              <a:buNone/>
              <a:tabLst>
                <a:tab pos="1709738" algn="l"/>
                <a:tab pos="2001838" algn="l"/>
                <a:tab pos="2227263" algn="l"/>
                <a:tab pos="2454275" algn="l"/>
              </a:tabLst>
            </a:pPr>
            <a:r>
              <a:rPr lang="en-US" altLang="en-US" dirty="0"/>
              <a:t>What is the problem with this algorithm?</a:t>
            </a:r>
          </a:p>
          <a:p>
            <a:pPr marL="457200" lvl="1" indent="0">
              <a:buNone/>
              <a:tabLst>
                <a:tab pos="1709738" algn="l"/>
                <a:tab pos="2001838" algn="l"/>
                <a:tab pos="2227263" algn="l"/>
                <a:tab pos="2454275" algn="l"/>
              </a:tabLst>
            </a:pPr>
            <a:endParaRPr lang="en-US" altLang="en-US" dirty="0"/>
          </a:p>
        </p:txBody>
      </p:sp>
    </p:spTree>
    <p:extLst>
      <p:ext uri="{BB962C8B-B14F-4D97-AF65-F5344CB8AC3E}">
        <p14:creationId xmlns:p14="http://schemas.microsoft.com/office/powerpoint/2010/main" val="20673973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197</a:t>
            </a:fld>
            <a:endParaRPr lang="en-US"/>
          </a:p>
        </p:txBody>
      </p:sp>
      <p:sp>
        <p:nvSpPr>
          <p:cNvPr id="13" name="Rectangle 3"/>
          <p:cNvSpPr txBox="1">
            <a:spLocks noChangeArrowheads="1"/>
          </p:cNvSpPr>
          <p:nvPr/>
        </p:nvSpPr>
        <p:spPr>
          <a:xfrm>
            <a:off x="1102785" y="1119189"/>
            <a:ext cx="10593346"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33438" lvl="1" indent="-376238">
              <a:tabLst>
                <a:tab pos="1709738" algn="l"/>
                <a:tab pos="2001838" algn="l"/>
                <a:tab pos="2227263" algn="l"/>
                <a:tab pos="2454275" algn="l"/>
              </a:tabLst>
            </a:pPr>
            <a:endParaRPr lang="en-US" altLang="en-US" dirty="0"/>
          </a:p>
          <a:p>
            <a:pPr marL="833438" lvl="1" indent="-376238">
              <a:tabLst>
                <a:tab pos="1709738" algn="l"/>
                <a:tab pos="2001838" algn="l"/>
                <a:tab pos="2227263" algn="l"/>
                <a:tab pos="2454275" algn="l"/>
              </a:tabLst>
            </a:pPr>
            <a:r>
              <a:rPr lang="en-US" altLang="en-US" dirty="0"/>
              <a:t>Algorithm Guarantees that No two neighbors are eating simultaneously </a:t>
            </a:r>
          </a:p>
          <a:p>
            <a:pPr marL="833438" lvl="1" indent="-376238">
              <a:tabLst>
                <a:tab pos="1709738" algn="l"/>
                <a:tab pos="2001838" algn="l"/>
                <a:tab pos="2227263" algn="l"/>
                <a:tab pos="2454275" algn="l"/>
              </a:tabLst>
            </a:pPr>
            <a:endParaRPr lang="en-US" altLang="en-US" dirty="0"/>
          </a:p>
          <a:p>
            <a:pPr marL="833438" lvl="1" indent="-376238">
              <a:tabLst>
                <a:tab pos="1709738" algn="l"/>
                <a:tab pos="2001838" algn="l"/>
                <a:tab pos="2227263" algn="l"/>
                <a:tab pos="2454275" algn="l"/>
              </a:tabLst>
            </a:pPr>
            <a:endParaRPr lang="en-US" altLang="en-US" dirty="0"/>
          </a:p>
          <a:p>
            <a:pPr marL="457200" lvl="1" indent="0">
              <a:buNone/>
              <a:tabLst>
                <a:tab pos="1709738" algn="l"/>
                <a:tab pos="2001838" algn="l"/>
                <a:tab pos="2227263" algn="l"/>
                <a:tab pos="2454275" algn="l"/>
              </a:tabLst>
            </a:pPr>
            <a:r>
              <a:rPr lang="en-US" altLang="en-US" dirty="0"/>
              <a:t>Still Must be rejected </a:t>
            </a:r>
          </a:p>
          <a:p>
            <a:pPr marL="833438" lvl="1" indent="-376238">
              <a:tabLst>
                <a:tab pos="1709738" algn="l"/>
                <a:tab pos="2001838" algn="l"/>
                <a:tab pos="2227263" algn="l"/>
                <a:tab pos="2454275" algn="l"/>
              </a:tabLst>
            </a:pPr>
            <a:r>
              <a:rPr lang="en-US" altLang="en-US" dirty="0"/>
              <a:t>Why?</a:t>
            </a:r>
          </a:p>
        </p:txBody>
      </p:sp>
    </p:spTree>
    <p:extLst>
      <p:ext uri="{BB962C8B-B14F-4D97-AF65-F5344CB8AC3E}">
        <p14:creationId xmlns:p14="http://schemas.microsoft.com/office/powerpoint/2010/main" val="208982756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198</a:t>
            </a:fld>
            <a:endParaRPr lang="en-US"/>
          </a:p>
        </p:txBody>
      </p:sp>
      <p:sp>
        <p:nvSpPr>
          <p:cNvPr id="13" name="Rectangle 3"/>
          <p:cNvSpPr txBox="1">
            <a:spLocks noChangeArrowheads="1"/>
          </p:cNvSpPr>
          <p:nvPr/>
        </p:nvSpPr>
        <p:spPr>
          <a:xfrm>
            <a:off x="669758" y="1119189"/>
            <a:ext cx="10657884" cy="47847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buNone/>
              <a:tabLst>
                <a:tab pos="1709738" algn="l"/>
                <a:tab pos="2001838" algn="l"/>
                <a:tab pos="2227263" algn="l"/>
                <a:tab pos="2454275" algn="l"/>
              </a:tabLst>
            </a:pPr>
            <a:r>
              <a:rPr lang="en-US" altLang="en-US" dirty="0"/>
              <a:t>Why?</a:t>
            </a:r>
          </a:p>
          <a:p>
            <a:pPr marL="833438" lvl="1" indent="-376238">
              <a:tabLst>
                <a:tab pos="1709738" algn="l"/>
                <a:tab pos="2001838" algn="l"/>
                <a:tab pos="2227263" algn="l"/>
                <a:tab pos="2454275" algn="l"/>
              </a:tabLst>
            </a:pPr>
            <a:r>
              <a:rPr lang="en-US" altLang="en-US" dirty="0"/>
              <a:t>Possibility of deadlock</a:t>
            </a:r>
          </a:p>
          <a:p>
            <a:pPr marL="833438" lvl="1" indent="-376238">
              <a:tabLst>
                <a:tab pos="1709738" algn="l"/>
                <a:tab pos="2001838" algn="l"/>
                <a:tab pos="2227263" algn="l"/>
                <a:tab pos="2454275" algn="l"/>
              </a:tabLst>
            </a:pPr>
            <a:r>
              <a:rPr lang="en-US" altLang="en-US" dirty="0"/>
              <a:t>If all 5 philosophers are hungry simultaneously  and each grabs left chopstick</a:t>
            </a:r>
          </a:p>
          <a:p>
            <a:pPr marL="833438" lvl="1" indent="-376238">
              <a:tabLst>
                <a:tab pos="1709738" algn="l"/>
                <a:tab pos="2001838" algn="l"/>
                <a:tab pos="2227263" algn="l"/>
                <a:tab pos="2454275" algn="l"/>
              </a:tabLst>
            </a:pPr>
            <a:r>
              <a:rPr lang="en-US" altLang="en-US" dirty="0"/>
              <a:t>All elements of chopsticks will be =0</a:t>
            </a:r>
          </a:p>
          <a:p>
            <a:pPr marL="833438" lvl="1" indent="-376238">
              <a:tabLst>
                <a:tab pos="1709738" algn="l"/>
                <a:tab pos="2001838" algn="l"/>
                <a:tab pos="2227263" algn="l"/>
                <a:tab pos="2454275" algn="l"/>
              </a:tabLst>
            </a:pPr>
            <a:r>
              <a:rPr lang="en-US" altLang="en-US" dirty="0"/>
              <a:t>When each philosopher tries to grab her right chopstick, delayed forever</a:t>
            </a:r>
          </a:p>
          <a:p>
            <a:pPr marL="1195388" lvl="2" indent="-338138">
              <a:buFont typeface="Webdings" pitchFamily="18" charset="2"/>
              <a:buNone/>
              <a:tabLst>
                <a:tab pos="1709738" algn="l"/>
                <a:tab pos="2001838" algn="l"/>
                <a:tab pos="2227263" algn="l"/>
                <a:tab pos="2454275" algn="l"/>
              </a:tabLst>
            </a:pPr>
            <a:endParaRPr lang="en-US" altLang="en-US" dirty="0">
              <a:solidFill>
                <a:srgbClr val="0000FF"/>
              </a:solidFill>
            </a:endParaRPr>
          </a:p>
        </p:txBody>
      </p:sp>
      <p:pic>
        <p:nvPicPr>
          <p:cNvPr id="12" name="Picture 2" descr="https://media.geeksforgeeks.org/wp-content/uploads/dining_philosopher_problem.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919415" y="3563158"/>
            <a:ext cx="3059507" cy="2614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90733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fontScale="90000"/>
          </a:bodyPr>
          <a:lstStyle/>
          <a:p>
            <a:pPr algn="ctr"/>
            <a:r>
              <a:rPr lang="en-US" sz="3200" dirty="0">
                <a:solidFill>
                  <a:srgbClr val="C00000"/>
                </a:solidFill>
                <a:latin typeface="Marcellus" panose="020E0602050203020307" pitchFamily="34" charset="0"/>
              </a:rPr>
              <a:t>Semaphore Solution for Dining-Philosophers Problem Algorithm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199</a:t>
            </a:fld>
            <a:endParaRPr lang="en-US"/>
          </a:p>
        </p:txBody>
      </p:sp>
      <p:sp>
        <p:nvSpPr>
          <p:cNvPr id="12" name="Rectangle 3"/>
          <p:cNvSpPr txBox="1">
            <a:spLocks noChangeArrowheads="1"/>
          </p:cNvSpPr>
          <p:nvPr/>
        </p:nvSpPr>
        <p:spPr>
          <a:xfrm>
            <a:off x="1181101" y="1223963"/>
            <a:ext cx="8589433"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Deadlock handling</a:t>
            </a:r>
          </a:p>
          <a:p>
            <a:pPr lvl="1"/>
            <a:r>
              <a:rPr lang="en-US" altLang="en-US" dirty="0"/>
              <a:t> Allow at most 4 philosophers to be sitting simultaneously at  the table.</a:t>
            </a:r>
          </a:p>
          <a:p>
            <a:pPr lvl="1"/>
            <a:r>
              <a:rPr lang="en-US" altLang="en-US" dirty="0"/>
              <a:t> Allow a philosopher to pick up  the forks only if both are available (picking must be done in a critical section)</a:t>
            </a:r>
          </a:p>
          <a:p>
            <a:pPr lvl="1"/>
            <a:r>
              <a:rPr lang="en-US" altLang="en-US" dirty="0"/>
              <a:t> Use an asymmetric solution  -- </a:t>
            </a:r>
          </a:p>
          <a:p>
            <a:pPr lvl="2"/>
            <a:r>
              <a:rPr lang="en-US" altLang="en-US" sz="2400" dirty="0"/>
              <a:t>Odd-numbered  philosopher picks  up first the left chopstick and then the right chopstick. </a:t>
            </a:r>
          </a:p>
          <a:p>
            <a:pPr lvl="2"/>
            <a:r>
              <a:rPr lang="en-US" altLang="en-US" sz="2400" dirty="0"/>
              <a:t>Even-numbered  philosopher picks  up first the right chopstick and then the left chopstick</a:t>
            </a:r>
          </a:p>
          <a:p>
            <a:pPr lvl="1"/>
            <a:endParaRPr lang="en-US" altLang="en-US" dirty="0"/>
          </a:p>
          <a:p>
            <a:pPr>
              <a:buFont typeface="Monotype Sorts" pitchFamily="-84" charset="2"/>
              <a:buNone/>
            </a:pPr>
            <a:endParaRPr lang="en-US" altLang="en-US" dirty="0"/>
          </a:p>
          <a:p>
            <a:endParaRPr lang="en-US" altLang="en-US" dirty="0"/>
          </a:p>
          <a:p>
            <a:endParaRPr lang="en-US" altLang="en-US" dirty="0"/>
          </a:p>
        </p:txBody>
      </p:sp>
    </p:spTree>
    <p:extLst>
      <p:ext uri="{BB962C8B-B14F-4D97-AF65-F5344CB8AC3E}">
        <p14:creationId xmlns:p14="http://schemas.microsoft.com/office/powerpoint/2010/main" val="4167611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Process Synchronization</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Processes can execute concurrently</a:t>
            </a:r>
          </a:p>
          <a:p>
            <a:pPr lvl="1"/>
            <a:r>
              <a:rPr lang="en-US" altLang="en-US" dirty="0"/>
              <a:t>May be interrupted at any time, partially completing execution</a:t>
            </a:r>
          </a:p>
          <a:p>
            <a:endParaRPr lang="en-US" altLang="en-US" dirty="0"/>
          </a:p>
          <a:p>
            <a:r>
              <a:rPr lang="en-US" altLang="en-US" dirty="0"/>
              <a:t>Concurrent access to shared data may result in data inconsistency</a:t>
            </a:r>
          </a:p>
          <a:p>
            <a:endParaRPr lang="en-US" altLang="en-US" dirty="0"/>
          </a:p>
          <a:p>
            <a:r>
              <a:rPr lang="en-US" altLang="en-US" dirty="0"/>
              <a:t>Maintaining data consistency requires mechanisms to ensure the orderly execution of cooperating processes</a:t>
            </a:r>
          </a:p>
          <a:p>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5" name="Date Placeholder 4"/>
          <p:cNvSpPr>
            <a:spLocks noGrp="1"/>
          </p:cNvSpPr>
          <p:nvPr>
            <p:ph type="dt" sz="half" idx="10"/>
          </p:nvPr>
        </p:nvSpPr>
        <p:spPr/>
        <p:txBody>
          <a:bodyPr/>
          <a:lstStyle/>
          <a:p>
            <a:fld id="{EFDF3866-2811-41DE-803B-FE693A3AFFA4}"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2" name="Slide Number Placeholder 11"/>
          <p:cNvSpPr>
            <a:spLocks noGrp="1"/>
          </p:cNvSpPr>
          <p:nvPr>
            <p:ph type="sldNum" sz="quarter" idx="12"/>
          </p:nvPr>
        </p:nvSpPr>
        <p:spPr/>
        <p:txBody>
          <a:bodyPr/>
          <a:lstStyle/>
          <a:p>
            <a:fld id="{7C05E5CB-9241-4665-889D-78B918CC363E}" type="slidenum">
              <a:rPr lang="en-US" smtClean="0"/>
              <a:t>2</a:t>
            </a:fld>
            <a:endParaRPr lang="en-US"/>
          </a:p>
        </p:txBody>
      </p:sp>
    </p:spTree>
    <p:extLst>
      <p:ext uri="{BB962C8B-B14F-4D97-AF65-F5344CB8AC3E}">
        <p14:creationId xmlns:p14="http://schemas.microsoft.com/office/powerpoint/2010/main" val="2060562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b="1"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Entry section </a:t>
            </a:r>
          </a:p>
          <a:p>
            <a:pPr lvl="1"/>
            <a:r>
              <a:rPr lang="en-IN" dirty="0"/>
              <a:t>Each process must request permission to enter its critical section. The section of code implementing this request is the entry section.</a:t>
            </a:r>
          </a:p>
          <a:p>
            <a:endParaRPr lang="en-IN" dirty="0"/>
          </a:p>
          <a:p>
            <a:r>
              <a:rPr lang="en-IN" b="1" dirty="0"/>
              <a:t>Exit Section</a:t>
            </a:r>
          </a:p>
          <a:p>
            <a:pPr lvl="1"/>
            <a:r>
              <a:rPr lang="en-IN" dirty="0"/>
              <a:t>The critical section may be followed by an exit section.</a:t>
            </a:r>
          </a:p>
          <a:p>
            <a:endParaRPr lang="en-IN" dirty="0"/>
          </a:p>
          <a:p>
            <a:r>
              <a:rPr lang="en-IN" b="1" dirty="0"/>
              <a:t>Remaining Section</a:t>
            </a:r>
          </a:p>
          <a:p>
            <a:pPr lvl="1"/>
            <a:r>
              <a:rPr lang="en-IN" dirty="0"/>
              <a:t>The remaining code is the remaining section.</a:t>
            </a:r>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20</a:t>
            </a:fld>
            <a:endParaRPr lang="en-US"/>
          </a:p>
        </p:txBody>
      </p:sp>
    </p:spTree>
    <p:extLst>
      <p:ext uri="{BB962C8B-B14F-4D97-AF65-F5344CB8AC3E}">
        <p14:creationId xmlns:p14="http://schemas.microsoft.com/office/powerpoint/2010/main" val="411894355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Problems with Semaphores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200</a:t>
            </a:fld>
            <a:endParaRPr lang="en-US"/>
          </a:p>
        </p:txBody>
      </p:sp>
      <p:sp>
        <p:nvSpPr>
          <p:cNvPr id="14" name="Rectangle 3"/>
          <p:cNvSpPr txBox="1">
            <a:spLocks noChangeArrowheads="1"/>
          </p:cNvSpPr>
          <p:nvPr/>
        </p:nvSpPr>
        <p:spPr>
          <a:xfrm>
            <a:off x="1102784" y="1282701"/>
            <a:ext cx="9279467"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 Incorrect use of semaphore operations:</a:t>
            </a:r>
            <a:br>
              <a:rPr lang="en-US" altLang="en-US" sz="2400" dirty="0"/>
            </a:br>
            <a:endParaRPr lang="en-US" altLang="en-US" sz="2400" dirty="0"/>
          </a:p>
          <a:p>
            <a:pPr lvl="1"/>
            <a:r>
              <a:rPr lang="en-US" altLang="en-US" dirty="0"/>
              <a:t> signal (</a:t>
            </a:r>
            <a:r>
              <a:rPr lang="en-US" altLang="en-US" dirty="0" err="1"/>
              <a:t>mutex</a:t>
            </a:r>
            <a:r>
              <a:rPr lang="en-US" altLang="en-US" dirty="0"/>
              <a:t>)  ….  wait (</a:t>
            </a:r>
            <a:r>
              <a:rPr lang="en-US" altLang="en-US" dirty="0" err="1"/>
              <a:t>mutex</a:t>
            </a:r>
            <a:r>
              <a:rPr lang="en-US" altLang="en-US" dirty="0"/>
              <a:t>)</a:t>
            </a:r>
          </a:p>
          <a:p>
            <a:pPr lvl="1"/>
            <a:r>
              <a:rPr lang="en-US" altLang="en-US" dirty="0"/>
              <a:t> wait (</a:t>
            </a:r>
            <a:r>
              <a:rPr lang="en-US" altLang="en-US" dirty="0" err="1"/>
              <a:t>mutex</a:t>
            </a:r>
            <a:r>
              <a:rPr lang="en-US" altLang="en-US" dirty="0"/>
              <a:t>)  …  wait (</a:t>
            </a:r>
            <a:r>
              <a:rPr lang="en-US" altLang="en-US" dirty="0" err="1"/>
              <a:t>mutex</a:t>
            </a:r>
            <a:r>
              <a:rPr lang="en-US" altLang="en-US" dirty="0"/>
              <a:t>)</a:t>
            </a:r>
          </a:p>
          <a:p>
            <a:pPr lvl="1"/>
            <a:r>
              <a:rPr lang="en-US" altLang="en-US" dirty="0"/>
              <a:t> Omitting  of wait (</a:t>
            </a:r>
            <a:r>
              <a:rPr lang="en-US" altLang="en-US" dirty="0" err="1"/>
              <a:t>mutex</a:t>
            </a:r>
            <a:r>
              <a:rPr lang="en-US" altLang="en-US" dirty="0"/>
              <a:t>) or signal (</a:t>
            </a:r>
            <a:r>
              <a:rPr lang="en-US" altLang="en-US" dirty="0" err="1"/>
              <a:t>mutex</a:t>
            </a:r>
            <a:r>
              <a:rPr lang="en-US" altLang="en-US" dirty="0"/>
              <a:t>) (or both)</a:t>
            </a:r>
          </a:p>
          <a:p>
            <a:endParaRPr lang="en-US" altLang="en-US" sz="2400" dirty="0"/>
          </a:p>
          <a:p>
            <a:r>
              <a:rPr lang="en-US" altLang="en-US" sz="2400" dirty="0"/>
              <a:t>Deadlock and starvation are possible.</a:t>
            </a:r>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323923208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77500" lnSpcReduction="20000"/>
          </a:bodyPr>
          <a:lstStyle/>
          <a:p>
            <a:pPr marL="0" indent="0">
              <a:buNone/>
            </a:pPr>
            <a:r>
              <a:rPr lang="en-IN" dirty="0"/>
              <a:t>Q1)The program follows to use a shared binary semaphore T.</a:t>
            </a:r>
          </a:p>
          <a:p>
            <a:pPr marL="0" indent="0">
              <a:buNone/>
            </a:pPr>
            <a:r>
              <a:rPr lang="en-IN" b="1" dirty="0"/>
              <a:t>Process A </a:t>
            </a:r>
          </a:p>
          <a:p>
            <a:pPr marL="0" indent="0">
              <a:buNone/>
            </a:pPr>
            <a:r>
              <a:rPr lang="en-IN" b="1" dirty="0" err="1"/>
              <a:t>int</a:t>
            </a:r>
            <a:r>
              <a:rPr lang="en-IN" b="1" dirty="0"/>
              <a:t> Y; </a:t>
            </a:r>
          </a:p>
          <a:p>
            <a:pPr marL="0" indent="0">
              <a:buNone/>
            </a:pPr>
            <a:r>
              <a:rPr lang="en-IN" b="1" dirty="0"/>
              <a:t>A1: Y = X*2; </a:t>
            </a:r>
          </a:p>
          <a:p>
            <a:pPr marL="0" indent="0">
              <a:buNone/>
            </a:pPr>
            <a:r>
              <a:rPr lang="en-IN" b="1" dirty="0"/>
              <a:t>A2: X = Y; </a:t>
            </a:r>
          </a:p>
          <a:p>
            <a:pPr marL="0" indent="0">
              <a:buNone/>
            </a:pPr>
            <a:r>
              <a:rPr lang="en-IN" b="1" dirty="0"/>
              <a:t>signal(T);   </a:t>
            </a:r>
          </a:p>
          <a:p>
            <a:pPr marL="0" indent="0">
              <a:buNone/>
            </a:pPr>
            <a:endParaRPr lang="en-IN" b="1" dirty="0"/>
          </a:p>
          <a:p>
            <a:pPr marL="0" indent="0">
              <a:buNone/>
            </a:pPr>
            <a:r>
              <a:rPr lang="en-IN" b="1" dirty="0"/>
              <a:t>Process B </a:t>
            </a:r>
          </a:p>
          <a:p>
            <a:pPr marL="0" indent="0">
              <a:buNone/>
            </a:pPr>
            <a:r>
              <a:rPr lang="en-IN" b="1" dirty="0" err="1"/>
              <a:t>int</a:t>
            </a:r>
            <a:r>
              <a:rPr lang="en-IN" b="1" dirty="0"/>
              <a:t> Z; </a:t>
            </a:r>
          </a:p>
          <a:p>
            <a:pPr marL="0" indent="0">
              <a:buNone/>
            </a:pPr>
            <a:r>
              <a:rPr lang="en-IN" b="1" dirty="0"/>
              <a:t>B1: wait(T); </a:t>
            </a:r>
          </a:p>
          <a:p>
            <a:pPr marL="0" indent="0">
              <a:buNone/>
            </a:pPr>
            <a:r>
              <a:rPr lang="en-IN" b="1" dirty="0"/>
              <a:t>B2: Z = X+1; </a:t>
            </a:r>
          </a:p>
          <a:p>
            <a:pPr marL="0" indent="0">
              <a:buNone/>
            </a:pPr>
            <a:r>
              <a:rPr lang="en-IN" b="1" dirty="0"/>
              <a:t>X = Z;</a:t>
            </a:r>
          </a:p>
          <a:p>
            <a:pPr marL="0" indent="0">
              <a:buNone/>
            </a:pPr>
            <a:r>
              <a:rPr lang="en-IN" dirty="0"/>
              <a:t>T is set to 0 before either process begins execution and, as before, X is set to 5.</a:t>
            </a:r>
            <a:br>
              <a:rPr lang="en-IN" dirty="0"/>
            </a:br>
            <a:r>
              <a:rPr lang="en-IN" dirty="0"/>
              <a:t>Now, how many different values of X are possible after both processes finish executing?</a:t>
            </a:r>
            <a:br>
              <a:rPr lang="en-IN" dirty="0"/>
            </a:br>
            <a:r>
              <a:rPr lang="en-IN" dirty="0"/>
              <a:t>a) one</a:t>
            </a:r>
            <a:br>
              <a:rPr lang="en-IN" dirty="0"/>
            </a:br>
            <a:r>
              <a:rPr lang="en-IN" dirty="0"/>
              <a:t>b) two</a:t>
            </a:r>
            <a:br>
              <a:rPr lang="en-IN" dirty="0"/>
            </a:br>
            <a:r>
              <a:rPr lang="en-IN" dirty="0"/>
              <a:t>c) three</a:t>
            </a:r>
            <a:br>
              <a:rPr lang="en-IN" dirty="0"/>
            </a:br>
            <a:r>
              <a:rPr lang="en-IN" dirty="0"/>
              <a:t>d) four</a:t>
            </a:r>
          </a:p>
        </p:txBody>
      </p:sp>
      <p:sp>
        <p:nvSpPr>
          <p:cNvPr id="4" name="Date Placeholder 3"/>
          <p:cNvSpPr>
            <a:spLocks noGrp="1"/>
          </p:cNvSpPr>
          <p:nvPr>
            <p:ph type="dt" sz="half" idx="10"/>
          </p:nvPr>
        </p:nvSpPr>
        <p:spPr/>
        <p:txBody>
          <a:bodyPr/>
          <a:lstStyle/>
          <a:p>
            <a:fld id="{FA38E944-41C3-4DE2-8AC1-8417D21CB5E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201</a:t>
            </a:fld>
            <a:endParaRPr lang="en-US"/>
          </a:p>
        </p:txBody>
      </p:sp>
    </p:spTree>
    <p:extLst>
      <p:ext uri="{BB962C8B-B14F-4D97-AF65-F5344CB8AC3E}">
        <p14:creationId xmlns:p14="http://schemas.microsoft.com/office/powerpoint/2010/main" val="271343285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55000" lnSpcReduction="20000"/>
          </a:bodyPr>
          <a:lstStyle/>
          <a:p>
            <a:pPr marL="0" indent="0">
              <a:buNone/>
            </a:pPr>
            <a:r>
              <a:rPr lang="en-IN" dirty="0"/>
              <a:t>Q1)The program follows to use a shared binary semaphore T.</a:t>
            </a:r>
          </a:p>
          <a:p>
            <a:pPr marL="0" indent="0">
              <a:buNone/>
            </a:pPr>
            <a:r>
              <a:rPr lang="en-IN" dirty="0"/>
              <a:t>Process A </a:t>
            </a:r>
          </a:p>
          <a:p>
            <a:pPr marL="0" indent="0">
              <a:buNone/>
            </a:pPr>
            <a:r>
              <a:rPr lang="en-IN" dirty="0" err="1"/>
              <a:t>int</a:t>
            </a:r>
            <a:r>
              <a:rPr lang="en-IN" dirty="0"/>
              <a:t> Y; </a:t>
            </a:r>
          </a:p>
          <a:p>
            <a:pPr marL="0" indent="0">
              <a:buNone/>
            </a:pPr>
            <a:r>
              <a:rPr lang="en-IN" dirty="0"/>
              <a:t>A1: Y = X*2; </a:t>
            </a:r>
          </a:p>
          <a:p>
            <a:pPr marL="0" indent="0">
              <a:buNone/>
            </a:pPr>
            <a:r>
              <a:rPr lang="en-IN" dirty="0"/>
              <a:t>A2: X = Y; </a:t>
            </a:r>
          </a:p>
          <a:p>
            <a:pPr marL="0" indent="0">
              <a:buNone/>
            </a:pPr>
            <a:r>
              <a:rPr lang="en-IN" dirty="0"/>
              <a:t>signal(T);   </a:t>
            </a:r>
          </a:p>
          <a:p>
            <a:pPr marL="0" indent="0">
              <a:buNone/>
            </a:pPr>
            <a:endParaRPr lang="en-IN" dirty="0"/>
          </a:p>
          <a:p>
            <a:pPr marL="0" indent="0">
              <a:buNone/>
            </a:pPr>
            <a:r>
              <a:rPr lang="en-IN" dirty="0"/>
              <a:t>Process B </a:t>
            </a:r>
          </a:p>
          <a:p>
            <a:pPr marL="0" indent="0">
              <a:buNone/>
            </a:pPr>
            <a:r>
              <a:rPr lang="en-IN" dirty="0" err="1"/>
              <a:t>int</a:t>
            </a:r>
            <a:r>
              <a:rPr lang="en-IN" dirty="0"/>
              <a:t> Z; </a:t>
            </a:r>
          </a:p>
          <a:p>
            <a:pPr marL="0" indent="0">
              <a:buNone/>
            </a:pPr>
            <a:r>
              <a:rPr lang="en-IN" dirty="0"/>
              <a:t>B1: wait(T); </a:t>
            </a:r>
          </a:p>
          <a:p>
            <a:pPr marL="0" indent="0">
              <a:buNone/>
            </a:pPr>
            <a:r>
              <a:rPr lang="en-IN" dirty="0"/>
              <a:t>B2: Z = X+1; </a:t>
            </a:r>
          </a:p>
          <a:p>
            <a:pPr marL="0" indent="0">
              <a:buNone/>
            </a:pPr>
            <a:r>
              <a:rPr lang="en-IN" dirty="0"/>
              <a:t>X = Z;</a:t>
            </a:r>
          </a:p>
          <a:p>
            <a:endParaRPr lang="en-IN" dirty="0"/>
          </a:p>
          <a:p>
            <a:pPr marL="0" indent="0">
              <a:buNone/>
            </a:pPr>
            <a:r>
              <a:rPr lang="en-IN" dirty="0"/>
              <a:t>T is set to 0 before either process begins execution and, as before, X is set to 5.</a:t>
            </a:r>
            <a:br>
              <a:rPr lang="en-IN" dirty="0"/>
            </a:br>
            <a:r>
              <a:rPr lang="en-IN" dirty="0"/>
              <a:t>Now, how many different values of X are possible after both processes finish executing?</a:t>
            </a:r>
            <a:br>
              <a:rPr lang="en-IN" dirty="0"/>
            </a:br>
            <a:r>
              <a:rPr lang="en-IN" dirty="0"/>
              <a:t>a) one</a:t>
            </a:r>
            <a:br>
              <a:rPr lang="en-IN" dirty="0"/>
            </a:br>
            <a:r>
              <a:rPr lang="en-IN" dirty="0"/>
              <a:t>b) two</a:t>
            </a:r>
            <a:br>
              <a:rPr lang="en-IN" dirty="0"/>
            </a:br>
            <a:r>
              <a:rPr lang="en-IN" dirty="0"/>
              <a:t>c) three</a:t>
            </a:r>
            <a:br>
              <a:rPr lang="en-IN" dirty="0"/>
            </a:br>
            <a:r>
              <a:rPr lang="en-IN" dirty="0"/>
              <a:t>d) four</a:t>
            </a:r>
          </a:p>
          <a:p>
            <a:pPr marL="0" indent="0">
              <a:buNone/>
            </a:pPr>
            <a:r>
              <a:rPr lang="en-IN" dirty="0"/>
              <a:t>Explanation: The semaphore T ensures that all the statements from A finish execution before B begins. </a:t>
            </a:r>
          </a:p>
          <a:p>
            <a:pPr marL="0" indent="0">
              <a:buNone/>
            </a:pPr>
            <a:r>
              <a:rPr lang="en-IN" dirty="0"/>
              <a:t>So now there is only one way in which statements from A and B can be interleaved:</a:t>
            </a:r>
            <a:br>
              <a:rPr lang="en-IN" dirty="0"/>
            </a:br>
            <a:r>
              <a:rPr lang="en-IN" dirty="0"/>
              <a:t>A1 A2 B1 B2: X = 11.</a:t>
            </a:r>
          </a:p>
          <a:p>
            <a:pPr marL="0" indent="0">
              <a:buNone/>
            </a:pPr>
            <a:r>
              <a:rPr lang="en-IN" dirty="0" err="1"/>
              <a:t>Ans</a:t>
            </a:r>
            <a:r>
              <a:rPr lang="en-IN" dirty="0"/>
              <a:t> c)</a:t>
            </a:r>
          </a:p>
        </p:txBody>
      </p:sp>
      <p:sp>
        <p:nvSpPr>
          <p:cNvPr id="4" name="Date Placeholder 3"/>
          <p:cNvSpPr>
            <a:spLocks noGrp="1"/>
          </p:cNvSpPr>
          <p:nvPr>
            <p:ph type="dt" sz="half" idx="10"/>
          </p:nvPr>
        </p:nvSpPr>
        <p:spPr/>
        <p:txBody>
          <a:bodyPr/>
          <a:lstStyle/>
          <a:p>
            <a:fld id="{FA38E944-41C3-4DE2-8AC1-8417D21CB5E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202</a:t>
            </a:fld>
            <a:endParaRPr lang="en-US"/>
          </a:p>
        </p:txBody>
      </p:sp>
    </p:spTree>
    <p:extLst>
      <p:ext uri="{BB962C8B-B14F-4D97-AF65-F5344CB8AC3E}">
        <p14:creationId xmlns:p14="http://schemas.microsoft.com/office/powerpoint/2010/main" val="265155957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a:t>Q2) The bounded buffer problem is also known as ____________</a:t>
            </a:r>
            <a:br>
              <a:rPr lang="en-IN" dirty="0"/>
            </a:br>
            <a:r>
              <a:rPr lang="en-IN" dirty="0"/>
              <a:t>a) Readers – Writers problem</a:t>
            </a:r>
            <a:br>
              <a:rPr lang="en-IN" dirty="0"/>
            </a:br>
            <a:r>
              <a:rPr lang="en-IN" dirty="0"/>
              <a:t>b) Dining – Philosophers problem</a:t>
            </a:r>
            <a:br>
              <a:rPr lang="en-IN" dirty="0"/>
            </a:br>
            <a:r>
              <a:rPr lang="en-IN" dirty="0"/>
              <a:t>c) Producer – Consumer problem</a:t>
            </a:r>
            <a:br>
              <a:rPr lang="en-IN" dirty="0"/>
            </a:br>
            <a:r>
              <a:rPr lang="en-IN" dirty="0"/>
              <a:t>d) None of the mentioned</a:t>
            </a:r>
          </a:p>
          <a:p>
            <a:pPr marL="0" indent="0">
              <a:buNone/>
            </a:pPr>
            <a:endParaRPr lang="en-IN" dirty="0"/>
          </a:p>
          <a:p>
            <a:pPr marL="0" indent="0">
              <a:buNone/>
            </a:pPr>
            <a:br>
              <a:rPr lang="en-IN" dirty="0"/>
            </a:b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203</a:t>
            </a:fld>
            <a:endParaRPr lang="en-US"/>
          </a:p>
        </p:txBody>
      </p:sp>
    </p:spTree>
    <p:extLst>
      <p:ext uri="{BB962C8B-B14F-4D97-AF65-F5344CB8AC3E}">
        <p14:creationId xmlns:p14="http://schemas.microsoft.com/office/powerpoint/2010/main" val="16363643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a:t>Q2) The bounded buffer problem is also known as ____________</a:t>
            </a:r>
            <a:br>
              <a:rPr lang="en-IN" dirty="0"/>
            </a:br>
            <a:r>
              <a:rPr lang="en-IN" dirty="0"/>
              <a:t>a) Readers – Writers problem</a:t>
            </a:r>
            <a:br>
              <a:rPr lang="en-IN" dirty="0"/>
            </a:br>
            <a:r>
              <a:rPr lang="en-IN" dirty="0"/>
              <a:t>b) Dining – Philosophers problem</a:t>
            </a:r>
            <a:br>
              <a:rPr lang="en-IN" dirty="0"/>
            </a:br>
            <a:r>
              <a:rPr lang="en-IN" dirty="0"/>
              <a:t>c) Producer – Consumer problem</a:t>
            </a:r>
            <a:br>
              <a:rPr lang="en-IN" dirty="0"/>
            </a:br>
            <a:r>
              <a:rPr lang="en-IN" dirty="0"/>
              <a:t>d) None of the mentioned</a:t>
            </a:r>
          </a:p>
          <a:p>
            <a:pPr marL="0" indent="0">
              <a:buNone/>
            </a:pPr>
            <a:endParaRPr lang="en-IN" dirty="0"/>
          </a:p>
          <a:p>
            <a:pPr marL="0" indent="0">
              <a:buNone/>
            </a:pPr>
            <a:r>
              <a:rPr lang="en-IN" dirty="0"/>
              <a:t>Answer: c</a:t>
            </a:r>
            <a:br>
              <a:rPr lang="en-IN" dirty="0"/>
            </a:b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204</a:t>
            </a:fld>
            <a:endParaRPr lang="en-US"/>
          </a:p>
        </p:txBody>
      </p:sp>
    </p:spTree>
    <p:extLst>
      <p:ext uri="{BB962C8B-B14F-4D97-AF65-F5344CB8AC3E}">
        <p14:creationId xmlns:p14="http://schemas.microsoft.com/office/powerpoint/2010/main" val="303514685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77500" lnSpcReduction="20000"/>
          </a:bodyPr>
          <a:lstStyle/>
          <a:p>
            <a:pPr marL="0" indent="0">
              <a:buNone/>
            </a:pPr>
            <a:r>
              <a:rPr lang="en-IN" dirty="0"/>
              <a:t>Q3) All processes share a semaphore variable </a:t>
            </a:r>
            <a:r>
              <a:rPr lang="en-IN" dirty="0" err="1"/>
              <a:t>mutex</a:t>
            </a:r>
            <a:r>
              <a:rPr lang="en-IN" dirty="0"/>
              <a:t>, X initialized to 1. </a:t>
            </a:r>
          </a:p>
          <a:p>
            <a:pPr marL="0" indent="0">
              <a:buNone/>
            </a:pPr>
            <a:r>
              <a:rPr lang="en-IN" dirty="0"/>
              <a:t>Each process must execute wait(</a:t>
            </a:r>
            <a:r>
              <a:rPr lang="en-IN" dirty="0" err="1"/>
              <a:t>mutex</a:t>
            </a:r>
            <a:r>
              <a:rPr lang="en-IN" dirty="0"/>
              <a:t>) before entering the critical section and signal(</a:t>
            </a:r>
            <a:r>
              <a:rPr lang="en-IN" dirty="0" err="1"/>
              <a:t>mutex</a:t>
            </a:r>
            <a:r>
              <a:rPr lang="en-IN" dirty="0"/>
              <a:t>) afterward. </a:t>
            </a:r>
          </a:p>
          <a:p>
            <a:pPr marL="0" indent="0">
              <a:buNone/>
            </a:pPr>
            <a:r>
              <a:rPr lang="en-IN" dirty="0"/>
              <a:t>Suppose a process executes in the following manner: </a:t>
            </a:r>
          </a:p>
          <a:p>
            <a:pPr marL="0" indent="0">
              <a:buNone/>
            </a:pPr>
            <a:endParaRPr lang="en-IN" dirty="0"/>
          </a:p>
          <a:p>
            <a:pPr marL="0" indent="0">
              <a:buNone/>
            </a:pPr>
            <a:r>
              <a:rPr lang="en-IN" b="1" dirty="0"/>
              <a:t>signal(</a:t>
            </a:r>
            <a:r>
              <a:rPr lang="en-IN" b="1" dirty="0" err="1"/>
              <a:t>mutex</a:t>
            </a:r>
            <a:r>
              <a:rPr lang="en-IN" b="1" dirty="0"/>
              <a:t>)</a:t>
            </a:r>
          </a:p>
          <a:p>
            <a:pPr marL="0" indent="0">
              <a:buNone/>
            </a:pPr>
            <a:r>
              <a:rPr lang="en-IN" b="1" dirty="0"/>
              <a:t>______ </a:t>
            </a:r>
          </a:p>
          <a:p>
            <a:pPr marL="0" indent="0">
              <a:buNone/>
            </a:pPr>
            <a:r>
              <a:rPr lang="en-IN" b="1" dirty="0"/>
              <a:t>critical section</a:t>
            </a:r>
          </a:p>
          <a:p>
            <a:pPr marL="0" indent="0">
              <a:buNone/>
            </a:pPr>
            <a:r>
              <a:rPr lang="en-IN" b="1" dirty="0"/>
              <a:t>________</a:t>
            </a:r>
          </a:p>
          <a:p>
            <a:pPr marL="0" indent="0">
              <a:buNone/>
            </a:pPr>
            <a:r>
              <a:rPr lang="en-IN" b="1" dirty="0"/>
              <a:t>wait(</a:t>
            </a:r>
            <a:r>
              <a:rPr lang="en-IN" b="1" dirty="0" err="1"/>
              <a:t>mutex</a:t>
            </a:r>
            <a:r>
              <a:rPr lang="en-IN" b="1" dirty="0"/>
              <a:t>); </a:t>
            </a:r>
          </a:p>
          <a:p>
            <a:pPr marL="0" indent="0">
              <a:buNone/>
            </a:pPr>
            <a:endParaRPr lang="en-IN" dirty="0"/>
          </a:p>
          <a:p>
            <a:pPr marL="0" indent="0">
              <a:buNone/>
            </a:pPr>
            <a:r>
              <a:rPr lang="en-IN" dirty="0"/>
              <a:t>In this situation _____________________</a:t>
            </a:r>
          </a:p>
          <a:p>
            <a:pPr marL="514350" indent="-514350">
              <a:lnSpc>
                <a:spcPct val="120000"/>
              </a:lnSpc>
              <a:buFont typeface="+mj-lt"/>
              <a:buAutoNum type="alphaLcParenR"/>
            </a:pPr>
            <a:r>
              <a:rPr lang="en-IN" dirty="0"/>
              <a:t>a deadlock will occur</a:t>
            </a:r>
          </a:p>
          <a:p>
            <a:pPr marL="514350" indent="-514350">
              <a:lnSpc>
                <a:spcPct val="120000"/>
              </a:lnSpc>
              <a:buFont typeface="+mj-lt"/>
              <a:buAutoNum type="alphaLcParenR"/>
            </a:pPr>
            <a:r>
              <a:rPr lang="en-IN" dirty="0"/>
              <a:t>processes will starve to enter critical section</a:t>
            </a:r>
          </a:p>
          <a:p>
            <a:pPr marL="514350" indent="-514350">
              <a:lnSpc>
                <a:spcPct val="120000"/>
              </a:lnSpc>
              <a:buFont typeface="+mj-lt"/>
              <a:buAutoNum type="alphaLcParenR"/>
            </a:pPr>
            <a:r>
              <a:rPr lang="en-IN" dirty="0"/>
              <a:t>several processes maybe executing in their critical section</a:t>
            </a:r>
          </a:p>
          <a:p>
            <a:pPr marL="514350" indent="-514350">
              <a:lnSpc>
                <a:spcPct val="120000"/>
              </a:lnSpc>
              <a:buFont typeface="+mj-lt"/>
              <a:buAutoNum type="alphaLcParenR"/>
            </a:pPr>
            <a:r>
              <a:rPr lang="en-IN" dirty="0"/>
              <a:t>all of the mentioned</a:t>
            </a:r>
          </a:p>
        </p:txBody>
      </p:sp>
      <p:sp>
        <p:nvSpPr>
          <p:cNvPr id="4" name="Date Placeholder 3"/>
          <p:cNvSpPr>
            <a:spLocks noGrp="1"/>
          </p:cNvSpPr>
          <p:nvPr>
            <p:ph type="dt" sz="half" idx="10"/>
          </p:nvPr>
        </p:nvSpPr>
        <p:spPr/>
        <p:txBody>
          <a:bodyPr/>
          <a:lstStyle/>
          <a:p>
            <a:fld id="{FA38E944-41C3-4DE2-8AC1-8417D21CB5E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205</a:t>
            </a:fld>
            <a:endParaRPr lang="en-US"/>
          </a:p>
        </p:txBody>
      </p:sp>
    </p:spTree>
    <p:extLst>
      <p:ext uri="{BB962C8B-B14F-4D97-AF65-F5344CB8AC3E}">
        <p14:creationId xmlns:p14="http://schemas.microsoft.com/office/powerpoint/2010/main" val="35538152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62500" lnSpcReduction="20000"/>
          </a:bodyPr>
          <a:lstStyle/>
          <a:p>
            <a:pPr marL="0" indent="0">
              <a:buNone/>
            </a:pPr>
            <a:r>
              <a:rPr lang="en-IN" dirty="0"/>
              <a:t>Q3) All processes share a semaphore variable mute, X initialized to 1. </a:t>
            </a:r>
          </a:p>
          <a:p>
            <a:pPr marL="0" indent="0">
              <a:buNone/>
            </a:pPr>
            <a:r>
              <a:rPr lang="en-IN" dirty="0"/>
              <a:t>Each process must execute wait(</a:t>
            </a:r>
            <a:r>
              <a:rPr lang="en-IN" dirty="0" err="1"/>
              <a:t>mutex</a:t>
            </a:r>
            <a:r>
              <a:rPr lang="en-IN" dirty="0"/>
              <a:t>) before entering the critical section and signal(</a:t>
            </a:r>
            <a:r>
              <a:rPr lang="en-IN" dirty="0" err="1"/>
              <a:t>mutex</a:t>
            </a:r>
            <a:r>
              <a:rPr lang="en-IN" dirty="0"/>
              <a:t>) afterward. </a:t>
            </a:r>
          </a:p>
          <a:p>
            <a:pPr marL="0" indent="0">
              <a:buNone/>
            </a:pPr>
            <a:r>
              <a:rPr lang="en-IN" dirty="0"/>
              <a:t>Suppose a process executes in the following manner: </a:t>
            </a:r>
          </a:p>
          <a:p>
            <a:pPr marL="0" indent="0">
              <a:buNone/>
            </a:pPr>
            <a:endParaRPr lang="en-IN" dirty="0"/>
          </a:p>
          <a:p>
            <a:pPr marL="0" indent="0">
              <a:buNone/>
            </a:pPr>
            <a:r>
              <a:rPr lang="en-IN" b="1" dirty="0"/>
              <a:t>signal(</a:t>
            </a:r>
            <a:r>
              <a:rPr lang="en-IN" b="1" dirty="0" err="1"/>
              <a:t>mutex</a:t>
            </a:r>
            <a:r>
              <a:rPr lang="en-IN" b="1" dirty="0"/>
              <a:t>)</a:t>
            </a:r>
          </a:p>
          <a:p>
            <a:pPr marL="0" indent="0">
              <a:buNone/>
            </a:pPr>
            <a:r>
              <a:rPr lang="en-IN" b="1" dirty="0"/>
              <a:t>______ </a:t>
            </a:r>
          </a:p>
          <a:p>
            <a:pPr marL="0" indent="0">
              <a:buNone/>
            </a:pPr>
            <a:r>
              <a:rPr lang="en-IN" b="1" dirty="0"/>
              <a:t>critical section</a:t>
            </a:r>
          </a:p>
          <a:p>
            <a:pPr marL="0" indent="0">
              <a:buNone/>
            </a:pPr>
            <a:r>
              <a:rPr lang="en-IN" b="1" dirty="0"/>
              <a:t>________</a:t>
            </a:r>
          </a:p>
          <a:p>
            <a:pPr marL="0" indent="0">
              <a:buNone/>
            </a:pPr>
            <a:r>
              <a:rPr lang="en-IN" b="1" dirty="0"/>
              <a:t>wait(</a:t>
            </a:r>
            <a:r>
              <a:rPr lang="en-IN" b="1" dirty="0" err="1"/>
              <a:t>mutex</a:t>
            </a:r>
            <a:r>
              <a:rPr lang="en-IN" b="1" dirty="0"/>
              <a:t>); </a:t>
            </a:r>
          </a:p>
          <a:p>
            <a:pPr marL="0" indent="0">
              <a:buNone/>
            </a:pPr>
            <a:endParaRPr lang="en-IN" dirty="0"/>
          </a:p>
          <a:p>
            <a:pPr marL="0" indent="0">
              <a:buNone/>
            </a:pPr>
            <a:r>
              <a:rPr lang="en-IN" dirty="0"/>
              <a:t>In this situation _____________________</a:t>
            </a:r>
          </a:p>
          <a:p>
            <a:pPr marL="514350" indent="-514350">
              <a:lnSpc>
                <a:spcPct val="120000"/>
              </a:lnSpc>
              <a:buFont typeface="+mj-lt"/>
              <a:buAutoNum type="alphaLcParenR"/>
            </a:pPr>
            <a:r>
              <a:rPr lang="en-IN" dirty="0"/>
              <a:t>a deadlock will occur</a:t>
            </a:r>
          </a:p>
          <a:p>
            <a:pPr marL="514350" indent="-514350">
              <a:lnSpc>
                <a:spcPct val="120000"/>
              </a:lnSpc>
              <a:buFont typeface="+mj-lt"/>
              <a:buAutoNum type="alphaLcParenR"/>
            </a:pPr>
            <a:r>
              <a:rPr lang="en-IN" dirty="0"/>
              <a:t>processes will starve to enter critical section</a:t>
            </a:r>
          </a:p>
          <a:p>
            <a:pPr marL="514350" indent="-514350">
              <a:lnSpc>
                <a:spcPct val="120000"/>
              </a:lnSpc>
              <a:buFont typeface="+mj-lt"/>
              <a:buAutoNum type="alphaLcParenR"/>
            </a:pPr>
            <a:r>
              <a:rPr lang="en-IN" dirty="0"/>
              <a:t>several processes maybe executing in their critical section</a:t>
            </a:r>
          </a:p>
          <a:p>
            <a:pPr marL="514350" indent="-514350">
              <a:lnSpc>
                <a:spcPct val="120000"/>
              </a:lnSpc>
              <a:buFont typeface="+mj-lt"/>
              <a:buAutoNum type="alphaLcParenR"/>
            </a:pPr>
            <a:r>
              <a:rPr lang="en-IN" dirty="0"/>
              <a:t>all of the mentioned</a:t>
            </a:r>
          </a:p>
          <a:p>
            <a:pPr marL="514350" indent="-514350">
              <a:lnSpc>
                <a:spcPct val="120000"/>
              </a:lnSpc>
              <a:buFont typeface="+mj-lt"/>
              <a:buAutoNum type="alphaLcParenR"/>
            </a:pPr>
            <a:endParaRPr lang="en-IN" dirty="0"/>
          </a:p>
          <a:p>
            <a:pPr marL="0" indent="0">
              <a:lnSpc>
                <a:spcPct val="120000"/>
              </a:lnSpc>
              <a:buNone/>
            </a:pPr>
            <a:r>
              <a:rPr lang="en-IN" dirty="0"/>
              <a:t>Answer: c</a:t>
            </a:r>
          </a:p>
        </p:txBody>
      </p:sp>
      <p:sp>
        <p:nvSpPr>
          <p:cNvPr id="4" name="Date Placeholder 3"/>
          <p:cNvSpPr>
            <a:spLocks noGrp="1"/>
          </p:cNvSpPr>
          <p:nvPr>
            <p:ph type="dt" sz="half" idx="10"/>
          </p:nvPr>
        </p:nvSpPr>
        <p:spPr/>
        <p:txBody>
          <a:bodyPr/>
          <a:lstStyle/>
          <a:p>
            <a:fld id="{FA38E944-41C3-4DE2-8AC1-8417D21CB5E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206</a:t>
            </a:fld>
            <a:endParaRPr lang="en-US"/>
          </a:p>
        </p:txBody>
      </p:sp>
    </p:spTree>
    <p:extLst>
      <p:ext uri="{BB962C8B-B14F-4D97-AF65-F5344CB8AC3E}">
        <p14:creationId xmlns:p14="http://schemas.microsoft.com/office/powerpoint/2010/main" val="377493888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77500" lnSpcReduction="20000"/>
          </a:bodyPr>
          <a:lstStyle/>
          <a:p>
            <a:pPr marL="0" indent="0">
              <a:buNone/>
            </a:pPr>
            <a:r>
              <a:rPr lang="en-IN" dirty="0"/>
              <a:t>Q4) All processes share a semaphore variable </a:t>
            </a:r>
            <a:r>
              <a:rPr lang="en-IN" dirty="0" err="1"/>
              <a:t>mutex</a:t>
            </a:r>
            <a:r>
              <a:rPr lang="en-IN" dirty="0"/>
              <a:t>, X initialized to 1. </a:t>
            </a:r>
          </a:p>
          <a:p>
            <a:pPr marL="0" indent="0">
              <a:buNone/>
            </a:pPr>
            <a:r>
              <a:rPr lang="en-IN" dirty="0"/>
              <a:t>Each process must execute wait(</a:t>
            </a:r>
            <a:r>
              <a:rPr lang="en-IN" dirty="0" err="1"/>
              <a:t>mutex</a:t>
            </a:r>
            <a:r>
              <a:rPr lang="en-IN" dirty="0"/>
              <a:t>) before entering the critical section and signal(</a:t>
            </a:r>
            <a:r>
              <a:rPr lang="en-IN" dirty="0" err="1"/>
              <a:t>mutex</a:t>
            </a:r>
            <a:r>
              <a:rPr lang="en-IN" dirty="0"/>
              <a:t>) afterward. </a:t>
            </a:r>
          </a:p>
          <a:p>
            <a:pPr marL="0" indent="0">
              <a:buNone/>
            </a:pPr>
            <a:r>
              <a:rPr lang="en-IN" dirty="0"/>
              <a:t>Suppose a process executes in the following manner: </a:t>
            </a:r>
          </a:p>
          <a:p>
            <a:pPr marL="0" indent="0">
              <a:buNone/>
            </a:pPr>
            <a:endParaRPr lang="en-IN" dirty="0"/>
          </a:p>
          <a:p>
            <a:pPr marL="0" indent="0">
              <a:buNone/>
            </a:pPr>
            <a:r>
              <a:rPr lang="en-IN" b="1" dirty="0" err="1"/>
              <a:t>waitl</a:t>
            </a:r>
            <a:r>
              <a:rPr lang="en-IN" b="1" dirty="0"/>
              <a:t>(</a:t>
            </a:r>
            <a:r>
              <a:rPr lang="en-IN" b="1" dirty="0" err="1"/>
              <a:t>mutex</a:t>
            </a:r>
            <a:r>
              <a:rPr lang="en-IN" b="1" dirty="0"/>
              <a:t>)</a:t>
            </a:r>
          </a:p>
          <a:p>
            <a:pPr marL="0" indent="0">
              <a:buNone/>
            </a:pPr>
            <a:r>
              <a:rPr lang="en-IN" b="1" dirty="0"/>
              <a:t>______ </a:t>
            </a:r>
          </a:p>
          <a:p>
            <a:pPr marL="0" indent="0">
              <a:buNone/>
            </a:pPr>
            <a:r>
              <a:rPr lang="en-IN" b="1" dirty="0"/>
              <a:t>critical section</a:t>
            </a:r>
          </a:p>
          <a:p>
            <a:pPr marL="0" indent="0">
              <a:buNone/>
            </a:pPr>
            <a:r>
              <a:rPr lang="en-IN" b="1" dirty="0"/>
              <a:t>________</a:t>
            </a:r>
          </a:p>
          <a:p>
            <a:pPr marL="0" indent="0">
              <a:buNone/>
            </a:pPr>
            <a:r>
              <a:rPr lang="en-IN" b="1" dirty="0"/>
              <a:t>wait(</a:t>
            </a:r>
            <a:r>
              <a:rPr lang="en-IN" b="1" dirty="0" err="1"/>
              <a:t>mutex</a:t>
            </a:r>
            <a:r>
              <a:rPr lang="en-IN" b="1" dirty="0"/>
              <a:t>); </a:t>
            </a:r>
          </a:p>
          <a:p>
            <a:pPr marL="0" indent="0">
              <a:buNone/>
            </a:pPr>
            <a:endParaRPr lang="en-IN" dirty="0"/>
          </a:p>
          <a:p>
            <a:pPr marL="0" indent="0">
              <a:buNone/>
            </a:pPr>
            <a:r>
              <a:rPr lang="en-IN" dirty="0"/>
              <a:t>In this situation _____________________</a:t>
            </a:r>
          </a:p>
          <a:p>
            <a:pPr marL="514350" indent="-514350">
              <a:lnSpc>
                <a:spcPct val="120000"/>
              </a:lnSpc>
              <a:buFont typeface="+mj-lt"/>
              <a:buAutoNum type="alphaLcParenR"/>
            </a:pPr>
            <a:r>
              <a:rPr lang="en-IN" dirty="0"/>
              <a:t>a deadlock will occur</a:t>
            </a:r>
          </a:p>
          <a:p>
            <a:pPr marL="514350" indent="-514350">
              <a:lnSpc>
                <a:spcPct val="120000"/>
              </a:lnSpc>
              <a:buFont typeface="+mj-lt"/>
              <a:buAutoNum type="alphaLcParenR"/>
            </a:pPr>
            <a:r>
              <a:rPr lang="en-IN" dirty="0"/>
              <a:t>processes will starve to enter critical section</a:t>
            </a:r>
          </a:p>
          <a:p>
            <a:pPr marL="514350" indent="-514350">
              <a:lnSpc>
                <a:spcPct val="120000"/>
              </a:lnSpc>
              <a:buFont typeface="+mj-lt"/>
              <a:buAutoNum type="alphaLcParenR"/>
            </a:pPr>
            <a:r>
              <a:rPr lang="en-IN" dirty="0"/>
              <a:t>several processes maybe executing in their critical section</a:t>
            </a:r>
          </a:p>
          <a:p>
            <a:pPr marL="514350" indent="-514350">
              <a:lnSpc>
                <a:spcPct val="120000"/>
              </a:lnSpc>
              <a:buFont typeface="+mj-lt"/>
              <a:buAutoNum type="alphaLcParenR"/>
            </a:pPr>
            <a:r>
              <a:rPr lang="en-IN" dirty="0"/>
              <a:t>all of the mentioned</a:t>
            </a:r>
          </a:p>
        </p:txBody>
      </p:sp>
      <p:sp>
        <p:nvSpPr>
          <p:cNvPr id="4" name="Date Placeholder 3"/>
          <p:cNvSpPr>
            <a:spLocks noGrp="1"/>
          </p:cNvSpPr>
          <p:nvPr>
            <p:ph type="dt" sz="half" idx="10"/>
          </p:nvPr>
        </p:nvSpPr>
        <p:spPr/>
        <p:txBody>
          <a:bodyPr/>
          <a:lstStyle/>
          <a:p>
            <a:fld id="{FA38E944-41C3-4DE2-8AC1-8417D21CB5E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207</a:t>
            </a:fld>
            <a:endParaRPr lang="en-US"/>
          </a:p>
        </p:txBody>
      </p:sp>
    </p:spTree>
    <p:extLst>
      <p:ext uri="{BB962C8B-B14F-4D97-AF65-F5344CB8AC3E}">
        <p14:creationId xmlns:p14="http://schemas.microsoft.com/office/powerpoint/2010/main" val="241029612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fontScale="62500" lnSpcReduction="20000"/>
          </a:bodyPr>
          <a:lstStyle/>
          <a:p>
            <a:pPr marL="0" indent="0">
              <a:buNone/>
            </a:pPr>
            <a:r>
              <a:rPr lang="en-IN" dirty="0"/>
              <a:t>Q4) All processes share a semaphore variable </a:t>
            </a:r>
            <a:r>
              <a:rPr lang="en-IN" dirty="0" err="1"/>
              <a:t>mutex</a:t>
            </a:r>
            <a:r>
              <a:rPr lang="en-IN"/>
              <a:t> initialized </a:t>
            </a:r>
            <a:r>
              <a:rPr lang="en-IN" dirty="0"/>
              <a:t>to 1. </a:t>
            </a:r>
          </a:p>
          <a:p>
            <a:pPr marL="0" indent="0">
              <a:buNone/>
            </a:pPr>
            <a:r>
              <a:rPr lang="en-IN" dirty="0"/>
              <a:t>Each process must execute wait(</a:t>
            </a:r>
            <a:r>
              <a:rPr lang="en-IN" dirty="0" err="1"/>
              <a:t>mutex</a:t>
            </a:r>
            <a:r>
              <a:rPr lang="en-IN" dirty="0"/>
              <a:t>) before entering the critical section and signal(</a:t>
            </a:r>
            <a:r>
              <a:rPr lang="en-IN" dirty="0" err="1"/>
              <a:t>mutex</a:t>
            </a:r>
            <a:r>
              <a:rPr lang="en-IN" dirty="0"/>
              <a:t>) afterward. </a:t>
            </a:r>
          </a:p>
          <a:p>
            <a:pPr marL="0" indent="0">
              <a:buNone/>
            </a:pPr>
            <a:r>
              <a:rPr lang="en-IN" dirty="0"/>
              <a:t>Suppose a process executes in the following manner: </a:t>
            </a:r>
          </a:p>
          <a:p>
            <a:pPr marL="0" indent="0">
              <a:buNone/>
            </a:pPr>
            <a:endParaRPr lang="en-IN" dirty="0"/>
          </a:p>
          <a:p>
            <a:pPr marL="0" indent="0">
              <a:buNone/>
            </a:pPr>
            <a:r>
              <a:rPr lang="en-IN" b="1" dirty="0" err="1"/>
              <a:t>waitl</a:t>
            </a:r>
            <a:r>
              <a:rPr lang="en-IN" b="1" dirty="0"/>
              <a:t>(</a:t>
            </a:r>
            <a:r>
              <a:rPr lang="en-IN" b="1" dirty="0" err="1"/>
              <a:t>mutex</a:t>
            </a:r>
            <a:r>
              <a:rPr lang="en-IN" b="1" dirty="0"/>
              <a:t>)</a:t>
            </a:r>
          </a:p>
          <a:p>
            <a:pPr marL="0" indent="0">
              <a:buNone/>
            </a:pPr>
            <a:r>
              <a:rPr lang="en-IN" b="1" dirty="0"/>
              <a:t>______ </a:t>
            </a:r>
          </a:p>
          <a:p>
            <a:pPr marL="0" indent="0">
              <a:buNone/>
            </a:pPr>
            <a:r>
              <a:rPr lang="en-IN" b="1" dirty="0"/>
              <a:t>critical section</a:t>
            </a:r>
          </a:p>
          <a:p>
            <a:pPr marL="0" indent="0">
              <a:buNone/>
            </a:pPr>
            <a:r>
              <a:rPr lang="en-IN" b="1" dirty="0"/>
              <a:t>________</a:t>
            </a:r>
          </a:p>
          <a:p>
            <a:pPr marL="0" indent="0">
              <a:buNone/>
            </a:pPr>
            <a:r>
              <a:rPr lang="en-IN" b="1" dirty="0"/>
              <a:t>wait(</a:t>
            </a:r>
            <a:r>
              <a:rPr lang="en-IN" b="1" dirty="0" err="1"/>
              <a:t>mutex</a:t>
            </a:r>
            <a:r>
              <a:rPr lang="en-IN" b="1" dirty="0"/>
              <a:t>); </a:t>
            </a:r>
          </a:p>
          <a:p>
            <a:pPr marL="0" indent="0">
              <a:buNone/>
            </a:pPr>
            <a:endParaRPr lang="en-IN" dirty="0"/>
          </a:p>
          <a:p>
            <a:pPr marL="0" indent="0">
              <a:buNone/>
            </a:pPr>
            <a:r>
              <a:rPr lang="en-IN" dirty="0"/>
              <a:t>In this situation _____________________</a:t>
            </a:r>
          </a:p>
          <a:p>
            <a:pPr marL="514350" indent="-514350">
              <a:lnSpc>
                <a:spcPct val="120000"/>
              </a:lnSpc>
              <a:buFont typeface="+mj-lt"/>
              <a:buAutoNum type="alphaLcParenR"/>
            </a:pPr>
            <a:r>
              <a:rPr lang="en-IN" dirty="0"/>
              <a:t>a deadlock will occur</a:t>
            </a:r>
          </a:p>
          <a:p>
            <a:pPr marL="514350" indent="-514350">
              <a:lnSpc>
                <a:spcPct val="120000"/>
              </a:lnSpc>
              <a:buFont typeface="+mj-lt"/>
              <a:buAutoNum type="alphaLcParenR"/>
            </a:pPr>
            <a:r>
              <a:rPr lang="en-IN" dirty="0"/>
              <a:t>processes will starve to enter critical section</a:t>
            </a:r>
          </a:p>
          <a:p>
            <a:pPr marL="514350" indent="-514350">
              <a:lnSpc>
                <a:spcPct val="120000"/>
              </a:lnSpc>
              <a:buFont typeface="+mj-lt"/>
              <a:buAutoNum type="alphaLcParenR"/>
            </a:pPr>
            <a:r>
              <a:rPr lang="en-IN" dirty="0"/>
              <a:t>several processes maybe executing in their critical section</a:t>
            </a:r>
          </a:p>
          <a:p>
            <a:pPr marL="514350" indent="-514350">
              <a:lnSpc>
                <a:spcPct val="120000"/>
              </a:lnSpc>
              <a:buFont typeface="+mj-lt"/>
              <a:buAutoNum type="alphaLcParenR"/>
            </a:pPr>
            <a:r>
              <a:rPr lang="en-IN" dirty="0"/>
              <a:t>all of the mentioned</a:t>
            </a:r>
          </a:p>
          <a:p>
            <a:pPr marL="514350" indent="-514350">
              <a:lnSpc>
                <a:spcPct val="120000"/>
              </a:lnSpc>
              <a:buFont typeface="+mj-lt"/>
              <a:buAutoNum type="alphaLcParenR"/>
            </a:pPr>
            <a:endParaRPr lang="en-IN" dirty="0"/>
          </a:p>
          <a:p>
            <a:pPr marL="0" indent="0">
              <a:lnSpc>
                <a:spcPct val="120000"/>
              </a:lnSpc>
              <a:buNone/>
            </a:pPr>
            <a:r>
              <a:rPr lang="en-IN" dirty="0"/>
              <a:t>Answer: a</a:t>
            </a:r>
          </a:p>
        </p:txBody>
      </p:sp>
      <p:sp>
        <p:nvSpPr>
          <p:cNvPr id="4" name="Date Placeholder 3"/>
          <p:cNvSpPr>
            <a:spLocks noGrp="1"/>
          </p:cNvSpPr>
          <p:nvPr>
            <p:ph type="dt" sz="half" idx="10"/>
          </p:nvPr>
        </p:nvSpPr>
        <p:spPr/>
        <p:txBody>
          <a:bodyPr/>
          <a:lstStyle/>
          <a:p>
            <a:fld id="{FA38E944-41C3-4DE2-8AC1-8417D21CB5E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208</a:t>
            </a:fld>
            <a:endParaRPr lang="en-US"/>
          </a:p>
        </p:txBody>
      </p:sp>
    </p:spTree>
    <p:extLst>
      <p:ext uri="{BB962C8B-B14F-4D97-AF65-F5344CB8AC3E}">
        <p14:creationId xmlns:p14="http://schemas.microsoft.com/office/powerpoint/2010/main" val="47139352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a:t>Q5) In the bounded buffer problem, there are the empty and full semaphores that ____________</a:t>
            </a:r>
            <a:br>
              <a:rPr lang="en-IN" dirty="0"/>
            </a:br>
            <a:r>
              <a:rPr lang="en-IN" dirty="0"/>
              <a:t>a) count the number of empty and full buffers</a:t>
            </a:r>
            <a:br>
              <a:rPr lang="en-IN" dirty="0"/>
            </a:br>
            <a:r>
              <a:rPr lang="en-IN" dirty="0"/>
              <a:t>b) count the number of empty and full memory spaces</a:t>
            </a:r>
            <a:br>
              <a:rPr lang="en-IN" dirty="0"/>
            </a:br>
            <a:r>
              <a:rPr lang="en-IN" dirty="0"/>
              <a:t>c) count the number of empty and full queues</a:t>
            </a:r>
            <a:br>
              <a:rPr lang="en-IN" dirty="0"/>
            </a:br>
            <a:r>
              <a:rPr lang="en-IN" dirty="0"/>
              <a:t>d) none of the mentioned</a:t>
            </a:r>
          </a:p>
        </p:txBody>
      </p:sp>
      <p:sp>
        <p:nvSpPr>
          <p:cNvPr id="4" name="Date Placeholder 3"/>
          <p:cNvSpPr>
            <a:spLocks noGrp="1"/>
          </p:cNvSpPr>
          <p:nvPr>
            <p:ph type="dt" sz="half" idx="10"/>
          </p:nvPr>
        </p:nvSpPr>
        <p:spPr/>
        <p:txBody>
          <a:bodyPr/>
          <a:lstStyle/>
          <a:p>
            <a:fld id="{FA38E944-41C3-4DE2-8AC1-8417D21CB5E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209</a:t>
            </a:fld>
            <a:endParaRPr lang="en-US"/>
          </a:p>
        </p:txBody>
      </p:sp>
    </p:spTree>
    <p:extLst>
      <p:ext uri="{BB962C8B-B14F-4D97-AF65-F5344CB8AC3E}">
        <p14:creationId xmlns:p14="http://schemas.microsoft.com/office/powerpoint/2010/main" val="9382248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3639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General Structure of a Typical Process Pi</a:t>
            </a:r>
          </a:p>
        </p:txBody>
      </p:sp>
      <p:pic>
        <p:nvPicPr>
          <p:cNvPr id="1027" name="Picture 3"/>
          <p:cNvPicPr>
            <a:picLocks noChangeAspect="1" noChangeArrowheads="1"/>
          </p:cNvPicPr>
          <p:nvPr/>
        </p:nvPicPr>
        <p:blipFill rotWithShape="1">
          <a:blip r:embed="rId6">
            <a:extLst>
              <a:ext uri="{28A0092B-C50C-407E-A947-70E740481C1C}">
                <a14:useLocalDpi xmlns:a14="http://schemas.microsoft.com/office/drawing/2010/main" val="0"/>
              </a:ext>
            </a:extLst>
          </a:blip>
          <a:srcRect l="27588" t="28684" r="37903" b="31950"/>
          <a:stretch/>
        </p:blipFill>
        <p:spPr bwMode="auto">
          <a:xfrm>
            <a:off x="2620369" y="1901487"/>
            <a:ext cx="5909482" cy="3789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3912381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a:t>Q5) In the bounded buffer problem, there are the empty and full semaphores that ____________</a:t>
            </a:r>
            <a:br>
              <a:rPr lang="en-IN" dirty="0"/>
            </a:br>
            <a:r>
              <a:rPr lang="en-IN" dirty="0"/>
              <a:t>a) count the number of empty and full buffers</a:t>
            </a:r>
            <a:br>
              <a:rPr lang="en-IN" dirty="0"/>
            </a:br>
            <a:r>
              <a:rPr lang="en-IN" dirty="0"/>
              <a:t>b) count the number of empty and full memory spaces</a:t>
            </a:r>
            <a:br>
              <a:rPr lang="en-IN" dirty="0"/>
            </a:br>
            <a:r>
              <a:rPr lang="en-IN" dirty="0"/>
              <a:t>c) count the number of empty and full queues</a:t>
            </a:r>
            <a:br>
              <a:rPr lang="en-IN" dirty="0"/>
            </a:br>
            <a:r>
              <a:rPr lang="en-IN" dirty="0"/>
              <a:t>d) none of the mentioned</a:t>
            </a:r>
          </a:p>
          <a:p>
            <a:pPr marL="0" indent="0">
              <a:buNone/>
            </a:pPr>
            <a:endParaRPr lang="en-IN" dirty="0"/>
          </a:p>
          <a:p>
            <a:pPr marL="0" indent="0">
              <a:buNone/>
            </a:pPr>
            <a:endParaRPr lang="en-IN" dirty="0"/>
          </a:p>
          <a:p>
            <a:pPr marL="0" indent="0">
              <a:buNone/>
            </a:pPr>
            <a:r>
              <a:rPr lang="en-IN" dirty="0"/>
              <a:t>Answer: a</a:t>
            </a:r>
          </a:p>
        </p:txBody>
      </p:sp>
      <p:sp>
        <p:nvSpPr>
          <p:cNvPr id="4" name="Date Placeholder 3"/>
          <p:cNvSpPr>
            <a:spLocks noGrp="1"/>
          </p:cNvSpPr>
          <p:nvPr>
            <p:ph type="dt" sz="half" idx="10"/>
          </p:nvPr>
        </p:nvSpPr>
        <p:spPr/>
        <p:txBody>
          <a:bodyPr/>
          <a:lstStyle/>
          <a:p>
            <a:fld id="{FA38E944-41C3-4DE2-8AC1-8417D21CB5E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210</a:t>
            </a:fld>
            <a:endParaRPr lang="en-US"/>
          </a:p>
        </p:txBody>
      </p:sp>
    </p:spTree>
    <p:extLst>
      <p:ext uri="{BB962C8B-B14F-4D97-AF65-F5344CB8AC3E}">
        <p14:creationId xmlns:p14="http://schemas.microsoft.com/office/powerpoint/2010/main" val="407286637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a:t>Q6) The wait operation of the semaphore basically works on the basic _______ system call.</a:t>
            </a:r>
            <a:br>
              <a:rPr lang="en-IN" dirty="0"/>
            </a:br>
            <a:r>
              <a:rPr lang="en-IN" dirty="0"/>
              <a:t>a) stop()</a:t>
            </a:r>
            <a:br>
              <a:rPr lang="en-IN" dirty="0"/>
            </a:br>
            <a:r>
              <a:rPr lang="en-IN" dirty="0"/>
              <a:t>b) block()</a:t>
            </a:r>
            <a:br>
              <a:rPr lang="en-IN" dirty="0"/>
            </a:br>
            <a:r>
              <a:rPr lang="en-IN" dirty="0"/>
              <a:t>c) hold()</a:t>
            </a:r>
            <a:br>
              <a:rPr lang="en-IN" dirty="0"/>
            </a:br>
            <a:r>
              <a:rPr lang="en-IN" dirty="0"/>
              <a:t>d) wait()</a:t>
            </a:r>
          </a:p>
          <a:p>
            <a:pPr marL="0" indent="0">
              <a:buNone/>
            </a:pPr>
            <a:endParaRPr lang="en-IN" dirty="0"/>
          </a:p>
        </p:txBody>
      </p:sp>
      <p:sp>
        <p:nvSpPr>
          <p:cNvPr id="4" name="Date Placeholder 3"/>
          <p:cNvSpPr>
            <a:spLocks noGrp="1"/>
          </p:cNvSpPr>
          <p:nvPr>
            <p:ph type="dt" sz="half" idx="10"/>
          </p:nvPr>
        </p:nvSpPr>
        <p:spPr/>
        <p:txBody>
          <a:bodyPr/>
          <a:lstStyle/>
          <a:p>
            <a:fld id="{FA38E944-41C3-4DE2-8AC1-8417D21CB5E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211</a:t>
            </a:fld>
            <a:endParaRPr lang="en-US"/>
          </a:p>
        </p:txBody>
      </p:sp>
    </p:spTree>
    <p:extLst>
      <p:ext uri="{BB962C8B-B14F-4D97-AF65-F5344CB8AC3E}">
        <p14:creationId xmlns:p14="http://schemas.microsoft.com/office/powerpoint/2010/main" val="309926115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194"/>
            <a:ext cx="10515600" cy="6168787"/>
          </a:xfrm>
        </p:spPr>
        <p:txBody>
          <a:bodyPr>
            <a:normAutofit/>
          </a:bodyPr>
          <a:lstStyle/>
          <a:p>
            <a:pPr marL="0" indent="0">
              <a:buNone/>
            </a:pPr>
            <a:r>
              <a:rPr lang="en-IN" dirty="0"/>
              <a:t>Q6) The wait operation of the semaphore basically works on the basic _______ system call.</a:t>
            </a:r>
            <a:br>
              <a:rPr lang="en-IN" dirty="0"/>
            </a:br>
            <a:r>
              <a:rPr lang="en-IN" dirty="0"/>
              <a:t>a) stop()</a:t>
            </a:r>
            <a:br>
              <a:rPr lang="en-IN" dirty="0"/>
            </a:br>
            <a:r>
              <a:rPr lang="en-IN" dirty="0"/>
              <a:t>b) block()</a:t>
            </a:r>
            <a:br>
              <a:rPr lang="en-IN" dirty="0"/>
            </a:br>
            <a:r>
              <a:rPr lang="en-IN" dirty="0"/>
              <a:t>c) hold()</a:t>
            </a:r>
            <a:br>
              <a:rPr lang="en-IN" dirty="0"/>
            </a:br>
            <a:r>
              <a:rPr lang="en-IN" dirty="0"/>
              <a:t>d) wait()</a:t>
            </a:r>
          </a:p>
          <a:p>
            <a:pPr marL="0" indent="0">
              <a:buNone/>
            </a:pPr>
            <a:endParaRPr lang="en-IN" dirty="0"/>
          </a:p>
          <a:p>
            <a:pPr marL="0" indent="0">
              <a:buNone/>
            </a:pPr>
            <a:r>
              <a:rPr lang="en-IN" dirty="0"/>
              <a:t>Answer: b</a:t>
            </a:r>
          </a:p>
        </p:txBody>
      </p:sp>
      <p:sp>
        <p:nvSpPr>
          <p:cNvPr id="4" name="Date Placeholder 3"/>
          <p:cNvSpPr>
            <a:spLocks noGrp="1"/>
          </p:cNvSpPr>
          <p:nvPr>
            <p:ph type="dt" sz="half" idx="10"/>
          </p:nvPr>
        </p:nvSpPr>
        <p:spPr/>
        <p:txBody>
          <a:bodyPr/>
          <a:lstStyle/>
          <a:p>
            <a:fld id="{FA38E944-41C3-4DE2-8AC1-8417D21CB5E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212</a:t>
            </a:fld>
            <a:endParaRPr lang="en-US"/>
          </a:p>
        </p:txBody>
      </p:sp>
    </p:spTree>
    <p:extLst>
      <p:ext uri="{BB962C8B-B14F-4D97-AF65-F5344CB8AC3E}">
        <p14:creationId xmlns:p14="http://schemas.microsoft.com/office/powerpoint/2010/main" val="27724845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510236" y="2639211"/>
            <a:ext cx="11395912" cy="721920"/>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213</a:t>
            </a:fld>
            <a:endParaRPr lang="en-US"/>
          </a:p>
        </p:txBody>
      </p:sp>
    </p:spTree>
    <p:extLst>
      <p:ext uri="{BB962C8B-B14F-4D97-AF65-F5344CB8AC3E}">
        <p14:creationId xmlns:p14="http://schemas.microsoft.com/office/powerpoint/2010/main" val="189273475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214</a:t>
            </a:fld>
            <a:endParaRPr lang="en-US"/>
          </a:p>
        </p:txBody>
      </p:sp>
      <p:sp>
        <p:nvSpPr>
          <p:cNvPr id="14" name="Rectangle 3"/>
          <p:cNvSpPr txBox="1">
            <a:spLocks noChangeArrowheads="1"/>
          </p:cNvSpPr>
          <p:nvPr/>
        </p:nvSpPr>
        <p:spPr>
          <a:xfrm>
            <a:off x="1102784" y="1282701"/>
            <a:ext cx="9279467"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dirty="0"/>
              <a:t>A high-level synchronization construct</a:t>
            </a:r>
          </a:p>
          <a:p>
            <a:pPr>
              <a:lnSpc>
                <a:spcPct val="80000"/>
              </a:lnSpc>
            </a:pPr>
            <a:endParaRPr lang="en-US" altLang="en-US" i="1" dirty="0"/>
          </a:p>
          <a:p>
            <a:pPr>
              <a:lnSpc>
                <a:spcPct val="80000"/>
              </a:lnSpc>
            </a:pPr>
            <a:r>
              <a:rPr lang="en-US" altLang="en-US" i="1" dirty="0"/>
              <a:t>Set of programmer defined operators</a:t>
            </a:r>
          </a:p>
          <a:p>
            <a:pPr>
              <a:lnSpc>
                <a:spcPct val="80000"/>
              </a:lnSpc>
            </a:pPr>
            <a:endParaRPr lang="en-US" altLang="en-US" i="1" dirty="0"/>
          </a:p>
          <a:p>
            <a:endParaRPr lang="en-US" altLang="en-US" dirty="0"/>
          </a:p>
          <a:p>
            <a:endParaRPr lang="en-US" altLang="en-US" dirty="0"/>
          </a:p>
          <a:p>
            <a:endParaRPr lang="en-US" altLang="en-US" dirty="0"/>
          </a:p>
        </p:txBody>
      </p:sp>
    </p:spTree>
    <p:extLst>
      <p:ext uri="{BB962C8B-B14F-4D97-AF65-F5344CB8AC3E}">
        <p14:creationId xmlns:p14="http://schemas.microsoft.com/office/powerpoint/2010/main" val="217625753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195441"/>
            <a:ext cx="11395912" cy="555186"/>
          </a:xfrm>
        </p:spPr>
        <p:txBody>
          <a:bodyPr>
            <a:normAutofit/>
          </a:bodyPr>
          <a:lstStyle/>
          <a:p>
            <a:pPr algn="ctr"/>
            <a:r>
              <a:rPr lang="en-US" sz="3200" dirty="0">
                <a:solidFill>
                  <a:srgbClr val="C00000"/>
                </a:solidFill>
                <a:latin typeface="Marcellus" panose="020E0602050203020307" pitchFamily="34" charset="0"/>
              </a:rPr>
              <a:t>Syntax of Monitors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215</a:t>
            </a:fld>
            <a:endParaRPr lang="en-US"/>
          </a:p>
        </p:txBody>
      </p:sp>
      <p:sp>
        <p:nvSpPr>
          <p:cNvPr id="14" name="Rectangle 3"/>
          <p:cNvSpPr txBox="1">
            <a:spLocks noChangeArrowheads="1"/>
          </p:cNvSpPr>
          <p:nvPr/>
        </p:nvSpPr>
        <p:spPr>
          <a:xfrm>
            <a:off x="1187561" y="569708"/>
            <a:ext cx="9279467" cy="4860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monitor monitor-name</a:t>
            </a:r>
          </a:p>
          <a:p>
            <a:pPr lvl="2">
              <a:lnSpc>
                <a:spcPct val="80000"/>
              </a:lnSpc>
              <a:buFont typeface="Webdings" pitchFamily="18" charset="2"/>
              <a:buNone/>
            </a:pPr>
            <a:r>
              <a:rPr lang="en-US" altLang="en-US" b="1" dirty="0">
                <a:solidFill>
                  <a:srgbClr val="000000"/>
                </a:solidFill>
                <a:latin typeface="Courier New" pitchFamily="49" charset="0"/>
              </a:rPr>
              <a:t>{</a:t>
            </a:r>
          </a:p>
          <a:p>
            <a:pPr lvl="2">
              <a:lnSpc>
                <a:spcPct val="80000"/>
              </a:lnSpc>
              <a:buFont typeface="Webdings" pitchFamily="18" charset="2"/>
              <a:buNone/>
            </a:pPr>
            <a:r>
              <a:rPr lang="en-US" altLang="en-US" b="1" dirty="0">
                <a:solidFill>
                  <a:srgbClr val="000000"/>
                </a:solidFill>
                <a:latin typeface="Courier New" pitchFamily="49" charset="0"/>
              </a:rPr>
              <a:t>	// shared variable declarations</a:t>
            </a:r>
          </a:p>
          <a:p>
            <a:pPr lvl="2">
              <a:lnSpc>
                <a:spcPct val="80000"/>
              </a:lnSpc>
              <a:buFont typeface="Webdings" pitchFamily="18" charset="2"/>
              <a:buNone/>
            </a:pPr>
            <a:r>
              <a:rPr lang="en-US" altLang="en-US" b="1" dirty="0">
                <a:solidFill>
                  <a:srgbClr val="000000"/>
                </a:solidFill>
                <a:latin typeface="Courier New" pitchFamily="49" charset="0"/>
              </a:rPr>
              <a:t>	procedure P1 (…) {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procedure </a:t>
            </a:r>
            <a:r>
              <a:rPr lang="en-US" altLang="en-US" b="1" dirty="0" err="1">
                <a:solidFill>
                  <a:srgbClr val="000000"/>
                </a:solidFill>
                <a:latin typeface="Courier New" pitchFamily="49" charset="0"/>
              </a:rPr>
              <a:t>Pn</a:t>
            </a:r>
            <a:r>
              <a:rPr lang="en-US" altLang="en-US" b="1" dirty="0">
                <a:solidFill>
                  <a:srgbClr val="000000"/>
                </a:solidFill>
                <a:latin typeface="Courier New" pitchFamily="49" charset="0"/>
              </a:rPr>
              <a:t>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Initialization code (…) { … }</a:t>
            </a:r>
          </a:p>
          <a:p>
            <a:pPr lvl="2">
              <a:lnSpc>
                <a:spcPct val="80000"/>
              </a:lnSpc>
              <a:buFont typeface="Webdings" pitchFamily="18" charset="2"/>
              <a:buNone/>
            </a:pPr>
            <a:r>
              <a:rPr lang="en-US" altLang="en-US" b="1" dirty="0">
                <a:solidFill>
                  <a:srgbClr val="000000"/>
                </a:solidFill>
                <a:latin typeface="Courier New" pitchFamily="49" charset="0"/>
              </a:rPr>
              <a:t>	}</a:t>
            </a:r>
          </a:p>
          <a:p>
            <a:pPr lvl="2">
              <a:lnSpc>
                <a:spcPct val="80000"/>
              </a:lnSpc>
              <a:buFont typeface="Webdings" pitchFamily="18" charset="2"/>
              <a:buNone/>
            </a:pPr>
            <a:endParaRPr lang="en-US" altLang="en-US" b="1" dirty="0">
              <a:solidFill>
                <a:srgbClr val="000000"/>
              </a:solidFill>
              <a:latin typeface="Courier New" pitchFamily="49" charset="0"/>
            </a:endParaRPr>
          </a:p>
          <a:p>
            <a:endParaRPr lang="en-US" altLang="en-US" sz="4000" dirty="0"/>
          </a:p>
          <a:p>
            <a:endParaRPr lang="en-US" altLang="en-US" sz="4000" dirty="0"/>
          </a:p>
        </p:txBody>
      </p:sp>
    </p:spTree>
    <p:extLst>
      <p:ext uri="{BB962C8B-B14F-4D97-AF65-F5344CB8AC3E}">
        <p14:creationId xmlns:p14="http://schemas.microsoft.com/office/powerpoint/2010/main" val="363320997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216</a:t>
            </a:fld>
            <a:endParaRPr lang="en-US"/>
          </a:p>
        </p:txBody>
      </p:sp>
      <p:sp>
        <p:nvSpPr>
          <p:cNvPr id="14" name="Rectangle 3"/>
          <p:cNvSpPr txBox="1">
            <a:spLocks noChangeArrowheads="1"/>
          </p:cNvSpPr>
          <p:nvPr/>
        </p:nvSpPr>
        <p:spPr>
          <a:xfrm>
            <a:off x="1102784" y="736791"/>
            <a:ext cx="9279467" cy="4860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i="1" dirty="0">
                <a:solidFill>
                  <a:srgbClr val="C00000"/>
                </a:solidFill>
              </a:rPr>
              <a:t>Declaration  of variables </a:t>
            </a:r>
          </a:p>
          <a:p>
            <a:pPr lvl="1">
              <a:lnSpc>
                <a:spcPct val="80000"/>
              </a:lnSpc>
            </a:pPr>
            <a:r>
              <a:rPr lang="en-US" altLang="en-US" i="1" dirty="0"/>
              <a:t>whose </a:t>
            </a:r>
            <a:r>
              <a:rPr lang="en-US" altLang="en-US" i="1" dirty="0">
                <a:solidFill>
                  <a:srgbClr val="C00000"/>
                </a:solidFill>
              </a:rPr>
              <a:t>value define the state </a:t>
            </a:r>
            <a:r>
              <a:rPr lang="en-US" altLang="en-US" i="1" dirty="0"/>
              <a:t>of an instance of the type</a:t>
            </a:r>
          </a:p>
          <a:p>
            <a:pPr>
              <a:lnSpc>
                <a:spcPct val="80000"/>
              </a:lnSpc>
            </a:pPr>
            <a:endParaRPr lang="en-US" altLang="en-US" i="1" dirty="0"/>
          </a:p>
          <a:p>
            <a:pPr>
              <a:lnSpc>
                <a:spcPct val="80000"/>
              </a:lnSpc>
            </a:pPr>
            <a:r>
              <a:rPr lang="en-US" altLang="en-US" i="1" dirty="0">
                <a:solidFill>
                  <a:srgbClr val="C00000"/>
                </a:solidFill>
              </a:rPr>
              <a:t>Bodies of procedures </a:t>
            </a:r>
          </a:p>
          <a:p>
            <a:pPr lvl="1">
              <a:lnSpc>
                <a:spcPct val="80000"/>
              </a:lnSpc>
            </a:pPr>
            <a:r>
              <a:rPr lang="en-US" altLang="en-US" i="1" dirty="0"/>
              <a:t>that </a:t>
            </a:r>
            <a:r>
              <a:rPr lang="en-US" altLang="en-US" i="1" dirty="0">
                <a:solidFill>
                  <a:srgbClr val="C00000"/>
                </a:solidFill>
              </a:rPr>
              <a:t>implement oper</a:t>
            </a:r>
            <a:r>
              <a:rPr lang="en-US" altLang="en-US" i="1" dirty="0"/>
              <a:t>ations on the type</a:t>
            </a:r>
          </a:p>
          <a:p>
            <a:pPr>
              <a:lnSpc>
                <a:spcPct val="80000"/>
              </a:lnSpc>
            </a:pPr>
            <a:endParaRPr lang="en-US" altLang="en-US" i="1" dirty="0"/>
          </a:p>
          <a:p>
            <a:endParaRPr lang="en-US" altLang="en-US" dirty="0"/>
          </a:p>
          <a:p>
            <a:endParaRPr lang="en-US" altLang="en-US" dirty="0"/>
          </a:p>
          <a:p>
            <a:endParaRPr lang="en-US" altLang="en-US" dirty="0"/>
          </a:p>
        </p:txBody>
      </p:sp>
      <p:sp>
        <p:nvSpPr>
          <p:cNvPr id="12" name="Rectangle 3"/>
          <p:cNvSpPr txBox="1">
            <a:spLocks noChangeArrowheads="1"/>
          </p:cNvSpPr>
          <p:nvPr/>
        </p:nvSpPr>
        <p:spPr>
          <a:xfrm>
            <a:off x="1187561" y="3000171"/>
            <a:ext cx="9279467" cy="24304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a:lnSpc>
                <a:spcPct val="80000"/>
              </a:lnSpc>
              <a:buFont typeface="Webdings" pitchFamily="18" charset="2"/>
              <a:buNone/>
            </a:pPr>
            <a:r>
              <a:rPr lang="en-US" altLang="en-US" b="1" dirty="0">
                <a:solidFill>
                  <a:srgbClr val="000000"/>
                </a:solidFill>
                <a:latin typeface="Courier New" pitchFamily="49" charset="0"/>
              </a:rPr>
              <a:t>monitor monitor-name</a:t>
            </a:r>
          </a:p>
          <a:p>
            <a:pPr lvl="2">
              <a:lnSpc>
                <a:spcPct val="80000"/>
              </a:lnSpc>
              <a:buFont typeface="Webdings" pitchFamily="18" charset="2"/>
              <a:buNone/>
            </a:pPr>
            <a:r>
              <a:rPr lang="en-US" altLang="en-US" b="1" dirty="0">
                <a:solidFill>
                  <a:srgbClr val="000000"/>
                </a:solidFill>
                <a:latin typeface="Courier New" pitchFamily="49" charset="0"/>
              </a:rPr>
              <a:t>{</a:t>
            </a:r>
          </a:p>
          <a:p>
            <a:pPr lvl="2">
              <a:lnSpc>
                <a:spcPct val="80000"/>
              </a:lnSpc>
              <a:buFont typeface="Webdings" pitchFamily="18" charset="2"/>
              <a:buNone/>
            </a:pPr>
            <a:r>
              <a:rPr lang="en-US" altLang="en-US" b="1" dirty="0">
                <a:solidFill>
                  <a:srgbClr val="000000"/>
                </a:solidFill>
                <a:latin typeface="Courier New" pitchFamily="49" charset="0"/>
              </a:rPr>
              <a:t>	// shared variable declarations</a:t>
            </a:r>
          </a:p>
          <a:p>
            <a:pPr lvl="2">
              <a:lnSpc>
                <a:spcPct val="80000"/>
              </a:lnSpc>
              <a:buFont typeface="Webdings" pitchFamily="18" charset="2"/>
              <a:buNone/>
            </a:pPr>
            <a:r>
              <a:rPr lang="en-US" altLang="en-US" b="1" dirty="0">
                <a:solidFill>
                  <a:srgbClr val="000000"/>
                </a:solidFill>
                <a:latin typeface="Courier New" pitchFamily="49" charset="0"/>
              </a:rPr>
              <a:t>	procedure P1 (…) {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procedure </a:t>
            </a:r>
            <a:r>
              <a:rPr lang="en-US" altLang="en-US" b="1" dirty="0" err="1">
                <a:solidFill>
                  <a:srgbClr val="000000"/>
                </a:solidFill>
                <a:latin typeface="Courier New" pitchFamily="49" charset="0"/>
              </a:rPr>
              <a:t>Pn</a:t>
            </a:r>
            <a:r>
              <a:rPr lang="en-US" altLang="en-US" b="1" dirty="0">
                <a:solidFill>
                  <a:srgbClr val="000000"/>
                </a:solidFill>
                <a:latin typeface="Courier New" pitchFamily="49" charset="0"/>
              </a:rPr>
              <a:t> (…) {……}</a:t>
            </a:r>
          </a:p>
          <a:p>
            <a:pPr lvl="2">
              <a:lnSpc>
                <a:spcPct val="80000"/>
              </a:lnSpc>
              <a:buFont typeface="Webdings" pitchFamily="18" charset="2"/>
              <a:buNone/>
            </a:pPr>
            <a:endParaRPr lang="en-US" altLang="en-US" b="1" dirty="0">
              <a:solidFill>
                <a:srgbClr val="000000"/>
              </a:solidFill>
              <a:latin typeface="Courier New" pitchFamily="49" charset="0"/>
            </a:endParaRPr>
          </a:p>
          <a:p>
            <a:pPr lvl="2">
              <a:lnSpc>
                <a:spcPct val="80000"/>
              </a:lnSpc>
              <a:buFont typeface="Webdings" pitchFamily="18" charset="2"/>
              <a:buNone/>
            </a:pPr>
            <a:r>
              <a:rPr lang="en-US" altLang="en-US" b="1" dirty="0">
                <a:solidFill>
                  <a:srgbClr val="000000"/>
                </a:solidFill>
                <a:latin typeface="Courier New" pitchFamily="49" charset="0"/>
              </a:rPr>
              <a:t>    Initialization code (…) { … }</a:t>
            </a:r>
          </a:p>
          <a:p>
            <a:pPr lvl="2">
              <a:lnSpc>
                <a:spcPct val="80000"/>
              </a:lnSpc>
              <a:buFont typeface="Webdings" pitchFamily="18" charset="2"/>
              <a:buNone/>
            </a:pPr>
            <a:r>
              <a:rPr lang="en-US" altLang="en-US" b="1" dirty="0">
                <a:solidFill>
                  <a:srgbClr val="000000"/>
                </a:solidFill>
                <a:latin typeface="Courier New" pitchFamily="49" charset="0"/>
              </a:rPr>
              <a:t>	}</a:t>
            </a:r>
          </a:p>
          <a:p>
            <a:pPr lvl="2">
              <a:lnSpc>
                <a:spcPct val="80000"/>
              </a:lnSpc>
              <a:buFont typeface="Webdings" pitchFamily="18" charset="2"/>
              <a:buNone/>
            </a:pPr>
            <a:endParaRPr lang="en-US" altLang="en-US" b="1" dirty="0">
              <a:solidFill>
                <a:srgbClr val="000000"/>
              </a:solidFill>
              <a:latin typeface="Courier New" pitchFamily="49" charset="0"/>
            </a:endParaRPr>
          </a:p>
          <a:p>
            <a:endParaRPr lang="en-US" altLang="en-US" sz="4000" dirty="0"/>
          </a:p>
          <a:p>
            <a:endParaRPr lang="en-US" altLang="en-US" sz="4000" dirty="0"/>
          </a:p>
        </p:txBody>
      </p:sp>
    </p:spTree>
    <p:extLst>
      <p:ext uri="{BB962C8B-B14F-4D97-AF65-F5344CB8AC3E}">
        <p14:creationId xmlns:p14="http://schemas.microsoft.com/office/powerpoint/2010/main" val="27922787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217</a:t>
            </a:fld>
            <a:endParaRPr lang="en-US"/>
          </a:p>
        </p:txBody>
      </p:sp>
      <p:sp>
        <p:nvSpPr>
          <p:cNvPr id="14" name="Rectangle 3"/>
          <p:cNvSpPr txBox="1">
            <a:spLocks noChangeArrowheads="1"/>
          </p:cNvSpPr>
          <p:nvPr/>
        </p:nvSpPr>
        <p:spPr>
          <a:xfrm>
            <a:off x="1187561" y="569708"/>
            <a:ext cx="9279467" cy="4860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dirty="0">
                <a:solidFill>
                  <a:srgbClr val="FF0000"/>
                </a:solidFill>
              </a:rPr>
              <a:t>I</a:t>
            </a:r>
            <a:r>
              <a:rPr lang="en-US" altLang="en-US" sz="2400" dirty="0">
                <a:solidFill>
                  <a:srgbClr val="C00000"/>
                </a:solidFill>
              </a:rPr>
              <a:t>nternal variables only accessible by code </a:t>
            </a:r>
            <a:r>
              <a:rPr lang="en-US" altLang="en-US" sz="2400" dirty="0"/>
              <a:t>within the </a:t>
            </a:r>
            <a:r>
              <a:rPr lang="en-US" altLang="en-US" sz="2400" dirty="0">
                <a:solidFill>
                  <a:srgbClr val="C00000"/>
                </a:solidFill>
              </a:rPr>
              <a:t>procedure</a:t>
            </a:r>
          </a:p>
          <a:p>
            <a:pPr>
              <a:lnSpc>
                <a:spcPct val="80000"/>
              </a:lnSpc>
            </a:pPr>
            <a:endParaRPr lang="en-US" altLang="en-US" sz="2400" dirty="0">
              <a:solidFill>
                <a:srgbClr val="C00000"/>
              </a:solidFill>
            </a:endParaRPr>
          </a:p>
          <a:p>
            <a:pPr>
              <a:lnSpc>
                <a:spcPct val="80000"/>
              </a:lnSpc>
            </a:pPr>
            <a:r>
              <a:rPr lang="en-US" altLang="en-US" sz="2400" dirty="0">
                <a:solidFill>
                  <a:srgbClr val="C00000"/>
                </a:solidFill>
              </a:rPr>
              <a:t>Procedure </a:t>
            </a:r>
            <a:r>
              <a:rPr lang="en-US" altLang="en-US" sz="2400" dirty="0"/>
              <a:t>defined within the monitor </a:t>
            </a:r>
            <a:r>
              <a:rPr lang="en-US" altLang="en-US" sz="2400" dirty="0">
                <a:solidFill>
                  <a:srgbClr val="C00000"/>
                </a:solidFill>
              </a:rPr>
              <a:t>can access only those variables </a:t>
            </a:r>
          </a:p>
          <a:p>
            <a:pPr lvl="1">
              <a:lnSpc>
                <a:spcPct val="80000"/>
              </a:lnSpc>
            </a:pPr>
            <a:r>
              <a:rPr lang="en-US" altLang="en-US" dirty="0">
                <a:solidFill>
                  <a:srgbClr val="C00000"/>
                </a:solidFill>
              </a:rPr>
              <a:t>declared locally within the monitor and </a:t>
            </a:r>
          </a:p>
          <a:p>
            <a:pPr lvl="1">
              <a:lnSpc>
                <a:spcPct val="80000"/>
              </a:lnSpc>
            </a:pPr>
            <a:r>
              <a:rPr lang="en-US" altLang="en-US" dirty="0">
                <a:solidFill>
                  <a:srgbClr val="C00000"/>
                </a:solidFill>
              </a:rPr>
              <a:t>its formal parameters.</a:t>
            </a:r>
          </a:p>
          <a:p>
            <a:pPr lvl="2">
              <a:lnSpc>
                <a:spcPct val="80000"/>
              </a:lnSpc>
              <a:buFont typeface="Webdings" pitchFamily="18" charset="2"/>
              <a:buNone/>
            </a:pPr>
            <a:endParaRPr lang="en-US" altLang="en-US" b="1" dirty="0">
              <a:solidFill>
                <a:srgbClr val="000000"/>
              </a:solidFill>
              <a:latin typeface="Courier New" pitchFamily="49" charset="0"/>
            </a:endParaRPr>
          </a:p>
          <a:p>
            <a:endParaRPr lang="en-US" altLang="en-US" sz="4000" dirty="0"/>
          </a:p>
          <a:p>
            <a:endParaRPr lang="en-US" altLang="en-US" sz="4000" dirty="0"/>
          </a:p>
        </p:txBody>
      </p:sp>
      <p:pic>
        <p:nvPicPr>
          <p:cNvPr id="12" name="Picture 2" descr="What Is Monitors In Interprocess Communication In Operating System In HINDI  | Monitors In 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5873" y="2156346"/>
            <a:ext cx="4343400" cy="40958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662343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Schematic view of a Monitor</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218</a:t>
            </a:fld>
            <a:endParaRPr lang="en-US"/>
          </a:p>
        </p:txBody>
      </p:sp>
      <p:pic>
        <p:nvPicPr>
          <p:cNvPr id="12"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10125" y="757684"/>
            <a:ext cx="6568017"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What Is Monitors In Interprocess Communication In Operating System In HINDI  | Monitors In O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34297" y="1078358"/>
            <a:ext cx="434340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72404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219</a:t>
            </a:fld>
            <a:endParaRPr lang="en-US"/>
          </a:p>
        </p:txBody>
      </p:sp>
      <p:sp>
        <p:nvSpPr>
          <p:cNvPr id="14" name="Rectangle 3"/>
          <p:cNvSpPr txBox="1">
            <a:spLocks noChangeArrowheads="1"/>
          </p:cNvSpPr>
          <p:nvPr/>
        </p:nvSpPr>
        <p:spPr>
          <a:xfrm>
            <a:off x="1187562" y="1015412"/>
            <a:ext cx="6086696" cy="31744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sz="2400" dirty="0"/>
          </a:p>
          <a:p>
            <a:pPr fontAlgn="base"/>
            <a:r>
              <a:rPr lang="en-US" sz="2400" dirty="0"/>
              <a:t>It is the collection of condition variables and procedures combined together in a special kind of module or a package.</a:t>
            </a:r>
          </a:p>
          <a:p>
            <a:pPr fontAlgn="base"/>
            <a:endParaRPr lang="en-US" sz="2400" dirty="0"/>
          </a:p>
        </p:txBody>
      </p:sp>
      <p:pic>
        <p:nvPicPr>
          <p:cNvPr id="12" name="Picture 2" descr="What Is Monitors In Interprocess Communication In Operating System In HINDI  | Monitors In 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4297" y="1078358"/>
            <a:ext cx="434340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6282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22</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3639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Solution ≡ Must Satisfy three requirements-</a:t>
            </a:r>
          </a:p>
          <a:p>
            <a:pPr marL="514350" indent="-514350">
              <a:buFont typeface="+mj-lt"/>
              <a:buAutoNum type="arabicParenR"/>
            </a:pPr>
            <a:r>
              <a:rPr lang="en-IN" b="1" dirty="0"/>
              <a:t>Mutual Exclusion</a:t>
            </a:r>
          </a:p>
          <a:p>
            <a:pPr marL="514350" indent="-514350">
              <a:buFont typeface="+mj-lt"/>
              <a:buAutoNum type="arabicParenR"/>
            </a:pPr>
            <a:r>
              <a:rPr lang="en-IN" b="1" dirty="0"/>
              <a:t>Progress</a:t>
            </a:r>
          </a:p>
          <a:p>
            <a:pPr marL="514350" indent="-514350">
              <a:buFont typeface="+mj-lt"/>
              <a:buAutoNum type="arabicParenR"/>
            </a:pPr>
            <a:r>
              <a:rPr lang="en-IN" b="1" dirty="0"/>
              <a:t>Bounded Waiting</a:t>
            </a:r>
          </a:p>
          <a:p>
            <a:pPr marL="514350" indent="-514350">
              <a:buFont typeface="+mj-lt"/>
              <a:buAutoNum type="arabicParenR"/>
            </a:pPr>
            <a:endParaRPr lang="en-IN" b="1" dirty="0"/>
          </a:p>
        </p:txBody>
      </p:sp>
    </p:spTree>
    <p:extLst>
      <p:ext uri="{BB962C8B-B14F-4D97-AF65-F5344CB8AC3E}">
        <p14:creationId xmlns:p14="http://schemas.microsoft.com/office/powerpoint/2010/main" val="327921121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220</a:t>
            </a:fld>
            <a:endParaRPr lang="en-US"/>
          </a:p>
        </p:txBody>
      </p:sp>
      <p:sp>
        <p:nvSpPr>
          <p:cNvPr id="14" name="Rectangle 3"/>
          <p:cNvSpPr txBox="1">
            <a:spLocks noChangeArrowheads="1"/>
          </p:cNvSpPr>
          <p:nvPr/>
        </p:nvSpPr>
        <p:spPr>
          <a:xfrm>
            <a:off x="1187562" y="569708"/>
            <a:ext cx="6086696" cy="48609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endParaRPr lang="en-US" sz="2400" dirty="0"/>
          </a:p>
          <a:p>
            <a:pPr fontAlgn="base"/>
            <a:r>
              <a:rPr lang="en-US" sz="2400" dirty="0"/>
              <a:t>The </a:t>
            </a:r>
            <a:r>
              <a:rPr lang="en-US" sz="2400" dirty="0">
                <a:solidFill>
                  <a:srgbClr val="C00000"/>
                </a:solidFill>
              </a:rPr>
              <a:t>processes running outside the monitor can’t access the internal variable of the monitor but can call procedures of the monitor</a:t>
            </a:r>
            <a:r>
              <a:rPr lang="en-US" sz="2400" dirty="0"/>
              <a:t>.</a:t>
            </a:r>
          </a:p>
          <a:p>
            <a:pPr fontAlgn="base"/>
            <a:endParaRPr lang="en-US" sz="2400" dirty="0"/>
          </a:p>
          <a:p>
            <a:endParaRPr lang="en-US" altLang="en-US" sz="4000" dirty="0"/>
          </a:p>
        </p:txBody>
      </p:sp>
      <p:pic>
        <p:nvPicPr>
          <p:cNvPr id="12" name="Picture 2" descr="What Is Monitors In Interprocess Communication In Operating System In HINDI  | Monitors In O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34297" y="1078358"/>
            <a:ext cx="434340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4734996"/>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221</a:t>
            </a:fld>
            <a:endParaRPr lang="en-US"/>
          </a:p>
        </p:txBody>
      </p:sp>
      <p:sp>
        <p:nvSpPr>
          <p:cNvPr id="14" name="Rectangle 3"/>
          <p:cNvSpPr txBox="1">
            <a:spLocks noChangeArrowheads="1"/>
          </p:cNvSpPr>
          <p:nvPr/>
        </p:nvSpPr>
        <p:spPr>
          <a:xfrm>
            <a:off x="1187561" y="1228299"/>
            <a:ext cx="9279467" cy="4202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sz="2400" dirty="0"/>
              <a:t>Only </a:t>
            </a:r>
            <a:r>
              <a:rPr lang="en-US" sz="2400" dirty="0">
                <a:solidFill>
                  <a:srgbClr val="C00000"/>
                </a:solidFill>
              </a:rPr>
              <a:t>one process at a time</a:t>
            </a:r>
            <a:r>
              <a:rPr lang="en-US" sz="2400" dirty="0"/>
              <a:t> can execute code inside monitors.</a:t>
            </a:r>
          </a:p>
          <a:p>
            <a:endParaRPr lang="en-US" altLang="en-US" sz="2400" dirty="0"/>
          </a:p>
          <a:p>
            <a:pPr>
              <a:lnSpc>
                <a:spcPct val="80000"/>
              </a:lnSpc>
            </a:pPr>
            <a:r>
              <a:rPr lang="en-US" altLang="en-US" sz="2400" dirty="0"/>
              <a:t>Monitor ensures that </a:t>
            </a:r>
          </a:p>
          <a:p>
            <a:pPr lvl="1">
              <a:lnSpc>
                <a:spcPct val="80000"/>
              </a:lnSpc>
            </a:pPr>
            <a:r>
              <a:rPr lang="en-US" altLang="en-US" dirty="0"/>
              <a:t>Only one process may be active within the monitor at a time</a:t>
            </a:r>
          </a:p>
          <a:p>
            <a:pPr>
              <a:lnSpc>
                <a:spcPct val="80000"/>
              </a:lnSpc>
            </a:pPr>
            <a:endParaRPr lang="en-US" altLang="en-US" sz="2400" dirty="0"/>
          </a:p>
        </p:txBody>
      </p:sp>
    </p:spTree>
    <p:extLst>
      <p:ext uri="{BB962C8B-B14F-4D97-AF65-F5344CB8AC3E}">
        <p14:creationId xmlns:p14="http://schemas.microsoft.com/office/powerpoint/2010/main" val="293064445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222</a:t>
            </a:fld>
            <a:endParaRPr lang="en-US"/>
          </a:p>
        </p:txBody>
      </p:sp>
      <p:sp>
        <p:nvSpPr>
          <p:cNvPr id="14" name="Rectangle 3"/>
          <p:cNvSpPr txBox="1">
            <a:spLocks noChangeArrowheads="1"/>
          </p:cNvSpPr>
          <p:nvPr/>
        </p:nvSpPr>
        <p:spPr>
          <a:xfrm>
            <a:off x="1187561" y="1228299"/>
            <a:ext cx="9279467" cy="42023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pPr>
            <a:r>
              <a:rPr lang="en-US" altLang="en-US" sz="2400" dirty="0" err="1"/>
              <a:t>Prgmr</a:t>
            </a:r>
            <a:r>
              <a:rPr lang="en-US" altLang="en-US" sz="2400" dirty="0"/>
              <a:t> does not need to </a:t>
            </a:r>
          </a:p>
          <a:p>
            <a:pPr lvl="1">
              <a:lnSpc>
                <a:spcPct val="80000"/>
              </a:lnSpc>
            </a:pPr>
            <a:r>
              <a:rPr lang="en-US" altLang="en-US" sz="2000" dirty="0"/>
              <a:t>code the synchronization constraint explicitly</a:t>
            </a:r>
          </a:p>
          <a:p>
            <a:pPr>
              <a:lnSpc>
                <a:spcPct val="80000"/>
              </a:lnSpc>
            </a:pPr>
            <a:endParaRPr lang="en-US" altLang="en-US" sz="2400" dirty="0"/>
          </a:p>
          <a:p>
            <a:pPr>
              <a:lnSpc>
                <a:spcPct val="80000"/>
              </a:lnSpc>
            </a:pPr>
            <a:r>
              <a:rPr lang="en-US" altLang="en-US" sz="2400" dirty="0"/>
              <a:t>But not powerful enough to model some synchronization schemes</a:t>
            </a:r>
          </a:p>
          <a:p>
            <a:pPr>
              <a:lnSpc>
                <a:spcPct val="80000"/>
              </a:lnSpc>
            </a:pPr>
            <a:endParaRPr lang="en-US" altLang="en-US" sz="2400" dirty="0"/>
          </a:p>
          <a:p>
            <a:pPr>
              <a:lnSpc>
                <a:spcPct val="80000"/>
              </a:lnSpc>
            </a:pPr>
            <a:r>
              <a:rPr lang="en-US" altLang="en-US" sz="2400" dirty="0"/>
              <a:t>Need to define additional condition construct</a:t>
            </a:r>
          </a:p>
          <a:p>
            <a:pPr lvl="2">
              <a:lnSpc>
                <a:spcPct val="80000"/>
              </a:lnSpc>
              <a:buFont typeface="Webdings" pitchFamily="18" charset="2"/>
              <a:buNone/>
            </a:pPr>
            <a:endParaRPr lang="en-US" altLang="en-US" dirty="0">
              <a:solidFill>
                <a:srgbClr val="0000FF"/>
              </a:solidFill>
            </a:endParaRPr>
          </a:p>
          <a:p>
            <a:pPr marL="0" indent="0">
              <a:buNone/>
            </a:pPr>
            <a:endParaRPr lang="en-US" altLang="en-US" sz="4400" dirty="0"/>
          </a:p>
        </p:txBody>
      </p:sp>
    </p:spTree>
    <p:extLst>
      <p:ext uri="{BB962C8B-B14F-4D97-AF65-F5344CB8AC3E}">
        <p14:creationId xmlns:p14="http://schemas.microsoft.com/office/powerpoint/2010/main" val="89966869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223</a:t>
            </a:fld>
            <a:endParaRPr lang="en-US"/>
          </a:p>
        </p:txBody>
      </p:sp>
      <p:sp>
        <p:nvSpPr>
          <p:cNvPr id="12" name="Rectangle 5"/>
          <p:cNvSpPr txBox="1">
            <a:spLocks noChangeArrowheads="1"/>
          </p:cNvSpPr>
          <p:nvPr/>
        </p:nvSpPr>
        <p:spPr>
          <a:xfrm>
            <a:off x="1102785" y="1150938"/>
            <a:ext cx="9696449" cy="4394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000" b="1" dirty="0" err="1">
                <a:solidFill>
                  <a:srgbClr val="000000"/>
                </a:solidFill>
                <a:latin typeface="Courier New" pitchFamily="49" charset="0"/>
                <a:cs typeface="Courier New" pitchFamily="49" charset="0"/>
              </a:rPr>
              <a:t>Prgmr</a:t>
            </a:r>
            <a:r>
              <a:rPr lang="en-US" altLang="en-US" sz="2000" b="1" dirty="0">
                <a:solidFill>
                  <a:srgbClr val="000000"/>
                </a:solidFill>
                <a:latin typeface="Courier New" pitchFamily="49" charset="0"/>
                <a:cs typeface="Courier New" pitchFamily="49" charset="0"/>
              </a:rPr>
              <a:t> can define </a:t>
            </a:r>
            <a:r>
              <a:rPr lang="en-US" altLang="en-US" sz="2000" b="1" dirty="0">
                <a:solidFill>
                  <a:srgbClr val="C00000"/>
                </a:solidFill>
                <a:latin typeface="Courier New" pitchFamily="49" charset="0"/>
                <a:cs typeface="Courier New" pitchFamily="49" charset="0"/>
              </a:rPr>
              <a:t>one or more condition variables</a:t>
            </a:r>
          </a:p>
          <a:p>
            <a:pPr marL="0" indent="0">
              <a:buNone/>
            </a:pPr>
            <a:r>
              <a:rPr lang="en-US" altLang="en-US" sz="2000" b="1" dirty="0">
                <a:solidFill>
                  <a:srgbClr val="C00000"/>
                </a:solidFill>
                <a:latin typeface="Courier New" pitchFamily="49" charset="0"/>
                <a:cs typeface="Courier New" pitchFamily="49" charset="0"/>
              </a:rPr>
              <a:t>		condition</a:t>
            </a:r>
            <a:r>
              <a:rPr lang="en-US" altLang="en-US" b="1" dirty="0">
                <a:solidFill>
                  <a:srgbClr val="C00000"/>
                </a:solidFill>
                <a:latin typeface="Courier New" pitchFamily="49" charset="0"/>
                <a:cs typeface="Courier New" pitchFamily="49" charset="0"/>
              </a:rPr>
              <a:t> </a:t>
            </a:r>
            <a:r>
              <a:rPr lang="en-US" altLang="en-US" sz="2000" b="1" dirty="0">
                <a:solidFill>
                  <a:srgbClr val="C00000"/>
                </a:solidFill>
                <a:latin typeface="Courier New" pitchFamily="49" charset="0"/>
                <a:cs typeface="Courier New" pitchFamily="49" charset="0"/>
              </a:rPr>
              <a:t>x, y</a:t>
            </a:r>
            <a:r>
              <a:rPr lang="en-US" altLang="en-US" b="1" dirty="0">
                <a:solidFill>
                  <a:srgbClr val="C00000"/>
                </a:solidFill>
                <a:latin typeface="Courier New" pitchFamily="49" charset="0"/>
                <a:cs typeface="Courier New" pitchFamily="49" charset="0"/>
              </a:rPr>
              <a:t>;</a:t>
            </a:r>
            <a:endParaRPr lang="en-US" altLang="en-US" dirty="0">
              <a:solidFill>
                <a:srgbClr val="C00000"/>
              </a:solidFill>
            </a:endParaRPr>
          </a:p>
          <a:p>
            <a:endParaRPr lang="en-US" altLang="en-US" dirty="0"/>
          </a:p>
          <a:p>
            <a:r>
              <a:rPr lang="en-US" altLang="en-US" dirty="0">
                <a:solidFill>
                  <a:srgbClr val="C00000"/>
                </a:solidFill>
              </a:rPr>
              <a:t>Only Two operations </a:t>
            </a:r>
            <a:r>
              <a:rPr lang="en-US" altLang="en-US" dirty="0"/>
              <a:t>are allowed on a condition variable:</a:t>
            </a:r>
          </a:p>
          <a:p>
            <a:pPr lvl="1"/>
            <a:r>
              <a:rPr lang="en-US" altLang="en-US" sz="2000" b="1" dirty="0" err="1">
                <a:solidFill>
                  <a:srgbClr val="000000"/>
                </a:solidFill>
                <a:latin typeface="Courier New" pitchFamily="49" charset="0"/>
              </a:rPr>
              <a:t>x.wait</a:t>
            </a:r>
            <a:r>
              <a:rPr lang="en-US" altLang="en-US" sz="2000" b="1" dirty="0">
                <a:solidFill>
                  <a:srgbClr val="000000"/>
                </a:solidFill>
                <a:latin typeface="Courier New" pitchFamily="49" charset="0"/>
              </a:rPr>
              <a:t>()</a:t>
            </a:r>
          </a:p>
          <a:p>
            <a:pPr lvl="1"/>
            <a:r>
              <a:rPr lang="en-US" altLang="en-US" sz="2000" b="1" dirty="0" err="1">
                <a:solidFill>
                  <a:srgbClr val="000000"/>
                </a:solidFill>
                <a:latin typeface="Courier New" pitchFamily="49" charset="0"/>
              </a:rPr>
              <a:t>x.signal</a:t>
            </a:r>
            <a:r>
              <a:rPr lang="en-US" altLang="en-US" sz="2000" b="1" dirty="0">
                <a:solidFill>
                  <a:srgbClr val="000000"/>
                </a:solidFill>
                <a:latin typeface="Courier New" pitchFamily="49" charset="0"/>
              </a:rPr>
              <a:t>()</a:t>
            </a:r>
            <a:endParaRPr lang="en-US" altLang="en-US" dirty="0"/>
          </a:p>
          <a:p>
            <a:pPr lvl="2"/>
            <a:endParaRPr lang="en-US" altLang="en-US" dirty="0"/>
          </a:p>
        </p:txBody>
      </p:sp>
      <p:pic>
        <p:nvPicPr>
          <p:cNvPr id="3074" name="Picture 2" descr="monitor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8544" y="3417651"/>
            <a:ext cx="3626339" cy="26146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732909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224</a:t>
            </a:fld>
            <a:endParaRPr lang="en-US"/>
          </a:p>
        </p:txBody>
      </p:sp>
      <p:sp>
        <p:nvSpPr>
          <p:cNvPr id="12" name="Rectangle 5"/>
          <p:cNvSpPr txBox="1">
            <a:spLocks noChangeArrowheads="1"/>
          </p:cNvSpPr>
          <p:nvPr/>
        </p:nvSpPr>
        <p:spPr>
          <a:xfrm>
            <a:off x="788886" y="389935"/>
            <a:ext cx="9696449" cy="4394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err="1">
                <a:solidFill>
                  <a:srgbClr val="000000"/>
                </a:solidFill>
                <a:latin typeface="Courier New" pitchFamily="49" charset="0"/>
              </a:rPr>
              <a:t>x.wait</a:t>
            </a:r>
            <a:r>
              <a:rPr lang="en-US" altLang="en-US" sz="2400" b="1" dirty="0">
                <a:solidFill>
                  <a:srgbClr val="000000"/>
                </a:solidFill>
                <a:latin typeface="Courier New" pitchFamily="49" charset="0"/>
              </a:rPr>
              <a:t>() </a:t>
            </a:r>
            <a:r>
              <a:rPr lang="en-US" altLang="en-US" sz="2400" dirty="0"/>
              <a:t>–  </a:t>
            </a:r>
          </a:p>
          <a:p>
            <a:pPr lvl="1"/>
            <a:r>
              <a:rPr lang="en-US" altLang="en-US" dirty="0">
                <a:solidFill>
                  <a:srgbClr val="C00000"/>
                </a:solidFill>
              </a:rPr>
              <a:t>Process performing wait operation on any condition variable are suspended</a:t>
            </a:r>
            <a:r>
              <a:rPr lang="en-US" altLang="en-US" dirty="0"/>
              <a:t>.</a:t>
            </a:r>
          </a:p>
          <a:p>
            <a:pPr lvl="2"/>
            <a:r>
              <a:rPr lang="en-US" altLang="en-US" sz="2400" dirty="0"/>
              <a:t>suspended until </a:t>
            </a:r>
            <a:r>
              <a:rPr lang="en-US" altLang="en-US" sz="2400" b="1" dirty="0" err="1">
                <a:solidFill>
                  <a:srgbClr val="000000"/>
                </a:solidFill>
                <a:latin typeface="Courier New" pitchFamily="49" charset="0"/>
              </a:rPr>
              <a:t>x.signal</a:t>
            </a:r>
            <a:r>
              <a:rPr lang="en-US" altLang="en-US" sz="2400" b="1" dirty="0">
                <a:solidFill>
                  <a:srgbClr val="000000"/>
                </a:solidFill>
                <a:latin typeface="Courier New" pitchFamily="49" charset="0"/>
              </a:rPr>
              <a:t>()</a:t>
            </a:r>
          </a:p>
          <a:p>
            <a:pPr lvl="1"/>
            <a:r>
              <a:rPr lang="en-US" u="sng" dirty="0"/>
              <a:t>The suspended processes are placed in </a:t>
            </a:r>
            <a:r>
              <a:rPr lang="en-US" u="sng" dirty="0">
                <a:solidFill>
                  <a:srgbClr val="C00000"/>
                </a:solidFill>
              </a:rPr>
              <a:t>block queue of that condition variable.</a:t>
            </a:r>
            <a:r>
              <a:rPr lang="en-US" altLang="en-US" b="1" u="sng" dirty="0">
                <a:solidFill>
                  <a:srgbClr val="C00000"/>
                </a:solidFill>
                <a:latin typeface="Courier New" pitchFamily="49" charset="0"/>
              </a:rPr>
              <a:t> </a:t>
            </a:r>
          </a:p>
        </p:txBody>
      </p:sp>
      <p:pic>
        <p:nvPicPr>
          <p:cNvPr id="13"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585" y="2402006"/>
            <a:ext cx="7516078" cy="385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131054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225</a:t>
            </a:fld>
            <a:endParaRPr lang="en-US"/>
          </a:p>
        </p:txBody>
      </p:sp>
      <p:sp>
        <p:nvSpPr>
          <p:cNvPr id="12" name="Rectangle 5"/>
          <p:cNvSpPr txBox="1">
            <a:spLocks noChangeArrowheads="1"/>
          </p:cNvSpPr>
          <p:nvPr/>
        </p:nvSpPr>
        <p:spPr>
          <a:xfrm>
            <a:off x="1102785" y="1150938"/>
            <a:ext cx="9696449" cy="4394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b="1" dirty="0" err="1">
                <a:solidFill>
                  <a:srgbClr val="000000"/>
                </a:solidFill>
                <a:latin typeface="Courier New" pitchFamily="49" charset="0"/>
              </a:rPr>
              <a:t>x.signal</a:t>
            </a:r>
            <a:r>
              <a:rPr lang="en-US" altLang="en-US" sz="2400" b="1" dirty="0">
                <a:solidFill>
                  <a:srgbClr val="000000"/>
                </a:solidFill>
                <a:latin typeface="Courier New" pitchFamily="49" charset="0"/>
              </a:rPr>
              <a:t>() </a:t>
            </a:r>
            <a:r>
              <a:rPr lang="en-US" altLang="en-US" sz="2400" dirty="0"/>
              <a:t>–</a:t>
            </a:r>
            <a:r>
              <a:rPr lang="en-US" altLang="en-US" sz="2400" dirty="0">
                <a:solidFill>
                  <a:srgbClr val="0000FF"/>
                </a:solidFill>
              </a:rPr>
              <a:t> </a:t>
            </a:r>
          </a:p>
          <a:p>
            <a:pPr lvl="1"/>
            <a:r>
              <a:rPr lang="en-US" dirty="0">
                <a:solidFill>
                  <a:srgbClr val="C00000"/>
                </a:solidFill>
              </a:rPr>
              <a:t>When a process performs signal</a:t>
            </a:r>
            <a:r>
              <a:rPr lang="en-US" dirty="0"/>
              <a:t> operation on condition variable, </a:t>
            </a:r>
            <a:r>
              <a:rPr lang="en-US" dirty="0">
                <a:solidFill>
                  <a:srgbClr val="C00000"/>
                </a:solidFill>
              </a:rPr>
              <a:t>one of the blocked processes is given chance.</a:t>
            </a:r>
          </a:p>
          <a:p>
            <a:pPr lvl="1"/>
            <a:r>
              <a:rPr lang="en-US" altLang="en-US" dirty="0"/>
              <a:t>resumes one of processes</a:t>
            </a:r>
            <a:r>
              <a:rPr lang="en-US" altLang="en-US" dirty="0">
                <a:solidFill>
                  <a:srgbClr val="0000FF"/>
                </a:solidFill>
              </a:rPr>
              <a:t> </a:t>
            </a:r>
            <a:r>
              <a:rPr lang="en-US" altLang="en-US" dirty="0"/>
              <a:t>(if any)</a:t>
            </a:r>
            <a:r>
              <a:rPr lang="en-US" altLang="en-US" dirty="0">
                <a:solidFill>
                  <a:srgbClr val="0000FF"/>
                </a:solidFill>
              </a:rPr>
              <a:t> </a:t>
            </a:r>
            <a:r>
              <a:rPr lang="en-US" altLang="en-US" dirty="0"/>
              <a:t>that</a:t>
            </a:r>
            <a:r>
              <a:rPr lang="en-US" altLang="en-US" dirty="0">
                <a:solidFill>
                  <a:srgbClr val="0000FF"/>
                </a:solidFill>
              </a:rPr>
              <a:t> </a:t>
            </a:r>
            <a:r>
              <a:rPr lang="en-US" altLang="en-US" dirty="0"/>
              <a:t> invoked</a:t>
            </a:r>
            <a:r>
              <a:rPr lang="en-US" altLang="en-US" dirty="0">
                <a:solidFill>
                  <a:srgbClr val="0000FF"/>
                </a:solidFill>
              </a:rPr>
              <a:t> </a:t>
            </a:r>
            <a:r>
              <a:rPr lang="en-US" altLang="en-US" b="1" dirty="0" err="1">
                <a:solidFill>
                  <a:srgbClr val="000000"/>
                </a:solidFill>
                <a:latin typeface="Courier New" pitchFamily="49" charset="0"/>
              </a:rPr>
              <a:t>x.wait</a:t>
            </a:r>
            <a:r>
              <a:rPr lang="en-US" altLang="en-US" b="1" dirty="0">
                <a:solidFill>
                  <a:srgbClr val="000000"/>
                </a:solidFill>
                <a:latin typeface="Courier New" pitchFamily="49" charset="0"/>
              </a:rPr>
              <a:t>()</a:t>
            </a:r>
          </a:p>
          <a:p>
            <a:pPr lvl="2"/>
            <a:r>
              <a:rPr lang="en-US" altLang="en-US" sz="2400" dirty="0"/>
              <a:t>If no </a:t>
            </a:r>
            <a:r>
              <a:rPr lang="en-US" altLang="en-US" sz="2400" b="1" dirty="0">
                <a:solidFill>
                  <a:srgbClr val="000000"/>
                </a:solidFill>
                <a:latin typeface="Courier New" pitchFamily="49" charset="0"/>
              </a:rPr>
              <a:t>process is suspended</a:t>
            </a:r>
            <a:r>
              <a:rPr lang="en-US" altLang="en-US" sz="2400" dirty="0"/>
              <a:t>, then it has no effect on the variable</a:t>
            </a:r>
          </a:p>
          <a:p>
            <a:pPr lvl="2"/>
            <a:r>
              <a:rPr lang="en-US" altLang="en-US" sz="2400" dirty="0"/>
              <a:t>State of x, As if the operation was never executed</a:t>
            </a:r>
          </a:p>
          <a:p>
            <a:pPr lvl="2"/>
            <a:r>
              <a:rPr lang="en-US" altLang="en-US" sz="2400" dirty="0"/>
              <a:t>In contrast to semaphore, state of semaphore always gets affected</a:t>
            </a:r>
          </a:p>
          <a:p>
            <a:pPr lvl="1"/>
            <a:endParaRPr lang="en-US" altLang="en-US" dirty="0"/>
          </a:p>
          <a:p>
            <a:pPr lvl="2"/>
            <a:endParaRPr lang="en-US" altLang="en-US" sz="2400" dirty="0"/>
          </a:p>
        </p:txBody>
      </p:sp>
    </p:spTree>
    <p:extLst>
      <p:ext uri="{BB962C8B-B14F-4D97-AF65-F5344CB8AC3E}">
        <p14:creationId xmlns:p14="http://schemas.microsoft.com/office/powerpoint/2010/main" val="150707531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with Condition Variables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226</a:t>
            </a:fld>
            <a:endParaRPr lang="en-US"/>
          </a:p>
        </p:txBody>
      </p:sp>
      <p:pic>
        <p:nvPicPr>
          <p:cNvPr id="13"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5567" y="1323975"/>
            <a:ext cx="8388351"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 descr="monitors"/>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3194946" cy="2303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96533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227</a:t>
            </a:fld>
            <a:endParaRPr lang="en-US"/>
          </a:p>
        </p:txBody>
      </p:sp>
      <p:sp>
        <p:nvSpPr>
          <p:cNvPr id="14"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If </a:t>
            </a:r>
            <a:r>
              <a:rPr lang="en-US" altLang="en-US" sz="2400" dirty="0">
                <a:solidFill>
                  <a:srgbClr val="C00000"/>
                </a:solidFill>
              </a:rPr>
              <a:t>process P invokes </a:t>
            </a:r>
            <a:r>
              <a:rPr lang="en-US" altLang="en-US" sz="2400" b="1" dirty="0" err="1">
                <a:solidFill>
                  <a:srgbClr val="C00000"/>
                </a:solidFill>
                <a:latin typeface="Courier New" pitchFamily="49" charset="0"/>
                <a:cs typeface="Courier New" pitchFamily="49" charset="0"/>
              </a:rPr>
              <a:t>x.signal</a:t>
            </a:r>
            <a:r>
              <a:rPr lang="en-US" altLang="en-US" sz="2400" b="1" dirty="0">
                <a:solidFill>
                  <a:srgbClr val="C00000"/>
                </a:solidFill>
                <a:latin typeface="Courier New" pitchFamily="49" charset="0"/>
                <a:cs typeface="Courier New" pitchFamily="49" charset="0"/>
              </a:rPr>
              <a:t>(),</a:t>
            </a:r>
            <a:r>
              <a:rPr lang="en-US" altLang="en-US" sz="2400" dirty="0">
                <a:solidFill>
                  <a:srgbClr val="C00000"/>
                </a:solidFill>
                <a:cs typeface="Courier New" pitchFamily="49" charset="0"/>
              </a:rPr>
              <a:t> </a:t>
            </a:r>
            <a:r>
              <a:rPr lang="en-US" altLang="en-US" sz="2400" dirty="0"/>
              <a:t>and</a:t>
            </a:r>
            <a:r>
              <a:rPr lang="en-US" altLang="en-US" sz="2400" dirty="0">
                <a:cs typeface="Courier New" pitchFamily="49" charset="0"/>
              </a:rPr>
              <a:t> </a:t>
            </a:r>
            <a:r>
              <a:rPr lang="en-US" altLang="en-US" sz="2400" dirty="0"/>
              <a:t>process Q is suspended in </a:t>
            </a:r>
            <a:r>
              <a:rPr lang="en-US" altLang="en-US" sz="2400" b="1" dirty="0" err="1">
                <a:solidFill>
                  <a:srgbClr val="000000"/>
                </a:solidFill>
                <a:latin typeface="Courier New" pitchFamily="49" charset="0"/>
                <a:cs typeface="Courier New" pitchFamily="49" charset="0"/>
              </a:rPr>
              <a:t>x.wait</a:t>
            </a:r>
            <a:r>
              <a:rPr lang="en-US" altLang="en-US" sz="2400" b="1" dirty="0">
                <a:solidFill>
                  <a:srgbClr val="000000"/>
                </a:solidFill>
                <a:latin typeface="Courier New" pitchFamily="49" charset="0"/>
                <a:cs typeface="Courier New" pitchFamily="49" charset="0"/>
              </a:rPr>
              <a:t>()</a:t>
            </a:r>
            <a:r>
              <a:rPr lang="en-US" altLang="en-US" sz="2400" dirty="0"/>
              <a:t>, </a:t>
            </a:r>
          </a:p>
          <a:p>
            <a:pPr lvl="1"/>
            <a:r>
              <a:rPr lang="en-US" altLang="en-US" dirty="0">
                <a:solidFill>
                  <a:srgbClr val="C00000"/>
                </a:solidFill>
              </a:rPr>
              <a:t>Suspended process Q associated with condition x is invoked</a:t>
            </a:r>
          </a:p>
          <a:p>
            <a:pPr lvl="1"/>
            <a:r>
              <a:rPr lang="en-US" altLang="en-US" dirty="0"/>
              <a:t>what should happen next? </a:t>
            </a:r>
          </a:p>
          <a:p>
            <a:endParaRPr lang="en-US" altLang="en-US" sz="2400" dirty="0"/>
          </a:p>
        </p:txBody>
      </p:sp>
      <p:pic>
        <p:nvPicPr>
          <p:cNvPr id="12" name="Picture 4" descr="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4585" y="2587035"/>
            <a:ext cx="6451551" cy="2853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553146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228</a:t>
            </a:fld>
            <a:endParaRPr lang="en-US"/>
          </a:p>
        </p:txBody>
      </p:sp>
      <p:sp>
        <p:nvSpPr>
          <p:cNvPr id="14"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Both Q and P cannot execute in parallel. 	</a:t>
            </a:r>
          </a:p>
          <a:p>
            <a:pPr lvl="1"/>
            <a:r>
              <a:rPr lang="en-US" altLang="en-US" dirty="0">
                <a:solidFill>
                  <a:srgbClr val="C00000"/>
                </a:solidFill>
              </a:rPr>
              <a:t>If Q is resumed, then P must wait</a:t>
            </a:r>
          </a:p>
          <a:p>
            <a:pPr lvl="1"/>
            <a:r>
              <a:rPr lang="en-US" altLang="en-US" dirty="0"/>
              <a:t>Otherwise both P and Q will be active simultaneously within the monitor</a:t>
            </a:r>
          </a:p>
        </p:txBody>
      </p:sp>
    </p:spTree>
    <p:extLst>
      <p:ext uri="{BB962C8B-B14F-4D97-AF65-F5344CB8AC3E}">
        <p14:creationId xmlns:p14="http://schemas.microsoft.com/office/powerpoint/2010/main" val="314366945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229</a:t>
            </a:fld>
            <a:endParaRPr lang="en-US"/>
          </a:p>
        </p:txBody>
      </p:sp>
      <p:sp>
        <p:nvSpPr>
          <p:cNvPr id="14"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dirty="0"/>
              <a:t>Options include</a:t>
            </a:r>
          </a:p>
          <a:p>
            <a:pPr lvl="1"/>
            <a:r>
              <a:rPr lang="en-US" altLang="en-US" b="1" dirty="0">
                <a:solidFill>
                  <a:srgbClr val="C00000"/>
                </a:solidFill>
              </a:rPr>
              <a:t>Signal and wait </a:t>
            </a:r>
            <a:r>
              <a:rPr lang="en-US" altLang="en-US" dirty="0">
                <a:solidFill>
                  <a:srgbClr val="C00000"/>
                </a:solidFill>
              </a:rPr>
              <a:t>– </a:t>
            </a:r>
            <a:r>
              <a:rPr lang="en-US" altLang="en-US" dirty="0"/>
              <a:t>P waits until Q either leaves the monitor or it waits for another condition</a:t>
            </a:r>
          </a:p>
          <a:p>
            <a:pPr lvl="1"/>
            <a:r>
              <a:rPr lang="en-US" altLang="en-US" b="1" dirty="0">
                <a:solidFill>
                  <a:srgbClr val="C00000"/>
                </a:solidFill>
              </a:rPr>
              <a:t>Signal and continue </a:t>
            </a:r>
            <a:r>
              <a:rPr lang="en-US" altLang="en-US" dirty="0">
                <a:solidFill>
                  <a:srgbClr val="C00000"/>
                </a:solidFill>
              </a:rPr>
              <a:t>– </a:t>
            </a:r>
            <a:r>
              <a:rPr lang="en-US" altLang="en-US" dirty="0"/>
              <a:t>Q waits until P either leaves the monitor or it  waits for another condition</a:t>
            </a:r>
          </a:p>
        </p:txBody>
      </p:sp>
    </p:spTree>
    <p:extLst>
      <p:ext uri="{BB962C8B-B14F-4D97-AF65-F5344CB8AC3E}">
        <p14:creationId xmlns:p14="http://schemas.microsoft.com/office/powerpoint/2010/main" val="2838498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3639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arenR"/>
            </a:pPr>
            <a:r>
              <a:rPr lang="en-IN" b="1" dirty="0"/>
              <a:t>Mutual Exclusion</a:t>
            </a:r>
          </a:p>
          <a:p>
            <a:pPr marL="0" indent="0">
              <a:buNone/>
            </a:pPr>
            <a:r>
              <a:rPr lang="en-IN" dirty="0"/>
              <a:t>If Process Pi is executing in its critical section, then no other processes can be executing in their critical sections</a:t>
            </a:r>
          </a:p>
          <a:p>
            <a:pPr marL="0" indent="0">
              <a:buNone/>
            </a:pPr>
            <a:endParaRPr lang="en-IN" dirty="0"/>
          </a:p>
          <a:p>
            <a:pPr marL="0" indent="0">
              <a:buNone/>
            </a:pPr>
            <a:endParaRPr lang="en-IN" b="1" dirty="0"/>
          </a:p>
        </p:txBody>
      </p:sp>
    </p:spTree>
    <p:extLst>
      <p:ext uri="{BB962C8B-B14F-4D97-AF65-F5344CB8AC3E}">
        <p14:creationId xmlns:p14="http://schemas.microsoft.com/office/powerpoint/2010/main" val="21805226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Condition Variables Choices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230</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Since P was already executing in the monitor, </a:t>
            </a:r>
          </a:p>
          <a:p>
            <a:pPr lvl="1"/>
            <a:r>
              <a:rPr lang="en-US" altLang="en-US" dirty="0"/>
              <a:t>Option 2 seems more reasonable</a:t>
            </a:r>
          </a:p>
          <a:p>
            <a:pPr lvl="1"/>
            <a:r>
              <a:rPr lang="en-US" altLang="en-US" dirty="0"/>
              <a:t>However, If P continues, the logical condition for which Q was waiting may no longer hold by the time Q is resumed</a:t>
            </a:r>
          </a:p>
          <a:p>
            <a:r>
              <a:rPr lang="en-US" altLang="en-US" sz="2400" dirty="0"/>
              <a:t>Both have pros and cons – language implementer can decide</a:t>
            </a:r>
          </a:p>
          <a:p>
            <a:r>
              <a:rPr lang="en-US" altLang="en-US" sz="2400" dirty="0"/>
              <a:t>Monitors implemented in Concurrent Pascal compromise</a:t>
            </a:r>
          </a:p>
          <a:p>
            <a:pPr lvl="1"/>
            <a:r>
              <a:rPr lang="en-US" altLang="en-US" dirty="0">
                <a:solidFill>
                  <a:srgbClr val="C00000"/>
                </a:solidFill>
              </a:rPr>
              <a:t>P executing signal immediately leaves the monitor, Q is resumed</a:t>
            </a:r>
          </a:p>
          <a:p>
            <a:pPr fontAlgn="base"/>
            <a:r>
              <a:rPr lang="en-US" sz="2400" dirty="0"/>
              <a:t>Some languages that do support monitors are Java, C#, Visual Basic, Ada, Mesa and concurrent Euclid.</a:t>
            </a:r>
          </a:p>
          <a:p>
            <a:pPr>
              <a:lnSpc>
                <a:spcPct val="80000"/>
              </a:lnSpc>
              <a:buFont typeface="Monotype Sorts" pitchFamily="-84" charset="2"/>
              <a:buNone/>
            </a:pPr>
            <a:endParaRPr lang="en-US" altLang="en-US" dirty="0">
              <a:solidFill>
                <a:srgbClr val="0000FF"/>
              </a:solidFill>
            </a:endParaRPr>
          </a:p>
          <a:p>
            <a:endParaRPr lang="en-US" altLang="en-US" dirty="0"/>
          </a:p>
          <a:p>
            <a:endParaRPr lang="en-US" altLang="en-US" dirty="0"/>
          </a:p>
        </p:txBody>
      </p:sp>
    </p:spTree>
    <p:extLst>
      <p:ext uri="{BB962C8B-B14F-4D97-AF65-F5344CB8AC3E}">
        <p14:creationId xmlns:p14="http://schemas.microsoft.com/office/powerpoint/2010/main" val="283849859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231</a:t>
            </a:fld>
            <a:endParaRPr lang="en-US"/>
          </a:p>
        </p:txBody>
      </p:sp>
      <p:sp>
        <p:nvSpPr>
          <p:cNvPr id="13" name="Rectangle 3"/>
          <p:cNvSpPr txBox="1">
            <a:spLocks noChangeArrowheads="1"/>
          </p:cNvSpPr>
          <p:nvPr/>
        </p:nvSpPr>
        <p:spPr>
          <a:xfrm>
            <a:off x="1219200" y="368490"/>
            <a:ext cx="9927167" cy="575902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a:solidFill>
                <a:srgbClr val="0000FF"/>
              </a:solidFill>
            </a:endParaRPr>
          </a:p>
          <a:p>
            <a:pPr fontAlgn="base"/>
            <a:r>
              <a:rPr lang="en-US" sz="3100" b="1" dirty="0"/>
              <a:t>Advantages of Monitor:</a:t>
            </a:r>
            <a:br>
              <a:rPr lang="en-US" sz="3100" dirty="0"/>
            </a:br>
            <a:endParaRPr lang="en-US" sz="3100" dirty="0"/>
          </a:p>
          <a:p>
            <a:pPr lvl="1" fontAlgn="base"/>
            <a:r>
              <a:rPr lang="en-US" sz="3100" dirty="0"/>
              <a:t>Make parallel programming easier and </a:t>
            </a:r>
          </a:p>
          <a:p>
            <a:pPr lvl="1" fontAlgn="base"/>
            <a:r>
              <a:rPr lang="en-US" sz="3100" dirty="0"/>
              <a:t>less error prone than using techniques such as semaphore.</a:t>
            </a:r>
          </a:p>
          <a:p>
            <a:pPr fontAlgn="base"/>
            <a:endParaRPr lang="en-US" sz="3100" b="1" dirty="0"/>
          </a:p>
          <a:p>
            <a:pPr fontAlgn="base"/>
            <a:r>
              <a:rPr lang="en-US" sz="3100" b="1" dirty="0"/>
              <a:t>Disadvantages of Monitor:</a:t>
            </a:r>
            <a:br>
              <a:rPr lang="en-US" sz="3100" dirty="0"/>
            </a:br>
            <a:endParaRPr lang="en-US" sz="3100" dirty="0"/>
          </a:p>
          <a:p>
            <a:pPr lvl="1" fontAlgn="base"/>
            <a:r>
              <a:rPr lang="en-US" sz="3100" dirty="0"/>
              <a:t>Monitors have to be implemented as part of the programming language . </a:t>
            </a:r>
          </a:p>
          <a:p>
            <a:pPr lvl="1" fontAlgn="base"/>
            <a:r>
              <a:rPr lang="en-US" sz="3100" dirty="0"/>
              <a:t>The compiler must generate code for them. </a:t>
            </a:r>
          </a:p>
          <a:p>
            <a:pPr lvl="1" fontAlgn="base"/>
            <a:r>
              <a:rPr lang="en-US" sz="3100" dirty="0"/>
              <a:t>This gives the compiler the additional burden of having to know what operating system facilities are available to control access to critical sections in concurrent processes. </a:t>
            </a: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Tree>
    <p:extLst>
      <p:ext uri="{BB962C8B-B14F-4D97-AF65-F5344CB8AC3E}">
        <p14:creationId xmlns:p14="http://schemas.microsoft.com/office/powerpoint/2010/main" val="11021634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232</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2400" dirty="0"/>
              <a:t>Deadlock free solution to Dining Philosophers Problem</a:t>
            </a:r>
          </a:p>
          <a:p>
            <a:endParaRPr lang="en-US" altLang="en-US" sz="2400" dirty="0"/>
          </a:p>
          <a:p>
            <a:r>
              <a:rPr lang="en-US" altLang="en-US" sz="2400" dirty="0"/>
              <a:t>To distinguish amongst the 3 states in which the philosopher may be-</a:t>
            </a:r>
          </a:p>
          <a:p>
            <a:pPr lvl="1"/>
            <a:r>
              <a:rPr lang="en-US" altLang="en-US" sz="2000" b="1" dirty="0" err="1">
                <a:solidFill>
                  <a:srgbClr val="C00000"/>
                </a:solidFill>
              </a:rPr>
              <a:t>enum</a:t>
            </a:r>
            <a:r>
              <a:rPr lang="en-US" altLang="en-US" sz="2000" b="1" dirty="0">
                <a:solidFill>
                  <a:srgbClr val="C00000"/>
                </a:solidFill>
              </a:rPr>
              <a:t> { THINKING; HUNGRY, EATING) state [5] ;</a:t>
            </a:r>
          </a:p>
          <a:p>
            <a:endParaRPr lang="en-US" sz="2400" dirty="0"/>
          </a:p>
          <a:p>
            <a:r>
              <a:rPr lang="en-US" sz="2400" dirty="0"/>
              <a:t>Philosopher </a:t>
            </a:r>
            <a:r>
              <a:rPr lang="en-US" sz="2400" dirty="0" err="1"/>
              <a:t>i</a:t>
            </a:r>
            <a:r>
              <a:rPr lang="en-US" sz="2400" dirty="0"/>
              <a:t> can set the variable state [</a:t>
            </a:r>
            <a:r>
              <a:rPr lang="en-US" sz="2400" dirty="0" err="1"/>
              <a:t>i</a:t>
            </a:r>
            <a:r>
              <a:rPr lang="en-US" sz="2400" dirty="0"/>
              <a:t>] = EATING only </a:t>
            </a:r>
          </a:p>
          <a:p>
            <a:pPr lvl="1"/>
            <a:r>
              <a:rPr lang="en-US" sz="2000" b="1" dirty="0">
                <a:solidFill>
                  <a:srgbClr val="C00000"/>
                </a:solidFill>
              </a:rPr>
              <a:t>if her two neighbors are not eating</a:t>
            </a:r>
          </a:p>
          <a:p>
            <a:pPr lvl="1"/>
            <a:r>
              <a:rPr lang="en-US" sz="2000" b="1" dirty="0">
                <a:solidFill>
                  <a:srgbClr val="C00000"/>
                </a:solidFill>
              </a:rPr>
              <a:t>(state [ (</a:t>
            </a:r>
            <a:r>
              <a:rPr lang="en-US" sz="2000" b="1" dirty="0" err="1">
                <a:solidFill>
                  <a:srgbClr val="C00000"/>
                </a:solidFill>
              </a:rPr>
              <a:t>i</a:t>
            </a:r>
            <a:r>
              <a:rPr lang="en-US" sz="2000" b="1" dirty="0">
                <a:solidFill>
                  <a:srgbClr val="C00000"/>
                </a:solidFill>
              </a:rPr>
              <a:t> +4) % 5] ! = EATING) and (state [ (</a:t>
            </a:r>
            <a:r>
              <a:rPr lang="en-US" sz="2000" b="1" dirty="0" err="1">
                <a:solidFill>
                  <a:srgbClr val="C00000"/>
                </a:solidFill>
              </a:rPr>
              <a:t>i</a:t>
            </a:r>
            <a:r>
              <a:rPr lang="en-US" sz="2000" b="1" dirty="0">
                <a:solidFill>
                  <a:srgbClr val="C00000"/>
                </a:solidFill>
              </a:rPr>
              <a:t> +1) % 5] != EATING)</a:t>
            </a:r>
            <a:endParaRPr lang="en-US" altLang="en-US" sz="2000" b="1" dirty="0">
              <a:solidFill>
                <a:srgbClr val="C00000"/>
              </a:solidFill>
            </a:endParaRPr>
          </a:p>
          <a:p>
            <a:endParaRPr lang="en-US" altLang="en-US" dirty="0"/>
          </a:p>
        </p:txBody>
      </p:sp>
      <p:pic>
        <p:nvPicPr>
          <p:cNvPr id="13" name="Picture 2" descr="THE DINING PHILOSOPHERS PROBLEM"/>
          <p:cNvPicPr>
            <a:picLocks noChangeAspect="1" noChangeArrowheads="1"/>
          </p:cNvPicPr>
          <p:nvPr/>
        </p:nvPicPr>
        <p:blipFill rotWithShape="1">
          <a:blip r:embed="rId6">
            <a:extLst>
              <a:ext uri="{28A0092B-C50C-407E-A947-70E740481C1C}">
                <a14:useLocalDpi xmlns:a14="http://schemas.microsoft.com/office/drawing/2010/main" val="0"/>
              </a:ext>
            </a:extLst>
          </a:blip>
          <a:srcRect r="32971"/>
          <a:stretch/>
        </p:blipFill>
        <p:spPr bwMode="auto">
          <a:xfrm>
            <a:off x="9009528" y="1291513"/>
            <a:ext cx="3085881" cy="371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6901208"/>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233</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a:p>
            <a:r>
              <a:rPr lang="en-US" sz="2400" dirty="0"/>
              <a:t>Philosopher </a:t>
            </a:r>
            <a:r>
              <a:rPr lang="en-US" sz="2400" dirty="0" err="1"/>
              <a:t>i</a:t>
            </a:r>
            <a:r>
              <a:rPr lang="en-US" sz="2400" dirty="0"/>
              <a:t> can set the variable state [</a:t>
            </a:r>
            <a:r>
              <a:rPr lang="en-US" sz="2400" dirty="0" err="1"/>
              <a:t>i</a:t>
            </a:r>
            <a:r>
              <a:rPr lang="en-US" sz="2400" dirty="0"/>
              <a:t>] = EATING only </a:t>
            </a:r>
          </a:p>
          <a:p>
            <a:pPr lvl="1"/>
            <a:r>
              <a:rPr lang="en-US" sz="2000" b="1" dirty="0">
                <a:solidFill>
                  <a:srgbClr val="C00000"/>
                </a:solidFill>
              </a:rPr>
              <a:t>if her two neighbors are not eating</a:t>
            </a:r>
          </a:p>
          <a:p>
            <a:pPr lvl="1"/>
            <a:r>
              <a:rPr lang="en-US" sz="2000" b="1" dirty="0">
                <a:solidFill>
                  <a:srgbClr val="C00000"/>
                </a:solidFill>
              </a:rPr>
              <a:t>(state [ (</a:t>
            </a:r>
            <a:r>
              <a:rPr lang="en-US" sz="2000" b="1" dirty="0" err="1">
                <a:solidFill>
                  <a:srgbClr val="C00000"/>
                </a:solidFill>
              </a:rPr>
              <a:t>i</a:t>
            </a:r>
            <a:r>
              <a:rPr lang="en-US" sz="2000" b="1" dirty="0">
                <a:solidFill>
                  <a:srgbClr val="C00000"/>
                </a:solidFill>
              </a:rPr>
              <a:t> +4) % 5] ! = EATING) and (state [ (</a:t>
            </a:r>
            <a:r>
              <a:rPr lang="en-US" sz="2000" b="1" dirty="0" err="1">
                <a:solidFill>
                  <a:srgbClr val="C00000"/>
                </a:solidFill>
              </a:rPr>
              <a:t>i</a:t>
            </a:r>
            <a:r>
              <a:rPr lang="en-US" sz="2000" b="1" dirty="0">
                <a:solidFill>
                  <a:srgbClr val="C00000"/>
                </a:solidFill>
              </a:rPr>
              <a:t> +1) % 5] != EATING)</a:t>
            </a:r>
            <a:endParaRPr lang="en-US" altLang="en-US" sz="2000" b="1" dirty="0">
              <a:solidFill>
                <a:srgbClr val="C00000"/>
              </a:solidFill>
            </a:endParaRPr>
          </a:p>
          <a:p>
            <a:r>
              <a:rPr lang="en-US" altLang="en-US" sz="2000" dirty="0"/>
              <a:t>i=3,P3</a:t>
            </a:r>
          </a:p>
          <a:p>
            <a:r>
              <a:rPr lang="en-US" altLang="en-US" sz="2000" dirty="0"/>
              <a:t>state(i+1), state P4,Right </a:t>
            </a:r>
            <a:r>
              <a:rPr lang="en-US" altLang="en-US" sz="2000" dirty="0" err="1"/>
              <a:t>Neighbour</a:t>
            </a:r>
            <a:endParaRPr lang="en-US" altLang="en-US" sz="2000" dirty="0"/>
          </a:p>
          <a:p>
            <a:r>
              <a:rPr lang="en-US" altLang="en-US" sz="2000" dirty="0"/>
              <a:t>state(i+4)%5,7%5,state P2,Left </a:t>
            </a:r>
            <a:r>
              <a:rPr lang="en-US" altLang="en-US" sz="2000" dirty="0" err="1"/>
              <a:t>Neighbour</a:t>
            </a:r>
            <a:endParaRPr lang="en-US" altLang="en-US" sz="2000" dirty="0"/>
          </a:p>
          <a:p>
            <a:endParaRPr lang="en-US" altLang="en-US" dirty="0"/>
          </a:p>
        </p:txBody>
      </p:sp>
      <p:pic>
        <p:nvPicPr>
          <p:cNvPr id="13" name="Picture 2" descr="THE DINING PHILOSOPHERS PROBLEM"/>
          <p:cNvPicPr>
            <a:picLocks noChangeAspect="1" noChangeArrowheads="1"/>
          </p:cNvPicPr>
          <p:nvPr/>
        </p:nvPicPr>
        <p:blipFill rotWithShape="1">
          <a:blip r:embed="rId6">
            <a:extLst>
              <a:ext uri="{28A0092B-C50C-407E-A947-70E740481C1C}">
                <a14:useLocalDpi xmlns:a14="http://schemas.microsoft.com/office/drawing/2010/main" val="0"/>
              </a:ext>
            </a:extLst>
          </a:blip>
          <a:srcRect r="32971"/>
          <a:stretch/>
        </p:blipFill>
        <p:spPr bwMode="auto">
          <a:xfrm>
            <a:off x="9009528" y="1291513"/>
            <a:ext cx="3085881" cy="3717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5148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234</a:t>
            </a:fld>
            <a:endParaRPr lang="en-US"/>
          </a:p>
        </p:txBody>
      </p:sp>
      <p:sp>
        <p:nvSpPr>
          <p:cNvPr id="12" name="Rectangle 5"/>
          <p:cNvSpPr txBox="1">
            <a:spLocks noChangeArrowheads="1"/>
          </p:cNvSpPr>
          <p:nvPr/>
        </p:nvSpPr>
        <p:spPr>
          <a:xfrm>
            <a:off x="1159933" y="1179514"/>
            <a:ext cx="10433051" cy="47132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Also need to declare</a:t>
            </a:r>
          </a:p>
          <a:p>
            <a:pPr lvl="1"/>
            <a:r>
              <a:rPr lang="en-US" sz="2000" dirty="0"/>
              <a:t>condition self[5];</a:t>
            </a:r>
          </a:p>
          <a:p>
            <a:pPr lvl="1"/>
            <a:endParaRPr lang="en-US" sz="2000" dirty="0"/>
          </a:p>
          <a:p>
            <a:pPr lvl="1"/>
            <a:r>
              <a:rPr lang="en-US" sz="2000" dirty="0"/>
              <a:t>in which </a:t>
            </a:r>
            <a:r>
              <a:rPr lang="en-US" sz="2000" dirty="0" err="1"/>
              <a:t>i</a:t>
            </a:r>
            <a:r>
              <a:rPr lang="en-US" sz="2000" baseline="30000" dirty="0" err="1"/>
              <a:t>th</a:t>
            </a:r>
            <a:r>
              <a:rPr lang="en-US" sz="2000" baseline="30000" dirty="0"/>
              <a:t> </a:t>
            </a:r>
            <a:r>
              <a:rPr lang="en-US" sz="2000" dirty="0"/>
              <a:t>philosopher </a:t>
            </a:r>
            <a:r>
              <a:rPr lang="en-US" sz="2000" b="1" dirty="0">
                <a:solidFill>
                  <a:srgbClr val="C00000"/>
                </a:solidFill>
              </a:rPr>
              <a:t>can delay herself when she is hungry but is unable to obtain the chopsticks she needs.</a:t>
            </a:r>
          </a:p>
          <a:p>
            <a:endParaRPr lang="en-US" altLang="en-US" sz="2400" dirty="0"/>
          </a:p>
          <a:p>
            <a:r>
              <a:rPr lang="en-US" altLang="en-US" sz="2400" dirty="0"/>
              <a:t>Distribution of </a:t>
            </a:r>
            <a:r>
              <a:rPr lang="en-US" sz="2400" dirty="0"/>
              <a:t>chopsticks is controlled by the </a:t>
            </a:r>
            <a:r>
              <a:rPr lang="en-US" sz="2400" dirty="0">
                <a:solidFill>
                  <a:srgbClr val="C00000"/>
                </a:solidFill>
              </a:rPr>
              <a:t>monitor </a:t>
            </a:r>
            <a:r>
              <a:rPr lang="en-US" sz="2400" dirty="0" err="1">
                <a:solidFill>
                  <a:srgbClr val="C00000"/>
                </a:solidFill>
              </a:rPr>
              <a:t>DiningPhilosophers</a:t>
            </a:r>
            <a:endParaRPr lang="en-US" altLang="en-US" sz="2400" dirty="0">
              <a:solidFill>
                <a:srgbClr val="C00000"/>
              </a:solidFill>
            </a:endParaRPr>
          </a:p>
          <a:p>
            <a:endParaRPr lang="en-US" altLang="en-US" dirty="0">
              <a:solidFill>
                <a:srgbClr val="C00000"/>
              </a:solidFill>
            </a:endParaRPr>
          </a:p>
        </p:txBody>
      </p:sp>
    </p:spTree>
    <p:extLst>
      <p:ext uri="{BB962C8B-B14F-4D97-AF65-F5344CB8AC3E}">
        <p14:creationId xmlns:p14="http://schemas.microsoft.com/office/powerpoint/2010/main" val="42707498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235</a:t>
            </a:fld>
            <a:endParaRPr lang="en-US"/>
          </a:p>
        </p:txBody>
      </p:sp>
      <p:sp>
        <p:nvSpPr>
          <p:cNvPr id="13" name="Rectangle 3"/>
          <p:cNvSpPr txBox="1">
            <a:spLocks noChangeArrowheads="1"/>
          </p:cNvSpPr>
          <p:nvPr/>
        </p:nvSpPr>
        <p:spPr>
          <a:xfrm>
            <a:off x="1528234" y="979488"/>
            <a:ext cx="9793817" cy="538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monitor </a:t>
            </a:r>
            <a:r>
              <a:rPr lang="en-US" altLang="en-US" sz="1600" dirty="0" err="1">
                <a:solidFill>
                  <a:srgbClr val="000000"/>
                </a:solidFill>
                <a:latin typeface="Courier New" pitchFamily="49" charset="0"/>
                <a:cs typeface="Courier New" pitchFamily="49" charset="0"/>
              </a:rPr>
              <a:t>DiningPhilosophers</a:t>
            </a:r>
            <a:endParaRPr lang="en-US" altLang="en-US" sz="1600" dirty="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a:t>
            </a:r>
            <a:r>
              <a:rPr lang="en-US" altLang="en-US" sz="1600" dirty="0" err="1">
                <a:solidFill>
                  <a:srgbClr val="000000"/>
                </a:solidFill>
                <a:latin typeface="Courier New" pitchFamily="49" charset="0"/>
                <a:cs typeface="Courier New" pitchFamily="49" charset="0"/>
              </a:rPr>
              <a:t>enum</a:t>
            </a:r>
            <a:r>
              <a:rPr lang="en-US" altLang="en-US" sz="1600" dirty="0">
                <a:solidFill>
                  <a:srgbClr val="000000"/>
                </a:solidFill>
                <a:latin typeface="Courier New" pitchFamily="49" charset="0"/>
                <a:cs typeface="Courier New" pitchFamily="49" charset="0"/>
              </a:rPr>
              <a:t> { THINKING; HUNGRY, EATING) state [5]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condition self [5];</a:t>
            </a:r>
          </a:p>
          <a:p>
            <a:pPr>
              <a:lnSpc>
                <a:spcPct val="80000"/>
              </a:lnSpc>
              <a:buFont typeface="Monotype Sorts" pitchFamily="-84" charset="2"/>
              <a:buNone/>
            </a:pPr>
            <a:endParaRPr lang="en-US" altLang="en-US" sz="1600" dirty="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void pickup (</a:t>
            </a:r>
            <a:r>
              <a:rPr lang="en-US" altLang="en-US" sz="1600" dirty="0" err="1">
                <a:solidFill>
                  <a:srgbClr val="000000"/>
                </a:solidFill>
                <a:latin typeface="Courier New" pitchFamily="49" charset="0"/>
                <a:cs typeface="Courier New" pitchFamily="49" charset="0"/>
              </a:rPr>
              <a:t>int</a:t>
            </a:r>
            <a:r>
              <a:rPr lang="en-US" altLang="en-US" sz="1600" dirty="0">
                <a:solidFill>
                  <a:srgbClr val="000000"/>
                </a:solidFill>
                <a:latin typeface="Courier New" pitchFamily="49" charset="0"/>
                <a:cs typeface="Courier New" pitchFamily="49" charset="0"/>
              </a:rPr>
              <a:t> </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state[</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HUNGRY;</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test(</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if (state[</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EATING)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self[</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].wait;</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a:t>
            </a:r>
          </a:p>
        </p:txBody>
      </p:sp>
      <p:sp>
        <p:nvSpPr>
          <p:cNvPr id="11" name="Rectangle 10"/>
          <p:cNvSpPr/>
          <p:nvPr/>
        </p:nvSpPr>
        <p:spPr>
          <a:xfrm>
            <a:off x="7328846" y="3301406"/>
            <a:ext cx="4594447" cy="2246769"/>
          </a:xfrm>
          <a:prstGeom prst="rect">
            <a:avLst/>
          </a:prstGeom>
        </p:spPr>
        <p:txBody>
          <a:bodyPr wrap="square">
            <a:spAutoFit/>
          </a:bodyPr>
          <a:lstStyle/>
          <a:p>
            <a:pPr marL="800100" lvl="1" indent="-342900">
              <a:buFont typeface="Arial" panose="020B0604020202020204" pitchFamily="34" charset="0"/>
              <a:buChar char="•"/>
            </a:pPr>
            <a:r>
              <a:rPr lang="en-US" sz="2000" dirty="0"/>
              <a:t>If unable to eat, waits to be signaled </a:t>
            </a:r>
          </a:p>
          <a:p>
            <a:pPr marL="800100" lvl="1" indent="-342900">
              <a:buFont typeface="Arial" panose="020B0604020202020204" pitchFamily="34" charset="0"/>
              <a:buChar char="•"/>
            </a:pPr>
            <a:r>
              <a:rPr lang="en-US" sz="2000" dirty="0"/>
              <a:t>Philosopher can delay herself when she is hungry but is unable to obtain the chopsticks she needs.</a:t>
            </a:r>
          </a:p>
          <a:p>
            <a:pPr lvl="1"/>
            <a:endParaRPr lang="en-US" sz="2000" dirty="0"/>
          </a:p>
        </p:txBody>
      </p:sp>
      <p:sp>
        <p:nvSpPr>
          <p:cNvPr id="12" name="Right Arrow 11"/>
          <p:cNvSpPr/>
          <p:nvPr/>
        </p:nvSpPr>
        <p:spPr>
          <a:xfrm>
            <a:off x="5609273" y="3538796"/>
            <a:ext cx="1965234" cy="266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p:cNvSpPr/>
          <p:nvPr/>
        </p:nvSpPr>
        <p:spPr>
          <a:xfrm>
            <a:off x="4626655" y="2592159"/>
            <a:ext cx="3084329" cy="266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7840842" y="2540585"/>
            <a:ext cx="1873462" cy="369332"/>
          </a:xfrm>
          <a:prstGeom prst="rect">
            <a:avLst/>
          </a:prstGeom>
        </p:spPr>
        <p:txBody>
          <a:bodyPr wrap="none">
            <a:spAutoFit/>
          </a:bodyPr>
          <a:lstStyle/>
          <a:p>
            <a:r>
              <a:rPr lang="en-US" dirty="0"/>
              <a:t>Pickup chopsticks </a:t>
            </a:r>
          </a:p>
        </p:txBody>
      </p:sp>
    </p:spTree>
    <p:extLst>
      <p:ext uri="{BB962C8B-B14F-4D97-AF65-F5344CB8AC3E}">
        <p14:creationId xmlns:p14="http://schemas.microsoft.com/office/powerpoint/2010/main" val="330463490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236</a:t>
            </a:fld>
            <a:endParaRPr lang="en-US"/>
          </a:p>
        </p:txBody>
      </p:sp>
      <p:sp>
        <p:nvSpPr>
          <p:cNvPr id="13" name="Rectangle 3"/>
          <p:cNvSpPr txBox="1">
            <a:spLocks noChangeArrowheads="1"/>
          </p:cNvSpPr>
          <p:nvPr/>
        </p:nvSpPr>
        <p:spPr>
          <a:xfrm>
            <a:off x="662091" y="651942"/>
            <a:ext cx="9793817" cy="5384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monitor </a:t>
            </a:r>
            <a:r>
              <a:rPr lang="en-US" altLang="en-US" sz="1600" dirty="0" err="1">
                <a:solidFill>
                  <a:srgbClr val="000000"/>
                </a:solidFill>
                <a:latin typeface="Courier New" pitchFamily="49" charset="0"/>
                <a:cs typeface="Courier New" pitchFamily="49" charset="0"/>
              </a:rPr>
              <a:t>DiningPhilosophers</a:t>
            </a:r>
            <a:endParaRPr lang="en-US" altLang="en-US" sz="1600" dirty="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void putdown (</a:t>
            </a:r>
            <a:r>
              <a:rPr lang="en-US" altLang="en-US" sz="1600" dirty="0" err="1">
                <a:solidFill>
                  <a:srgbClr val="000000"/>
                </a:solidFill>
                <a:latin typeface="Courier New" pitchFamily="49" charset="0"/>
                <a:cs typeface="Courier New" pitchFamily="49" charset="0"/>
              </a:rPr>
              <a:t>int</a:t>
            </a:r>
            <a:r>
              <a:rPr lang="en-US" altLang="en-US" sz="1600" dirty="0">
                <a:solidFill>
                  <a:srgbClr val="000000"/>
                </a:solidFill>
                <a:latin typeface="Courier New" pitchFamily="49" charset="0"/>
                <a:cs typeface="Courier New" pitchFamily="49" charset="0"/>
              </a:rPr>
              <a:t> </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state[</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THINKING;</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 test left and right neighbors</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test((</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+ 4) % 5);</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test((</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+ 1) % 5);</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a:solidFill>
                  <a:srgbClr val="0000FF"/>
                </a:solidFill>
              </a:rPr>
              <a:t>	</a:t>
            </a:r>
          </a:p>
        </p:txBody>
      </p:sp>
      <p:sp>
        <p:nvSpPr>
          <p:cNvPr id="15" name="Rectangle 14"/>
          <p:cNvSpPr/>
          <p:nvPr/>
        </p:nvSpPr>
        <p:spPr>
          <a:xfrm>
            <a:off x="7294359" y="1644345"/>
            <a:ext cx="2106346" cy="369332"/>
          </a:xfrm>
          <a:prstGeom prst="rect">
            <a:avLst/>
          </a:prstGeom>
        </p:spPr>
        <p:txBody>
          <a:bodyPr wrap="none">
            <a:spAutoFit/>
          </a:bodyPr>
          <a:lstStyle/>
          <a:p>
            <a:r>
              <a:rPr lang="en-US" dirty="0"/>
              <a:t>Put down chopsticks</a:t>
            </a:r>
          </a:p>
        </p:txBody>
      </p:sp>
      <p:sp>
        <p:nvSpPr>
          <p:cNvPr id="16" name="Right Arrow 15"/>
          <p:cNvSpPr/>
          <p:nvPr/>
        </p:nvSpPr>
        <p:spPr>
          <a:xfrm>
            <a:off x="4621857" y="1644345"/>
            <a:ext cx="2556865"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827295" y="2987642"/>
            <a:ext cx="6096000" cy="1200329"/>
          </a:xfrm>
          <a:prstGeom prst="rect">
            <a:avLst/>
          </a:prstGeom>
        </p:spPr>
        <p:txBody>
          <a:bodyPr>
            <a:spAutoFit/>
          </a:bodyPr>
          <a:lstStyle/>
          <a:p>
            <a:pPr fontAlgn="base"/>
            <a:r>
              <a:rPr lang="en-US" dirty="0"/>
              <a:t>if right neighbor R=(i+1)%5 is hungry and </a:t>
            </a:r>
          </a:p>
          <a:p>
            <a:pPr fontAlgn="base"/>
            <a:r>
              <a:rPr lang="en-US" dirty="0"/>
              <a:t>   both of R’s neighbors are not eating, </a:t>
            </a:r>
          </a:p>
          <a:p>
            <a:pPr fontAlgn="base"/>
            <a:r>
              <a:rPr lang="en-US" dirty="0"/>
              <a:t>  set R’s state to eating and wake up </a:t>
            </a:r>
            <a:r>
              <a:rPr lang="en-US" dirty="0" err="1"/>
              <a:t>neighbour</a:t>
            </a:r>
            <a:r>
              <a:rPr lang="en-US" dirty="0"/>
              <a:t> R by  signaling</a:t>
            </a:r>
          </a:p>
          <a:p>
            <a:r>
              <a:rPr lang="en-US" dirty="0"/>
              <a:t> </a:t>
            </a:r>
          </a:p>
        </p:txBody>
      </p:sp>
      <p:sp>
        <p:nvSpPr>
          <p:cNvPr id="17" name="Right Arrow 16"/>
          <p:cNvSpPr/>
          <p:nvPr/>
        </p:nvSpPr>
        <p:spPr>
          <a:xfrm>
            <a:off x="4280567" y="3159676"/>
            <a:ext cx="1018966" cy="1846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2" descr="THE DINING PHILOSOPHERS PROBLEM"/>
          <p:cNvPicPr>
            <a:picLocks noChangeAspect="1" noChangeArrowheads="1"/>
          </p:cNvPicPr>
          <p:nvPr/>
        </p:nvPicPr>
        <p:blipFill rotWithShape="1">
          <a:blip r:embed="rId6">
            <a:extLst>
              <a:ext uri="{28A0092B-C50C-407E-A947-70E740481C1C}">
                <a14:useLocalDpi xmlns:a14="http://schemas.microsoft.com/office/drawing/2010/main" val="0"/>
              </a:ext>
            </a:extLst>
          </a:blip>
          <a:srcRect r="32971"/>
          <a:stretch/>
        </p:blipFill>
        <p:spPr bwMode="auto">
          <a:xfrm>
            <a:off x="9749786" y="403601"/>
            <a:ext cx="2370653" cy="285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287852"/>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Monitor Solution to Dining Philosophers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237</a:t>
            </a:fld>
            <a:endParaRPr lang="en-US"/>
          </a:p>
        </p:txBody>
      </p:sp>
      <p:sp>
        <p:nvSpPr>
          <p:cNvPr id="12" name="Rectangle 3"/>
          <p:cNvSpPr txBox="1">
            <a:spLocks noChangeArrowheads="1"/>
          </p:cNvSpPr>
          <p:nvPr/>
        </p:nvSpPr>
        <p:spPr>
          <a:xfrm>
            <a:off x="0" y="944563"/>
            <a:ext cx="12191999" cy="5268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void test (</a:t>
            </a:r>
            <a:r>
              <a:rPr lang="en-US" altLang="en-US" sz="1600" dirty="0" err="1">
                <a:solidFill>
                  <a:srgbClr val="000000"/>
                </a:solidFill>
                <a:latin typeface="Courier New" pitchFamily="49" charset="0"/>
                <a:cs typeface="Courier New" pitchFamily="49" charset="0"/>
              </a:rPr>
              <a:t>int</a:t>
            </a:r>
            <a:r>
              <a:rPr lang="en-US" altLang="en-US" sz="1600" dirty="0">
                <a:solidFill>
                  <a:srgbClr val="000000"/>
                </a:solidFill>
                <a:latin typeface="Courier New" pitchFamily="49" charset="0"/>
                <a:cs typeface="Courier New" pitchFamily="49" charset="0"/>
              </a:rPr>
              <a:t> </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if ((state[(</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+ 4) % 5] != EATING) &amp;&amp; (state[</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HUNGRY) &amp;&amp;(state[(</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+ 1) % 5] != EATING) ) {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state[</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EATING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self[</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].signal ()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a:t>
            </a:r>
          </a:p>
          <a:p>
            <a:pPr>
              <a:lnSpc>
                <a:spcPct val="80000"/>
              </a:lnSpc>
              <a:buFont typeface="Monotype Sorts" pitchFamily="-84" charset="2"/>
              <a:buNone/>
            </a:pPr>
            <a:endParaRPr lang="en-US" altLang="en-US" sz="1600" dirty="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a:t>
            </a:r>
            <a:r>
              <a:rPr lang="en-US" altLang="en-US" sz="1600" dirty="0" err="1">
                <a:solidFill>
                  <a:srgbClr val="000000"/>
                </a:solidFill>
                <a:latin typeface="Courier New" pitchFamily="49" charset="0"/>
                <a:cs typeface="Courier New" pitchFamily="49" charset="0"/>
              </a:rPr>
              <a:t>initialization_code</a:t>
            </a:r>
            <a:r>
              <a:rPr lang="en-US" altLang="en-US" sz="1600" dirty="0">
                <a:solidFill>
                  <a:srgbClr val="000000"/>
                </a:solidFill>
                <a:latin typeface="Courier New" pitchFamily="49" charset="0"/>
                <a:cs typeface="Courier New" pitchFamily="49" charset="0"/>
              </a:rPr>
              <a:t>() {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for (</a:t>
            </a:r>
            <a:r>
              <a:rPr lang="en-US" altLang="en-US" sz="1600" dirty="0" err="1">
                <a:solidFill>
                  <a:srgbClr val="000000"/>
                </a:solidFill>
                <a:latin typeface="Courier New" pitchFamily="49" charset="0"/>
                <a:cs typeface="Courier New" pitchFamily="49" charset="0"/>
              </a:rPr>
              <a:t>int</a:t>
            </a:r>
            <a:r>
              <a:rPr lang="en-US" altLang="en-US" sz="1600" dirty="0">
                <a:solidFill>
                  <a:srgbClr val="000000"/>
                </a:solidFill>
                <a:latin typeface="Courier New" pitchFamily="49" charset="0"/>
                <a:cs typeface="Courier New" pitchFamily="49" charset="0"/>
              </a:rPr>
              <a:t> </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0; </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&lt; 5; </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state[</a:t>
            </a:r>
            <a:r>
              <a:rPr lang="en-US" altLang="en-US" sz="1600" dirty="0" err="1">
                <a:solidFill>
                  <a:srgbClr val="000000"/>
                </a:solidFill>
                <a:latin typeface="Courier New" pitchFamily="49" charset="0"/>
                <a:cs typeface="Courier New" pitchFamily="49" charset="0"/>
              </a:rPr>
              <a:t>i</a:t>
            </a:r>
            <a:r>
              <a:rPr lang="en-US" altLang="en-US" sz="1600" dirty="0">
                <a:solidFill>
                  <a:srgbClr val="000000"/>
                </a:solidFill>
                <a:latin typeface="Courier New" pitchFamily="49" charset="0"/>
                <a:cs typeface="Courier New" pitchFamily="49" charset="0"/>
              </a:rPr>
              <a:t>] = THINKING;</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	     }</a:t>
            </a:r>
          </a:p>
          <a:p>
            <a:pPr>
              <a:lnSpc>
                <a:spcPct val="80000"/>
              </a:lnSpc>
              <a:buFont typeface="Monotype Sorts" pitchFamily="-84" charset="2"/>
              <a:buNone/>
            </a:pPr>
            <a:r>
              <a:rPr lang="en-US" altLang="en-US" sz="1600" dirty="0">
                <a:solidFill>
                  <a:srgbClr val="000000"/>
                </a:solidFill>
                <a:latin typeface="Courier New" pitchFamily="49" charset="0"/>
                <a:cs typeface="Courier New" pitchFamily="49" charset="0"/>
              </a:rPr>
              <a:t>}</a:t>
            </a:r>
          </a:p>
        </p:txBody>
      </p:sp>
      <p:sp>
        <p:nvSpPr>
          <p:cNvPr id="11" name="Rectangle 10"/>
          <p:cNvSpPr/>
          <p:nvPr/>
        </p:nvSpPr>
        <p:spPr>
          <a:xfrm>
            <a:off x="8065827" y="2055237"/>
            <a:ext cx="3927666" cy="1877437"/>
          </a:xfrm>
          <a:prstGeom prst="rect">
            <a:avLst/>
          </a:prstGeom>
        </p:spPr>
        <p:txBody>
          <a:bodyPr wrap="square">
            <a:spAutoFit/>
          </a:bodyPr>
          <a:lstStyle/>
          <a:p>
            <a:pPr marL="800100" lvl="1" indent="-342900">
              <a:buFont typeface="Arial" panose="020B0604020202020204" pitchFamily="34" charset="0"/>
              <a:buChar char="•"/>
            </a:pPr>
            <a:r>
              <a:rPr lang="en-US" sz="2000" dirty="0"/>
              <a:t>If her two neighbors are not eating and she is hungry</a:t>
            </a:r>
          </a:p>
          <a:p>
            <a:pPr marL="1257300" lvl="2" indent="-342900">
              <a:buFont typeface="Arial" panose="020B0604020202020204" pitchFamily="34" charset="0"/>
              <a:buChar char="•"/>
            </a:pPr>
            <a:r>
              <a:rPr lang="en-US" dirty="0"/>
              <a:t>I.E. if my left and right neighbors are not eating </a:t>
            </a:r>
          </a:p>
          <a:p>
            <a:pPr marL="800100" lvl="1" indent="-342900">
              <a:buFont typeface="Arial" panose="020B0604020202020204" pitchFamily="34" charset="0"/>
              <a:buChar char="•"/>
            </a:pPr>
            <a:r>
              <a:rPr lang="en-US" sz="2000" dirty="0"/>
              <a:t>Set her state as eating</a:t>
            </a:r>
          </a:p>
          <a:p>
            <a:pPr lvl="1"/>
            <a:endParaRPr lang="en-US" sz="2000" dirty="0"/>
          </a:p>
        </p:txBody>
      </p:sp>
      <p:sp>
        <p:nvSpPr>
          <p:cNvPr id="13" name="Right Arrow 12"/>
          <p:cNvSpPr/>
          <p:nvPr/>
        </p:nvSpPr>
        <p:spPr>
          <a:xfrm>
            <a:off x="7165075" y="2100472"/>
            <a:ext cx="1255594" cy="3087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7165075" y="3932674"/>
            <a:ext cx="3927666" cy="1631216"/>
          </a:xfrm>
          <a:prstGeom prst="rect">
            <a:avLst/>
          </a:prstGeom>
        </p:spPr>
        <p:txBody>
          <a:bodyPr wrap="square">
            <a:spAutoFit/>
          </a:bodyPr>
          <a:lstStyle/>
          <a:p>
            <a:pPr marL="800100" lvl="1" indent="-342900">
              <a:buFont typeface="Arial" panose="020B0604020202020204" pitchFamily="34" charset="0"/>
              <a:buChar char="•"/>
            </a:pPr>
            <a:r>
              <a:rPr lang="en-US" sz="2000" dirty="0"/>
              <a:t>signal() has no effect during Pickup(), </a:t>
            </a:r>
          </a:p>
          <a:p>
            <a:pPr marL="800100" lvl="1" indent="-342900">
              <a:buFont typeface="Arial" panose="020B0604020202020204" pitchFamily="34" charset="0"/>
              <a:buChar char="•"/>
            </a:pPr>
            <a:r>
              <a:rPr lang="en-US" sz="2000" dirty="0"/>
              <a:t> but is important to wake up waiting hungry philosophers during Putdown() </a:t>
            </a:r>
          </a:p>
        </p:txBody>
      </p:sp>
    </p:spTree>
    <p:extLst>
      <p:ext uri="{BB962C8B-B14F-4D97-AF65-F5344CB8AC3E}">
        <p14:creationId xmlns:p14="http://schemas.microsoft.com/office/powerpoint/2010/main" val="304135006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Solution to Dining Philosophers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238</a:t>
            </a:fld>
            <a:endParaRPr lang="en-US"/>
          </a:p>
        </p:txBody>
      </p:sp>
      <p:sp>
        <p:nvSpPr>
          <p:cNvPr id="13" name="Rectangle 3"/>
          <p:cNvSpPr txBox="1">
            <a:spLocks noChangeArrowheads="1"/>
          </p:cNvSpPr>
          <p:nvPr/>
        </p:nvSpPr>
        <p:spPr>
          <a:xfrm>
            <a:off x="1219201" y="1090613"/>
            <a:ext cx="9927167" cy="526891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a:solidFill>
                <a:srgbClr val="0000FF"/>
              </a:solidFill>
            </a:endParaRPr>
          </a:p>
          <a:p>
            <a:pPr>
              <a:lnSpc>
                <a:spcPct val="80000"/>
              </a:lnSpc>
            </a:pPr>
            <a:r>
              <a:rPr lang="en-US" altLang="en-US" dirty="0"/>
              <a:t>Each philosopher </a:t>
            </a:r>
            <a:r>
              <a:rPr lang="en-US" altLang="en-US" i="1" dirty="0" err="1"/>
              <a:t>i</a:t>
            </a:r>
            <a:r>
              <a:rPr lang="en-US" altLang="en-US" i="1" dirty="0"/>
              <a:t> </a:t>
            </a:r>
            <a:r>
              <a:rPr lang="en-US" altLang="en-US" dirty="0"/>
              <a:t>invokes the</a:t>
            </a:r>
            <a:r>
              <a:rPr lang="en-US" altLang="en-US" i="1" dirty="0"/>
              <a:t> </a:t>
            </a:r>
            <a:r>
              <a:rPr lang="en-US" altLang="en-US" dirty="0"/>
              <a:t>operations </a:t>
            </a:r>
            <a:r>
              <a:rPr lang="en-US" altLang="en-US" sz="2000" b="1" dirty="0">
                <a:solidFill>
                  <a:srgbClr val="000000"/>
                </a:solidFill>
                <a:latin typeface="Courier New" pitchFamily="49" charset="0"/>
                <a:cs typeface="Courier New" pitchFamily="49" charset="0"/>
              </a:rPr>
              <a:t>pickup()</a:t>
            </a:r>
            <a:r>
              <a:rPr lang="en-US" altLang="en-US" sz="2000" i="1" dirty="0"/>
              <a:t> </a:t>
            </a:r>
            <a:r>
              <a:rPr lang="en-US" altLang="en-US" dirty="0"/>
              <a:t>and </a:t>
            </a:r>
            <a:r>
              <a:rPr lang="en-US" altLang="en-US" sz="2000" b="1" dirty="0">
                <a:solidFill>
                  <a:srgbClr val="000000"/>
                </a:solidFill>
                <a:latin typeface="Courier New" pitchFamily="49" charset="0"/>
                <a:cs typeface="Courier New" pitchFamily="49" charset="0"/>
              </a:rPr>
              <a:t>putdown()</a:t>
            </a:r>
            <a:r>
              <a:rPr lang="en-US" altLang="en-US" sz="2000" dirty="0"/>
              <a:t> </a:t>
            </a:r>
            <a:r>
              <a:rPr lang="en-US" altLang="en-US" dirty="0"/>
              <a:t>in the following sequence:</a:t>
            </a:r>
          </a:p>
          <a:p>
            <a:pPr>
              <a:lnSpc>
                <a:spcPct val="80000"/>
              </a:lnSpc>
              <a:buFont typeface="Monotype Sorts" pitchFamily="-84" charset="2"/>
              <a:buNone/>
            </a:pPr>
            <a:endParaRPr lang="en-US" altLang="en-US" b="1" dirty="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DiningPhilosophers.pickup</a:t>
            </a:r>
            <a:r>
              <a:rPr lang="en-US" altLang="en-US" sz="2000" b="1" dirty="0">
                <a:solidFill>
                  <a:srgbClr val="000000"/>
                </a:solidFill>
                <a:latin typeface="Courier New" pitchFamily="49" charset="0"/>
                <a:cs typeface="Courier New" pitchFamily="49" charset="0"/>
              </a:rPr>
              <a:t>(</a:t>
            </a:r>
            <a:r>
              <a:rPr lang="en-US" altLang="en-US" sz="2000" b="1" dirty="0" err="1">
                <a:solidFill>
                  <a:srgbClr val="000000"/>
                </a:solidFill>
                <a:latin typeface="Courier New" pitchFamily="49" charset="0"/>
                <a:cs typeface="Courier New" pitchFamily="49" charset="0"/>
              </a:rPr>
              <a:t>i</a:t>
            </a:r>
            <a:r>
              <a:rPr lang="en-US" altLang="en-US" sz="2000" b="1" dirty="0">
                <a:solidFill>
                  <a:srgbClr val="000000"/>
                </a:solidFill>
                <a:latin typeface="Courier New" pitchFamily="49" charset="0"/>
                <a:cs typeface="Courier New" pitchFamily="49" charset="0"/>
              </a:rPr>
              <a:t>)</a:t>
            </a:r>
            <a:r>
              <a:rPr lang="en-US" altLang="en-US" b="1" dirty="0">
                <a:solidFill>
                  <a:srgbClr val="000000"/>
                </a:solidFill>
                <a:latin typeface="Courier New" pitchFamily="49" charset="0"/>
                <a:cs typeface="Courier New" pitchFamily="49" charset="0"/>
              </a:rPr>
              <a:t>;</a:t>
            </a:r>
          </a:p>
          <a:p>
            <a:pPr>
              <a:lnSpc>
                <a:spcPct val="80000"/>
              </a:lnSpc>
              <a:buFont typeface="Monotype Sorts" pitchFamily="-84" charset="2"/>
              <a:buNone/>
            </a:pPr>
            <a:endParaRPr lang="en-US" altLang="en-US" b="1" dirty="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a:solidFill>
                  <a:srgbClr val="000000"/>
                </a:solidFill>
                <a:latin typeface="Courier New" pitchFamily="49" charset="0"/>
                <a:cs typeface="Courier New" pitchFamily="49" charset="0"/>
              </a:rPr>
              <a:t>                   EAT</a:t>
            </a:r>
          </a:p>
          <a:p>
            <a:pPr>
              <a:lnSpc>
                <a:spcPct val="80000"/>
              </a:lnSpc>
              <a:buFont typeface="Monotype Sorts" pitchFamily="-84" charset="2"/>
              <a:buNone/>
            </a:pPr>
            <a:endParaRPr lang="en-US" altLang="en-US" b="1" dirty="0">
              <a:solidFill>
                <a:srgbClr val="000000"/>
              </a:solidFill>
              <a:latin typeface="Courier New" pitchFamily="49" charset="0"/>
              <a:cs typeface="Courier New" pitchFamily="49" charset="0"/>
            </a:endParaRPr>
          </a:p>
          <a:p>
            <a:pPr>
              <a:lnSpc>
                <a:spcPct val="80000"/>
              </a:lnSpc>
              <a:buFont typeface="Monotype Sorts" pitchFamily="-84" charset="2"/>
              <a:buNone/>
            </a:pPr>
            <a:r>
              <a:rPr lang="en-US" altLang="en-US" b="1" dirty="0">
                <a:solidFill>
                  <a:srgbClr val="000000"/>
                </a:solidFill>
                <a:latin typeface="Courier New" pitchFamily="49" charset="0"/>
                <a:cs typeface="Courier New" pitchFamily="49" charset="0"/>
              </a:rPr>
              <a:t>              </a:t>
            </a:r>
            <a:r>
              <a:rPr lang="en-US" altLang="en-US" sz="2000" b="1" dirty="0" err="1">
                <a:solidFill>
                  <a:srgbClr val="000000"/>
                </a:solidFill>
                <a:latin typeface="Courier New" pitchFamily="49" charset="0"/>
                <a:cs typeface="Courier New" pitchFamily="49" charset="0"/>
              </a:rPr>
              <a:t>DiningPhilosophers.putdown</a:t>
            </a:r>
            <a:r>
              <a:rPr lang="en-US" altLang="en-US" sz="2000" b="1" dirty="0">
                <a:solidFill>
                  <a:srgbClr val="000000"/>
                </a:solidFill>
                <a:latin typeface="Courier New" pitchFamily="49" charset="0"/>
                <a:cs typeface="Courier New" pitchFamily="49" charset="0"/>
              </a:rPr>
              <a:t>(</a:t>
            </a:r>
            <a:r>
              <a:rPr lang="en-US" altLang="en-US" sz="2000" b="1" dirty="0" err="1">
                <a:solidFill>
                  <a:srgbClr val="000000"/>
                </a:solidFill>
                <a:latin typeface="Courier New" pitchFamily="49" charset="0"/>
                <a:cs typeface="Courier New" pitchFamily="49" charset="0"/>
              </a:rPr>
              <a:t>i</a:t>
            </a:r>
            <a:r>
              <a:rPr lang="en-US" altLang="en-US" sz="2000" b="1" dirty="0">
                <a:solidFill>
                  <a:srgbClr val="000000"/>
                </a:solidFill>
                <a:latin typeface="Courier New" pitchFamily="49" charset="0"/>
                <a:cs typeface="Courier New" pitchFamily="49" charset="0"/>
              </a:rPr>
              <a:t>)</a:t>
            </a:r>
            <a:r>
              <a:rPr lang="en-US" altLang="en-US" b="1" dirty="0">
                <a:solidFill>
                  <a:srgbClr val="000000"/>
                </a:solidFill>
                <a:latin typeface="Courier New" pitchFamily="49" charset="0"/>
                <a:cs typeface="Courier New" pitchFamily="49" charset="0"/>
              </a:rPr>
              <a:t>;</a:t>
            </a:r>
          </a:p>
          <a:p>
            <a:pPr>
              <a:lnSpc>
                <a:spcPct val="80000"/>
              </a:lnSpc>
              <a:buFont typeface="Monotype Sorts" pitchFamily="-84" charset="2"/>
              <a:buNone/>
            </a:pPr>
            <a:endParaRPr lang="en-US" altLang="en-US" dirty="0">
              <a:solidFill>
                <a:srgbClr val="0000FF"/>
              </a:solidFill>
            </a:endParaRPr>
          </a:p>
          <a:p>
            <a:pPr>
              <a:lnSpc>
                <a:spcPct val="80000"/>
              </a:lnSpc>
            </a:pPr>
            <a:r>
              <a:rPr lang="en-US" altLang="en-US" dirty="0"/>
              <a:t>No deadlock, but starvation is possible</a:t>
            </a: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Tree>
    <p:extLst>
      <p:ext uri="{BB962C8B-B14F-4D97-AF65-F5344CB8AC3E}">
        <p14:creationId xmlns:p14="http://schemas.microsoft.com/office/powerpoint/2010/main" val="12181227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Solution to Dining Philosophers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239</a:t>
            </a:fld>
            <a:endParaRPr lang="en-US"/>
          </a:p>
        </p:txBody>
      </p:sp>
      <p:sp>
        <p:nvSpPr>
          <p:cNvPr id="13" name="Rectangle 3"/>
          <p:cNvSpPr txBox="1">
            <a:spLocks noChangeArrowheads="1"/>
          </p:cNvSpPr>
          <p:nvPr/>
        </p:nvSpPr>
        <p:spPr>
          <a:xfrm>
            <a:off x="1219201" y="1090613"/>
            <a:ext cx="9927167" cy="5268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a:solidFill>
                <a:srgbClr val="0000FF"/>
              </a:solidFill>
            </a:endParaRPr>
          </a:p>
          <a:p>
            <a:r>
              <a:rPr lang="en-US" sz="2400" dirty="0"/>
              <a:t>Each philosopher, before starting to eat, must invoke the operation pickup(). </a:t>
            </a:r>
          </a:p>
          <a:p>
            <a:endParaRPr lang="en-US" sz="2400" dirty="0"/>
          </a:p>
          <a:p>
            <a:r>
              <a:rPr lang="en-US" sz="2400" dirty="0"/>
              <a:t>This act may result in the suspension of the philosopher process. </a:t>
            </a:r>
          </a:p>
          <a:p>
            <a:endParaRPr lang="en-US" sz="2400" dirty="0"/>
          </a:p>
          <a:p>
            <a:r>
              <a:rPr lang="en-US" sz="2400" dirty="0"/>
              <a:t>After the successful completion of the operation, the philosopher may eat.</a:t>
            </a:r>
          </a:p>
          <a:p>
            <a:endParaRPr lang="en-US" sz="2400" dirty="0"/>
          </a:p>
          <a:p>
            <a:r>
              <a:rPr lang="en-US" sz="2400" dirty="0"/>
              <a:t>After eating, philosopher invokes putdown() and start to think</a:t>
            </a:r>
          </a:p>
          <a:p>
            <a:pPr>
              <a:lnSpc>
                <a:spcPct val="80000"/>
              </a:lnSpc>
              <a:buFont typeface="Monotype Sorts" pitchFamily="-84" charset="2"/>
              <a:buNone/>
            </a:pPr>
            <a:endParaRPr lang="en-US" altLang="en-US" sz="2400" dirty="0">
              <a:solidFill>
                <a:srgbClr val="0000FF"/>
              </a:solidFill>
            </a:endParaRPr>
          </a:p>
          <a:p>
            <a:pPr>
              <a:lnSpc>
                <a:spcPct val="80000"/>
              </a:lnSpc>
              <a:buFont typeface="Monotype Sorts" pitchFamily="-84" charset="2"/>
              <a:buNone/>
            </a:pPr>
            <a:endParaRPr lang="en-US" altLang="en-US" sz="2400"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Tree>
    <p:extLst>
      <p:ext uri="{BB962C8B-B14F-4D97-AF65-F5344CB8AC3E}">
        <p14:creationId xmlns:p14="http://schemas.microsoft.com/office/powerpoint/2010/main" val="2715704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2) Progress</a:t>
            </a:r>
          </a:p>
          <a:p>
            <a:r>
              <a:rPr lang="en-IN" dirty="0"/>
              <a:t>If no process is executing in its critical section and </a:t>
            </a:r>
          </a:p>
          <a:p>
            <a:pPr lvl="1"/>
            <a:r>
              <a:rPr lang="en-IN" sz="2800" dirty="0"/>
              <a:t>some processes  wish to enter their critical sections</a:t>
            </a:r>
          </a:p>
          <a:p>
            <a:endParaRPr lang="en-IN" dirty="0"/>
          </a:p>
          <a:p>
            <a:r>
              <a:rPr lang="en-IN" dirty="0"/>
              <a:t>Then only those processes </a:t>
            </a:r>
          </a:p>
          <a:p>
            <a:pPr lvl="1"/>
            <a:r>
              <a:rPr lang="en-IN" sz="2800" dirty="0"/>
              <a:t>that are not executing in their remainder sections </a:t>
            </a:r>
          </a:p>
          <a:p>
            <a:pPr lvl="1"/>
            <a:r>
              <a:rPr lang="en-IN" sz="2800" dirty="0"/>
              <a:t>can participate in deciding which will enter its critical section next.</a:t>
            </a:r>
          </a:p>
          <a:p>
            <a:r>
              <a:rPr lang="en-IN" dirty="0"/>
              <a:t>This selection cannot be postponed indefinitely.</a:t>
            </a:r>
            <a:endParaRPr lang="en-IN" b="1" dirty="0"/>
          </a:p>
          <a:p>
            <a:pPr marL="0" indent="0">
              <a:buNone/>
            </a:pPr>
            <a:endParaRPr lang="en-IN" dirty="0"/>
          </a:p>
          <a:p>
            <a:pPr marL="0" indent="0">
              <a:buNone/>
            </a:pPr>
            <a:endParaRPr lang="en-IN" b="1" dirty="0"/>
          </a:p>
        </p:txBody>
      </p:sp>
    </p:spTree>
    <p:extLst>
      <p:ext uri="{BB962C8B-B14F-4D97-AF65-F5344CB8AC3E}">
        <p14:creationId xmlns:p14="http://schemas.microsoft.com/office/powerpoint/2010/main" val="2142437339"/>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22923"/>
            <a:ext cx="11395912" cy="555186"/>
          </a:xfrm>
        </p:spPr>
        <p:txBody>
          <a:bodyPr>
            <a:normAutofit/>
          </a:bodyPr>
          <a:lstStyle/>
          <a:p>
            <a:pPr algn="ctr"/>
            <a:r>
              <a:rPr lang="en-US" sz="3200" dirty="0">
                <a:solidFill>
                  <a:srgbClr val="C00000"/>
                </a:solidFill>
                <a:latin typeface="Marcellus" panose="020E0602050203020307" pitchFamily="34" charset="0"/>
              </a:rPr>
              <a:t>Solution to Dining Philosophers </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991614"/>
            <a:ext cx="10315074" cy="40171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240</a:t>
            </a:fld>
            <a:endParaRPr lang="en-US"/>
          </a:p>
        </p:txBody>
      </p:sp>
      <p:sp>
        <p:nvSpPr>
          <p:cNvPr id="13" name="Rectangle 3"/>
          <p:cNvSpPr txBox="1">
            <a:spLocks noChangeArrowheads="1"/>
          </p:cNvSpPr>
          <p:nvPr/>
        </p:nvSpPr>
        <p:spPr>
          <a:xfrm>
            <a:off x="1219201" y="1090613"/>
            <a:ext cx="9927167" cy="5268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buFont typeface="Monotype Sorts" pitchFamily="-84" charset="2"/>
              <a:buNone/>
            </a:pPr>
            <a:endParaRPr lang="en-US" altLang="en-US" sz="1600"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pPr>
            <a:r>
              <a:rPr lang="en-US" dirty="0"/>
              <a:t>Execution of Pickup(), Putdown() and test() are all mutually exclusive, i.e. only one at a time can be executing</a:t>
            </a:r>
          </a:p>
          <a:p>
            <a:pPr>
              <a:lnSpc>
                <a:spcPct val="80000"/>
              </a:lnSpc>
            </a:pPr>
            <a:endParaRPr lang="en-US" altLang="en-US" dirty="0"/>
          </a:p>
          <a:p>
            <a:pPr>
              <a:lnSpc>
                <a:spcPct val="80000"/>
              </a:lnSpc>
            </a:pPr>
            <a:r>
              <a:rPr lang="en-US" altLang="en-US" dirty="0"/>
              <a:t>No 2 neighbors are eating simultaneously </a:t>
            </a:r>
          </a:p>
          <a:p>
            <a:pPr>
              <a:lnSpc>
                <a:spcPct val="80000"/>
              </a:lnSpc>
            </a:pPr>
            <a:endParaRPr lang="en-US" altLang="en-US" dirty="0"/>
          </a:p>
          <a:p>
            <a:pPr>
              <a:lnSpc>
                <a:spcPct val="80000"/>
              </a:lnSpc>
            </a:pPr>
            <a:r>
              <a:rPr lang="en-US" altLang="en-US" dirty="0"/>
              <a:t>So No deadlock, but starvation is possible</a:t>
            </a: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endParaRPr lang="en-US" altLang="en-US" dirty="0">
              <a:solidFill>
                <a:srgbClr val="0000FF"/>
              </a:solidFill>
            </a:endParaRPr>
          </a:p>
          <a:p>
            <a:pPr>
              <a:lnSpc>
                <a:spcPct val="80000"/>
              </a:lnSpc>
              <a:buFont typeface="Monotype Sorts" pitchFamily="-84" charset="2"/>
              <a:buNone/>
            </a:pPr>
            <a:r>
              <a:rPr lang="en-US" altLang="en-US" i="1" dirty="0">
                <a:solidFill>
                  <a:srgbClr val="0000FF"/>
                </a:solidFill>
              </a:rPr>
              <a:t>       </a:t>
            </a:r>
          </a:p>
        </p:txBody>
      </p:sp>
    </p:spTree>
    <p:extLst>
      <p:ext uri="{BB962C8B-B14F-4D97-AF65-F5344CB8AC3E}">
        <p14:creationId xmlns:p14="http://schemas.microsoft.com/office/powerpoint/2010/main" val="35812339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25</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2) Progress</a:t>
            </a:r>
          </a:p>
          <a:p>
            <a:r>
              <a:rPr lang="en-IN" dirty="0"/>
              <a:t>Only those processes interested in entering CS , should compete to enter CS.</a:t>
            </a:r>
          </a:p>
          <a:p>
            <a:endParaRPr lang="en-IN" dirty="0"/>
          </a:p>
          <a:p>
            <a:r>
              <a:rPr lang="en-IN" dirty="0"/>
              <a:t>Only those processes wishing to enter CS, should compete for CS</a:t>
            </a:r>
          </a:p>
          <a:p>
            <a:endParaRPr lang="en-IN" b="1" dirty="0"/>
          </a:p>
          <a:p>
            <a:endParaRPr lang="en-IN" b="1" dirty="0"/>
          </a:p>
          <a:p>
            <a:pPr marL="0" indent="0">
              <a:buNone/>
            </a:pPr>
            <a:endParaRPr lang="en-IN" dirty="0"/>
          </a:p>
          <a:p>
            <a:pPr marL="0" indent="0">
              <a:buNone/>
            </a:pPr>
            <a:endParaRPr lang="en-IN" b="1" dirty="0"/>
          </a:p>
        </p:txBody>
      </p:sp>
    </p:spTree>
    <p:extLst>
      <p:ext uri="{BB962C8B-B14F-4D97-AF65-F5344CB8AC3E}">
        <p14:creationId xmlns:p14="http://schemas.microsoft.com/office/powerpoint/2010/main" val="213996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3) Bounded Waiting</a:t>
            </a:r>
          </a:p>
          <a:p>
            <a:r>
              <a:rPr lang="en-IN" dirty="0"/>
              <a:t>There exists </a:t>
            </a:r>
          </a:p>
          <a:p>
            <a:pPr lvl="1"/>
            <a:r>
              <a:rPr lang="en-IN" dirty="0"/>
              <a:t>a bound, or </a:t>
            </a:r>
          </a:p>
          <a:p>
            <a:pPr lvl="1"/>
            <a:r>
              <a:rPr lang="en-IN" dirty="0"/>
              <a:t>limit, </a:t>
            </a:r>
          </a:p>
          <a:p>
            <a:pPr lvl="1"/>
            <a:r>
              <a:rPr lang="en-IN" dirty="0"/>
              <a:t>on the number of times that other processes are allowed to enter the critical sections </a:t>
            </a:r>
          </a:p>
          <a:p>
            <a:r>
              <a:rPr lang="en-IN" dirty="0"/>
              <a:t>after a process has made a request to enter its critical section and before that request is granted.</a:t>
            </a:r>
          </a:p>
          <a:p>
            <a:pPr marL="0" indent="0">
              <a:buNone/>
            </a:pPr>
            <a:endParaRPr lang="en-IN" b="1" dirty="0"/>
          </a:p>
        </p:txBody>
      </p:sp>
    </p:spTree>
    <p:extLst>
      <p:ext uri="{BB962C8B-B14F-4D97-AF65-F5344CB8AC3E}">
        <p14:creationId xmlns:p14="http://schemas.microsoft.com/office/powerpoint/2010/main" val="11802878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3) Bounded Waiting</a:t>
            </a:r>
          </a:p>
          <a:p>
            <a:r>
              <a:rPr lang="en-IN" dirty="0"/>
              <a:t>Max After a bound/time limit , after which the process definitely will get a chance to enter CS</a:t>
            </a:r>
          </a:p>
          <a:p>
            <a:endParaRPr lang="en-IN" b="1" dirty="0"/>
          </a:p>
        </p:txBody>
      </p:sp>
    </p:spTree>
    <p:extLst>
      <p:ext uri="{BB962C8B-B14F-4D97-AF65-F5344CB8AC3E}">
        <p14:creationId xmlns:p14="http://schemas.microsoft.com/office/powerpoint/2010/main" val="3012074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Assumption-</a:t>
            </a:r>
          </a:p>
          <a:p>
            <a:endParaRPr lang="en-IN" dirty="0"/>
          </a:p>
          <a:p>
            <a:r>
              <a:rPr lang="en-IN" dirty="0"/>
              <a:t>Each process is executing at a nonzero speed. </a:t>
            </a:r>
          </a:p>
          <a:p>
            <a:endParaRPr lang="en-IN" dirty="0"/>
          </a:p>
          <a:p>
            <a:r>
              <a:rPr lang="en-IN" dirty="0"/>
              <a:t>No assumption concerning the relative speed of the </a:t>
            </a:r>
            <a:r>
              <a:rPr lang="en-IN" i="1" dirty="0"/>
              <a:t>n </a:t>
            </a:r>
            <a:r>
              <a:rPr lang="en-IN" dirty="0"/>
              <a:t>processes.</a:t>
            </a:r>
            <a:endParaRPr lang="en-IN" b="1" dirty="0"/>
          </a:p>
        </p:txBody>
      </p:sp>
    </p:spTree>
    <p:extLst>
      <p:ext uri="{BB962C8B-B14F-4D97-AF65-F5344CB8AC3E}">
        <p14:creationId xmlns:p14="http://schemas.microsoft.com/office/powerpoint/2010/main" val="661769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29</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t>Two approaches </a:t>
            </a:r>
            <a:r>
              <a:rPr lang="en-US" altLang="en-US" dirty="0"/>
              <a:t>are used to handle critical sections in OS </a:t>
            </a:r>
            <a:r>
              <a:rPr lang="en-IN" dirty="0"/>
              <a:t>depending on if kernel is-</a:t>
            </a:r>
          </a:p>
          <a:p>
            <a:r>
              <a:rPr lang="en-IN" b="1" dirty="0" err="1"/>
              <a:t>Preemptive</a:t>
            </a:r>
            <a:r>
              <a:rPr lang="en-IN" b="1" dirty="0"/>
              <a:t> </a:t>
            </a:r>
          </a:p>
          <a:p>
            <a:r>
              <a:rPr lang="en-IN" b="1" dirty="0"/>
              <a:t>Non-</a:t>
            </a:r>
            <a:r>
              <a:rPr lang="en-IN" b="1" dirty="0" err="1"/>
              <a:t>preemptive</a:t>
            </a:r>
            <a:endParaRPr lang="en-IN" b="1" dirty="0"/>
          </a:p>
        </p:txBody>
      </p:sp>
    </p:spTree>
    <p:extLst>
      <p:ext uri="{BB962C8B-B14F-4D97-AF65-F5344CB8AC3E}">
        <p14:creationId xmlns:p14="http://schemas.microsoft.com/office/powerpoint/2010/main" val="14453460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Modifying the Bounded Buffer Approach for Producer and Consumer Problem.</a:t>
            </a:r>
          </a:p>
          <a:p>
            <a:endParaRPr lang="en-IN" dirty="0">
              <a:solidFill>
                <a:schemeClr val="tx1">
                  <a:lumMod val="85000"/>
                  <a:lumOff val="15000"/>
                </a:schemeClr>
              </a:solidFill>
              <a:latin typeface="Marcellus" panose="020E0602050203020307" pitchFamily="34" charset="0"/>
            </a:endParaRPr>
          </a:p>
          <a:p>
            <a:r>
              <a:rPr lang="en-US" altLang="en-US" dirty="0"/>
              <a:t>Having a </a:t>
            </a:r>
            <a:r>
              <a:rPr lang="en-US" altLang="en-US" b="1" dirty="0">
                <a:latin typeface="Courier" pitchFamily="-84" charset="0"/>
              </a:rPr>
              <a:t>counter</a:t>
            </a:r>
            <a:r>
              <a:rPr lang="en-US" altLang="en-US" b="1" dirty="0">
                <a:solidFill>
                  <a:srgbClr val="0000FF"/>
                </a:solidFill>
              </a:rPr>
              <a:t> </a:t>
            </a:r>
            <a:r>
              <a:rPr lang="en-US" altLang="en-US" dirty="0"/>
              <a:t>that keeps track of the number of full buffers.</a:t>
            </a:r>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5" name="Date Placeholder 4"/>
          <p:cNvSpPr>
            <a:spLocks noGrp="1"/>
          </p:cNvSpPr>
          <p:nvPr>
            <p:ph type="dt" sz="half" idx="10"/>
          </p:nvPr>
        </p:nvSpPr>
        <p:spPr/>
        <p:txBody>
          <a:bodyPr/>
          <a:lstStyle/>
          <a:p>
            <a:fld id="{EFDF3866-2811-41DE-803B-FE693A3AFFA4}"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2" name="Slide Number Placeholder 11"/>
          <p:cNvSpPr>
            <a:spLocks noGrp="1"/>
          </p:cNvSpPr>
          <p:nvPr>
            <p:ph type="sldNum" sz="quarter" idx="12"/>
          </p:nvPr>
        </p:nvSpPr>
        <p:spPr/>
        <p:txBody>
          <a:bodyPr/>
          <a:lstStyle/>
          <a:p>
            <a:fld id="{7C05E5CB-9241-4665-889D-78B918CC363E}" type="slidenum">
              <a:rPr lang="en-US" smtClean="0"/>
              <a:t>3</a:t>
            </a:fld>
            <a:endParaRPr lang="en-US"/>
          </a:p>
        </p:txBody>
      </p:sp>
    </p:spTree>
    <p:extLst>
      <p:ext uri="{BB962C8B-B14F-4D97-AF65-F5344CB8AC3E}">
        <p14:creationId xmlns:p14="http://schemas.microsoft.com/office/powerpoint/2010/main" val="32228761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30</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err="1"/>
              <a:t>Preemptive</a:t>
            </a:r>
            <a:r>
              <a:rPr lang="en-IN" sz="2400" b="1" dirty="0"/>
              <a:t>-</a:t>
            </a:r>
          </a:p>
          <a:p>
            <a:pPr lvl="1"/>
            <a:r>
              <a:rPr lang="en-IN" dirty="0"/>
              <a:t>allows a process to be </a:t>
            </a:r>
            <a:r>
              <a:rPr lang="en-IN" dirty="0" err="1"/>
              <a:t>preempted</a:t>
            </a:r>
            <a:r>
              <a:rPr lang="en-IN" dirty="0"/>
              <a:t> while it is running in kernel mode.</a:t>
            </a:r>
            <a:endParaRPr lang="en-IN" b="1" dirty="0"/>
          </a:p>
          <a:p>
            <a:endParaRPr lang="en-IN" sz="2400" b="1" dirty="0"/>
          </a:p>
          <a:p>
            <a:r>
              <a:rPr lang="en-IN" sz="2400" b="1" dirty="0"/>
              <a:t>Non-</a:t>
            </a:r>
            <a:r>
              <a:rPr lang="en-IN" sz="2400" b="1" dirty="0" err="1"/>
              <a:t>preemptive</a:t>
            </a:r>
            <a:r>
              <a:rPr lang="en-IN" sz="2400" b="1" dirty="0"/>
              <a:t>-</a:t>
            </a:r>
          </a:p>
          <a:p>
            <a:pPr lvl="1"/>
            <a:r>
              <a:rPr lang="en-IN" dirty="0"/>
              <a:t>does not allow a process running in kernel mode to be </a:t>
            </a:r>
            <a:r>
              <a:rPr lang="en-IN" dirty="0" err="1"/>
              <a:t>preempted</a:t>
            </a:r>
            <a:r>
              <a:rPr lang="en-IN" dirty="0"/>
              <a:t>; </a:t>
            </a:r>
          </a:p>
          <a:p>
            <a:pPr lvl="1"/>
            <a:r>
              <a:rPr lang="en-IN" dirty="0"/>
              <a:t>a kernel-mode process will run until it </a:t>
            </a:r>
          </a:p>
          <a:p>
            <a:pPr lvl="2"/>
            <a:r>
              <a:rPr lang="en-IN" sz="2400" dirty="0"/>
              <a:t>exits kernel mode, </a:t>
            </a:r>
          </a:p>
          <a:p>
            <a:pPr lvl="2"/>
            <a:r>
              <a:rPr lang="en-IN" sz="2400" dirty="0"/>
              <a:t>blocks, or </a:t>
            </a:r>
          </a:p>
          <a:p>
            <a:pPr lvl="2"/>
            <a:r>
              <a:rPr lang="en-IN" sz="2400" dirty="0"/>
              <a:t>voluntarily yields control of the CPU.</a:t>
            </a:r>
            <a:endParaRPr lang="en-IN" sz="2400" b="1" dirty="0"/>
          </a:p>
        </p:txBody>
      </p:sp>
    </p:spTree>
    <p:extLst>
      <p:ext uri="{BB962C8B-B14F-4D97-AF65-F5344CB8AC3E}">
        <p14:creationId xmlns:p14="http://schemas.microsoft.com/office/powerpoint/2010/main" val="29484386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31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Non-</a:t>
            </a:r>
            <a:r>
              <a:rPr lang="en-IN" b="1" dirty="0" err="1"/>
              <a:t>preemptive</a:t>
            </a:r>
            <a:r>
              <a:rPr lang="en-IN" b="1" dirty="0"/>
              <a:t> kernel- </a:t>
            </a:r>
          </a:p>
          <a:p>
            <a:pPr lvl="1"/>
            <a:r>
              <a:rPr lang="en-IN" dirty="0"/>
              <a:t>is essentially free from race conditions on kernel data structures, </a:t>
            </a:r>
          </a:p>
          <a:p>
            <a:pPr lvl="1"/>
            <a:r>
              <a:rPr lang="en-IN" dirty="0"/>
              <a:t>as only one process is active in the kernel at a time.</a:t>
            </a:r>
          </a:p>
          <a:p>
            <a:endParaRPr lang="en-IN" b="1" dirty="0"/>
          </a:p>
          <a:p>
            <a:r>
              <a:rPr lang="en-IN" b="1" dirty="0" err="1"/>
              <a:t>Preemptive</a:t>
            </a:r>
            <a:r>
              <a:rPr lang="en-IN" b="1" dirty="0"/>
              <a:t> kernels- </a:t>
            </a:r>
          </a:p>
          <a:p>
            <a:pPr lvl="1"/>
            <a:r>
              <a:rPr lang="en-IN" dirty="0"/>
              <a:t>must be carefully designed to ensure that shared kernel data are free from race conditions. </a:t>
            </a:r>
          </a:p>
          <a:p>
            <a:pPr lvl="1"/>
            <a:r>
              <a:rPr lang="en-IN" dirty="0"/>
              <a:t>are especially difficult to design for SMP architectures, </a:t>
            </a:r>
          </a:p>
          <a:p>
            <a:pPr lvl="1"/>
            <a:r>
              <a:rPr lang="en-IN" dirty="0"/>
              <a:t>since in these environments it is possible for two kernel-mode processes </a:t>
            </a:r>
          </a:p>
          <a:p>
            <a:pPr lvl="1"/>
            <a:r>
              <a:rPr lang="en-IN" dirty="0"/>
              <a:t>to run simultaneously on different processors.</a:t>
            </a:r>
            <a:endParaRPr lang="en-IN" b="1" dirty="0"/>
          </a:p>
        </p:txBody>
      </p:sp>
    </p:spTree>
    <p:extLst>
      <p:ext uri="{BB962C8B-B14F-4D97-AF65-F5344CB8AC3E}">
        <p14:creationId xmlns:p14="http://schemas.microsoft.com/office/powerpoint/2010/main" val="29484386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32</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2674961"/>
            <a:ext cx="10315074" cy="9962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Why would anyone </a:t>
            </a:r>
            <a:r>
              <a:rPr lang="en-IN" dirty="0" err="1"/>
              <a:t>favor</a:t>
            </a:r>
            <a:r>
              <a:rPr lang="en-IN" dirty="0"/>
              <a:t> a </a:t>
            </a:r>
            <a:r>
              <a:rPr lang="en-IN" dirty="0" err="1"/>
              <a:t>preemptive</a:t>
            </a:r>
            <a:r>
              <a:rPr lang="en-IN" dirty="0"/>
              <a:t> kernel over a </a:t>
            </a:r>
            <a:r>
              <a:rPr lang="en-IN" dirty="0" err="1"/>
              <a:t>nonpreemptive</a:t>
            </a:r>
            <a:r>
              <a:rPr lang="en-IN" dirty="0"/>
              <a:t> one? ?</a:t>
            </a:r>
          </a:p>
        </p:txBody>
      </p:sp>
    </p:spTree>
    <p:extLst>
      <p:ext uri="{BB962C8B-B14F-4D97-AF65-F5344CB8AC3E}">
        <p14:creationId xmlns:p14="http://schemas.microsoft.com/office/powerpoint/2010/main" val="1019302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Critical-Section Handling in OS </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33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Marcellus"/>
              </a:rPr>
              <a:t>Why would anyone </a:t>
            </a:r>
            <a:r>
              <a:rPr lang="en-IN" dirty="0" err="1">
                <a:latin typeface="Marcellus"/>
              </a:rPr>
              <a:t>favor</a:t>
            </a:r>
            <a:r>
              <a:rPr lang="en-IN" dirty="0">
                <a:latin typeface="Marcellus"/>
              </a:rPr>
              <a:t> a </a:t>
            </a:r>
            <a:r>
              <a:rPr lang="en-IN" dirty="0" err="1">
                <a:latin typeface="Marcellus"/>
              </a:rPr>
              <a:t>preemptive</a:t>
            </a:r>
            <a:r>
              <a:rPr lang="en-IN" dirty="0">
                <a:latin typeface="Marcellus"/>
              </a:rPr>
              <a:t> kernel over a </a:t>
            </a:r>
            <a:r>
              <a:rPr lang="en-IN" dirty="0" err="1">
                <a:latin typeface="Marcellus"/>
              </a:rPr>
              <a:t>nonpreemptive</a:t>
            </a:r>
            <a:r>
              <a:rPr lang="en-IN" dirty="0">
                <a:latin typeface="Marcellus"/>
              </a:rPr>
              <a:t> one? </a:t>
            </a:r>
          </a:p>
          <a:p>
            <a:endParaRPr lang="en-IN" dirty="0">
              <a:latin typeface="Marcellus"/>
            </a:endParaRPr>
          </a:p>
          <a:p>
            <a:r>
              <a:rPr lang="en-IN" dirty="0">
                <a:latin typeface="Marcellus"/>
              </a:rPr>
              <a:t>A </a:t>
            </a:r>
            <a:r>
              <a:rPr lang="en-IN" dirty="0" err="1">
                <a:latin typeface="Marcellus"/>
              </a:rPr>
              <a:t>preemptive</a:t>
            </a:r>
            <a:r>
              <a:rPr lang="en-IN" dirty="0">
                <a:latin typeface="Marcellus"/>
              </a:rPr>
              <a:t> kernel </a:t>
            </a:r>
          </a:p>
          <a:p>
            <a:pPr lvl="1"/>
            <a:r>
              <a:rPr lang="en-IN" dirty="0">
                <a:latin typeface="Marcellus"/>
              </a:rPr>
              <a:t>is more suitable for real-time programming, as it will allow a real-time process to </a:t>
            </a:r>
            <a:r>
              <a:rPr lang="en-IN" dirty="0" err="1">
                <a:latin typeface="Marcellus"/>
              </a:rPr>
              <a:t>preempt</a:t>
            </a:r>
            <a:r>
              <a:rPr lang="en-IN" dirty="0">
                <a:latin typeface="Marcellus"/>
              </a:rPr>
              <a:t> a process currently running in the kernel.</a:t>
            </a:r>
          </a:p>
          <a:p>
            <a:pPr lvl="1"/>
            <a:endParaRPr lang="en-IN" dirty="0">
              <a:latin typeface="Marcellus"/>
            </a:endParaRPr>
          </a:p>
          <a:p>
            <a:pPr lvl="1"/>
            <a:r>
              <a:rPr lang="en-IN" dirty="0">
                <a:latin typeface="Marcellus"/>
              </a:rPr>
              <a:t>may be more responsive, since there is less risk that a kernel-mode process will run for an arbitrarily long period before relinquishing the processor to waiting processes. </a:t>
            </a:r>
            <a:endParaRPr lang="en-IN" b="1" dirty="0">
              <a:latin typeface="Marcellus"/>
            </a:endParaRPr>
          </a:p>
        </p:txBody>
      </p:sp>
    </p:spTree>
    <p:extLst>
      <p:ext uri="{BB962C8B-B14F-4D97-AF65-F5344CB8AC3E}">
        <p14:creationId xmlns:p14="http://schemas.microsoft.com/office/powerpoint/2010/main" val="2152272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Solutions to 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34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Software Based Solutions</a:t>
            </a:r>
          </a:p>
          <a:p>
            <a:r>
              <a:rPr lang="en-IN" b="1" dirty="0"/>
              <a:t>Hardware Based Solutions</a:t>
            </a:r>
          </a:p>
        </p:txBody>
      </p:sp>
    </p:spTree>
    <p:extLst>
      <p:ext uri="{BB962C8B-B14F-4D97-AF65-F5344CB8AC3E}">
        <p14:creationId xmlns:p14="http://schemas.microsoft.com/office/powerpoint/2010/main" val="112815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p:txBody>
          <a:bodyPr/>
          <a:lstStyle/>
          <a:p>
            <a:pPr algn="ctr"/>
            <a:r>
              <a:rPr lang="en-US" dirty="0">
                <a:solidFill>
                  <a:srgbClr val="C00000"/>
                </a:solidFill>
                <a:latin typeface="Marcellus" panose="020E0602050203020307" pitchFamily="34" charset="0"/>
              </a:rPr>
              <a:t>Software Synchronization</a:t>
            </a:r>
            <a:endParaRPr lang="en-US" dirty="0"/>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24/11/2024</a:t>
            </a:fld>
            <a:endParaRPr lang="en-US"/>
          </a:p>
        </p:txBody>
      </p:sp>
      <p:sp>
        <p:nvSpPr>
          <p:cNvPr id="8" name="Footer Placeholder 7"/>
          <p:cNvSpPr>
            <a:spLocks noGrp="1"/>
          </p:cNvSpPr>
          <p:nvPr>
            <p:ph type="ftr" sz="quarter" idx="11"/>
          </p:nvPr>
        </p:nvSpPr>
        <p:spPr/>
        <p:txBody>
          <a:bodyPr/>
          <a:lstStyle/>
          <a:p>
            <a:r>
              <a:rPr lang="en-US"/>
              <a:t>Prof. Shweta Dhawan Chachra</a:t>
            </a:r>
          </a:p>
        </p:txBody>
      </p:sp>
      <p:sp>
        <p:nvSpPr>
          <p:cNvPr id="9" name="Slide Number Placeholder 8"/>
          <p:cNvSpPr>
            <a:spLocks noGrp="1"/>
          </p:cNvSpPr>
          <p:nvPr>
            <p:ph type="sldNum" sz="quarter" idx="12"/>
          </p:nvPr>
        </p:nvSpPr>
        <p:spPr/>
        <p:txBody>
          <a:bodyPr/>
          <a:lstStyle/>
          <a:p>
            <a:fld id="{7C05E5CB-9241-4665-889D-78B918CC363E}" type="slidenum">
              <a:rPr lang="en-US" smtClean="0"/>
              <a:t>35</a:t>
            </a:fld>
            <a:endParaRPr lang="en-US"/>
          </a:p>
        </p:txBody>
      </p:sp>
    </p:spTree>
    <p:extLst>
      <p:ext uri="{BB962C8B-B14F-4D97-AF65-F5344CB8AC3E}">
        <p14:creationId xmlns:p14="http://schemas.microsoft.com/office/powerpoint/2010/main" val="22294247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Software Based Solutions to The Critical Section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36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Software Based Solutions</a:t>
            </a:r>
          </a:p>
          <a:p>
            <a:pPr lvl="1"/>
            <a:r>
              <a:rPr lang="en-IN" b="1" dirty="0"/>
              <a:t>Two process Solution</a:t>
            </a:r>
          </a:p>
          <a:p>
            <a:pPr lvl="2"/>
            <a:r>
              <a:rPr lang="en-IN" b="1" dirty="0"/>
              <a:t>Algorithm 1</a:t>
            </a:r>
          </a:p>
          <a:p>
            <a:pPr lvl="2"/>
            <a:r>
              <a:rPr lang="en-IN" b="1" dirty="0"/>
              <a:t>Algorithm 2</a:t>
            </a:r>
          </a:p>
          <a:p>
            <a:pPr lvl="2"/>
            <a:r>
              <a:rPr lang="en-IN" b="1" dirty="0"/>
              <a:t>Algorithm 3/Peterson’s Solution</a:t>
            </a:r>
          </a:p>
          <a:p>
            <a:pPr lvl="1"/>
            <a:endParaRPr lang="en-IN" b="1" dirty="0"/>
          </a:p>
          <a:p>
            <a:pPr lvl="1"/>
            <a:r>
              <a:rPr lang="en-IN" b="1" dirty="0"/>
              <a:t>Multiple Process Solution</a:t>
            </a:r>
          </a:p>
        </p:txBody>
      </p:sp>
    </p:spTree>
    <p:extLst>
      <p:ext uri="{BB962C8B-B14F-4D97-AF65-F5344CB8AC3E}">
        <p14:creationId xmlns:p14="http://schemas.microsoft.com/office/powerpoint/2010/main" val="3226311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Software Based Solutions to The Critical Section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37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Marcellus"/>
              </a:rPr>
              <a:t>Two process Solution</a:t>
            </a:r>
          </a:p>
          <a:p>
            <a:pPr lvl="1">
              <a:tabLst>
                <a:tab pos="739775" algn="l"/>
                <a:tab pos="1020763" algn="l"/>
                <a:tab pos="1257300" algn="l"/>
              </a:tabLst>
            </a:pPr>
            <a:r>
              <a:rPr lang="en-US" altLang="en-US" sz="2800" dirty="0">
                <a:latin typeface="Marcellus"/>
              </a:rPr>
              <a:t>Assume that the </a:t>
            </a:r>
            <a:r>
              <a:rPr lang="en-US" altLang="en-US" sz="2800" dirty="0">
                <a:latin typeface="Marcellus"/>
                <a:cs typeface="Courier New" pitchFamily="49" charset="0"/>
              </a:rPr>
              <a:t>load </a:t>
            </a:r>
            <a:r>
              <a:rPr lang="en-US" altLang="en-US" sz="2800" dirty="0">
                <a:latin typeface="Marcellus"/>
              </a:rPr>
              <a:t>and </a:t>
            </a:r>
            <a:r>
              <a:rPr lang="en-US" altLang="en-US" sz="2800" dirty="0">
                <a:latin typeface="Marcellus"/>
                <a:cs typeface="Courier New" pitchFamily="49" charset="0"/>
              </a:rPr>
              <a:t>store</a:t>
            </a:r>
            <a:r>
              <a:rPr lang="en-US" altLang="en-US" sz="2800" dirty="0">
                <a:latin typeface="Marcellus"/>
              </a:rPr>
              <a:t> machine-language instructions are atomic; </a:t>
            </a:r>
          </a:p>
          <a:p>
            <a:pPr lvl="1">
              <a:tabLst>
                <a:tab pos="739775" algn="l"/>
                <a:tab pos="1020763" algn="l"/>
                <a:tab pos="1257300" algn="l"/>
              </a:tabLst>
            </a:pPr>
            <a:r>
              <a:rPr lang="en-US" altLang="en-US" sz="2800" dirty="0">
                <a:latin typeface="Marcellus"/>
              </a:rPr>
              <a:t>that is, cannot be interrupted</a:t>
            </a:r>
          </a:p>
        </p:txBody>
      </p:sp>
    </p:spTree>
    <p:extLst>
      <p:ext uri="{BB962C8B-B14F-4D97-AF65-F5344CB8AC3E}">
        <p14:creationId xmlns:p14="http://schemas.microsoft.com/office/powerpoint/2010/main" val="76578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Software Based Solutions to The Critical Section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38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1</a:t>
            </a:r>
          </a:p>
          <a:p>
            <a:pPr marL="0" indent="0">
              <a:buNone/>
            </a:pPr>
            <a:endParaRPr lang="en-IN" b="1"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6808" y="1678675"/>
            <a:ext cx="6398326" cy="323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12047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0"/>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without semicolon;</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39</a:t>
            </a:fld>
            <a:endParaRPr lang="en-US"/>
          </a:p>
        </p:txBody>
      </p:sp>
      <p:sp>
        <p:nvSpPr>
          <p:cNvPr id="16" name="Rectangle 15"/>
          <p:cNvSpPr/>
          <p:nvPr/>
        </p:nvSpPr>
        <p:spPr>
          <a:xfrm>
            <a:off x="778843" y="685151"/>
            <a:ext cx="10589645" cy="3970318"/>
          </a:xfrm>
          <a:prstGeom prst="rect">
            <a:avLst/>
          </a:prstGeom>
        </p:spPr>
        <p:txBody>
          <a:bodyPr wrap="square">
            <a:spAutoFit/>
          </a:bodyPr>
          <a:lstStyle/>
          <a:p>
            <a:r>
              <a:rPr lang="en-IN" dirty="0">
                <a:latin typeface="Marcellus"/>
              </a:rPr>
              <a:t>Example-</a:t>
            </a:r>
          </a:p>
          <a:p>
            <a:r>
              <a:rPr lang="en-IN" dirty="0">
                <a:latin typeface="Marcellus"/>
              </a:rPr>
              <a:t>#include &lt;</a:t>
            </a:r>
            <a:r>
              <a:rPr lang="en-IN" dirty="0" err="1">
                <a:latin typeface="Marcellus"/>
              </a:rPr>
              <a:t>stdio.h</a:t>
            </a:r>
            <a:r>
              <a:rPr lang="en-IN" dirty="0">
                <a:latin typeface="Marcellus"/>
              </a:rPr>
              <a:t>&gt;</a:t>
            </a:r>
          </a:p>
          <a:p>
            <a:r>
              <a:rPr lang="en-IN" dirty="0" err="1">
                <a:latin typeface="Marcellus"/>
              </a:rPr>
              <a:t>int</a:t>
            </a:r>
            <a:r>
              <a:rPr lang="en-IN" dirty="0">
                <a:latin typeface="Marcellus"/>
              </a:rPr>
              <a:t> main()</a:t>
            </a:r>
          </a:p>
          <a:p>
            <a:r>
              <a:rPr lang="en-IN" dirty="0">
                <a:latin typeface="Marcellus"/>
              </a:rPr>
              <a:t>{   </a:t>
            </a:r>
          </a:p>
          <a:p>
            <a:pPr lvl="1"/>
            <a:r>
              <a:rPr lang="en-IN" dirty="0" err="1">
                <a:latin typeface="Marcellus"/>
              </a:rPr>
              <a:t>int</a:t>
            </a:r>
            <a:r>
              <a:rPr lang="en-IN" dirty="0">
                <a:latin typeface="Marcellus"/>
              </a:rPr>
              <a:t> n = 0;   </a:t>
            </a:r>
          </a:p>
          <a:p>
            <a:r>
              <a:rPr lang="en-IN" dirty="0">
                <a:latin typeface="Marcellus"/>
              </a:rPr>
              <a:t>	</a:t>
            </a:r>
            <a:r>
              <a:rPr lang="en-IN" dirty="0" err="1">
                <a:latin typeface="Marcellus"/>
              </a:rPr>
              <a:t>printf</a:t>
            </a:r>
            <a:r>
              <a:rPr lang="en-IN" dirty="0">
                <a:latin typeface="Marcellus"/>
              </a:rPr>
              <a:t>("enter value of n");   </a:t>
            </a:r>
          </a:p>
          <a:p>
            <a:r>
              <a:rPr lang="en-IN" dirty="0">
                <a:latin typeface="Marcellus"/>
              </a:rPr>
              <a:t>	</a:t>
            </a:r>
            <a:r>
              <a:rPr lang="en-IN" dirty="0" err="1">
                <a:latin typeface="Marcellus"/>
              </a:rPr>
              <a:t>scanf</a:t>
            </a:r>
            <a:r>
              <a:rPr lang="en-IN" dirty="0">
                <a:latin typeface="Marcellus"/>
              </a:rPr>
              <a:t>("%</a:t>
            </a:r>
            <a:r>
              <a:rPr lang="en-IN" dirty="0" err="1">
                <a:latin typeface="Marcellus"/>
              </a:rPr>
              <a:t>d",&amp;n</a:t>
            </a:r>
            <a:r>
              <a:rPr lang="en-IN" dirty="0">
                <a:latin typeface="Marcellus"/>
              </a:rPr>
              <a:t>); </a:t>
            </a:r>
          </a:p>
          <a:p>
            <a:r>
              <a:rPr lang="en-IN" dirty="0">
                <a:latin typeface="Marcellus"/>
              </a:rPr>
              <a:t>	while(n &lt; 4)  </a:t>
            </a:r>
          </a:p>
          <a:p>
            <a:r>
              <a:rPr lang="en-IN" dirty="0">
                <a:latin typeface="Marcellus"/>
              </a:rPr>
              <a:t>	{    </a:t>
            </a:r>
          </a:p>
          <a:p>
            <a:r>
              <a:rPr lang="en-IN" dirty="0">
                <a:latin typeface="Marcellus"/>
              </a:rPr>
              <a:t>		</a:t>
            </a:r>
            <a:r>
              <a:rPr lang="en-IN" dirty="0" err="1">
                <a:latin typeface="Marcellus"/>
              </a:rPr>
              <a:t>printf</a:t>
            </a:r>
            <a:r>
              <a:rPr lang="en-IN" dirty="0">
                <a:latin typeface="Marcellus"/>
              </a:rPr>
              <a:t>("Hi, Inside while loop\n");    </a:t>
            </a:r>
          </a:p>
          <a:p>
            <a:r>
              <a:rPr lang="en-IN" dirty="0">
                <a:latin typeface="Marcellus"/>
              </a:rPr>
              <a:t>		</a:t>
            </a:r>
            <a:r>
              <a:rPr lang="en-IN" dirty="0" err="1">
                <a:latin typeface="Marcellus"/>
              </a:rPr>
              <a:t>printf</a:t>
            </a:r>
            <a:r>
              <a:rPr lang="en-IN" dirty="0">
                <a:latin typeface="Marcellus"/>
              </a:rPr>
              <a:t>("%</a:t>
            </a:r>
            <a:r>
              <a:rPr lang="en-IN" dirty="0" err="1">
                <a:latin typeface="Marcellus"/>
              </a:rPr>
              <a:t>i</a:t>
            </a:r>
            <a:r>
              <a:rPr lang="en-IN" dirty="0">
                <a:latin typeface="Marcellus"/>
              </a:rPr>
              <a:t>\n", n);    </a:t>
            </a:r>
          </a:p>
          <a:p>
            <a:r>
              <a:rPr lang="en-IN" dirty="0">
                <a:latin typeface="Marcellus"/>
              </a:rPr>
              <a:t>		n++;  </a:t>
            </a:r>
          </a:p>
          <a:p>
            <a:r>
              <a:rPr lang="en-IN" dirty="0">
                <a:latin typeface="Marcellus"/>
              </a:rPr>
              <a:t>	}</a:t>
            </a:r>
          </a:p>
          <a:p>
            <a:r>
              <a:rPr lang="en-IN" dirty="0">
                <a:latin typeface="Marcellus"/>
              </a:rPr>
              <a:t>}</a:t>
            </a:r>
          </a:p>
        </p:txBody>
      </p:sp>
      <p:pic>
        <p:nvPicPr>
          <p:cNvPr id="1026"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19720" t="30411" r="48161" b="14553"/>
          <a:stretch/>
        </p:blipFill>
        <p:spPr bwMode="auto">
          <a:xfrm>
            <a:off x="5224277" y="996288"/>
            <a:ext cx="5156498" cy="49677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96393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One possibility is to add an integer variable counter, initialized to 0. </a:t>
            </a:r>
          </a:p>
          <a:p>
            <a:r>
              <a:rPr lang="en-IN" dirty="0"/>
              <a:t>Counter is </a:t>
            </a:r>
          </a:p>
          <a:p>
            <a:pPr lvl="1"/>
            <a:r>
              <a:rPr lang="en-IN" sz="2800" dirty="0"/>
              <a:t>incremented every time </a:t>
            </a:r>
          </a:p>
          <a:p>
            <a:pPr lvl="2"/>
            <a:r>
              <a:rPr lang="en-IN" sz="2800" dirty="0"/>
              <a:t>we add a new item to the buffer </a:t>
            </a:r>
          </a:p>
          <a:p>
            <a:pPr lvl="1"/>
            <a:r>
              <a:rPr lang="en-IN" sz="2800" dirty="0"/>
              <a:t>decremented every time </a:t>
            </a:r>
          </a:p>
          <a:p>
            <a:pPr lvl="2"/>
            <a:r>
              <a:rPr lang="en-IN" sz="2800" dirty="0"/>
              <a:t>we remove one item from the buffer. </a:t>
            </a:r>
            <a:endParaRPr lang="en-US" sz="2800"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5DD79CDF-3E35-4B8E-B328-79DBDDFC74AE}"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4</a:t>
            </a:fld>
            <a:endParaRPr lang="en-US"/>
          </a:p>
        </p:txBody>
      </p:sp>
    </p:spTree>
    <p:extLst>
      <p:ext uri="{BB962C8B-B14F-4D97-AF65-F5344CB8AC3E}">
        <p14:creationId xmlns:p14="http://schemas.microsoft.com/office/powerpoint/2010/main" val="22666310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0"/>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40</a:t>
            </a:fld>
            <a:endParaRPr lang="en-US"/>
          </a:p>
        </p:txBody>
      </p:sp>
      <p:sp>
        <p:nvSpPr>
          <p:cNvPr id="16" name="Rectangle 15"/>
          <p:cNvSpPr/>
          <p:nvPr/>
        </p:nvSpPr>
        <p:spPr>
          <a:xfrm>
            <a:off x="778843" y="685151"/>
            <a:ext cx="10589645" cy="2523768"/>
          </a:xfrm>
          <a:prstGeom prst="rect">
            <a:avLst/>
          </a:prstGeom>
        </p:spPr>
        <p:txBody>
          <a:bodyPr wrap="square">
            <a:spAutoFit/>
          </a:bodyPr>
          <a:lstStyle/>
          <a:p>
            <a:pPr marL="285750" indent="-285750">
              <a:buFont typeface="Arial" panose="020B0604020202020204" pitchFamily="34" charset="0"/>
              <a:buChar char="•"/>
            </a:pPr>
            <a:r>
              <a:rPr lang="en-IN" sz="2800" dirty="0">
                <a:solidFill>
                  <a:srgbClr val="FF0000"/>
                </a:solidFill>
                <a:latin typeface="Marcellus"/>
              </a:rPr>
              <a:t>Generally we </a:t>
            </a:r>
            <a:r>
              <a:rPr lang="en-IN" sz="2800" dirty="0" err="1">
                <a:solidFill>
                  <a:srgbClr val="FF0000"/>
                </a:solidFill>
                <a:latin typeface="Marcellus"/>
              </a:rPr>
              <a:t>Dont</a:t>
            </a:r>
            <a:r>
              <a:rPr lang="en-IN" sz="2800" dirty="0">
                <a:solidFill>
                  <a:srgbClr val="FF0000"/>
                </a:solidFill>
                <a:latin typeface="Marcellus"/>
              </a:rPr>
              <a:t> write a semicolon after the condition in while loop</a:t>
            </a:r>
          </a:p>
          <a:p>
            <a:pPr marL="285750" indent="-285750">
              <a:buFont typeface="Arial" panose="020B0604020202020204" pitchFamily="34" charset="0"/>
              <a:buChar char="•"/>
            </a:pPr>
            <a:r>
              <a:rPr lang="en-IN" sz="2800" dirty="0">
                <a:solidFill>
                  <a:srgbClr val="FF0000"/>
                </a:solidFill>
                <a:latin typeface="Marcellus"/>
              </a:rPr>
              <a:t>The problem is that the loop body becomes a semicolon, which is a do nothing statement.</a:t>
            </a:r>
          </a:p>
          <a:p>
            <a:pPr marL="285750" indent="-285750">
              <a:buFont typeface="Arial" panose="020B0604020202020204" pitchFamily="34" charset="0"/>
              <a:buChar char="•"/>
            </a:pPr>
            <a:r>
              <a:rPr lang="en-IN" sz="2800" dirty="0">
                <a:solidFill>
                  <a:srgbClr val="FF0000"/>
                </a:solidFill>
                <a:latin typeface="Marcellus"/>
              </a:rPr>
              <a:t>This while loop has no body </a:t>
            </a:r>
          </a:p>
          <a:p>
            <a:pPr marL="285750" indent="-285750">
              <a:buFont typeface="Arial" panose="020B0604020202020204" pitchFamily="34" charset="0"/>
              <a:buChar char="•"/>
            </a:pPr>
            <a:endParaRPr lang="en-IN" dirty="0">
              <a:solidFill>
                <a:srgbClr val="FF0000"/>
              </a:solidFill>
              <a:latin typeface="Marcellus"/>
            </a:endParaRPr>
          </a:p>
        </p:txBody>
      </p:sp>
    </p:spTree>
    <p:extLst>
      <p:ext uri="{BB962C8B-B14F-4D97-AF65-F5344CB8AC3E}">
        <p14:creationId xmlns:p14="http://schemas.microsoft.com/office/powerpoint/2010/main" val="1921726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4437"/>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41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
        <p:nvSpPr>
          <p:cNvPr id="13" name="TextBox 12"/>
          <p:cNvSpPr txBox="1"/>
          <p:nvPr/>
        </p:nvSpPr>
        <p:spPr>
          <a:xfrm>
            <a:off x="341194" y="761167"/>
            <a:ext cx="4872251" cy="1200329"/>
          </a:xfrm>
          <a:prstGeom prst="rect">
            <a:avLst/>
          </a:prstGeom>
          <a:noFill/>
        </p:spPr>
        <p:txBody>
          <a:bodyPr wrap="square" rtlCol="0">
            <a:spAutoFit/>
          </a:bodyPr>
          <a:lstStyle/>
          <a:p>
            <a:pPr marL="285750" indent="-285750">
              <a:buFont typeface="Arial" panose="020B0604020202020204" pitchFamily="34" charset="0"/>
              <a:buChar char="•"/>
            </a:pPr>
            <a:r>
              <a:rPr lang="en-IN" sz="2400" b="1" dirty="0">
                <a:solidFill>
                  <a:srgbClr val="FF0000"/>
                </a:solidFill>
              </a:rPr>
              <a:t>Trapped in while loop as Condition is true</a:t>
            </a:r>
          </a:p>
          <a:p>
            <a:pPr marL="285750" indent="-285750">
              <a:buFont typeface="Arial" panose="020B0604020202020204" pitchFamily="34" charset="0"/>
              <a:buChar char="•"/>
            </a:pPr>
            <a:r>
              <a:rPr lang="en-IN" sz="2400" b="1" dirty="0">
                <a:solidFill>
                  <a:srgbClr val="FF0000"/>
                </a:solidFill>
              </a:rPr>
              <a:t>Executes while loop with No body</a:t>
            </a:r>
          </a:p>
        </p:txBody>
      </p:sp>
      <p:sp>
        <p:nvSpPr>
          <p:cNvPr id="17" name="TextBox 16"/>
          <p:cNvSpPr txBox="1"/>
          <p:nvPr/>
        </p:nvSpPr>
        <p:spPr>
          <a:xfrm>
            <a:off x="5753779" y="790974"/>
            <a:ext cx="4632167" cy="1569660"/>
          </a:xfrm>
          <a:prstGeom prst="rect">
            <a:avLst/>
          </a:prstGeom>
          <a:noFill/>
        </p:spPr>
        <p:txBody>
          <a:bodyPr wrap="square" rtlCol="0">
            <a:spAutoFit/>
          </a:bodyPr>
          <a:lstStyle/>
          <a:p>
            <a:pPr marL="285750" indent="-285750">
              <a:buFont typeface="Arial" panose="020B0604020202020204" pitchFamily="34" charset="0"/>
              <a:buChar char="•"/>
            </a:pPr>
            <a:r>
              <a:rPr lang="en-IN" sz="2400" dirty="0"/>
              <a:t>Out of while loop as Condition is False</a:t>
            </a:r>
          </a:p>
          <a:p>
            <a:pPr marL="285750" indent="-285750">
              <a:buFont typeface="Arial" panose="020B0604020202020204" pitchFamily="34" charset="0"/>
              <a:buChar char="•"/>
            </a:pPr>
            <a:r>
              <a:rPr lang="en-IN" sz="2400" dirty="0"/>
              <a:t>Enters CS</a:t>
            </a:r>
          </a:p>
          <a:p>
            <a:pPr marL="285750" indent="-285750">
              <a:buFont typeface="Arial" panose="020B0604020202020204" pitchFamily="34" charset="0"/>
              <a:buChar char="•"/>
            </a:pPr>
            <a:endParaRPr lang="en-IN" sz="2400" dirty="0"/>
          </a:p>
        </p:txBody>
      </p:sp>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3666" y="1961496"/>
            <a:ext cx="4612531" cy="36541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6367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0"/>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42</a:t>
            </a:fld>
            <a:endParaRPr lang="en-US"/>
          </a:p>
        </p:txBody>
      </p:sp>
      <p:sp>
        <p:nvSpPr>
          <p:cNvPr id="16" name="Rectangle 15"/>
          <p:cNvSpPr/>
          <p:nvPr/>
        </p:nvSpPr>
        <p:spPr>
          <a:xfrm>
            <a:off x="778843" y="685151"/>
            <a:ext cx="10589645" cy="5262979"/>
          </a:xfrm>
          <a:prstGeom prst="rect">
            <a:avLst/>
          </a:prstGeom>
        </p:spPr>
        <p:txBody>
          <a:bodyPr wrap="square">
            <a:spAutoFit/>
          </a:bodyPr>
          <a:lstStyle/>
          <a:p>
            <a:r>
              <a:rPr lang="en-IN" sz="2400" dirty="0">
                <a:latin typeface="Marcellus"/>
              </a:rPr>
              <a:t>Example-</a:t>
            </a:r>
          </a:p>
          <a:p>
            <a:r>
              <a:rPr lang="en-IN" sz="2400" dirty="0">
                <a:latin typeface="Marcellus"/>
              </a:rPr>
              <a:t>#include &lt;</a:t>
            </a:r>
            <a:r>
              <a:rPr lang="en-IN" sz="2400" dirty="0" err="1">
                <a:latin typeface="Marcellus"/>
              </a:rPr>
              <a:t>stdio.h</a:t>
            </a:r>
            <a:r>
              <a:rPr lang="en-IN" sz="2400" dirty="0">
                <a:latin typeface="Marcellus"/>
              </a:rPr>
              <a:t>&gt;</a:t>
            </a:r>
          </a:p>
          <a:p>
            <a:r>
              <a:rPr lang="en-IN" sz="2400" dirty="0" err="1">
                <a:latin typeface="Marcellus"/>
              </a:rPr>
              <a:t>int</a:t>
            </a:r>
            <a:r>
              <a:rPr lang="en-IN" sz="2400" dirty="0">
                <a:latin typeface="Marcellus"/>
              </a:rPr>
              <a:t> main()</a:t>
            </a:r>
          </a:p>
          <a:p>
            <a:r>
              <a:rPr lang="en-IN" sz="2400" dirty="0">
                <a:latin typeface="Marcellus"/>
              </a:rPr>
              <a:t>{   </a:t>
            </a:r>
          </a:p>
          <a:p>
            <a:pPr lvl="1"/>
            <a:r>
              <a:rPr lang="en-IN" sz="2400" dirty="0" err="1">
                <a:latin typeface="Marcellus"/>
              </a:rPr>
              <a:t>int</a:t>
            </a:r>
            <a:r>
              <a:rPr lang="en-IN" sz="2400" dirty="0">
                <a:latin typeface="Marcellus"/>
              </a:rPr>
              <a:t> n = 0;   </a:t>
            </a:r>
          </a:p>
          <a:p>
            <a:r>
              <a:rPr lang="en-IN" sz="2400" dirty="0">
                <a:latin typeface="Marcellus"/>
              </a:rPr>
              <a:t>	</a:t>
            </a:r>
            <a:r>
              <a:rPr lang="en-IN" sz="2400" dirty="0" err="1">
                <a:latin typeface="Marcellus"/>
              </a:rPr>
              <a:t>printf</a:t>
            </a:r>
            <a:r>
              <a:rPr lang="en-IN" sz="2400" dirty="0">
                <a:latin typeface="Marcellus"/>
              </a:rPr>
              <a:t>("enter value of n");   </a:t>
            </a:r>
          </a:p>
          <a:p>
            <a:r>
              <a:rPr lang="en-IN" sz="2400" dirty="0">
                <a:latin typeface="Marcellus"/>
              </a:rPr>
              <a:t>	</a:t>
            </a:r>
            <a:r>
              <a:rPr lang="en-IN" sz="2400" dirty="0" err="1">
                <a:latin typeface="Marcellus"/>
              </a:rPr>
              <a:t>scanf</a:t>
            </a:r>
            <a:r>
              <a:rPr lang="en-IN" sz="2400" dirty="0">
                <a:latin typeface="Marcellus"/>
              </a:rPr>
              <a:t>("%</a:t>
            </a:r>
            <a:r>
              <a:rPr lang="en-IN" sz="2400" dirty="0" err="1">
                <a:latin typeface="Marcellus"/>
              </a:rPr>
              <a:t>d",&amp;n</a:t>
            </a:r>
            <a:r>
              <a:rPr lang="en-IN" sz="2400" dirty="0">
                <a:latin typeface="Marcellus"/>
              </a:rPr>
              <a:t>); </a:t>
            </a:r>
          </a:p>
          <a:p>
            <a:r>
              <a:rPr lang="en-IN" sz="2400" dirty="0">
                <a:latin typeface="Marcellus"/>
              </a:rPr>
              <a:t>	while(n &lt; 4);  </a:t>
            </a:r>
          </a:p>
          <a:p>
            <a:r>
              <a:rPr lang="en-IN" sz="2400" dirty="0">
                <a:latin typeface="Marcellus"/>
              </a:rPr>
              <a:t>	{    </a:t>
            </a:r>
          </a:p>
          <a:p>
            <a:r>
              <a:rPr lang="en-IN" sz="2400" dirty="0">
                <a:latin typeface="Marcellus"/>
              </a:rPr>
              <a:t>		</a:t>
            </a:r>
            <a:r>
              <a:rPr lang="en-IN" sz="2400" dirty="0" err="1">
                <a:latin typeface="Marcellus"/>
              </a:rPr>
              <a:t>printf</a:t>
            </a:r>
            <a:r>
              <a:rPr lang="en-IN" sz="2400" dirty="0">
                <a:latin typeface="Marcellus"/>
              </a:rPr>
              <a:t>("Hi, Inside while loop\n");    </a:t>
            </a:r>
          </a:p>
          <a:p>
            <a:r>
              <a:rPr lang="en-IN" sz="2400" dirty="0">
                <a:latin typeface="Marcellus"/>
              </a:rPr>
              <a:t>		</a:t>
            </a:r>
            <a:r>
              <a:rPr lang="en-IN" sz="2400" dirty="0" err="1">
                <a:latin typeface="Marcellus"/>
              </a:rPr>
              <a:t>printf</a:t>
            </a:r>
            <a:r>
              <a:rPr lang="en-IN" sz="2400" dirty="0">
                <a:latin typeface="Marcellus"/>
              </a:rPr>
              <a:t>("%</a:t>
            </a:r>
            <a:r>
              <a:rPr lang="en-IN" sz="2400" dirty="0" err="1">
                <a:latin typeface="Marcellus"/>
              </a:rPr>
              <a:t>i</a:t>
            </a:r>
            <a:r>
              <a:rPr lang="en-IN" sz="2400" dirty="0">
                <a:latin typeface="Marcellus"/>
              </a:rPr>
              <a:t>\n", n);    </a:t>
            </a:r>
          </a:p>
          <a:p>
            <a:r>
              <a:rPr lang="en-IN" sz="2400" dirty="0">
                <a:latin typeface="Marcellus"/>
              </a:rPr>
              <a:t>		n++;  </a:t>
            </a:r>
          </a:p>
          <a:p>
            <a:r>
              <a:rPr lang="en-IN" sz="2400" dirty="0">
                <a:latin typeface="Marcellus"/>
              </a:rPr>
              <a:t>	}</a:t>
            </a:r>
          </a:p>
          <a:p>
            <a:r>
              <a:rPr lang="en-IN" sz="2400" dirty="0">
                <a:latin typeface="Marcellus"/>
              </a:rPr>
              <a:t>}</a:t>
            </a:r>
          </a:p>
        </p:txBody>
      </p:sp>
    </p:spTree>
    <p:extLst>
      <p:ext uri="{BB962C8B-B14F-4D97-AF65-F5344CB8AC3E}">
        <p14:creationId xmlns:p14="http://schemas.microsoft.com/office/powerpoint/2010/main" val="29002353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4437"/>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43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pic>
        <p:nvPicPr>
          <p:cNvPr id="225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50" y="696036"/>
            <a:ext cx="3781425"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9695" y="696036"/>
            <a:ext cx="3741619"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975775" y="1678675"/>
            <a:ext cx="2097891" cy="2308324"/>
          </a:xfrm>
          <a:prstGeom prst="rect">
            <a:avLst/>
          </a:prstGeom>
          <a:noFill/>
        </p:spPr>
        <p:txBody>
          <a:bodyPr wrap="square" rtlCol="0">
            <a:spAutoFit/>
          </a:bodyPr>
          <a:lstStyle/>
          <a:p>
            <a:pPr marL="285750" indent="-285750">
              <a:buFont typeface="Arial" panose="020B0604020202020204" pitchFamily="34" charset="0"/>
              <a:buChar char="•"/>
            </a:pPr>
            <a:r>
              <a:rPr lang="en-IN" sz="2400" dirty="0"/>
              <a:t>Condition =False,</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Print statement</a:t>
            </a:r>
          </a:p>
          <a:p>
            <a:r>
              <a:rPr lang="en-IN" sz="2400" dirty="0"/>
              <a:t>Executes</a:t>
            </a:r>
          </a:p>
        </p:txBody>
      </p:sp>
      <p:sp>
        <p:nvSpPr>
          <p:cNvPr id="17" name="TextBox 16"/>
          <p:cNvSpPr txBox="1"/>
          <p:nvPr/>
        </p:nvSpPr>
        <p:spPr>
          <a:xfrm>
            <a:off x="9722343" y="1080685"/>
            <a:ext cx="2524977" cy="4339650"/>
          </a:xfrm>
          <a:prstGeom prst="rect">
            <a:avLst/>
          </a:prstGeom>
          <a:noFill/>
        </p:spPr>
        <p:txBody>
          <a:bodyPr wrap="square" rtlCol="0">
            <a:spAutoFit/>
          </a:bodyPr>
          <a:lstStyle/>
          <a:p>
            <a:pPr marL="285750" indent="-285750">
              <a:buFont typeface="Arial" panose="020B0604020202020204" pitchFamily="34" charset="0"/>
              <a:buChar char="•"/>
            </a:pPr>
            <a:r>
              <a:rPr lang="en-IN" sz="2400" dirty="0"/>
              <a:t>Condition =True,</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Empty statement Executes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Infinite Loop</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Print statement doesn’t execute</a:t>
            </a:r>
          </a:p>
          <a:p>
            <a:endParaRPr lang="en-IN" dirty="0"/>
          </a:p>
          <a:p>
            <a:endParaRPr lang="en-IN" dirty="0"/>
          </a:p>
        </p:txBody>
      </p:sp>
    </p:spTree>
    <p:extLst>
      <p:ext uri="{BB962C8B-B14F-4D97-AF65-F5344CB8AC3E}">
        <p14:creationId xmlns:p14="http://schemas.microsoft.com/office/powerpoint/2010/main" val="1917130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4437"/>
            <a:ext cx="11395912" cy="721920"/>
          </a:xfrm>
        </p:spPr>
        <p:txBody>
          <a:bodyPr>
            <a:normAutofit/>
          </a:bodyPr>
          <a:lstStyle/>
          <a:p>
            <a:pPr algn="ctr"/>
            <a:r>
              <a:rPr lang="en-US" sz="3600" dirty="0">
                <a:solidFill>
                  <a:srgbClr val="C00000"/>
                </a:solidFill>
                <a:latin typeface="Marcellus" panose="020E0602050203020307" pitchFamily="34" charset="0"/>
              </a:rPr>
              <a:t>Working of While Loop with;</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44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pic>
        <p:nvPicPr>
          <p:cNvPr id="2253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4350" y="696036"/>
            <a:ext cx="3781425"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9695" y="696036"/>
            <a:ext cx="3741619" cy="47242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971041" y="1080685"/>
            <a:ext cx="2097891" cy="3785652"/>
          </a:xfrm>
          <a:prstGeom prst="rect">
            <a:avLst/>
          </a:prstGeom>
          <a:noFill/>
        </p:spPr>
        <p:txBody>
          <a:bodyPr wrap="square" rtlCol="0">
            <a:spAutoFit/>
          </a:bodyPr>
          <a:lstStyle/>
          <a:p>
            <a:pPr marL="285750" indent="-285750">
              <a:buFont typeface="Arial" panose="020B0604020202020204" pitchFamily="34" charset="0"/>
              <a:buChar char="•"/>
            </a:pPr>
            <a:r>
              <a:rPr lang="en-IN" sz="2400" dirty="0"/>
              <a:t>Condition =False,</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Control comes out of Loop</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Critical Section executes</a:t>
            </a:r>
          </a:p>
        </p:txBody>
      </p:sp>
      <p:sp>
        <p:nvSpPr>
          <p:cNvPr id="17" name="TextBox 16"/>
          <p:cNvSpPr txBox="1"/>
          <p:nvPr/>
        </p:nvSpPr>
        <p:spPr>
          <a:xfrm>
            <a:off x="9722343" y="1080685"/>
            <a:ext cx="2524977" cy="4893647"/>
          </a:xfrm>
          <a:prstGeom prst="rect">
            <a:avLst/>
          </a:prstGeom>
          <a:noFill/>
        </p:spPr>
        <p:txBody>
          <a:bodyPr wrap="square" rtlCol="0">
            <a:spAutoFit/>
          </a:bodyPr>
          <a:lstStyle/>
          <a:p>
            <a:pPr marL="285750" indent="-285750">
              <a:buFont typeface="Arial" panose="020B0604020202020204" pitchFamily="34" charset="0"/>
              <a:buChar char="•"/>
            </a:pPr>
            <a:r>
              <a:rPr lang="en-IN" sz="2400" dirty="0"/>
              <a:t>Condition =True,</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Empty statement Executes</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Process gets trapped in Infinite Loop</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Does not enter Critical Section</a:t>
            </a:r>
          </a:p>
          <a:p>
            <a:endParaRPr lang="en-IN" sz="2400" dirty="0"/>
          </a:p>
        </p:txBody>
      </p:sp>
    </p:spTree>
    <p:extLst>
      <p:ext uri="{BB962C8B-B14F-4D97-AF65-F5344CB8AC3E}">
        <p14:creationId xmlns:p14="http://schemas.microsoft.com/office/powerpoint/2010/main" val="35793945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Software Based Solutions to The Critical Section Problem</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45</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1</a:t>
            </a:r>
          </a:p>
          <a:p>
            <a:pPr marL="0" indent="0">
              <a:buNone/>
            </a:pPr>
            <a:endParaRPr lang="en-IN" b="1" dirty="0"/>
          </a:p>
        </p:txBody>
      </p:sp>
      <p:pic>
        <p:nvPicPr>
          <p:cNvPr id="205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26808" y="1678675"/>
            <a:ext cx="6398326" cy="323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9089408" y="1075646"/>
            <a:ext cx="3102591" cy="4431983"/>
          </a:xfrm>
          <a:prstGeom prst="rect">
            <a:avLst/>
          </a:prstGeom>
          <a:noFill/>
        </p:spPr>
        <p:txBody>
          <a:bodyPr wrap="square" rtlCol="0">
            <a:spAutoFit/>
          </a:bodyPr>
          <a:lstStyle/>
          <a:p>
            <a:pPr marL="285750" indent="-285750">
              <a:buFont typeface="Arial" panose="020B0604020202020204" pitchFamily="34" charset="0"/>
              <a:buChar char="•"/>
            </a:pPr>
            <a:r>
              <a:rPr lang="en-IN" sz="2400" b="1" dirty="0">
                <a:solidFill>
                  <a:schemeClr val="accent5"/>
                </a:solidFill>
              </a:rPr>
              <a:t>Acts like a trap</a:t>
            </a:r>
          </a:p>
          <a:p>
            <a:pPr marL="285750" indent="-285750">
              <a:buFont typeface="Arial" panose="020B0604020202020204" pitchFamily="34" charset="0"/>
              <a:buChar char="•"/>
            </a:pPr>
            <a:endParaRPr lang="en-IN" sz="2400" b="1" dirty="0">
              <a:solidFill>
                <a:schemeClr val="accent5"/>
              </a:solidFill>
            </a:endParaRPr>
          </a:p>
          <a:p>
            <a:pPr marL="285750" indent="-285750">
              <a:buFont typeface="Arial" panose="020B0604020202020204" pitchFamily="34" charset="0"/>
              <a:buChar char="•"/>
            </a:pPr>
            <a:r>
              <a:rPr lang="en-IN" sz="2400" b="1" dirty="0">
                <a:solidFill>
                  <a:schemeClr val="accent5"/>
                </a:solidFill>
              </a:rPr>
              <a:t>Stopping processes to enter  into the Critical Section</a:t>
            </a:r>
          </a:p>
          <a:p>
            <a:pPr marL="285750" indent="-285750">
              <a:buFont typeface="Arial" panose="020B0604020202020204" pitchFamily="34" charset="0"/>
              <a:buChar char="•"/>
            </a:pPr>
            <a:endParaRPr lang="en-IN" sz="2400" b="1" dirty="0">
              <a:solidFill>
                <a:schemeClr val="accent5"/>
              </a:solidFill>
            </a:endParaRPr>
          </a:p>
          <a:p>
            <a:pPr marL="285750" indent="-285750">
              <a:buFont typeface="Arial" panose="020B0604020202020204" pitchFamily="34" charset="0"/>
              <a:buChar char="•"/>
            </a:pPr>
            <a:r>
              <a:rPr lang="en-IN" sz="2400" b="1" dirty="0">
                <a:solidFill>
                  <a:schemeClr val="accent5"/>
                </a:solidFill>
              </a:rPr>
              <a:t>Turn=Shared Common Integer/Global Integer turn initialized to 0/1</a:t>
            </a:r>
          </a:p>
          <a:p>
            <a:endParaRPr lang="en-IN" dirty="0"/>
          </a:p>
        </p:txBody>
      </p:sp>
      <p:sp>
        <p:nvSpPr>
          <p:cNvPr id="11" name="Right Arrow 10"/>
          <p:cNvSpPr/>
          <p:nvPr/>
        </p:nvSpPr>
        <p:spPr>
          <a:xfrm>
            <a:off x="6605515" y="2183642"/>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TextBox 14"/>
          <p:cNvSpPr txBox="1"/>
          <p:nvPr/>
        </p:nvSpPr>
        <p:spPr>
          <a:xfrm>
            <a:off x="7633505" y="3062181"/>
            <a:ext cx="2524977" cy="523220"/>
          </a:xfrm>
          <a:prstGeom prst="rect">
            <a:avLst/>
          </a:prstGeom>
          <a:noFill/>
        </p:spPr>
        <p:txBody>
          <a:bodyPr wrap="square" rtlCol="0">
            <a:spAutoFit/>
          </a:bodyPr>
          <a:lstStyle/>
          <a:p>
            <a:r>
              <a:rPr lang="en-IN" sz="2800" b="1" dirty="0">
                <a:solidFill>
                  <a:schemeClr val="accent5"/>
                </a:solidFill>
              </a:rPr>
              <a:t>Exit Code</a:t>
            </a:r>
          </a:p>
        </p:txBody>
      </p:sp>
      <p:sp>
        <p:nvSpPr>
          <p:cNvPr id="16" name="Right Arrow 15"/>
          <p:cNvSpPr/>
          <p:nvPr/>
        </p:nvSpPr>
        <p:spPr>
          <a:xfrm>
            <a:off x="5011002" y="3195750"/>
            <a:ext cx="2483893" cy="259308"/>
          </a:xfrm>
          <a:prstGeom prs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7" name="TextBox 16"/>
          <p:cNvSpPr txBox="1"/>
          <p:nvPr/>
        </p:nvSpPr>
        <p:spPr>
          <a:xfrm>
            <a:off x="6584972" y="1690637"/>
            <a:ext cx="2524977" cy="523220"/>
          </a:xfrm>
          <a:prstGeom prst="rect">
            <a:avLst/>
          </a:prstGeom>
          <a:noFill/>
        </p:spPr>
        <p:txBody>
          <a:bodyPr wrap="square" rtlCol="0">
            <a:spAutoFit/>
          </a:bodyPr>
          <a:lstStyle/>
          <a:p>
            <a:r>
              <a:rPr lang="en-IN" sz="2800" b="1" dirty="0">
                <a:solidFill>
                  <a:schemeClr val="accent5"/>
                </a:solidFill>
              </a:rPr>
              <a:t>Entry Code</a:t>
            </a:r>
          </a:p>
        </p:txBody>
      </p:sp>
    </p:spTree>
    <p:extLst>
      <p:ext uri="{BB962C8B-B14F-4D97-AF65-F5344CB8AC3E}">
        <p14:creationId xmlns:p14="http://schemas.microsoft.com/office/powerpoint/2010/main" val="2969213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Algorithm 1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Mutual Exclusion Check</a:t>
            </a:r>
            <a:br>
              <a:rPr lang="en-US" sz="2800" dirty="0">
                <a:solidFill>
                  <a:srgbClr val="C00000"/>
                </a:solidFill>
                <a:latin typeface="Marcellus" panose="020E0602050203020307" pitchFamily="34" charset="0"/>
              </a:rPr>
            </a:b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If P0 is executing critical section,</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Can another process P1 enter the critical section or not? </a:t>
            </a:r>
            <a:br>
              <a:rPr lang="en-US" sz="2800" dirty="0">
                <a:solidFill>
                  <a:srgbClr val="C00000"/>
                </a:solidFill>
                <a:latin typeface="Marcellus" panose="020E0602050203020307" pitchFamily="34" charset="0"/>
              </a:rPr>
            </a:br>
            <a:br>
              <a:rPr lang="en-US" sz="2800" dirty="0">
                <a:solidFill>
                  <a:srgbClr val="C00000"/>
                </a:solidFill>
                <a:latin typeface="Marcellus" panose="020E0602050203020307" pitchFamily="34" charset="0"/>
              </a:rPr>
            </a:b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3"/>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4"/>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5"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46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38515587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1</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47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1- Lets initialize turn with 0</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301640438"/>
              </p:ext>
            </p:extLst>
          </p:nvPr>
        </p:nvGraphicFramePr>
        <p:xfrm>
          <a:off x="981122" y="1831075"/>
          <a:ext cx="8128000" cy="2316480"/>
        </p:xfrm>
        <a:graphic>
          <a:graphicData uri="http://schemas.openxmlformats.org/drawingml/2006/table">
            <a:tbl>
              <a:tblPr firstRow="1" bandRow="1">
                <a:tableStyleId>{7DF18680-E054-41AD-8BC1-D1AEF772440D}</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r>
                        <a:rPr lang="en-IN" sz="2000" dirty="0"/>
                        <a:t>P0, </a:t>
                      </a:r>
                      <a:r>
                        <a:rPr lang="en-IN" sz="2000" dirty="0" err="1"/>
                        <a:t>i</a:t>
                      </a:r>
                      <a:r>
                        <a:rPr lang="en-IN" sz="2000" dirty="0"/>
                        <a:t>=0</a:t>
                      </a:r>
                    </a:p>
                  </a:txBody>
                  <a:tcPr/>
                </a:tc>
                <a:tc>
                  <a:txBody>
                    <a:bodyPr/>
                    <a:lstStyle/>
                    <a:p>
                      <a:r>
                        <a:rPr lang="en-IN" sz="2000" dirty="0"/>
                        <a:t>P1, </a:t>
                      </a:r>
                      <a:r>
                        <a:rPr lang="en-IN" sz="2000" dirty="0" err="1"/>
                        <a:t>i</a:t>
                      </a:r>
                      <a:r>
                        <a:rPr lang="en-IN" sz="2000" dirty="0"/>
                        <a:t>=1</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while(turn!=0);</a:t>
                      </a:r>
                    </a:p>
                    <a:p>
                      <a:r>
                        <a:rPr lang="en-IN" sz="2000" dirty="0"/>
                        <a:t>        critical section</a:t>
                      </a:r>
                    </a:p>
                    <a:p>
                      <a:r>
                        <a:rPr lang="en-IN" sz="2000" dirty="0"/>
                        <a:t>turn=1;</a:t>
                      </a:r>
                    </a:p>
                    <a:p>
                      <a:r>
                        <a:rPr lang="en-IN" sz="2000" dirty="0"/>
                        <a:t>remainder section</a:t>
                      </a:r>
                    </a:p>
                    <a:p>
                      <a:r>
                        <a:rPr lang="en-IN" sz="2000" dirty="0"/>
                        <a:t>}while(1);</a:t>
                      </a:r>
                    </a:p>
                  </a:txBody>
                  <a:tcPr/>
                </a:tc>
                <a:tc>
                  <a:txBody>
                    <a:bodyPr/>
                    <a:lstStyle/>
                    <a:p>
                      <a:r>
                        <a:rPr lang="en-IN" sz="2000" dirty="0"/>
                        <a:t>do{</a:t>
                      </a:r>
                    </a:p>
                    <a:p>
                      <a:r>
                        <a:rPr lang="en-IN" sz="2000" dirty="0"/>
                        <a:t>while(turn!=1);</a:t>
                      </a:r>
                    </a:p>
                    <a:p>
                      <a:r>
                        <a:rPr lang="en-IN" sz="2000" dirty="0"/>
                        <a:t>        critical section</a:t>
                      </a:r>
                    </a:p>
                    <a:p>
                      <a:r>
                        <a:rPr lang="en-IN" sz="2000" dirty="0"/>
                        <a:t>turn=0;</a:t>
                      </a:r>
                    </a:p>
                    <a:p>
                      <a:r>
                        <a:rPr lang="en-IN" sz="2000" dirty="0"/>
                        <a:t>remainder section</a:t>
                      </a:r>
                    </a:p>
                    <a:p>
                      <a:r>
                        <a:rPr lang="en-IN" sz="2000" dirty="0"/>
                        <a:t>}while(1);</a:t>
                      </a:r>
                    </a:p>
                  </a:txBody>
                  <a:tcPr/>
                </a:tc>
                <a:extLst>
                  <a:ext uri="{0D108BD9-81ED-4DB2-BD59-A6C34878D82A}">
                    <a16:rowId xmlns:a16="http://schemas.microsoft.com/office/drawing/2014/main" val="10001"/>
                  </a:ext>
                </a:extLst>
              </a:tr>
            </a:tbl>
          </a:graphicData>
        </a:graphic>
      </p:graphicFrame>
      <p:sp>
        <p:nvSpPr>
          <p:cNvPr id="13" name="Rectangle 12"/>
          <p:cNvSpPr/>
          <p:nvPr/>
        </p:nvSpPr>
        <p:spPr>
          <a:xfrm>
            <a:off x="9288382" y="563882"/>
            <a:ext cx="2404826" cy="461665"/>
          </a:xfrm>
          <a:prstGeom prst="rect">
            <a:avLst/>
          </a:prstGeom>
        </p:spPr>
        <p:txBody>
          <a:bodyPr wrap="none">
            <a:spAutoFit/>
          </a:bodyPr>
          <a:lstStyle/>
          <a:p>
            <a:r>
              <a:rPr lang="en-IN" sz="2400" dirty="0">
                <a:latin typeface="Marcellus"/>
              </a:rPr>
              <a:t>CS=critical section</a:t>
            </a:r>
          </a:p>
        </p:txBody>
      </p:sp>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65552" y="1481416"/>
            <a:ext cx="2920621" cy="32345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Oval 15"/>
          <p:cNvSpPr/>
          <p:nvPr/>
        </p:nvSpPr>
        <p:spPr>
          <a:xfrm>
            <a:off x="9471793" y="4238263"/>
            <a:ext cx="1665439" cy="53226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84312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P1 enter CS while P0 is in CS ?</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48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143254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Can P1 enter CS while P0 is in CS-No</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49</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1</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4221991339"/>
              </p:ext>
            </p:extLst>
          </p:nvPr>
        </p:nvGraphicFramePr>
        <p:xfrm>
          <a:off x="981122" y="1831075"/>
          <a:ext cx="3154150" cy="2316480"/>
        </p:xfrm>
        <a:graphic>
          <a:graphicData uri="http://schemas.openxmlformats.org/drawingml/2006/table">
            <a:tbl>
              <a:tblPr firstRow="1" bandRow="1">
                <a:tableStyleId>{7DF18680-E054-41AD-8BC1-D1AEF772440D}</a:tableStyleId>
              </a:tblPr>
              <a:tblGrid>
                <a:gridCol w="3154150">
                  <a:extLst>
                    <a:ext uri="{9D8B030D-6E8A-4147-A177-3AD203B41FA5}">
                      <a16:colId xmlns:a16="http://schemas.microsoft.com/office/drawing/2014/main" val="20000"/>
                    </a:ext>
                  </a:extLst>
                </a:gridCol>
              </a:tblGrid>
              <a:tr h="370840">
                <a:tc>
                  <a:txBody>
                    <a:bodyPr/>
                    <a:lstStyle/>
                    <a:p>
                      <a:r>
                        <a:rPr lang="en-IN" sz="2000" dirty="0"/>
                        <a:t>P0, </a:t>
                      </a:r>
                      <a:r>
                        <a:rPr lang="en-IN" sz="2000" dirty="0" err="1"/>
                        <a:t>i</a:t>
                      </a:r>
                      <a:r>
                        <a:rPr lang="en-IN" sz="2000" dirty="0"/>
                        <a:t>=0</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while(turn!=0);</a:t>
                      </a:r>
                    </a:p>
                    <a:p>
                      <a:r>
                        <a:rPr lang="en-IN" sz="2000" dirty="0"/>
                        <a:t>        critical section</a:t>
                      </a:r>
                    </a:p>
                    <a:p>
                      <a:r>
                        <a:rPr lang="en-IN" sz="2000" dirty="0"/>
                        <a:t>turn=1;</a:t>
                      </a:r>
                    </a:p>
                    <a:p>
                      <a:r>
                        <a:rPr lang="en-IN" sz="2000" dirty="0"/>
                        <a:t>remainder section</a:t>
                      </a:r>
                    </a:p>
                    <a:p>
                      <a:r>
                        <a:rPr lang="en-IN" sz="2000" dirty="0"/>
                        <a:t>}while(1);</a:t>
                      </a:r>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144843183"/>
              </p:ext>
            </p:extLst>
          </p:nvPr>
        </p:nvGraphicFramePr>
        <p:xfrm>
          <a:off x="6442500" y="1747490"/>
          <a:ext cx="3069989" cy="2579428"/>
        </p:xfrm>
        <a:graphic>
          <a:graphicData uri="http://schemas.openxmlformats.org/drawingml/2006/table">
            <a:tbl>
              <a:tblPr firstRow="1" bandRow="1">
                <a:tableStyleId>{7DF18680-E054-41AD-8BC1-D1AEF772440D}</a:tableStyleId>
              </a:tblPr>
              <a:tblGrid>
                <a:gridCol w="3069989">
                  <a:extLst>
                    <a:ext uri="{9D8B030D-6E8A-4147-A177-3AD203B41FA5}">
                      <a16:colId xmlns:a16="http://schemas.microsoft.com/office/drawing/2014/main" val="20000"/>
                    </a:ext>
                  </a:extLst>
                </a:gridCol>
              </a:tblGrid>
              <a:tr h="659188">
                <a:tc>
                  <a:txBody>
                    <a:bodyPr/>
                    <a:lstStyle/>
                    <a:p>
                      <a:r>
                        <a:rPr lang="en-IN" sz="2000" dirty="0"/>
                        <a:t>P1, </a:t>
                      </a:r>
                      <a:r>
                        <a:rPr lang="en-IN" sz="2000" dirty="0" err="1"/>
                        <a:t>i</a:t>
                      </a:r>
                      <a:r>
                        <a:rPr lang="en-IN" sz="2000" dirty="0"/>
                        <a:t>=1</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while(turn!=1);</a:t>
                      </a:r>
                    </a:p>
                    <a:p>
                      <a:r>
                        <a:rPr lang="en-IN" sz="2000" dirty="0"/>
                        <a:t>        critical section</a:t>
                      </a:r>
                    </a:p>
                    <a:p>
                      <a:r>
                        <a:rPr lang="en-IN" sz="2000" dirty="0"/>
                        <a:t>turn=0;</a:t>
                      </a:r>
                    </a:p>
                    <a:p>
                      <a:r>
                        <a:rPr lang="en-IN" sz="2000" dirty="0"/>
                        <a:t>remainder section</a:t>
                      </a:r>
                    </a:p>
                    <a:p>
                      <a:r>
                        <a:rPr lang="en-IN" sz="2000" dirty="0"/>
                        <a:t>}while(1);</a:t>
                      </a:r>
                    </a:p>
                  </a:txBody>
                  <a:tcPr/>
                </a:tc>
                <a:extLst>
                  <a:ext uri="{0D108BD9-81ED-4DB2-BD59-A6C34878D82A}">
                    <a16:rowId xmlns:a16="http://schemas.microsoft.com/office/drawing/2014/main" val="10001"/>
                  </a:ext>
                </a:extLst>
              </a:tr>
            </a:tbl>
          </a:graphicData>
        </a:graphic>
      </p:graphicFrame>
      <p:sp>
        <p:nvSpPr>
          <p:cNvPr id="11" name="TextBox 10"/>
          <p:cNvSpPr txBox="1"/>
          <p:nvPr/>
        </p:nvSpPr>
        <p:spPr>
          <a:xfrm>
            <a:off x="4149031" y="1212120"/>
            <a:ext cx="2238121" cy="4985980"/>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For P0,Lets take turn=0,</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while condition =false</a:t>
            </a:r>
          </a:p>
          <a:p>
            <a:pPr marL="285750" indent="-285750">
              <a:buFont typeface="Arial" panose="020B0604020202020204" pitchFamily="34" charset="0"/>
              <a:buChar char="•"/>
            </a:pPr>
            <a:r>
              <a:rPr lang="en-IN" sz="2000" dirty="0">
                <a:latin typeface="Marcellus"/>
              </a:rPr>
              <a:t>P0 enters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While P0 is Inside CS, Still turn=0</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P1 tries to enter the CS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sp>
        <p:nvSpPr>
          <p:cNvPr id="16" name="TextBox 15"/>
          <p:cNvSpPr txBox="1"/>
          <p:nvPr/>
        </p:nvSpPr>
        <p:spPr>
          <a:xfrm>
            <a:off x="9555819" y="1212120"/>
            <a:ext cx="2331381" cy="4370427"/>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Still turn=0,</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while condition =true</a:t>
            </a:r>
          </a:p>
          <a:p>
            <a:pPr marL="285750" indent="-285750">
              <a:buFont typeface="Arial" panose="020B0604020202020204" pitchFamily="34" charset="0"/>
              <a:buChar char="•"/>
            </a:pPr>
            <a:r>
              <a:rPr lang="en-IN" sz="2000" dirty="0">
                <a:latin typeface="Marcellus"/>
              </a:rPr>
              <a:t>P1 gets trapped in an infinite loop</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P1 is unable to enter CS</a:t>
            </a:r>
          </a:p>
          <a:p>
            <a:pPr marL="285750" indent="-285750">
              <a:buFont typeface="Arial" panose="020B0604020202020204" pitchFamily="34" charset="0"/>
              <a:buChar char="•"/>
            </a:pPr>
            <a:endParaRPr lang="en-IN" dirty="0">
              <a:latin typeface="Marcellus"/>
            </a:endParaRPr>
          </a:p>
        </p:txBody>
      </p:sp>
      <p:sp>
        <p:nvSpPr>
          <p:cNvPr id="17" name="Right Arrow 16"/>
          <p:cNvSpPr/>
          <p:nvPr/>
        </p:nvSpPr>
        <p:spPr>
          <a:xfrm rot="19520003" flipV="1">
            <a:off x="6350291" y="4250041"/>
            <a:ext cx="3235845" cy="411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064525" y="4455932"/>
            <a:ext cx="1473959" cy="646331"/>
          </a:xfrm>
          <a:prstGeom prst="rect">
            <a:avLst/>
          </a:prstGeom>
          <a:noFill/>
        </p:spPr>
        <p:txBody>
          <a:bodyPr wrap="square" rtlCol="0">
            <a:spAutoFit/>
          </a:bodyPr>
          <a:lstStyle/>
          <a:p>
            <a:r>
              <a:rPr lang="en-US" dirty="0"/>
              <a:t>Lets initialize turn with 0</a:t>
            </a:r>
          </a:p>
        </p:txBody>
      </p:sp>
    </p:spTree>
    <p:extLst>
      <p:ext uri="{BB962C8B-B14F-4D97-AF65-F5344CB8AC3E}">
        <p14:creationId xmlns:p14="http://schemas.microsoft.com/office/powerpoint/2010/main" val="702697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code for the producer process can be modified as follows:</a:t>
            </a:r>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12"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9239" y="2350291"/>
            <a:ext cx="5304234" cy="2304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015081FF-96FB-485A-8E4A-532563A6C880}"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5</a:t>
            </a:fld>
            <a:endParaRPr lang="en-US"/>
          </a:p>
        </p:txBody>
      </p:sp>
      <p:sp>
        <p:nvSpPr>
          <p:cNvPr id="13" name="Rectangle 3"/>
          <p:cNvSpPr txBox="1">
            <a:spLocks noChangeArrowheads="1"/>
          </p:cNvSpPr>
          <p:nvPr/>
        </p:nvSpPr>
        <p:spPr>
          <a:xfrm>
            <a:off x="6237839" y="2217421"/>
            <a:ext cx="5321815" cy="2428025"/>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onotype Sorts" charset="0"/>
              <a:buNone/>
              <a:defRPr/>
            </a:pPr>
            <a:endParaRPr lang="en-US" sz="1600" dirty="0">
              <a:latin typeface="Monaco" charset="0"/>
              <a:ea typeface="ＭＳ Ｐゴシック" charset="0"/>
              <a:cs typeface="ＭＳ Ｐゴシック" charset="0"/>
            </a:endParaRPr>
          </a:p>
          <a:p>
            <a:pPr marL="0" indent="-114300">
              <a:buFont typeface="Monotype Sorts" pitchFamily="-84" charset="2"/>
              <a:buNone/>
              <a:defRPr/>
            </a:pPr>
            <a:r>
              <a:rPr lang="en-US" sz="7200" b="1" dirty="0">
                <a:latin typeface="Courier New" panose="02070309020205020404" pitchFamily="49" charset="0"/>
                <a:cs typeface="Courier New" panose="02070309020205020404" pitchFamily="49" charset="0"/>
              </a:rPr>
              <a:t>Earlier Approach-</a:t>
            </a:r>
          </a:p>
          <a:p>
            <a:pPr marL="0" indent="-114300">
              <a:buFont typeface="Monotype Sorts" pitchFamily="-84" charset="2"/>
              <a:buNone/>
              <a:defRPr/>
            </a:pPr>
            <a:r>
              <a:rPr lang="en-US" sz="5600" dirty="0">
                <a:latin typeface="Courier New" panose="02070309020205020404" pitchFamily="49" charset="0"/>
                <a:cs typeface="Courier New" panose="02070309020205020404" pitchFamily="49" charset="0"/>
              </a:rPr>
              <a:t>item </a:t>
            </a:r>
            <a:r>
              <a:rPr lang="en-US" sz="5600" dirty="0" err="1">
                <a:latin typeface="Courier New" panose="02070309020205020404" pitchFamily="49" charset="0"/>
                <a:cs typeface="Courier New" panose="02070309020205020404" pitchFamily="49" charset="0"/>
              </a:rPr>
              <a:t>next_produced</a:t>
            </a:r>
            <a:r>
              <a:rPr lang="en-US" sz="5600" dirty="0">
                <a:latin typeface="Courier New" panose="02070309020205020404" pitchFamily="49" charset="0"/>
                <a:cs typeface="Courier New" panose="02070309020205020404" pitchFamily="49" charset="0"/>
              </a:rPr>
              <a:t>; </a:t>
            </a:r>
          </a:p>
          <a:p>
            <a:pPr marL="0" indent="-114300">
              <a:buFont typeface="Monotype Sorts" pitchFamily="-84" charset="2"/>
              <a:buNone/>
              <a:defRPr/>
            </a:pPr>
            <a:r>
              <a:rPr lang="en-US" sz="5600" dirty="0">
                <a:latin typeface="Courier New" panose="02070309020205020404" pitchFamily="49" charset="0"/>
                <a:cs typeface="Courier New" panose="02070309020205020404" pitchFamily="49" charset="0"/>
              </a:rPr>
              <a:t>while (true) { </a:t>
            </a:r>
          </a:p>
          <a:p>
            <a:pPr marL="0" indent="-114300">
              <a:buFont typeface="Monotype Sorts" pitchFamily="-84" charset="2"/>
              <a:buNone/>
              <a:defRPr/>
            </a:pPr>
            <a:r>
              <a:rPr lang="en-US" sz="5600" dirty="0">
                <a:latin typeface="Courier New" panose="02070309020205020404" pitchFamily="49" charset="0"/>
                <a:cs typeface="Courier New" panose="02070309020205020404" pitchFamily="49" charset="0"/>
              </a:rPr>
              <a:t>	/* produce an item in next produced */ </a:t>
            </a:r>
          </a:p>
          <a:p>
            <a:pPr marL="0" indent="-114300">
              <a:buFont typeface="Monotype Sorts" pitchFamily="-84" charset="2"/>
              <a:buNone/>
              <a:defRPr/>
            </a:pPr>
            <a:r>
              <a:rPr lang="en-US" sz="5600" dirty="0">
                <a:latin typeface="Courier New" panose="02070309020205020404" pitchFamily="49" charset="0"/>
                <a:cs typeface="Courier New" panose="02070309020205020404" pitchFamily="49" charset="0"/>
              </a:rPr>
              <a:t>	while (((in + 1) % BUFFER_SIZE) == out) </a:t>
            </a:r>
          </a:p>
          <a:p>
            <a:pPr marL="0" indent="-114300">
              <a:buFont typeface="Monotype Sorts" pitchFamily="-84" charset="2"/>
              <a:buNone/>
              <a:defRPr/>
            </a:pPr>
            <a:r>
              <a:rPr lang="en-US" sz="5600" dirty="0">
                <a:latin typeface="Courier New" panose="02070309020205020404" pitchFamily="49" charset="0"/>
                <a:cs typeface="Courier New" panose="02070309020205020404" pitchFamily="49" charset="0"/>
              </a:rPr>
              <a:t>		; /* do nothing */ </a:t>
            </a:r>
          </a:p>
          <a:p>
            <a:pPr marL="0" indent="-114300">
              <a:buFont typeface="Monotype Sorts" pitchFamily="-84" charset="2"/>
              <a:buNone/>
              <a:defRPr/>
            </a:pPr>
            <a:r>
              <a:rPr lang="en-US" sz="5600" dirty="0">
                <a:latin typeface="Courier New" panose="02070309020205020404" pitchFamily="49" charset="0"/>
                <a:cs typeface="Courier New" panose="02070309020205020404" pitchFamily="49" charset="0"/>
              </a:rPr>
              <a:t>	</a:t>
            </a:r>
            <a:r>
              <a:rPr lang="en-US" sz="5600" dirty="0">
                <a:solidFill>
                  <a:schemeClr val="accent1"/>
                </a:solidFill>
                <a:latin typeface="Courier New" panose="02070309020205020404" pitchFamily="49" charset="0"/>
                <a:cs typeface="Courier New" panose="02070309020205020404" pitchFamily="49" charset="0"/>
              </a:rPr>
              <a:t>buffer[in] = </a:t>
            </a:r>
            <a:r>
              <a:rPr lang="en-US" sz="5600" dirty="0" err="1">
                <a:solidFill>
                  <a:schemeClr val="accent1"/>
                </a:solidFill>
                <a:latin typeface="Courier New" panose="02070309020205020404" pitchFamily="49" charset="0"/>
                <a:cs typeface="Courier New" panose="02070309020205020404" pitchFamily="49" charset="0"/>
              </a:rPr>
              <a:t>next_produced</a:t>
            </a:r>
            <a:r>
              <a:rPr lang="en-US" sz="5600" dirty="0">
                <a:solidFill>
                  <a:schemeClr val="accent1"/>
                </a:solidFill>
                <a:latin typeface="Courier New" panose="02070309020205020404" pitchFamily="49" charset="0"/>
                <a:cs typeface="Courier New" panose="02070309020205020404" pitchFamily="49" charset="0"/>
              </a:rPr>
              <a:t>; </a:t>
            </a:r>
          </a:p>
          <a:p>
            <a:pPr marL="0" indent="-114300">
              <a:buFont typeface="Monotype Sorts" pitchFamily="-84" charset="2"/>
              <a:buNone/>
              <a:defRPr/>
            </a:pPr>
            <a:r>
              <a:rPr lang="en-US" sz="5600" dirty="0">
                <a:latin typeface="Courier New" panose="02070309020205020404" pitchFamily="49" charset="0"/>
                <a:cs typeface="Courier New" panose="02070309020205020404" pitchFamily="49" charset="0"/>
              </a:rPr>
              <a:t>	</a:t>
            </a:r>
            <a:r>
              <a:rPr lang="en-US" sz="5600" dirty="0">
                <a:solidFill>
                  <a:schemeClr val="accent1"/>
                </a:solidFill>
                <a:latin typeface="Courier New" panose="02070309020205020404" pitchFamily="49" charset="0"/>
                <a:cs typeface="Courier New" panose="02070309020205020404" pitchFamily="49" charset="0"/>
              </a:rPr>
              <a:t>in = (in + 1) % BUFFER_SIZE; </a:t>
            </a:r>
          </a:p>
          <a:p>
            <a:pPr marL="0" indent="-114300">
              <a:buFont typeface="Monotype Sorts" pitchFamily="-84" charset="2"/>
              <a:buNone/>
              <a:defRPr/>
            </a:pPr>
            <a:r>
              <a:rPr lang="en-US" sz="5600" dirty="0">
                <a:latin typeface="Courier New" panose="02070309020205020404" pitchFamily="49" charset="0"/>
                <a:cs typeface="Courier New" panose="02070309020205020404" pitchFamily="49" charset="0"/>
              </a:rPr>
              <a:t>} </a:t>
            </a:r>
          </a:p>
          <a:p>
            <a:pPr>
              <a:buFont typeface="Monotype Sorts" charset="0"/>
              <a:buNone/>
              <a:defRPr/>
            </a:pPr>
            <a:endParaRPr lang="en-US" sz="7200" dirty="0">
              <a:ea typeface="ＭＳ Ｐゴシック" charset="0"/>
              <a:cs typeface="Arial" panose="020B0604020202020204" pitchFamily="34" charset="0"/>
            </a:endParaRPr>
          </a:p>
          <a:p>
            <a:pPr>
              <a:buFont typeface="Monotype Sorts" charset="0"/>
              <a:buNone/>
              <a:defRPr/>
            </a:pPr>
            <a:endParaRPr lang="en-US" sz="2000" dirty="0">
              <a:latin typeface="Arial" panose="020B0604020202020204" pitchFamily="34" charset="0"/>
              <a:ea typeface="ＭＳ Ｐゴシック" charset="0"/>
              <a:cs typeface="Arial" panose="020B0604020202020204" pitchFamily="34" charset="0"/>
            </a:endParaRPr>
          </a:p>
          <a:p>
            <a:pPr>
              <a:buFont typeface="Monotype Sorts" charset="0"/>
              <a:buNone/>
              <a:defRPr/>
            </a:pPr>
            <a:r>
              <a:rPr lang="en-US" sz="1200" dirty="0">
                <a:latin typeface="Arial" panose="020B0604020202020204" pitchFamily="34" charset="0"/>
                <a:ea typeface="ＭＳ Ｐゴシック" charset="0"/>
                <a:cs typeface="Arial" panose="020B0604020202020204" pitchFamily="34" charset="0"/>
              </a:rPr>
              <a:t>	</a:t>
            </a:r>
          </a:p>
          <a:p>
            <a:pPr marL="7168674" lvl="4">
              <a:buFontTx/>
              <a:buNone/>
              <a:defRPr/>
            </a:pPr>
            <a:endParaRPr lang="en-US" sz="800" dirty="0">
              <a:latin typeface="Arial" panose="020B0604020202020204" pitchFamily="34" charset="0"/>
              <a:ea typeface="ＭＳ Ｐゴシック" charset="0"/>
              <a:cs typeface="Arial" panose="020B0604020202020204" pitchFamily="34" charset="0"/>
            </a:endParaRPr>
          </a:p>
        </p:txBody>
      </p:sp>
    </p:spTree>
    <p:extLst>
      <p:ext uri="{BB962C8B-B14F-4D97-AF65-F5344CB8AC3E}">
        <p14:creationId xmlns:p14="http://schemas.microsoft.com/office/powerpoint/2010/main" val="13947679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P1 enter CS while P0 is in Remainder Section ?</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50</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4101300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Can P1 enter CS while P0 is in Remainder Section -Yes</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51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1</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2522305345"/>
              </p:ext>
            </p:extLst>
          </p:nvPr>
        </p:nvGraphicFramePr>
        <p:xfrm>
          <a:off x="981122" y="1831075"/>
          <a:ext cx="3154150" cy="2316480"/>
        </p:xfrm>
        <a:graphic>
          <a:graphicData uri="http://schemas.openxmlformats.org/drawingml/2006/table">
            <a:tbl>
              <a:tblPr firstRow="1" bandRow="1">
                <a:tableStyleId>{7DF18680-E054-41AD-8BC1-D1AEF772440D}</a:tableStyleId>
              </a:tblPr>
              <a:tblGrid>
                <a:gridCol w="3154150">
                  <a:extLst>
                    <a:ext uri="{9D8B030D-6E8A-4147-A177-3AD203B41FA5}">
                      <a16:colId xmlns:a16="http://schemas.microsoft.com/office/drawing/2014/main" val="20000"/>
                    </a:ext>
                  </a:extLst>
                </a:gridCol>
              </a:tblGrid>
              <a:tr h="370840">
                <a:tc>
                  <a:txBody>
                    <a:bodyPr/>
                    <a:lstStyle/>
                    <a:p>
                      <a:r>
                        <a:rPr lang="en-IN" sz="2000" dirty="0"/>
                        <a:t>P0, </a:t>
                      </a:r>
                      <a:r>
                        <a:rPr lang="en-IN" sz="2000" dirty="0" err="1"/>
                        <a:t>i</a:t>
                      </a:r>
                      <a:r>
                        <a:rPr lang="en-IN" sz="2000" dirty="0"/>
                        <a:t>=0</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while(turn!=0);</a:t>
                      </a:r>
                    </a:p>
                    <a:p>
                      <a:r>
                        <a:rPr lang="en-IN" sz="2000" dirty="0"/>
                        <a:t>        critical section</a:t>
                      </a:r>
                    </a:p>
                    <a:p>
                      <a:r>
                        <a:rPr lang="en-IN" sz="2000" dirty="0"/>
                        <a:t>turn=1;</a:t>
                      </a:r>
                    </a:p>
                    <a:p>
                      <a:r>
                        <a:rPr lang="en-IN" sz="2000" dirty="0"/>
                        <a:t>remainder section</a:t>
                      </a:r>
                    </a:p>
                    <a:p>
                      <a:r>
                        <a:rPr lang="en-IN" sz="2000" dirty="0"/>
                        <a:t>}while(1);</a:t>
                      </a:r>
                    </a:p>
                  </a:txBody>
                  <a:tcPr/>
                </a:tc>
                <a:extLst>
                  <a:ext uri="{0D108BD9-81ED-4DB2-BD59-A6C34878D82A}">
                    <a16:rowId xmlns:a16="http://schemas.microsoft.com/office/drawing/2014/main" val="10001"/>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3235830625"/>
              </p:ext>
            </p:extLst>
          </p:nvPr>
        </p:nvGraphicFramePr>
        <p:xfrm>
          <a:off x="6442500" y="1747490"/>
          <a:ext cx="3069989" cy="2579428"/>
        </p:xfrm>
        <a:graphic>
          <a:graphicData uri="http://schemas.openxmlformats.org/drawingml/2006/table">
            <a:tbl>
              <a:tblPr firstRow="1" bandRow="1">
                <a:tableStyleId>{7DF18680-E054-41AD-8BC1-D1AEF772440D}</a:tableStyleId>
              </a:tblPr>
              <a:tblGrid>
                <a:gridCol w="3069989">
                  <a:extLst>
                    <a:ext uri="{9D8B030D-6E8A-4147-A177-3AD203B41FA5}">
                      <a16:colId xmlns:a16="http://schemas.microsoft.com/office/drawing/2014/main" val="20000"/>
                    </a:ext>
                  </a:extLst>
                </a:gridCol>
              </a:tblGrid>
              <a:tr h="659188">
                <a:tc>
                  <a:txBody>
                    <a:bodyPr/>
                    <a:lstStyle/>
                    <a:p>
                      <a:r>
                        <a:rPr lang="en-IN" sz="2000" dirty="0"/>
                        <a:t>P1, </a:t>
                      </a:r>
                      <a:r>
                        <a:rPr lang="en-IN" sz="2000" dirty="0" err="1"/>
                        <a:t>i</a:t>
                      </a:r>
                      <a:r>
                        <a:rPr lang="en-IN" sz="2000" dirty="0"/>
                        <a:t>=1</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while(turn!=1);</a:t>
                      </a:r>
                    </a:p>
                    <a:p>
                      <a:r>
                        <a:rPr lang="en-IN" sz="2000" dirty="0"/>
                        <a:t>        critical section</a:t>
                      </a:r>
                    </a:p>
                    <a:p>
                      <a:r>
                        <a:rPr lang="en-IN" sz="2000" dirty="0"/>
                        <a:t>turn=0;</a:t>
                      </a:r>
                    </a:p>
                    <a:p>
                      <a:r>
                        <a:rPr lang="en-IN" sz="2000" dirty="0"/>
                        <a:t>remainder section</a:t>
                      </a:r>
                    </a:p>
                    <a:p>
                      <a:r>
                        <a:rPr lang="en-IN" sz="2000" dirty="0"/>
                        <a:t>}while(1);</a:t>
                      </a:r>
                    </a:p>
                  </a:txBody>
                  <a:tcPr/>
                </a:tc>
                <a:extLst>
                  <a:ext uri="{0D108BD9-81ED-4DB2-BD59-A6C34878D82A}">
                    <a16:rowId xmlns:a16="http://schemas.microsoft.com/office/drawing/2014/main" val="10001"/>
                  </a:ext>
                </a:extLst>
              </a:tr>
            </a:tbl>
          </a:graphicData>
        </a:graphic>
      </p:graphicFrame>
      <p:sp>
        <p:nvSpPr>
          <p:cNvPr id="11" name="TextBox 10"/>
          <p:cNvSpPr txBox="1"/>
          <p:nvPr/>
        </p:nvSpPr>
        <p:spPr>
          <a:xfrm>
            <a:off x="4149031" y="1212120"/>
            <a:ext cx="2279065"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For P0,</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After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Exit Code makes turn=1</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Starts executing Remainder Section</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Now can P1 enter CS</a:t>
            </a:r>
          </a:p>
          <a:p>
            <a:pPr marL="285750" indent="-285750">
              <a:buFont typeface="Arial" panose="020B0604020202020204" pitchFamily="34" charset="0"/>
              <a:buChar char="•"/>
            </a:pPr>
            <a:endParaRPr lang="en-IN" sz="2000" dirty="0">
              <a:latin typeface="Marcellus"/>
            </a:endParaRPr>
          </a:p>
        </p:txBody>
      </p:sp>
      <p:sp>
        <p:nvSpPr>
          <p:cNvPr id="16" name="TextBox 15"/>
          <p:cNvSpPr txBox="1"/>
          <p:nvPr/>
        </p:nvSpPr>
        <p:spPr>
          <a:xfrm>
            <a:off x="9555819" y="1212120"/>
            <a:ext cx="2481506"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Now turn=1,</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while condition =false</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P1 enters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
        <p:nvSpPr>
          <p:cNvPr id="17" name="Rectangle 16"/>
          <p:cNvSpPr/>
          <p:nvPr/>
        </p:nvSpPr>
        <p:spPr>
          <a:xfrm>
            <a:off x="994828" y="5040348"/>
            <a:ext cx="1878719" cy="369332"/>
          </a:xfrm>
          <a:prstGeom prst="rect">
            <a:avLst/>
          </a:prstGeom>
        </p:spPr>
        <p:txBody>
          <a:bodyPr wrap="none">
            <a:spAutoFit/>
          </a:bodyPr>
          <a:lstStyle/>
          <a:p>
            <a:r>
              <a:rPr lang="en-IN" dirty="0"/>
              <a:t>CS=critical section</a:t>
            </a:r>
          </a:p>
        </p:txBody>
      </p:sp>
      <p:sp>
        <p:nvSpPr>
          <p:cNvPr id="18" name="Right Arrow 17"/>
          <p:cNvSpPr/>
          <p:nvPr/>
        </p:nvSpPr>
        <p:spPr>
          <a:xfrm rot="20137565" flipV="1">
            <a:off x="5903556" y="4278151"/>
            <a:ext cx="3235845" cy="4117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59272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Algorithm 1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Mutual Exclusion Check</a:t>
            </a:r>
            <a:br>
              <a:rPr lang="en-US" sz="2800" dirty="0">
                <a:solidFill>
                  <a:srgbClr val="C00000"/>
                </a:solidFill>
                <a:latin typeface="Marcellus" panose="020E0602050203020307" pitchFamily="34" charset="0"/>
              </a:rPr>
            </a:b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52</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8069359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P0 enter CS immediately again after completing RS?</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53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2555569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Can P0 enter CS immediately again after completing RS?-No</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54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1</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263585112"/>
              </p:ext>
            </p:extLst>
          </p:nvPr>
        </p:nvGraphicFramePr>
        <p:xfrm>
          <a:off x="981122" y="1831075"/>
          <a:ext cx="3154150" cy="2743200"/>
        </p:xfrm>
        <a:graphic>
          <a:graphicData uri="http://schemas.openxmlformats.org/drawingml/2006/table">
            <a:tbl>
              <a:tblPr firstRow="1" bandRow="1">
                <a:tableStyleId>{7DF18680-E054-41AD-8BC1-D1AEF772440D}</a:tableStyleId>
              </a:tblPr>
              <a:tblGrid>
                <a:gridCol w="3154150">
                  <a:extLst>
                    <a:ext uri="{9D8B030D-6E8A-4147-A177-3AD203B41FA5}">
                      <a16:colId xmlns:a16="http://schemas.microsoft.com/office/drawing/2014/main" val="20000"/>
                    </a:ext>
                  </a:extLst>
                </a:gridCol>
              </a:tblGrid>
              <a:tr h="370840">
                <a:tc>
                  <a:txBody>
                    <a:bodyPr/>
                    <a:lstStyle/>
                    <a:p>
                      <a:r>
                        <a:rPr lang="en-IN" sz="2400" dirty="0"/>
                        <a:t>P0, </a:t>
                      </a:r>
                      <a:r>
                        <a:rPr lang="en-IN" sz="2400" dirty="0" err="1"/>
                        <a:t>i</a:t>
                      </a:r>
                      <a:r>
                        <a:rPr lang="en-IN" sz="2400" dirty="0"/>
                        <a:t>=0</a:t>
                      </a:r>
                    </a:p>
                  </a:txBody>
                  <a:tcPr/>
                </a:tc>
                <a:extLst>
                  <a:ext uri="{0D108BD9-81ED-4DB2-BD59-A6C34878D82A}">
                    <a16:rowId xmlns:a16="http://schemas.microsoft.com/office/drawing/2014/main" val="10000"/>
                  </a:ext>
                </a:extLst>
              </a:tr>
              <a:tr h="370840">
                <a:tc>
                  <a:txBody>
                    <a:bodyPr/>
                    <a:lstStyle/>
                    <a:p>
                      <a:r>
                        <a:rPr lang="en-IN" sz="2400" dirty="0"/>
                        <a:t>do{</a:t>
                      </a:r>
                    </a:p>
                    <a:p>
                      <a:r>
                        <a:rPr lang="en-IN" sz="2400" dirty="0"/>
                        <a:t>while(turn!=0);</a:t>
                      </a:r>
                    </a:p>
                    <a:p>
                      <a:r>
                        <a:rPr lang="en-IN" sz="2400" dirty="0"/>
                        <a:t>        critical section</a:t>
                      </a:r>
                    </a:p>
                    <a:p>
                      <a:r>
                        <a:rPr lang="en-IN" sz="2400" dirty="0"/>
                        <a:t>turn=1;</a:t>
                      </a:r>
                    </a:p>
                    <a:p>
                      <a:r>
                        <a:rPr lang="en-IN" sz="2400" dirty="0"/>
                        <a:t>remainder section</a:t>
                      </a:r>
                    </a:p>
                    <a:p>
                      <a:r>
                        <a:rPr lang="en-IN" sz="2400" dirty="0"/>
                        <a:t>}while(1);</a:t>
                      </a:r>
                    </a:p>
                  </a:txBody>
                  <a:tcPr/>
                </a:tc>
                <a:extLst>
                  <a:ext uri="{0D108BD9-81ED-4DB2-BD59-A6C34878D82A}">
                    <a16:rowId xmlns:a16="http://schemas.microsoft.com/office/drawing/2014/main" val="10001"/>
                  </a:ext>
                </a:extLst>
              </a:tr>
            </a:tbl>
          </a:graphicData>
        </a:graphic>
      </p:graphicFrame>
      <p:sp>
        <p:nvSpPr>
          <p:cNvPr id="11" name="TextBox 10"/>
          <p:cNvSpPr txBox="1"/>
          <p:nvPr/>
        </p:nvSpPr>
        <p:spPr>
          <a:xfrm>
            <a:off x="4149031" y="1212120"/>
            <a:ext cx="2279065"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After 1</a:t>
            </a:r>
            <a:r>
              <a:rPr lang="en-IN" sz="2000" baseline="30000" dirty="0">
                <a:latin typeface="Marcellus"/>
              </a:rPr>
              <a:t>st</a:t>
            </a:r>
            <a:r>
              <a:rPr lang="en-IN" sz="2000" dirty="0">
                <a:latin typeface="Marcellus"/>
              </a:rPr>
              <a:t> run</a:t>
            </a:r>
          </a:p>
          <a:p>
            <a:pPr marL="285750" indent="-285750">
              <a:buFont typeface="Arial" panose="020B0604020202020204" pitchFamily="34" charset="0"/>
              <a:buChar char="•"/>
            </a:pPr>
            <a:r>
              <a:rPr lang="en-IN" sz="2000" dirty="0">
                <a:latin typeface="Marcellus"/>
              </a:rPr>
              <a:t>turn becomes =1,</a:t>
            </a:r>
          </a:p>
          <a:p>
            <a:pPr marL="285750" indent="-285750">
              <a:buFont typeface="Arial" panose="020B0604020202020204" pitchFamily="34" charset="0"/>
              <a:buChar char="•"/>
            </a:pPr>
            <a:endParaRPr lang="en-IN" sz="2000" dirty="0">
              <a:latin typeface="Marcellus"/>
            </a:endParaRPr>
          </a:p>
          <a:p>
            <a:r>
              <a:rPr lang="en-IN" sz="2000" dirty="0">
                <a:latin typeface="Marcellus"/>
              </a:rPr>
              <a:t>For P0</a:t>
            </a:r>
          </a:p>
          <a:p>
            <a:pPr marL="285750" indent="-285750">
              <a:buFont typeface="Arial" panose="020B0604020202020204" pitchFamily="34" charset="0"/>
              <a:buChar char="•"/>
            </a:pPr>
            <a:r>
              <a:rPr lang="en-IN" sz="2000" dirty="0">
                <a:latin typeface="Marcellus"/>
              </a:rPr>
              <a:t>while condition =true</a:t>
            </a:r>
          </a:p>
          <a:p>
            <a:pPr marL="285750" indent="-285750">
              <a:buFont typeface="Arial" panose="020B0604020202020204" pitchFamily="34" charset="0"/>
              <a:buChar char="•"/>
            </a:pPr>
            <a:r>
              <a:rPr lang="en-IN" sz="2000" dirty="0">
                <a:latin typeface="Marcellus"/>
              </a:rPr>
              <a:t>P0 gets trapped in an infinite loop</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P0 is unable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latin typeface="Marcellus"/>
            </a:endParaRPr>
          </a:p>
        </p:txBody>
      </p:sp>
      <p:sp>
        <p:nvSpPr>
          <p:cNvPr id="17" name="Rectangle 16"/>
          <p:cNvSpPr/>
          <p:nvPr/>
        </p:nvSpPr>
        <p:spPr>
          <a:xfrm>
            <a:off x="994828" y="5040348"/>
            <a:ext cx="1878719" cy="369332"/>
          </a:xfrm>
          <a:prstGeom prst="rect">
            <a:avLst/>
          </a:prstGeom>
        </p:spPr>
        <p:txBody>
          <a:bodyPr wrap="none">
            <a:spAutoFit/>
          </a:bodyPr>
          <a:lstStyle/>
          <a:p>
            <a:r>
              <a:rPr lang="en-IN" dirty="0"/>
              <a:t>CS=critical section</a:t>
            </a:r>
          </a:p>
        </p:txBody>
      </p:sp>
    </p:spTree>
    <p:extLst>
      <p:ext uri="{BB962C8B-B14F-4D97-AF65-F5344CB8AC3E}">
        <p14:creationId xmlns:p14="http://schemas.microsoft.com/office/powerpoint/2010/main" val="21442639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Solutions to 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55</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1</a:t>
            </a:r>
          </a:p>
          <a:p>
            <a:pPr marL="0" indent="0">
              <a:buNone/>
            </a:pPr>
            <a:endParaRPr lang="en-IN" b="1" dirty="0"/>
          </a:p>
        </p:txBody>
      </p:sp>
      <p:sp>
        <p:nvSpPr>
          <p:cNvPr id="15" name="TextBox 14"/>
          <p:cNvSpPr txBox="1"/>
          <p:nvPr/>
        </p:nvSpPr>
        <p:spPr>
          <a:xfrm>
            <a:off x="669758" y="1931564"/>
            <a:ext cx="10315074" cy="1569660"/>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Marcellus"/>
              </a:rPr>
              <a:t>If turn == </a:t>
            </a:r>
            <a:r>
              <a:rPr lang="en-IN" sz="2400" dirty="0" err="1">
                <a:latin typeface="Marcellus"/>
              </a:rPr>
              <a:t>i</a:t>
            </a:r>
            <a:r>
              <a:rPr lang="en-IN" sz="2400" dirty="0">
                <a:latin typeface="Marcellus"/>
              </a:rPr>
              <a:t>, then process Pi executes in critical section</a:t>
            </a:r>
          </a:p>
          <a:p>
            <a:pPr marL="342900" indent="-342900">
              <a:buFont typeface="Arial" panose="020B0604020202020204" pitchFamily="34" charset="0"/>
              <a:buChar char="•"/>
            </a:pPr>
            <a:endParaRPr lang="en-IN" sz="2400" dirty="0">
              <a:latin typeface="Marcellus"/>
            </a:endParaRPr>
          </a:p>
          <a:p>
            <a:pPr marL="800100" lvl="1" indent="-342900">
              <a:buFont typeface="Arial" panose="020B0604020202020204" pitchFamily="34" charset="0"/>
              <a:buChar char="•"/>
            </a:pPr>
            <a:r>
              <a:rPr lang="en-IN" sz="2400" dirty="0">
                <a:latin typeface="Marcellus"/>
              </a:rPr>
              <a:t>turn=0, Po executes CS</a:t>
            </a:r>
          </a:p>
          <a:p>
            <a:pPr marL="800100" lvl="1" indent="-342900">
              <a:buFont typeface="Arial" panose="020B0604020202020204" pitchFamily="34" charset="0"/>
              <a:buChar char="•"/>
            </a:pPr>
            <a:r>
              <a:rPr lang="en-IN" sz="2400" dirty="0">
                <a:latin typeface="Marcellus"/>
              </a:rPr>
              <a:t>turn=1, P1 executes CS</a:t>
            </a:r>
          </a:p>
        </p:txBody>
      </p:sp>
    </p:spTree>
    <p:extLst>
      <p:ext uri="{BB962C8B-B14F-4D97-AF65-F5344CB8AC3E}">
        <p14:creationId xmlns:p14="http://schemas.microsoft.com/office/powerpoint/2010/main" val="9167359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Algorithm 1 :</a:t>
            </a:r>
            <a:br>
              <a:rPr lang="en-US" sz="3600" dirty="0">
                <a:solidFill>
                  <a:srgbClr val="C00000"/>
                </a:solidFill>
                <a:latin typeface="Marcellus" panose="020E0602050203020307" pitchFamily="34" charset="0"/>
              </a:rPr>
            </a:br>
            <a:r>
              <a:rPr lang="en-US" sz="3600" dirty="0">
                <a:solidFill>
                  <a:srgbClr val="C00000"/>
                </a:solidFill>
                <a:latin typeface="Marcellus" panose="020E0602050203020307" pitchFamily="34" charset="0"/>
              </a:rPr>
              <a:t>Progress Requirement Check</a:t>
            </a:r>
            <a:br>
              <a:rPr lang="en-US" sz="3600" dirty="0">
                <a:solidFill>
                  <a:srgbClr val="C00000"/>
                </a:solidFill>
                <a:latin typeface="Marcellus" panose="020E0602050203020307" pitchFamily="34" charset="0"/>
              </a:rPr>
            </a:br>
            <a:br>
              <a:rPr lang="en-US" sz="3600" dirty="0">
                <a:solidFill>
                  <a:srgbClr val="C00000"/>
                </a:solidFill>
                <a:latin typeface="Marcellus" panose="020E0602050203020307" pitchFamily="34" charset="0"/>
              </a:rPr>
            </a:b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56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32087674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1 : Progress Requirement Check</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57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After P0 comes out then P1 gets control to go inside</a:t>
            </a:r>
          </a:p>
          <a:p>
            <a:r>
              <a:rPr lang="en-IN" b="1" dirty="0"/>
              <a:t>After P1 comes out then P0 gets control to go outside.</a:t>
            </a:r>
          </a:p>
          <a:p>
            <a:endParaRPr lang="en-IN" b="1" dirty="0"/>
          </a:p>
          <a:p>
            <a:r>
              <a:rPr lang="en-IN" b="1" dirty="0"/>
              <a:t>P0				P1</a:t>
            </a:r>
          </a:p>
          <a:p>
            <a:pPr marL="0" indent="0">
              <a:buNone/>
            </a:pPr>
            <a:endParaRPr lang="en-IN" b="1" dirty="0"/>
          </a:p>
        </p:txBody>
      </p:sp>
      <p:sp>
        <p:nvSpPr>
          <p:cNvPr id="11" name="Right Arrow 10"/>
          <p:cNvSpPr/>
          <p:nvPr/>
        </p:nvSpPr>
        <p:spPr>
          <a:xfrm>
            <a:off x="1742881" y="2797791"/>
            <a:ext cx="2747231" cy="2456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Curved Down Arrow 12"/>
          <p:cNvSpPr/>
          <p:nvPr/>
        </p:nvSpPr>
        <p:spPr>
          <a:xfrm rot="10800000">
            <a:off x="1574302" y="3172671"/>
            <a:ext cx="3028279" cy="94895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4879803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1 : Progress Requirement Check</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58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It is Strict Alteration</a:t>
            </a:r>
          </a:p>
          <a:p>
            <a:pPr lvl="1"/>
            <a:r>
              <a:rPr lang="en-IN" b="1" dirty="0"/>
              <a:t>Case 1-If a process doesn’t want to go to CS, still it goes due to alteration.</a:t>
            </a:r>
          </a:p>
          <a:p>
            <a:pPr lvl="1"/>
            <a:r>
              <a:rPr lang="en-IN" b="1" dirty="0"/>
              <a:t>Case 2-If P1 doesn’t want to go in CS and P0 wants to go in CS, still P0 won’t get chance.</a:t>
            </a:r>
          </a:p>
          <a:p>
            <a:endParaRPr lang="en-IN" b="1" dirty="0"/>
          </a:p>
          <a:p>
            <a:r>
              <a:rPr lang="en-IN" b="1" dirty="0"/>
              <a:t>This Solution is not following progress</a:t>
            </a:r>
          </a:p>
          <a:p>
            <a:endParaRPr lang="en-IN" b="1" dirty="0"/>
          </a:p>
          <a:p>
            <a:pPr marL="0" indent="0">
              <a:buNone/>
            </a:pPr>
            <a:endParaRPr lang="en-IN" b="1" dirty="0"/>
          </a:p>
        </p:txBody>
      </p:sp>
    </p:spTree>
    <p:extLst>
      <p:ext uri="{BB962C8B-B14F-4D97-AF65-F5344CB8AC3E}">
        <p14:creationId xmlns:p14="http://schemas.microsoft.com/office/powerpoint/2010/main" val="86602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200" dirty="0">
                <a:solidFill>
                  <a:srgbClr val="C00000"/>
                </a:solidFill>
                <a:latin typeface="Marcellus" panose="020E0602050203020307" pitchFamily="34" charset="0"/>
              </a:rPr>
              <a:t>Algorithm 1 : Bounded Waiting Check</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59</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Process 0 can go directly and Process 1 can go after process 0 into critical section. So, Bounded waiting is satisfied.</a:t>
            </a:r>
          </a:p>
          <a:p>
            <a:pPr marL="0" indent="0">
              <a:buNone/>
            </a:pPr>
            <a:endParaRPr lang="en-IN" dirty="0"/>
          </a:p>
        </p:txBody>
      </p:sp>
    </p:spTree>
    <p:extLst>
      <p:ext uri="{BB962C8B-B14F-4D97-AF65-F5344CB8AC3E}">
        <p14:creationId xmlns:p14="http://schemas.microsoft.com/office/powerpoint/2010/main" val="2271599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code for the consumer process can be modified as follows:</a:t>
            </a:r>
            <a:endParaRPr lang="en-US"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pic>
        <p:nvPicPr>
          <p:cNvPr id="1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716" y="2283836"/>
            <a:ext cx="5644653" cy="23042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Date Placeholder 2"/>
          <p:cNvSpPr>
            <a:spLocks noGrp="1"/>
          </p:cNvSpPr>
          <p:nvPr>
            <p:ph type="dt" sz="half" idx="10"/>
          </p:nvPr>
        </p:nvSpPr>
        <p:spPr/>
        <p:txBody>
          <a:bodyPr/>
          <a:lstStyle/>
          <a:p>
            <a:fld id="{E3AD37D0-EB6F-49D2-947D-88921543B2D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6</a:t>
            </a:fld>
            <a:endParaRPr lang="en-US"/>
          </a:p>
        </p:txBody>
      </p:sp>
      <p:sp>
        <p:nvSpPr>
          <p:cNvPr id="12" name="Rectangle 11"/>
          <p:cNvSpPr/>
          <p:nvPr/>
        </p:nvSpPr>
        <p:spPr>
          <a:xfrm>
            <a:off x="5659010" y="2283836"/>
            <a:ext cx="6096000" cy="2585323"/>
          </a:xfrm>
          <a:prstGeom prst="rect">
            <a:avLst/>
          </a:prstGeom>
        </p:spPr>
        <p:txBody>
          <a:bodyPr>
            <a:spAutoFit/>
          </a:bodyPr>
          <a:lstStyle/>
          <a:p>
            <a:r>
              <a:rPr lang="en-US" altLang="en-US" b="1" dirty="0">
                <a:latin typeface="Courier New" pitchFamily="49" charset="0"/>
                <a:cs typeface="Courier New" pitchFamily="49" charset="0"/>
              </a:rPr>
              <a:t>Earlier Approach-</a:t>
            </a:r>
          </a:p>
          <a:p>
            <a:r>
              <a:rPr lang="en-US" altLang="en-US" sz="1600" dirty="0">
                <a:latin typeface="Courier New" pitchFamily="49" charset="0"/>
                <a:cs typeface="Courier New" pitchFamily="49" charset="0"/>
              </a:rPr>
              <a:t>item </a:t>
            </a:r>
            <a:r>
              <a:rPr lang="en-US" altLang="en-US" sz="1600" dirty="0" err="1">
                <a:latin typeface="Courier New" pitchFamily="49" charset="0"/>
                <a:cs typeface="Courier New" pitchFamily="49" charset="0"/>
              </a:rPr>
              <a:t>next_consumed</a:t>
            </a:r>
            <a:r>
              <a:rPr lang="en-US" altLang="en-US" sz="1600" dirty="0">
                <a:latin typeface="Courier New" pitchFamily="49" charset="0"/>
                <a:cs typeface="Courier New" pitchFamily="49" charset="0"/>
              </a:rPr>
              <a:t>; </a:t>
            </a:r>
          </a:p>
          <a:p>
            <a:r>
              <a:rPr lang="en-US" altLang="en-US" sz="1600" dirty="0">
                <a:latin typeface="Courier New" pitchFamily="49" charset="0"/>
                <a:cs typeface="Courier New" pitchFamily="49" charset="0"/>
              </a:rPr>
              <a:t>while (true) {</a:t>
            </a:r>
            <a:br>
              <a:rPr lang="en-US" altLang="en-US" sz="1600" dirty="0">
                <a:latin typeface="Courier New" pitchFamily="49" charset="0"/>
                <a:cs typeface="Courier New" pitchFamily="49" charset="0"/>
              </a:rPr>
            </a:br>
            <a:r>
              <a:rPr lang="en-US" altLang="en-US" sz="1600" dirty="0">
                <a:latin typeface="Courier New" pitchFamily="49" charset="0"/>
                <a:cs typeface="Courier New" pitchFamily="49" charset="0"/>
              </a:rPr>
              <a:t>	while (in == out) </a:t>
            </a:r>
          </a:p>
          <a:p>
            <a:r>
              <a:rPr lang="en-US" altLang="en-US" sz="1600" dirty="0">
                <a:latin typeface="Courier New" pitchFamily="49" charset="0"/>
                <a:cs typeface="Courier New" pitchFamily="49" charset="0"/>
              </a:rPr>
              <a:t>		; /* do nothing */</a:t>
            </a:r>
            <a:br>
              <a:rPr lang="en-US" altLang="en-US" sz="1600" dirty="0">
                <a:latin typeface="Courier New" pitchFamily="49" charset="0"/>
                <a:cs typeface="Courier New" pitchFamily="49" charset="0"/>
              </a:rPr>
            </a:br>
            <a:r>
              <a:rPr lang="en-US" altLang="en-US" sz="1600" dirty="0">
                <a:latin typeface="Courier New" pitchFamily="49" charset="0"/>
                <a:cs typeface="Courier New" pitchFamily="49" charset="0"/>
              </a:rPr>
              <a:t>	</a:t>
            </a:r>
            <a:r>
              <a:rPr lang="en-US" altLang="en-US" sz="1600" dirty="0" err="1">
                <a:latin typeface="Courier New" pitchFamily="49" charset="0"/>
                <a:cs typeface="Courier New" pitchFamily="49" charset="0"/>
              </a:rPr>
              <a:t>next_consumed</a:t>
            </a:r>
            <a:r>
              <a:rPr lang="en-US" altLang="en-US" sz="1600" dirty="0">
                <a:latin typeface="Courier New" pitchFamily="49" charset="0"/>
                <a:cs typeface="Courier New" pitchFamily="49" charset="0"/>
              </a:rPr>
              <a:t> = buffer[out]; </a:t>
            </a:r>
          </a:p>
          <a:p>
            <a:r>
              <a:rPr lang="en-US" altLang="en-US" sz="1600" dirty="0">
                <a:latin typeface="Courier New" pitchFamily="49" charset="0"/>
                <a:cs typeface="Courier New" pitchFamily="49" charset="0"/>
              </a:rPr>
              <a:t>	out = (out + 1) % BUFFER_SIZE;</a:t>
            </a:r>
            <a:br>
              <a:rPr lang="en-US" altLang="en-US" sz="1600" dirty="0">
                <a:latin typeface="Courier New" pitchFamily="49" charset="0"/>
                <a:cs typeface="Courier New" pitchFamily="49" charset="0"/>
              </a:rPr>
            </a:br>
            <a:endParaRPr lang="en-US" altLang="en-US" sz="1600" dirty="0">
              <a:latin typeface="Courier New" pitchFamily="49" charset="0"/>
              <a:cs typeface="Courier New" pitchFamily="49" charset="0"/>
            </a:endParaRPr>
          </a:p>
          <a:p>
            <a:r>
              <a:rPr lang="en-US" altLang="en-US" sz="1600" dirty="0">
                <a:latin typeface="Courier New" pitchFamily="49" charset="0"/>
                <a:cs typeface="Courier New" pitchFamily="49" charset="0"/>
              </a:rPr>
              <a:t>	/* consume the item in next consumed */ </a:t>
            </a:r>
          </a:p>
          <a:p>
            <a:r>
              <a:rPr lang="en-US" altLang="en-US" sz="1600" dirty="0">
                <a:latin typeface="Courier New" pitchFamily="49" charset="0"/>
                <a:cs typeface="Courier New" pitchFamily="49" charset="0"/>
              </a:rPr>
              <a:t>} </a:t>
            </a:r>
          </a:p>
        </p:txBody>
      </p:sp>
    </p:spTree>
    <p:extLst>
      <p:ext uri="{BB962C8B-B14F-4D97-AF65-F5344CB8AC3E}">
        <p14:creationId xmlns:p14="http://schemas.microsoft.com/office/powerpoint/2010/main" val="7199565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Solutions to 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60</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1</a:t>
            </a:r>
          </a:p>
          <a:p>
            <a:pPr marL="0" indent="0">
              <a:buNone/>
            </a:pPr>
            <a:endParaRPr lang="en-IN" b="1" dirty="0"/>
          </a:p>
        </p:txBody>
      </p:sp>
      <p:sp>
        <p:nvSpPr>
          <p:cNvPr id="15" name="TextBox 14"/>
          <p:cNvSpPr txBox="1"/>
          <p:nvPr/>
        </p:nvSpPr>
        <p:spPr>
          <a:xfrm>
            <a:off x="669758" y="1931564"/>
            <a:ext cx="10315074" cy="2308324"/>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Marcellus"/>
              </a:rPr>
              <a:t>Mutual Exclusion is preserved</a:t>
            </a:r>
          </a:p>
          <a:p>
            <a:pPr marL="800100" lvl="1" indent="-342900">
              <a:buFont typeface="Arial" panose="020B0604020202020204" pitchFamily="34" charset="0"/>
              <a:buChar char="•"/>
            </a:pPr>
            <a:r>
              <a:rPr lang="en-IN" sz="2400" dirty="0">
                <a:latin typeface="Marcellus"/>
              </a:rPr>
              <a:t>Ensures that only one process at a time can be in its critical section.</a:t>
            </a:r>
          </a:p>
          <a:p>
            <a:pPr marL="342900" indent="-342900">
              <a:buFont typeface="Arial" panose="020B0604020202020204" pitchFamily="34" charset="0"/>
              <a:buChar char="•"/>
            </a:pPr>
            <a:endParaRPr lang="en-IN" sz="2400" dirty="0">
              <a:latin typeface="Marcellus"/>
            </a:endParaRPr>
          </a:p>
          <a:p>
            <a:pPr marL="342900" indent="-342900">
              <a:buFont typeface="Arial" panose="020B0604020202020204" pitchFamily="34" charset="0"/>
              <a:buChar char="•"/>
            </a:pPr>
            <a:r>
              <a:rPr lang="en-IN" sz="2400" dirty="0">
                <a:latin typeface="Marcellus"/>
              </a:rPr>
              <a:t>Does not satisfy, Progress Requirement</a:t>
            </a:r>
          </a:p>
          <a:p>
            <a:pPr marL="342900" indent="-342900">
              <a:buFont typeface="Arial" panose="020B0604020202020204" pitchFamily="34" charset="0"/>
              <a:buChar char="•"/>
            </a:pPr>
            <a:endParaRPr lang="en-IN" sz="2400" dirty="0">
              <a:latin typeface="Marcellus"/>
            </a:endParaRPr>
          </a:p>
          <a:p>
            <a:pPr marL="342900" indent="-342900">
              <a:buFont typeface="Arial" panose="020B0604020202020204" pitchFamily="34" charset="0"/>
              <a:buChar char="•"/>
            </a:pPr>
            <a:r>
              <a:rPr lang="en-IN" sz="2400" dirty="0">
                <a:latin typeface="Marcellus"/>
              </a:rPr>
              <a:t>Bounded Waiting Criteria is satisfied</a:t>
            </a:r>
          </a:p>
        </p:txBody>
      </p:sp>
    </p:spTree>
    <p:extLst>
      <p:ext uri="{BB962C8B-B14F-4D97-AF65-F5344CB8AC3E}">
        <p14:creationId xmlns:p14="http://schemas.microsoft.com/office/powerpoint/2010/main" val="1585948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2</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61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953778"/>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dirty="0">
                <a:latin typeface="Marcellus"/>
              </a:rPr>
              <a:t>Algorithm 2</a:t>
            </a:r>
          </a:p>
          <a:p>
            <a:pPr>
              <a:tabLst>
                <a:tab pos="739775" algn="l"/>
                <a:tab pos="1020763" algn="l"/>
                <a:tab pos="1257300" algn="l"/>
              </a:tabLst>
            </a:pPr>
            <a:r>
              <a:rPr lang="en-US" altLang="en-US" sz="2400" dirty="0">
                <a:solidFill>
                  <a:srgbClr val="000000"/>
                </a:solidFill>
                <a:latin typeface="Marcellus"/>
              </a:rPr>
              <a:t>The two processes share </a:t>
            </a:r>
            <a:r>
              <a:rPr lang="en-US" altLang="en-US" sz="2400" dirty="0" err="1">
                <a:solidFill>
                  <a:srgbClr val="000000"/>
                </a:solidFill>
                <a:latin typeface="Marcellus"/>
              </a:rPr>
              <a:t>boolean</a:t>
            </a:r>
            <a:r>
              <a:rPr lang="en-US" altLang="en-US" sz="2400" dirty="0">
                <a:solidFill>
                  <a:srgbClr val="000000"/>
                </a:solidFill>
                <a:latin typeface="Marcellus"/>
              </a:rPr>
              <a:t> array:</a:t>
            </a:r>
          </a:p>
          <a:p>
            <a:pPr lvl="1">
              <a:tabLst>
                <a:tab pos="739775" algn="l"/>
                <a:tab pos="1020763" algn="l"/>
                <a:tab pos="1257300" algn="l"/>
              </a:tabLst>
            </a:pPr>
            <a:r>
              <a:rPr lang="en-US" altLang="en-US" dirty="0">
                <a:latin typeface="Marcellus"/>
              </a:rPr>
              <a:t>Boolean flag[2]</a:t>
            </a:r>
          </a:p>
          <a:p>
            <a:pPr lvl="1">
              <a:tabLst>
                <a:tab pos="739775" algn="l"/>
                <a:tab pos="1020763" algn="l"/>
                <a:tab pos="1257300" algn="l"/>
              </a:tabLst>
            </a:pPr>
            <a:endParaRPr lang="en-US" altLang="en-US" dirty="0">
              <a:solidFill>
                <a:srgbClr val="000000"/>
              </a:solidFill>
              <a:latin typeface="Marcellus"/>
            </a:endParaRPr>
          </a:p>
          <a:p>
            <a:pPr>
              <a:tabLst>
                <a:tab pos="739775" algn="l"/>
                <a:tab pos="1020763" algn="l"/>
                <a:tab pos="1257300" algn="l"/>
              </a:tabLst>
            </a:pPr>
            <a:r>
              <a:rPr lang="en-US" altLang="en-US" sz="2400" dirty="0">
                <a:solidFill>
                  <a:srgbClr val="000000"/>
                </a:solidFill>
                <a:latin typeface="Marcellus"/>
              </a:rPr>
              <a:t>The </a:t>
            </a:r>
            <a:r>
              <a:rPr lang="en-US" altLang="en-US" sz="2400" dirty="0">
                <a:latin typeface="Marcellus"/>
                <a:cs typeface="Courier New" pitchFamily="49" charset="0"/>
              </a:rPr>
              <a:t>flag </a:t>
            </a:r>
            <a:r>
              <a:rPr lang="en-US" altLang="en-US" sz="2400" dirty="0">
                <a:solidFill>
                  <a:srgbClr val="000000"/>
                </a:solidFill>
                <a:latin typeface="Marcellus"/>
              </a:rPr>
              <a:t>array is used to indicate if a process is ready to enter the critical section. </a:t>
            </a:r>
            <a:r>
              <a:rPr lang="en-US" altLang="en-US" sz="2400" dirty="0">
                <a:latin typeface="Marcellus"/>
                <a:cs typeface="Courier New" pitchFamily="49" charset="0"/>
              </a:rPr>
              <a:t>flag[</a:t>
            </a:r>
            <a:r>
              <a:rPr lang="en-US" altLang="en-US" sz="2400" dirty="0" err="1">
                <a:latin typeface="Marcellus"/>
                <a:cs typeface="Courier New" pitchFamily="49" charset="0"/>
              </a:rPr>
              <a:t>i</a:t>
            </a:r>
            <a:r>
              <a:rPr lang="en-US" altLang="en-US" sz="2400" dirty="0">
                <a:latin typeface="Marcellus"/>
                <a:cs typeface="Courier New" pitchFamily="49" charset="0"/>
              </a:rPr>
              <a:t>] = </a:t>
            </a:r>
            <a:r>
              <a:rPr lang="en-US" altLang="en-US" sz="2400" i="1" dirty="0">
                <a:latin typeface="Marcellus"/>
                <a:cs typeface="Courier New" pitchFamily="49" charset="0"/>
              </a:rPr>
              <a:t>true</a:t>
            </a:r>
            <a:r>
              <a:rPr lang="en-US" altLang="en-US" sz="2400" dirty="0">
                <a:solidFill>
                  <a:srgbClr val="000000"/>
                </a:solidFill>
                <a:latin typeface="Marcellus"/>
              </a:rPr>
              <a:t>  implies that process </a:t>
            </a:r>
            <a:r>
              <a:rPr lang="en-US" altLang="en-US" sz="2400" dirty="0">
                <a:solidFill>
                  <a:srgbClr val="000000"/>
                </a:solidFill>
                <a:latin typeface="Marcellus"/>
                <a:cs typeface="Courier New" pitchFamily="49" charset="0"/>
              </a:rPr>
              <a:t>P</a:t>
            </a:r>
            <a:r>
              <a:rPr lang="en-US" altLang="en-US" sz="2400" baseline="-25000" dirty="0">
                <a:solidFill>
                  <a:srgbClr val="000000"/>
                </a:solidFill>
                <a:latin typeface="Marcellus"/>
                <a:cs typeface="Courier New" pitchFamily="49" charset="0"/>
              </a:rPr>
              <a:t>i</a:t>
            </a:r>
            <a:r>
              <a:rPr lang="en-US" altLang="en-US" sz="2400" dirty="0">
                <a:solidFill>
                  <a:srgbClr val="000000"/>
                </a:solidFill>
                <a:latin typeface="Marcellus"/>
              </a:rPr>
              <a:t> is ready!</a:t>
            </a:r>
          </a:p>
          <a:p>
            <a:pPr>
              <a:tabLst>
                <a:tab pos="739775" algn="l"/>
                <a:tab pos="1020763" algn="l"/>
                <a:tab pos="1257300" algn="l"/>
              </a:tabLst>
            </a:pPr>
            <a:endParaRPr lang="en-US" altLang="en-US" sz="2400" dirty="0">
              <a:solidFill>
                <a:srgbClr val="000000"/>
              </a:solidFill>
              <a:latin typeface="Marcellus"/>
            </a:endParaRPr>
          </a:p>
          <a:p>
            <a:pPr>
              <a:tabLst>
                <a:tab pos="739775" algn="l"/>
                <a:tab pos="1020763" algn="l"/>
                <a:tab pos="1257300" algn="l"/>
              </a:tabLst>
            </a:pPr>
            <a:r>
              <a:rPr lang="en-US" altLang="en-US" sz="2400" dirty="0">
                <a:solidFill>
                  <a:srgbClr val="000000"/>
                </a:solidFill>
                <a:latin typeface="Marcellus"/>
              </a:rPr>
              <a:t>Boolean array can be initialized to false.</a:t>
            </a:r>
          </a:p>
          <a:p>
            <a:pPr>
              <a:tabLst>
                <a:tab pos="739775" algn="l"/>
                <a:tab pos="1020763" algn="l"/>
                <a:tab pos="1257300" algn="l"/>
              </a:tabLst>
            </a:pPr>
            <a:endParaRPr lang="en-US" altLang="en-US" sz="2400" dirty="0">
              <a:solidFill>
                <a:srgbClr val="000000"/>
              </a:solidFill>
              <a:latin typeface="Marcellus"/>
            </a:endParaRPr>
          </a:p>
          <a:p>
            <a:pPr>
              <a:tabLst>
                <a:tab pos="739775" algn="l"/>
                <a:tab pos="1020763" algn="l"/>
                <a:tab pos="1257300" algn="l"/>
              </a:tabLst>
            </a:pPr>
            <a:r>
              <a:rPr lang="en-US" altLang="en-US" sz="2400" dirty="0">
                <a:solidFill>
                  <a:srgbClr val="000000"/>
                </a:solidFill>
                <a:latin typeface="Marcellus"/>
              </a:rPr>
              <a:t>As the process wants to enter CS, its cell can be made True.</a:t>
            </a:r>
          </a:p>
          <a:p>
            <a:pPr marL="0" indent="0">
              <a:buNone/>
            </a:pPr>
            <a:endParaRPr lang="en-IN" b="1" dirty="0"/>
          </a:p>
        </p:txBody>
      </p:sp>
      <p:graphicFrame>
        <p:nvGraphicFramePr>
          <p:cNvPr id="13" name="Table 12"/>
          <p:cNvGraphicFramePr>
            <a:graphicFrameLocks noGrp="1"/>
          </p:cNvGraphicFramePr>
          <p:nvPr>
            <p:extLst>
              <p:ext uri="{D42A27DB-BD31-4B8C-83A1-F6EECF244321}">
                <p14:modId xmlns:p14="http://schemas.microsoft.com/office/powerpoint/2010/main" val="3825399961"/>
              </p:ext>
            </p:extLst>
          </p:nvPr>
        </p:nvGraphicFramePr>
        <p:xfrm>
          <a:off x="8200560" y="4260076"/>
          <a:ext cx="1544600" cy="741680"/>
        </p:xfrm>
        <a:graphic>
          <a:graphicData uri="http://schemas.openxmlformats.org/drawingml/2006/table">
            <a:tbl>
              <a:tblPr firstRow="1" bandRow="1">
                <a:tableStyleId>{7DF18680-E054-41AD-8BC1-D1AEF772440D}</a:tableStyleId>
              </a:tblPr>
              <a:tblGrid>
                <a:gridCol w="711200">
                  <a:extLst>
                    <a:ext uri="{9D8B030D-6E8A-4147-A177-3AD203B41FA5}">
                      <a16:colId xmlns:a16="http://schemas.microsoft.com/office/drawing/2014/main" val="20000"/>
                    </a:ext>
                  </a:extLst>
                </a:gridCol>
                <a:gridCol w="833400">
                  <a:extLst>
                    <a:ext uri="{9D8B030D-6E8A-4147-A177-3AD203B41FA5}">
                      <a16:colId xmlns:a16="http://schemas.microsoft.com/office/drawing/2014/main" val="20001"/>
                    </a:ext>
                  </a:extLst>
                </a:gridCol>
              </a:tblGrid>
              <a:tr h="370840">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0"/>
                  </a:ext>
                </a:extLst>
              </a:tr>
              <a:tr h="370840">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10001"/>
                  </a:ext>
                </a:extLst>
              </a:tr>
            </a:tbl>
          </a:graphicData>
        </a:graphic>
      </p:graphicFrame>
      <p:sp>
        <p:nvSpPr>
          <p:cNvPr id="14" name="Rectangle 13"/>
          <p:cNvSpPr/>
          <p:nvPr/>
        </p:nvSpPr>
        <p:spPr>
          <a:xfrm>
            <a:off x="8066872" y="3798411"/>
            <a:ext cx="2969083" cy="461665"/>
          </a:xfrm>
          <a:prstGeom prst="rect">
            <a:avLst/>
          </a:prstGeom>
        </p:spPr>
        <p:txBody>
          <a:bodyPr wrap="none">
            <a:spAutoFit/>
          </a:bodyPr>
          <a:lstStyle/>
          <a:p>
            <a:r>
              <a:rPr lang="en-IN" sz="2400" dirty="0">
                <a:latin typeface="Marcellus"/>
              </a:rPr>
              <a:t>Boolean Array flag[2]</a:t>
            </a:r>
          </a:p>
        </p:txBody>
      </p:sp>
    </p:spTree>
    <p:extLst>
      <p:ext uri="{BB962C8B-B14F-4D97-AF65-F5344CB8AC3E}">
        <p14:creationId xmlns:p14="http://schemas.microsoft.com/office/powerpoint/2010/main" val="25629105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Solutions to 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62</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b="1" dirty="0"/>
              <a:t>Algorithm 2</a:t>
            </a:r>
          </a:p>
          <a:p>
            <a:pPr marL="0" indent="0">
              <a:buNone/>
            </a:pPr>
            <a:endParaRPr lang="en-IN" b="1" dirty="0"/>
          </a:p>
        </p:txBody>
      </p:sp>
      <p:pic>
        <p:nvPicPr>
          <p:cNvPr id="307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1755" y="1801506"/>
            <a:ext cx="6168787" cy="33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Oval 10"/>
          <p:cNvSpPr/>
          <p:nvPr/>
        </p:nvSpPr>
        <p:spPr>
          <a:xfrm>
            <a:off x="4408227" y="4776716"/>
            <a:ext cx="1665439" cy="532263"/>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81717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2</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63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175360239"/>
              </p:ext>
            </p:extLst>
          </p:nvPr>
        </p:nvGraphicFramePr>
        <p:xfrm>
          <a:off x="981122" y="1831075"/>
          <a:ext cx="7548730" cy="3108960"/>
        </p:xfrm>
        <a:graphic>
          <a:graphicData uri="http://schemas.openxmlformats.org/drawingml/2006/table">
            <a:tbl>
              <a:tblPr firstRow="1" bandRow="1">
                <a:tableStyleId>{7DF18680-E054-41AD-8BC1-D1AEF772440D}</a:tableStyleId>
              </a:tblPr>
              <a:tblGrid>
                <a:gridCol w="3631821">
                  <a:extLst>
                    <a:ext uri="{9D8B030D-6E8A-4147-A177-3AD203B41FA5}">
                      <a16:colId xmlns:a16="http://schemas.microsoft.com/office/drawing/2014/main" val="20000"/>
                    </a:ext>
                  </a:extLst>
                </a:gridCol>
                <a:gridCol w="3916909">
                  <a:extLst>
                    <a:ext uri="{9D8B030D-6E8A-4147-A177-3AD203B41FA5}">
                      <a16:colId xmlns:a16="http://schemas.microsoft.com/office/drawing/2014/main" val="20001"/>
                    </a:ext>
                  </a:extLst>
                </a:gridCol>
              </a:tblGrid>
              <a:tr h="370840">
                <a:tc>
                  <a:txBody>
                    <a:bodyPr/>
                    <a:lstStyle/>
                    <a:p>
                      <a:r>
                        <a:rPr lang="en-IN" sz="2400" dirty="0"/>
                        <a:t>P0,i=0</a:t>
                      </a:r>
                    </a:p>
                  </a:txBody>
                  <a:tcPr/>
                </a:tc>
                <a:tc>
                  <a:txBody>
                    <a:bodyPr/>
                    <a:lstStyle/>
                    <a:p>
                      <a:r>
                        <a:rPr lang="en-IN" sz="2400" dirty="0"/>
                        <a:t>P1,i=1</a:t>
                      </a:r>
                    </a:p>
                  </a:txBody>
                  <a:tcPr/>
                </a:tc>
                <a:extLst>
                  <a:ext uri="{0D108BD9-81ED-4DB2-BD59-A6C34878D82A}">
                    <a16:rowId xmlns:a16="http://schemas.microsoft.com/office/drawing/2014/main" val="10000"/>
                  </a:ext>
                </a:extLst>
              </a:tr>
              <a:tr h="370840">
                <a:tc>
                  <a:txBody>
                    <a:bodyPr/>
                    <a:lstStyle/>
                    <a:p>
                      <a:r>
                        <a:rPr lang="en-IN" sz="2400" dirty="0"/>
                        <a:t>do{</a:t>
                      </a:r>
                    </a:p>
                    <a:p>
                      <a:r>
                        <a:rPr lang="en-IN" sz="2400" dirty="0"/>
                        <a:t>        flag[0]=true;</a:t>
                      </a:r>
                    </a:p>
                    <a:p>
                      <a:r>
                        <a:rPr lang="en-IN" sz="2400" dirty="0"/>
                        <a:t>        while(flag[1]);</a:t>
                      </a:r>
                    </a:p>
                    <a:p>
                      <a:r>
                        <a:rPr lang="en-IN" sz="2400" dirty="0"/>
                        <a:t>        critical section</a:t>
                      </a:r>
                    </a:p>
                    <a:p>
                      <a:r>
                        <a:rPr lang="en-IN" sz="2400" baseline="0" dirty="0"/>
                        <a:t>         flag[0]=false;</a:t>
                      </a:r>
                      <a:endParaRPr lang="en-IN" sz="2400" dirty="0"/>
                    </a:p>
                    <a:p>
                      <a:r>
                        <a:rPr lang="en-IN" sz="2400" dirty="0"/>
                        <a:t>        remainder section</a:t>
                      </a:r>
                    </a:p>
                    <a:p>
                      <a:r>
                        <a:rPr lang="en-IN" sz="2400" dirty="0"/>
                        <a:t>}while(1);</a:t>
                      </a:r>
                    </a:p>
                  </a:txBody>
                  <a:tcPr/>
                </a:tc>
                <a:tc>
                  <a:txBody>
                    <a:bodyPr/>
                    <a:lstStyle/>
                    <a:p>
                      <a:r>
                        <a:rPr lang="en-IN" sz="2400" dirty="0"/>
                        <a:t>do{</a:t>
                      </a:r>
                    </a:p>
                    <a:p>
                      <a:r>
                        <a:rPr lang="en-IN" sz="2400" dirty="0"/>
                        <a:t>        flag[1]=true;</a:t>
                      </a:r>
                    </a:p>
                    <a:p>
                      <a:r>
                        <a:rPr lang="en-IN" sz="2400" dirty="0"/>
                        <a:t>        while(flag[0]);</a:t>
                      </a:r>
                    </a:p>
                    <a:p>
                      <a:r>
                        <a:rPr lang="en-IN" sz="2400" dirty="0"/>
                        <a:t>        critical section</a:t>
                      </a:r>
                    </a:p>
                    <a:p>
                      <a:r>
                        <a:rPr lang="en-IN" sz="2400" baseline="0" dirty="0"/>
                        <a:t>         flag[1]=false;</a:t>
                      </a:r>
                      <a:endParaRPr lang="en-IN" sz="2400" dirty="0"/>
                    </a:p>
                    <a:p>
                      <a:r>
                        <a:rPr lang="en-IN" sz="2400" dirty="0"/>
                        <a:t>        remainder section</a:t>
                      </a:r>
                    </a:p>
                    <a:p>
                      <a:r>
                        <a:rPr lang="en-IN" sz="2400" dirty="0"/>
                        <a:t>}while(1);</a:t>
                      </a:r>
                    </a:p>
                  </a:txBody>
                  <a:tcPr/>
                </a:tc>
                <a:extLst>
                  <a:ext uri="{0D108BD9-81ED-4DB2-BD59-A6C34878D82A}">
                    <a16:rowId xmlns:a16="http://schemas.microsoft.com/office/drawing/2014/main" val="10001"/>
                  </a:ext>
                </a:extLst>
              </a:tr>
            </a:tbl>
          </a:graphicData>
        </a:graphic>
      </p:graphicFrame>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25384" y="1776384"/>
            <a:ext cx="3166281" cy="33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593875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2</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64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203958309"/>
              </p:ext>
            </p:extLst>
          </p:nvPr>
        </p:nvGraphicFramePr>
        <p:xfrm>
          <a:off x="981122" y="1831075"/>
          <a:ext cx="7548730" cy="3108960"/>
        </p:xfrm>
        <a:graphic>
          <a:graphicData uri="http://schemas.openxmlformats.org/drawingml/2006/table">
            <a:tbl>
              <a:tblPr firstRow="1" bandRow="1">
                <a:tableStyleId>{7DF18680-E054-41AD-8BC1-D1AEF772440D}</a:tableStyleId>
              </a:tblPr>
              <a:tblGrid>
                <a:gridCol w="3631821">
                  <a:extLst>
                    <a:ext uri="{9D8B030D-6E8A-4147-A177-3AD203B41FA5}">
                      <a16:colId xmlns:a16="http://schemas.microsoft.com/office/drawing/2014/main" val="20000"/>
                    </a:ext>
                  </a:extLst>
                </a:gridCol>
                <a:gridCol w="3916909">
                  <a:extLst>
                    <a:ext uri="{9D8B030D-6E8A-4147-A177-3AD203B41FA5}">
                      <a16:colId xmlns:a16="http://schemas.microsoft.com/office/drawing/2014/main" val="20001"/>
                    </a:ext>
                  </a:extLst>
                </a:gridCol>
              </a:tblGrid>
              <a:tr h="370840">
                <a:tc>
                  <a:txBody>
                    <a:bodyPr/>
                    <a:lstStyle/>
                    <a:p>
                      <a:r>
                        <a:rPr lang="en-IN" sz="2400" dirty="0"/>
                        <a:t>P0</a:t>
                      </a:r>
                    </a:p>
                  </a:txBody>
                  <a:tcPr/>
                </a:tc>
                <a:tc>
                  <a:txBody>
                    <a:bodyPr/>
                    <a:lstStyle/>
                    <a:p>
                      <a:r>
                        <a:rPr lang="en-IN" sz="2400" dirty="0"/>
                        <a:t>P1</a:t>
                      </a:r>
                    </a:p>
                  </a:txBody>
                  <a:tcPr/>
                </a:tc>
                <a:extLst>
                  <a:ext uri="{0D108BD9-81ED-4DB2-BD59-A6C34878D82A}">
                    <a16:rowId xmlns:a16="http://schemas.microsoft.com/office/drawing/2014/main" val="10000"/>
                  </a:ext>
                </a:extLst>
              </a:tr>
              <a:tr h="370840">
                <a:tc>
                  <a:txBody>
                    <a:bodyPr/>
                    <a:lstStyle/>
                    <a:p>
                      <a:r>
                        <a:rPr lang="en-IN" sz="2400" dirty="0"/>
                        <a:t>do{</a:t>
                      </a:r>
                    </a:p>
                    <a:p>
                      <a:r>
                        <a:rPr lang="en-IN" sz="2400" dirty="0"/>
                        <a:t>        flag[0]=true;</a:t>
                      </a:r>
                    </a:p>
                    <a:p>
                      <a:r>
                        <a:rPr lang="en-IN" sz="2400" dirty="0"/>
                        <a:t>        while(flag[1]);</a:t>
                      </a:r>
                    </a:p>
                    <a:p>
                      <a:r>
                        <a:rPr lang="en-IN" sz="2400" dirty="0"/>
                        <a:t>        critical section</a:t>
                      </a:r>
                    </a:p>
                    <a:p>
                      <a:r>
                        <a:rPr lang="en-IN" sz="2400" baseline="0" dirty="0"/>
                        <a:t>         flag[0]=false;</a:t>
                      </a:r>
                      <a:endParaRPr lang="en-IN" sz="2400" dirty="0"/>
                    </a:p>
                    <a:p>
                      <a:r>
                        <a:rPr lang="en-IN" sz="2400" dirty="0"/>
                        <a:t>        remainder section</a:t>
                      </a:r>
                    </a:p>
                    <a:p>
                      <a:r>
                        <a:rPr lang="en-IN" sz="2400" dirty="0"/>
                        <a:t>}while(1);</a:t>
                      </a:r>
                    </a:p>
                  </a:txBody>
                  <a:tcPr/>
                </a:tc>
                <a:tc>
                  <a:txBody>
                    <a:bodyPr/>
                    <a:lstStyle/>
                    <a:p>
                      <a:r>
                        <a:rPr lang="en-IN" sz="2400" dirty="0"/>
                        <a:t>do{</a:t>
                      </a:r>
                    </a:p>
                    <a:p>
                      <a:r>
                        <a:rPr lang="en-IN" sz="2400" dirty="0"/>
                        <a:t>        flag[1]=true;</a:t>
                      </a:r>
                    </a:p>
                    <a:p>
                      <a:r>
                        <a:rPr lang="en-IN" sz="2400" dirty="0"/>
                        <a:t>        while(flag[0]);</a:t>
                      </a:r>
                    </a:p>
                    <a:p>
                      <a:r>
                        <a:rPr lang="en-IN" sz="2400" dirty="0"/>
                        <a:t>        critical section</a:t>
                      </a:r>
                    </a:p>
                    <a:p>
                      <a:r>
                        <a:rPr lang="en-IN" sz="2400" baseline="0" dirty="0"/>
                        <a:t>         flag[1]=false;</a:t>
                      </a:r>
                      <a:endParaRPr lang="en-IN" sz="2400" dirty="0"/>
                    </a:p>
                    <a:p>
                      <a:r>
                        <a:rPr lang="en-IN" sz="2400" dirty="0"/>
                        <a:t>        remainder section</a:t>
                      </a:r>
                    </a:p>
                    <a:p>
                      <a:r>
                        <a:rPr lang="en-IN" sz="2400" dirty="0"/>
                        <a:t>}while(1);</a:t>
                      </a:r>
                    </a:p>
                  </a:txBody>
                  <a:tcPr/>
                </a:tc>
                <a:extLst>
                  <a:ext uri="{0D108BD9-81ED-4DB2-BD59-A6C34878D82A}">
                    <a16:rowId xmlns:a16="http://schemas.microsoft.com/office/drawing/2014/main" val="10001"/>
                  </a:ext>
                </a:extLst>
              </a:tr>
            </a:tbl>
          </a:graphicData>
        </a:graphic>
      </p:graphicFrame>
      <p:sp>
        <p:nvSpPr>
          <p:cNvPr id="13" name="Rectangle 12"/>
          <p:cNvSpPr/>
          <p:nvPr/>
        </p:nvSpPr>
        <p:spPr>
          <a:xfrm>
            <a:off x="9047006" y="2419978"/>
            <a:ext cx="2969083" cy="461665"/>
          </a:xfrm>
          <a:prstGeom prst="rect">
            <a:avLst/>
          </a:prstGeom>
        </p:spPr>
        <p:txBody>
          <a:bodyPr wrap="none">
            <a:spAutoFit/>
          </a:bodyPr>
          <a:lstStyle/>
          <a:p>
            <a:r>
              <a:rPr lang="en-IN" sz="2400" dirty="0">
                <a:latin typeface="Marcellus"/>
              </a:rPr>
              <a:t>Boolean Array flag[2]</a:t>
            </a:r>
          </a:p>
        </p:txBody>
      </p:sp>
      <p:graphicFrame>
        <p:nvGraphicFramePr>
          <p:cNvPr id="11" name="Table 10"/>
          <p:cNvGraphicFramePr>
            <a:graphicFrameLocks noGrp="1"/>
          </p:cNvGraphicFramePr>
          <p:nvPr>
            <p:extLst>
              <p:ext uri="{D42A27DB-BD31-4B8C-83A1-F6EECF244321}">
                <p14:modId xmlns:p14="http://schemas.microsoft.com/office/powerpoint/2010/main" val="3568499131"/>
              </p:ext>
            </p:extLst>
          </p:nvPr>
        </p:nvGraphicFramePr>
        <p:xfrm>
          <a:off x="9592632" y="2957899"/>
          <a:ext cx="1544600" cy="741680"/>
        </p:xfrm>
        <a:graphic>
          <a:graphicData uri="http://schemas.openxmlformats.org/drawingml/2006/table">
            <a:tbl>
              <a:tblPr firstRow="1" bandRow="1">
                <a:tableStyleId>{7DF18680-E054-41AD-8BC1-D1AEF772440D}</a:tableStyleId>
              </a:tblPr>
              <a:tblGrid>
                <a:gridCol w="711200">
                  <a:extLst>
                    <a:ext uri="{9D8B030D-6E8A-4147-A177-3AD203B41FA5}">
                      <a16:colId xmlns:a16="http://schemas.microsoft.com/office/drawing/2014/main" val="20000"/>
                    </a:ext>
                  </a:extLst>
                </a:gridCol>
                <a:gridCol w="833400">
                  <a:extLst>
                    <a:ext uri="{9D8B030D-6E8A-4147-A177-3AD203B41FA5}">
                      <a16:colId xmlns:a16="http://schemas.microsoft.com/office/drawing/2014/main" val="20001"/>
                    </a:ext>
                  </a:extLst>
                </a:gridCol>
              </a:tblGrid>
              <a:tr h="370840">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0"/>
                  </a:ext>
                </a:extLst>
              </a:tr>
              <a:tr h="370840">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630472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Algorithm 2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Mutual Exclusion Check</a:t>
            </a:r>
            <a:br>
              <a:rPr lang="en-US" sz="2800" dirty="0">
                <a:solidFill>
                  <a:srgbClr val="C00000"/>
                </a:solidFill>
                <a:latin typeface="Marcellus" panose="020E0602050203020307" pitchFamily="34" charset="0"/>
              </a:rPr>
            </a:b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If P0 is executing critical section,</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Can another process P1 enter the critical section or not? </a:t>
            </a:r>
            <a:br>
              <a:rPr lang="en-US" sz="2800" dirty="0">
                <a:solidFill>
                  <a:srgbClr val="C00000"/>
                </a:solidFill>
                <a:latin typeface="Marcellus" panose="020E0602050203020307" pitchFamily="34" charset="0"/>
              </a:rPr>
            </a:br>
            <a:br>
              <a:rPr lang="en-US" sz="2800" dirty="0">
                <a:solidFill>
                  <a:srgbClr val="C00000"/>
                </a:solidFill>
                <a:latin typeface="Marcellus" panose="020E0602050203020307" pitchFamily="34" charset="0"/>
              </a:rPr>
            </a:b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65</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41257735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Autofit/>
          </a:bodyPr>
          <a:lstStyle/>
          <a:p>
            <a:pPr algn="ctr"/>
            <a:r>
              <a:rPr lang="en-US" sz="2800" dirty="0">
                <a:solidFill>
                  <a:srgbClr val="C00000"/>
                </a:solidFill>
                <a:latin typeface="Marcellus" panose="020E0602050203020307" pitchFamily="34" charset="0"/>
              </a:rPr>
              <a:t>If P0 is executing CS,</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Can another process P1 enter the CS or not? No</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66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108181309"/>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extLst>
                    <a:ext uri="{9D8B030D-6E8A-4147-A177-3AD203B41FA5}">
                      <a16:colId xmlns:a16="http://schemas.microsoft.com/office/drawing/2014/main" val="20000"/>
                    </a:ext>
                  </a:extLst>
                </a:gridCol>
              </a:tblGrid>
              <a:tr h="370840">
                <a:tc>
                  <a:txBody>
                    <a:bodyPr/>
                    <a:lstStyle/>
                    <a:p>
                      <a:r>
                        <a:rPr lang="en-IN" sz="2400" dirty="0"/>
                        <a:t>P1</a:t>
                      </a:r>
                    </a:p>
                  </a:txBody>
                  <a:tcPr/>
                </a:tc>
                <a:extLst>
                  <a:ext uri="{0D108BD9-81ED-4DB2-BD59-A6C34878D82A}">
                    <a16:rowId xmlns:a16="http://schemas.microsoft.com/office/drawing/2014/main" val="10000"/>
                  </a:ext>
                </a:extLst>
              </a:tr>
              <a:tr h="370840">
                <a:tc>
                  <a:txBody>
                    <a:bodyPr/>
                    <a:lstStyle/>
                    <a:p>
                      <a:r>
                        <a:rPr lang="en-IN" sz="2400" dirty="0"/>
                        <a:t>do{</a:t>
                      </a:r>
                    </a:p>
                    <a:p>
                      <a:r>
                        <a:rPr lang="en-IN" sz="2400" dirty="0"/>
                        <a:t>        flag[1]=true;</a:t>
                      </a:r>
                    </a:p>
                    <a:p>
                      <a:r>
                        <a:rPr lang="en-IN" sz="2400" dirty="0"/>
                        <a:t>        while(flag[0]);</a:t>
                      </a:r>
                    </a:p>
                    <a:p>
                      <a:r>
                        <a:rPr lang="en-IN" sz="2400" dirty="0"/>
                        <a:t>        critical section</a:t>
                      </a:r>
                    </a:p>
                    <a:p>
                      <a:r>
                        <a:rPr lang="en-IN" sz="2400" baseline="0" dirty="0"/>
                        <a:t>         flag[1]=false;</a:t>
                      </a:r>
                      <a:endParaRPr lang="en-IN" sz="2400" dirty="0"/>
                    </a:p>
                    <a:p>
                      <a:r>
                        <a:rPr lang="en-IN" sz="2400" dirty="0"/>
                        <a:t>        remainder section</a:t>
                      </a:r>
                    </a:p>
                    <a:p>
                      <a:r>
                        <a:rPr lang="en-IN" sz="2400" dirty="0"/>
                        <a:t>}while(1);</a:t>
                      </a:r>
                    </a:p>
                  </a:txBody>
                  <a:tcPr/>
                </a:tc>
                <a:extLst>
                  <a:ext uri="{0D108BD9-81ED-4DB2-BD59-A6C34878D82A}">
                    <a16:rowId xmlns:a16="http://schemas.microsoft.com/office/drawing/2014/main" val="10001"/>
                  </a:ext>
                </a:extLst>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a:latin typeface="Marcellus"/>
              </a:rPr>
              <a:t>Boolean Array flag[2]</a:t>
            </a:r>
          </a:p>
        </p:txBody>
      </p:sp>
      <p:graphicFrame>
        <p:nvGraphicFramePr>
          <p:cNvPr id="11" name="Table 10"/>
          <p:cNvGraphicFramePr>
            <a:graphicFrameLocks noGrp="1"/>
          </p:cNvGraphicFramePr>
          <p:nvPr>
            <p:extLst>
              <p:ext uri="{D42A27DB-BD31-4B8C-83A1-F6EECF244321}">
                <p14:modId xmlns:p14="http://schemas.microsoft.com/office/powerpoint/2010/main" val="3295211635"/>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extLst>
                    <a:ext uri="{9D8B030D-6E8A-4147-A177-3AD203B41FA5}">
                      <a16:colId xmlns:a16="http://schemas.microsoft.com/office/drawing/2014/main" val="20000"/>
                    </a:ext>
                  </a:extLst>
                </a:gridCol>
                <a:gridCol w="833400">
                  <a:extLst>
                    <a:ext uri="{9D8B030D-6E8A-4147-A177-3AD203B41FA5}">
                      <a16:colId xmlns:a16="http://schemas.microsoft.com/office/drawing/2014/main" val="20001"/>
                    </a:ext>
                  </a:extLst>
                </a:gridCol>
              </a:tblGrid>
              <a:tr h="370840">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0"/>
                  </a:ext>
                </a:extLst>
              </a:tr>
              <a:tr h="370840">
                <a:tc>
                  <a:txBody>
                    <a:bodyPr/>
                    <a:lstStyle/>
                    <a:p>
                      <a:r>
                        <a:rPr lang="en-IN" dirty="0"/>
                        <a:t>T</a:t>
                      </a:r>
                    </a:p>
                  </a:txBody>
                  <a:tcPr/>
                </a:tc>
                <a:tc>
                  <a:txBody>
                    <a:bodyPr/>
                    <a:lstStyle/>
                    <a:p>
                      <a:r>
                        <a:rPr lang="en-IN" dirty="0"/>
                        <a:t>F</a:t>
                      </a:r>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095748848"/>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extLst>
                    <a:ext uri="{9D8B030D-6E8A-4147-A177-3AD203B41FA5}">
                      <a16:colId xmlns:a16="http://schemas.microsoft.com/office/drawing/2014/main" val="20000"/>
                    </a:ext>
                  </a:extLst>
                </a:gridCol>
              </a:tblGrid>
              <a:tr h="370840">
                <a:tc>
                  <a:txBody>
                    <a:bodyPr/>
                    <a:lstStyle/>
                    <a:p>
                      <a:r>
                        <a:rPr lang="en-IN" sz="2400" dirty="0"/>
                        <a:t>P0</a:t>
                      </a:r>
                    </a:p>
                  </a:txBody>
                  <a:tcPr/>
                </a:tc>
                <a:extLst>
                  <a:ext uri="{0D108BD9-81ED-4DB2-BD59-A6C34878D82A}">
                    <a16:rowId xmlns:a16="http://schemas.microsoft.com/office/drawing/2014/main" val="10000"/>
                  </a:ext>
                </a:extLst>
              </a:tr>
              <a:tr h="370840">
                <a:tc>
                  <a:txBody>
                    <a:bodyPr/>
                    <a:lstStyle/>
                    <a:p>
                      <a:r>
                        <a:rPr lang="en-IN" sz="2400" dirty="0"/>
                        <a:t>do{</a:t>
                      </a:r>
                    </a:p>
                    <a:p>
                      <a:r>
                        <a:rPr lang="en-IN" sz="2400" dirty="0"/>
                        <a:t>        flag[0]=true;</a:t>
                      </a:r>
                    </a:p>
                    <a:p>
                      <a:r>
                        <a:rPr lang="en-IN" sz="2400" dirty="0"/>
                        <a:t>        while(flag[1]);</a:t>
                      </a:r>
                    </a:p>
                    <a:p>
                      <a:r>
                        <a:rPr lang="en-IN" sz="2400" dirty="0"/>
                        <a:t>        critical section</a:t>
                      </a:r>
                    </a:p>
                    <a:p>
                      <a:r>
                        <a:rPr lang="en-IN" sz="2400" baseline="0" dirty="0"/>
                        <a:t>         flag[0]=false;</a:t>
                      </a:r>
                      <a:endParaRPr lang="en-IN" sz="2400" dirty="0"/>
                    </a:p>
                    <a:p>
                      <a:r>
                        <a:rPr lang="en-IN" sz="2400" dirty="0"/>
                        <a:t>        remainder section</a:t>
                      </a:r>
                    </a:p>
                    <a:p>
                      <a:r>
                        <a:rPr lang="en-IN" sz="2400" dirty="0"/>
                        <a:t>}while(1);</a:t>
                      </a: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3630305" y="1070382"/>
            <a:ext cx="2620370"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For P0</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It wants to enter CS, so sets flag[0]=T</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It checks If his friend P1 wants to go, </a:t>
            </a:r>
          </a:p>
          <a:p>
            <a:pPr marL="285750" indent="-285750">
              <a:buFont typeface="Arial" panose="020B0604020202020204" pitchFamily="34" charset="0"/>
              <a:buChar char="•"/>
            </a:pPr>
            <a:r>
              <a:rPr lang="en-IN" sz="2000" dirty="0">
                <a:latin typeface="Marcellus"/>
              </a:rPr>
              <a:t>As flag[1]=F</a:t>
            </a:r>
          </a:p>
          <a:p>
            <a:pPr marL="285750" indent="-285750">
              <a:buFont typeface="Arial" panose="020B0604020202020204" pitchFamily="34" charset="0"/>
              <a:buChar char="•"/>
            </a:pPr>
            <a:r>
              <a:rPr lang="en-IN" sz="2000" dirty="0">
                <a:latin typeface="Marcellus"/>
              </a:rPr>
              <a:t>Control Comes out of while loop </a:t>
            </a:r>
          </a:p>
          <a:p>
            <a:pPr marL="285750" indent="-285750">
              <a:buFont typeface="Arial" panose="020B0604020202020204" pitchFamily="34" charset="0"/>
              <a:buChar char="•"/>
            </a:pPr>
            <a:r>
              <a:rPr lang="en-IN" sz="2000" dirty="0">
                <a:latin typeface="Marcellus"/>
              </a:rPr>
              <a:t>P0  executes CS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pic>
        <p:nvPicPr>
          <p:cNvPr id="17"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89909" y="1558020"/>
            <a:ext cx="2470251" cy="33573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867674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Autofit/>
          </a:bodyPr>
          <a:lstStyle/>
          <a:p>
            <a:pPr algn="ctr"/>
            <a:r>
              <a:rPr lang="en-US" sz="2800" dirty="0">
                <a:solidFill>
                  <a:srgbClr val="C00000"/>
                </a:solidFill>
                <a:latin typeface="Marcellus" panose="020E0602050203020307" pitchFamily="34" charset="0"/>
              </a:rPr>
              <a:t>If P0 is executing CS,</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Can another process P1 enter the CS or not? No</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67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611203219"/>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extLst>
                    <a:ext uri="{9D8B030D-6E8A-4147-A177-3AD203B41FA5}">
                      <a16:colId xmlns:a16="http://schemas.microsoft.com/office/drawing/2014/main" val="20000"/>
                    </a:ext>
                  </a:extLst>
                </a:gridCol>
              </a:tblGrid>
              <a:tr h="370840">
                <a:tc>
                  <a:txBody>
                    <a:bodyPr/>
                    <a:lstStyle/>
                    <a:p>
                      <a:r>
                        <a:rPr lang="en-IN" sz="2400" dirty="0"/>
                        <a:t>P1</a:t>
                      </a:r>
                    </a:p>
                  </a:txBody>
                  <a:tcPr/>
                </a:tc>
                <a:extLst>
                  <a:ext uri="{0D108BD9-81ED-4DB2-BD59-A6C34878D82A}">
                    <a16:rowId xmlns:a16="http://schemas.microsoft.com/office/drawing/2014/main" val="10000"/>
                  </a:ext>
                </a:extLst>
              </a:tr>
              <a:tr h="370840">
                <a:tc>
                  <a:txBody>
                    <a:bodyPr/>
                    <a:lstStyle/>
                    <a:p>
                      <a:r>
                        <a:rPr lang="en-IN" sz="2400" dirty="0"/>
                        <a:t>do{</a:t>
                      </a:r>
                    </a:p>
                    <a:p>
                      <a:r>
                        <a:rPr lang="en-IN" sz="2400" dirty="0"/>
                        <a:t>        flag[1]=true;</a:t>
                      </a:r>
                    </a:p>
                    <a:p>
                      <a:r>
                        <a:rPr lang="en-IN" sz="2400" dirty="0"/>
                        <a:t>        while(flag[0]);</a:t>
                      </a:r>
                    </a:p>
                    <a:p>
                      <a:r>
                        <a:rPr lang="en-IN" sz="2400" dirty="0"/>
                        <a:t>        critical section</a:t>
                      </a:r>
                    </a:p>
                    <a:p>
                      <a:r>
                        <a:rPr lang="en-IN" sz="2400" baseline="0" dirty="0"/>
                        <a:t>         flag[1]=false;</a:t>
                      </a:r>
                      <a:endParaRPr lang="en-IN" sz="2400" dirty="0"/>
                    </a:p>
                    <a:p>
                      <a:r>
                        <a:rPr lang="en-IN" sz="2400" dirty="0"/>
                        <a:t>        remainder section</a:t>
                      </a:r>
                    </a:p>
                    <a:p>
                      <a:r>
                        <a:rPr lang="en-IN" sz="2400" dirty="0"/>
                        <a:t>}while(1);</a:t>
                      </a:r>
                    </a:p>
                  </a:txBody>
                  <a:tcPr/>
                </a:tc>
                <a:extLst>
                  <a:ext uri="{0D108BD9-81ED-4DB2-BD59-A6C34878D82A}">
                    <a16:rowId xmlns:a16="http://schemas.microsoft.com/office/drawing/2014/main" val="10001"/>
                  </a:ext>
                </a:extLst>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a:latin typeface="Marcellus"/>
              </a:rPr>
              <a:t>Boolean Array flag[2]</a:t>
            </a:r>
          </a:p>
        </p:txBody>
      </p:sp>
      <p:graphicFrame>
        <p:nvGraphicFramePr>
          <p:cNvPr id="11" name="Table 10"/>
          <p:cNvGraphicFramePr>
            <a:graphicFrameLocks noGrp="1"/>
          </p:cNvGraphicFramePr>
          <p:nvPr>
            <p:extLst>
              <p:ext uri="{D42A27DB-BD31-4B8C-83A1-F6EECF244321}">
                <p14:modId xmlns:p14="http://schemas.microsoft.com/office/powerpoint/2010/main" val="959229196"/>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extLst>
                    <a:ext uri="{9D8B030D-6E8A-4147-A177-3AD203B41FA5}">
                      <a16:colId xmlns:a16="http://schemas.microsoft.com/office/drawing/2014/main" val="20000"/>
                    </a:ext>
                  </a:extLst>
                </a:gridCol>
                <a:gridCol w="833400">
                  <a:extLst>
                    <a:ext uri="{9D8B030D-6E8A-4147-A177-3AD203B41FA5}">
                      <a16:colId xmlns:a16="http://schemas.microsoft.com/office/drawing/2014/main" val="20001"/>
                    </a:ext>
                  </a:extLst>
                </a:gridCol>
              </a:tblGrid>
              <a:tr h="370840">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0"/>
                  </a:ext>
                </a:extLst>
              </a:tr>
              <a:tr h="370840">
                <a:tc>
                  <a:txBody>
                    <a:bodyPr/>
                    <a:lstStyle/>
                    <a:p>
                      <a:r>
                        <a:rPr lang="en-IN" dirty="0"/>
                        <a:t>T</a:t>
                      </a:r>
                    </a:p>
                  </a:txBody>
                  <a:tcPr/>
                </a:tc>
                <a:tc>
                  <a:txBody>
                    <a:bodyPr/>
                    <a:lstStyle/>
                    <a:p>
                      <a:r>
                        <a:rPr lang="en-IN" dirty="0"/>
                        <a:t>F</a:t>
                      </a:r>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71936322"/>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extLst>
                    <a:ext uri="{9D8B030D-6E8A-4147-A177-3AD203B41FA5}">
                      <a16:colId xmlns:a16="http://schemas.microsoft.com/office/drawing/2014/main" val="20000"/>
                    </a:ext>
                  </a:extLst>
                </a:gridCol>
              </a:tblGrid>
              <a:tr h="370840">
                <a:tc>
                  <a:txBody>
                    <a:bodyPr/>
                    <a:lstStyle/>
                    <a:p>
                      <a:r>
                        <a:rPr lang="en-IN" sz="2400" dirty="0"/>
                        <a:t>P0</a:t>
                      </a:r>
                    </a:p>
                  </a:txBody>
                  <a:tcPr/>
                </a:tc>
                <a:extLst>
                  <a:ext uri="{0D108BD9-81ED-4DB2-BD59-A6C34878D82A}">
                    <a16:rowId xmlns:a16="http://schemas.microsoft.com/office/drawing/2014/main" val="10000"/>
                  </a:ext>
                </a:extLst>
              </a:tr>
              <a:tr h="370840">
                <a:tc>
                  <a:txBody>
                    <a:bodyPr/>
                    <a:lstStyle/>
                    <a:p>
                      <a:r>
                        <a:rPr lang="en-IN" sz="2400" dirty="0"/>
                        <a:t>do{</a:t>
                      </a:r>
                    </a:p>
                    <a:p>
                      <a:r>
                        <a:rPr lang="en-IN" sz="2400" dirty="0"/>
                        <a:t>        flag[0]=true;</a:t>
                      </a:r>
                    </a:p>
                    <a:p>
                      <a:r>
                        <a:rPr lang="en-IN" sz="2400" dirty="0"/>
                        <a:t>        while(flag[1]);</a:t>
                      </a:r>
                    </a:p>
                    <a:p>
                      <a:r>
                        <a:rPr lang="en-IN" sz="2400" dirty="0"/>
                        <a:t>        critical section</a:t>
                      </a:r>
                    </a:p>
                    <a:p>
                      <a:r>
                        <a:rPr lang="en-IN" sz="2400" baseline="0" dirty="0"/>
                        <a:t>         flag[0]=false;</a:t>
                      </a:r>
                      <a:endParaRPr lang="en-IN" sz="2400" dirty="0"/>
                    </a:p>
                    <a:p>
                      <a:r>
                        <a:rPr lang="en-IN" sz="2400" dirty="0"/>
                        <a:t>        remainder section</a:t>
                      </a:r>
                    </a:p>
                    <a:p>
                      <a:r>
                        <a:rPr lang="en-IN" sz="2400" dirty="0"/>
                        <a:t>}while(1);</a:t>
                      </a: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3630305" y="1070382"/>
            <a:ext cx="2620370"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For P0</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It wants to enter CS, so sets flag[0]=T</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It checks If his friend P1 wants to go, </a:t>
            </a:r>
          </a:p>
          <a:p>
            <a:pPr marL="285750" indent="-285750">
              <a:buFont typeface="Arial" panose="020B0604020202020204" pitchFamily="34" charset="0"/>
              <a:buChar char="•"/>
            </a:pPr>
            <a:r>
              <a:rPr lang="en-IN" sz="2000" dirty="0">
                <a:latin typeface="Marcellus"/>
              </a:rPr>
              <a:t>As flag[1]=F</a:t>
            </a:r>
          </a:p>
          <a:p>
            <a:pPr marL="285750" indent="-285750">
              <a:buFont typeface="Arial" panose="020B0604020202020204" pitchFamily="34" charset="0"/>
              <a:buChar char="•"/>
            </a:pPr>
            <a:r>
              <a:rPr lang="en-IN" sz="2000" dirty="0">
                <a:latin typeface="Marcellus"/>
              </a:rPr>
              <a:t>Control Comes out of while loop </a:t>
            </a:r>
          </a:p>
          <a:p>
            <a:pPr marL="285750" indent="-285750">
              <a:buFont typeface="Arial" panose="020B0604020202020204" pitchFamily="34" charset="0"/>
              <a:buChar char="•"/>
            </a:pPr>
            <a:r>
              <a:rPr lang="en-IN" sz="2000" dirty="0">
                <a:latin typeface="Marcellus"/>
              </a:rPr>
              <a:t>P0  executes CS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sp>
        <p:nvSpPr>
          <p:cNvPr id="17" name="TextBox 16"/>
          <p:cNvSpPr txBox="1"/>
          <p:nvPr/>
        </p:nvSpPr>
        <p:spPr>
          <a:xfrm>
            <a:off x="9703559" y="1070382"/>
            <a:ext cx="2446964" cy="4062651"/>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Sets flag[1]=T,</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while condition =true</a:t>
            </a:r>
          </a:p>
          <a:p>
            <a:pPr marL="285750" indent="-285750">
              <a:buFont typeface="Arial" panose="020B0604020202020204" pitchFamily="34" charset="0"/>
              <a:buChar char="•"/>
            </a:pPr>
            <a:r>
              <a:rPr lang="en-IN" sz="2000" dirty="0">
                <a:latin typeface="Marcellus"/>
              </a:rPr>
              <a:t>P1 gets trapped in an infinite loop</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P1 is unable to enter CS</a:t>
            </a:r>
          </a:p>
          <a:p>
            <a:pPr marL="285750" indent="-285750">
              <a:buFont typeface="Arial" panose="020B0604020202020204" pitchFamily="34" charset="0"/>
              <a:buChar char="•"/>
            </a:pPr>
            <a:endParaRPr lang="en-IN" dirty="0">
              <a:latin typeface="Marcellus"/>
            </a:endParaRPr>
          </a:p>
        </p:txBody>
      </p:sp>
      <p:graphicFrame>
        <p:nvGraphicFramePr>
          <p:cNvPr id="18" name="Table 17"/>
          <p:cNvGraphicFramePr>
            <a:graphicFrameLocks noGrp="1"/>
          </p:cNvGraphicFramePr>
          <p:nvPr>
            <p:extLst>
              <p:ext uri="{D42A27DB-BD31-4B8C-83A1-F6EECF244321}">
                <p14:modId xmlns:p14="http://schemas.microsoft.com/office/powerpoint/2010/main" val="3695870912"/>
              </p:ext>
            </p:extLst>
          </p:nvPr>
        </p:nvGraphicFramePr>
        <p:xfrm>
          <a:off x="8516082" y="5467741"/>
          <a:ext cx="1544600" cy="741680"/>
        </p:xfrm>
        <a:graphic>
          <a:graphicData uri="http://schemas.openxmlformats.org/drawingml/2006/table">
            <a:tbl>
              <a:tblPr firstRow="1" bandRow="1">
                <a:tableStyleId>{7DF18680-E054-41AD-8BC1-D1AEF772440D}</a:tableStyleId>
              </a:tblPr>
              <a:tblGrid>
                <a:gridCol w="711200">
                  <a:extLst>
                    <a:ext uri="{9D8B030D-6E8A-4147-A177-3AD203B41FA5}">
                      <a16:colId xmlns:a16="http://schemas.microsoft.com/office/drawing/2014/main" val="20000"/>
                    </a:ext>
                  </a:extLst>
                </a:gridCol>
                <a:gridCol w="833400">
                  <a:extLst>
                    <a:ext uri="{9D8B030D-6E8A-4147-A177-3AD203B41FA5}">
                      <a16:colId xmlns:a16="http://schemas.microsoft.com/office/drawing/2014/main" val="20001"/>
                    </a:ext>
                  </a:extLst>
                </a:gridCol>
              </a:tblGrid>
              <a:tr h="370840">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0"/>
                  </a:ext>
                </a:extLst>
              </a:tr>
              <a:tr h="370840">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320069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Can P1 enter CS while P0 is in Remainder Section ?</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68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38096492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Can P1 enter CS while P0 is in Remainder Section ?Yes</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69</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3355232349"/>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extLst>
                    <a:ext uri="{9D8B030D-6E8A-4147-A177-3AD203B41FA5}">
                      <a16:colId xmlns:a16="http://schemas.microsoft.com/office/drawing/2014/main" val="20000"/>
                    </a:ext>
                  </a:extLst>
                </a:gridCol>
              </a:tblGrid>
              <a:tr h="370840">
                <a:tc>
                  <a:txBody>
                    <a:bodyPr/>
                    <a:lstStyle/>
                    <a:p>
                      <a:r>
                        <a:rPr lang="en-IN" sz="2400" dirty="0"/>
                        <a:t>P1</a:t>
                      </a:r>
                    </a:p>
                  </a:txBody>
                  <a:tcPr/>
                </a:tc>
                <a:extLst>
                  <a:ext uri="{0D108BD9-81ED-4DB2-BD59-A6C34878D82A}">
                    <a16:rowId xmlns:a16="http://schemas.microsoft.com/office/drawing/2014/main" val="10000"/>
                  </a:ext>
                </a:extLst>
              </a:tr>
              <a:tr h="370840">
                <a:tc>
                  <a:txBody>
                    <a:bodyPr/>
                    <a:lstStyle/>
                    <a:p>
                      <a:r>
                        <a:rPr lang="en-IN" sz="2400" dirty="0"/>
                        <a:t>do{</a:t>
                      </a:r>
                    </a:p>
                    <a:p>
                      <a:r>
                        <a:rPr lang="en-IN" sz="2400" dirty="0"/>
                        <a:t>        flag[1]=true;</a:t>
                      </a:r>
                    </a:p>
                    <a:p>
                      <a:r>
                        <a:rPr lang="en-IN" sz="2400" dirty="0"/>
                        <a:t>        while(flag[0]);</a:t>
                      </a:r>
                    </a:p>
                    <a:p>
                      <a:r>
                        <a:rPr lang="en-IN" sz="2400" dirty="0"/>
                        <a:t>        critical section</a:t>
                      </a:r>
                    </a:p>
                    <a:p>
                      <a:r>
                        <a:rPr lang="en-IN" sz="2400" baseline="0" dirty="0"/>
                        <a:t>         flag[1]=false;</a:t>
                      </a:r>
                      <a:endParaRPr lang="en-IN" sz="2400" dirty="0"/>
                    </a:p>
                    <a:p>
                      <a:r>
                        <a:rPr lang="en-IN" sz="2400" dirty="0"/>
                        <a:t>        remainder section</a:t>
                      </a:r>
                    </a:p>
                    <a:p>
                      <a:r>
                        <a:rPr lang="en-IN" sz="2400" dirty="0"/>
                        <a:t>}while(1);</a:t>
                      </a:r>
                    </a:p>
                  </a:txBody>
                  <a:tcPr/>
                </a:tc>
                <a:extLst>
                  <a:ext uri="{0D108BD9-81ED-4DB2-BD59-A6C34878D82A}">
                    <a16:rowId xmlns:a16="http://schemas.microsoft.com/office/drawing/2014/main" val="10001"/>
                  </a:ext>
                </a:extLst>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a:latin typeface="Marcellus"/>
              </a:rPr>
              <a:t>Boolean Array flag[2]</a:t>
            </a:r>
          </a:p>
        </p:txBody>
      </p:sp>
      <p:graphicFrame>
        <p:nvGraphicFramePr>
          <p:cNvPr id="11" name="Table 10"/>
          <p:cNvGraphicFramePr>
            <a:graphicFrameLocks noGrp="1"/>
          </p:cNvGraphicFramePr>
          <p:nvPr>
            <p:extLst>
              <p:ext uri="{D42A27DB-BD31-4B8C-83A1-F6EECF244321}">
                <p14:modId xmlns:p14="http://schemas.microsoft.com/office/powerpoint/2010/main" val="1588408553"/>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extLst>
                    <a:ext uri="{9D8B030D-6E8A-4147-A177-3AD203B41FA5}">
                      <a16:colId xmlns:a16="http://schemas.microsoft.com/office/drawing/2014/main" val="20000"/>
                    </a:ext>
                  </a:extLst>
                </a:gridCol>
                <a:gridCol w="833400">
                  <a:extLst>
                    <a:ext uri="{9D8B030D-6E8A-4147-A177-3AD203B41FA5}">
                      <a16:colId xmlns:a16="http://schemas.microsoft.com/office/drawing/2014/main" val="20001"/>
                    </a:ext>
                  </a:extLst>
                </a:gridCol>
              </a:tblGrid>
              <a:tr h="370840">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0"/>
                  </a:ext>
                </a:extLst>
              </a:tr>
              <a:tr h="370840">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49130547"/>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extLst>
                    <a:ext uri="{9D8B030D-6E8A-4147-A177-3AD203B41FA5}">
                      <a16:colId xmlns:a16="http://schemas.microsoft.com/office/drawing/2014/main" val="20000"/>
                    </a:ext>
                  </a:extLst>
                </a:gridCol>
              </a:tblGrid>
              <a:tr h="370840">
                <a:tc>
                  <a:txBody>
                    <a:bodyPr/>
                    <a:lstStyle/>
                    <a:p>
                      <a:r>
                        <a:rPr lang="en-IN" sz="2400" dirty="0"/>
                        <a:t>P0</a:t>
                      </a:r>
                    </a:p>
                  </a:txBody>
                  <a:tcPr/>
                </a:tc>
                <a:extLst>
                  <a:ext uri="{0D108BD9-81ED-4DB2-BD59-A6C34878D82A}">
                    <a16:rowId xmlns:a16="http://schemas.microsoft.com/office/drawing/2014/main" val="10000"/>
                  </a:ext>
                </a:extLst>
              </a:tr>
              <a:tr h="370840">
                <a:tc>
                  <a:txBody>
                    <a:bodyPr/>
                    <a:lstStyle/>
                    <a:p>
                      <a:r>
                        <a:rPr lang="en-IN" sz="2400" dirty="0"/>
                        <a:t>do{</a:t>
                      </a:r>
                    </a:p>
                    <a:p>
                      <a:r>
                        <a:rPr lang="en-IN" sz="2400" dirty="0"/>
                        <a:t>        flag[0]=true;</a:t>
                      </a:r>
                    </a:p>
                    <a:p>
                      <a:r>
                        <a:rPr lang="en-IN" sz="2400" dirty="0"/>
                        <a:t>        while(flag[1]);</a:t>
                      </a:r>
                    </a:p>
                    <a:p>
                      <a:r>
                        <a:rPr lang="en-IN" sz="2400" dirty="0"/>
                        <a:t>        critical section</a:t>
                      </a:r>
                    </a:p>
                    <a:p>
                      <a:r>
                        <a:rPr lang="en-IN" sz="2400" baseline="0" dirty="0"/>
                        <a:t>         flag[0]=false;</a:t>
                      </a:r>
                      <a:endParaRPr lang="en-IN" sz="2400" dirty="0"/>
                    </a:p>
                    <a:p>
                      <a:r>
                        <a:rPr lang="en-IN" sz="2400" dirty="0"/>
                        <a:t>        remainder section</a:t>
                      </a:r>
                    </a:p>
                    <a:p>
                      <a:r>
                        <a:rPr lang="en-IN" sz="2400" dirty="0"/>
                        <a:t>}while(1);</a:t>
                      </a: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3630305" y="1261454"/>
            <a:ext cx="2620370"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For P0</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After finishing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a:latin typeface="Marcellus"/>
              </a:rPr>
              <a:t>Sets flag[0]=</a:t>
            </a:r>
            <a:r>
              <a:rPr lang="en-IN" sz="2000" dirty="0">
                <a:latin typeface="Marcellus"/>
              </a:rPr>
              <a:t>false </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Continues with RS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sp>
        <p:nvSpPr>
          <p:cNvPr id="17" name="TextBox 16"/>
          <p:cNvSpPr txBox="1"/>
          <p:nvPr/>
        </p:nvSpPr>
        <p:spPr>
          <a:xfrm>
            <a:off x="9703559" y="1370638"/>
            <a:ext cx="2446964" cy="3447098"/>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P1 tries to enter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sets flag[1]=T,</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while condition =false</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P1 enters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dirty="0">
              <a:latin typeface="Marcellus"/>
            </a:endParaRPr>
          </a:p>
        </p:txBody>
      </p:sp>
    </p:spTree>
    <p:extLst>
      <p:ext uri="{BB962C8B-B14F-4D97-AF65-F5344CB8AC3E}">
        <p14:creationId xmlns:p14="http://schemas.microsoft.com/office/powerpoint/2010/main" val="3762753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producer and consumer routines  are correct separately, </a:t>
            </a:r>
          </a:p>
          <a:p>
            <a:pPr lvl="1"/>
            <a:r>
              <a:rPr lang="en-IN" dirty="0"/>
              <a:t>May not function correctly when executed concurrently.</a:t>
            </a:r>
          </a:p>
          <a:p>
            <a:endParaRPr lang="en-IN" dirty="0"/>
          </a:p>
          <a:p>
            <a:r>
              <a:rPr lang="en-IN" b="1" dirty="0"/>
              <a:t>Suppose that the value of the variable counter is currently 5 </a:t>
            </a:r>
          </a:p>
        </p:txBody>
      </p:sp>
      <p:pic>
        <p:nvPicPr>
          <p:cNvPr id="11" name="Picture 10"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B2DAB97B-4AE3-4FD2-B9A2-A764A8B25ACF}"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7</a:t>
            </a:fld>
            <a:endParaRPr lang="en-US"/>
          </a:p>
        </p:txBody>
      </p:sp>
    </p:spTree>
    <p:extLst>
      <p:ext uri="{BB962C8B-B14F-4D97-AF65-F5344CB8AC3E}">
        <p14:creationId xmlns:p14="http://schemas.microsoft.com/office/powerpoint/2010/main" val="359903754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Algorithm 2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Mutual Exclusion Check</a:t>
            </a:r>
            <a:br>
              <a:rPr lang="en-US" sz="2800" dirty="0">
                <a:solidFill>
                  <a:srgbClr val="C00000"/>
                </a:solidFill>
                <a:latin typeface="Marcellus" panose="020E0602050203020307" pitchFamily="34" charset="0"/>
              </a:rPr>
            </a:b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70</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395086843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Algorithm 2:</a:t>
            </a:r>
            <a:br>
              <a:rPr lang="en-US" sz="3600" dirty="0">
                <a:solidFill>
                  <a:srgbClr val="C00000"/>
                </a:solidFill>
                <a:latin typeface="Marcellus" panose="020E0602050203020307" pitchFamily="34" charset="0"/>
              </a:rPr>
            </a:br>
            <a:r>
              <a:rPr lang="en-US" sz="3600" dirty="0">
                <a:solidFill>
                  <a:srgbClr val="C00000"/>
                </a:solidFill>
                <a:latin typeface="Marcellus" panose="020E0602050203020307" pitchFamily="34" charset="0"/>
              </a:rPr>
              <a:t>Progress Requirement Check</a:t>
            </a:r>
            <a:br>
              <a:rPr lang="en-US" sz="3600" dirty="0">
                <a:solidFill>
                  <a:srgbClr val="C00000"/>
                </a:solidFill>
                <a:latin typeface="Marcellus" panose="020E0602050203020307" pitchFamily="34" charset="0"/>
              </a:rPr>
            </a:br>
            <a:br>
              <a:rPr lang="en-US" sz="3600" dirty="0">
                <a:solidFill>
                  <a:srgbClr val="C00000"/>
                </a:solidFill>
                <a:latin typeface="Marcellus" panose="020E0602050203020307" pitchFamily="34" charset="0"/>
              </a:rPr>
            </a:b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71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6077298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Can P0 enter CS immediately again after completing RS?</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72</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7939413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Can P0 enter CS immediately again after completing RS? Yes</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73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2</a:t>
            </a:r>
          </a:p>
          <a:p>
            <a:pPr marL="0" indent="0">
              <a:buNone/>
            </a:pPr>
            <a:endParaRPr lang="en-IN" b="1" dirty="0"/>
          </a:p>
        </p:txBody>
      </p:sp>
      <p:sp>
        <p:nvSpPr>
          <p:cNvPr id="13" name="Rectangle 12"/>
          <p:cNvSpPr/>
          <p:nvPr/>
        </p:nvSpPr>
        <p:spPr>
          <a:xfrm>
            <a:off x="5416701" y="5467741"/>
            <a:ext cx="2969083" cy="461665"/>
          </a:xfrm>
          <a:prstGeom prst="rect">
            <a:avLst/>
          </a:prstGeom>
        </p:spPr>
        <p:txBody>
          <a:bodyPr wrap="none">
            <a:spAutoFit/>
          </a:bodyPr>
          <a:lstStyle/>
          <a:p>
            <a:r>
              <a:rPr lang="en-IN" sz="2400" dirty="0">
                <a:latin typeface="Marcellus"/>
              </a:rPr>
              <a:t>Boolean Array flag[2]</a:t>
            </a:r>
          </a:p>
        </p:txBody>
      </p:sp>
      <p:graphicFrame>
        <p:nvGraphicFramePr>
          <p:cNvPr id="11" name="Table 10"/>
          <p:cNvGraphicFramePr>
            <a:graphicFrameLocks noGrp="1"/>
          </p:cNvGraphicFramePr>
          <p:nvPr>
            <p:extLst>
              <p:ext uri="{D42A27DB-BD31-4B8C-83A1-F6EECF244321}">
                <p14:modId xmlns:p14="http://schemas.microsoft.com/office/powerpoint/2010/main" val="467863671"/>
              </p:ext>
            </p:extLst>
          </p:nvPr>
        </p:nvGraphicFramePr>
        <p:xfrm>
          <a:off x="3849557" y="5139723"/>
          <a:ext cx="1544600" cy="1112520"/>
        </p:xfrm>
        <a:graphic>
          <a:graphicData uri="http://schemas.openxmlformats.org/drawingml/2006/table">
            <a:tbl>
              <a:tblPr firstRow="1" bandRow="1">
                <a:tableStyleId>{7DF18680-E054-41AD-8BC1-D1AEF772440D}</a:tableStyleId>
              </a:tblPr>
              <a:tblGrid>
                <a:gridCol w="711200">
                  <a:extLst>
                    <a:ext uri="{9D8B030D-6E8A-4147-A177-3AD203B41FA5}">
                      <a16:colId xmlns:a16="http://schemas.microsoft.com/office/drawing/2014/main" val="20000"/>
                    </a:ext>
                  </a:extLst>
                </a:gridCol>
                <a:gridCol w="833400">
                  <a:extLst>
                    <a:ext uri="{9D8B030D-6E8A-4147-A177-3AD203B41FA5}">
                      <a16:colId xmlns:a16="http://schemas.microsoft.com/office/drawing/2014/main" val="20001"/>
                    </a:ext>
                  </a:extLst>
                </a:gridCol>
              </a:tblGrid>
              <a:tr h="370840">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0"/>
                  </a:ext>
                </a:extLst>
              </a:tr>
              <a:tr h="370840">
                <a:tc>
                  <a:txBody>
                    <a:bodyPr/>
                    <a:lstStyle/>
                    <a:p>
                      <a:r>
                        <a:rPr lang="en-IN" dirty="0"/>
                        <a:t>T</a:t>
                      </a:r>
                    </a:p>
                  </a:txBody>
                  <a:tcPr/>
                </a:tc>
                <a:tc>
                  <a:txBody>
                    <a:bodyPr/>
                    <a:lstStyle/>
                    <a:p>
                      <a:r>
                        <a:rPr lang="en-IN" dirty="0"/>
                        <a:t>F</a:t>
                      </a:r>
                    </a:p>
                  </a:txBody>
                  <a:tcPr/>
                </a:tc>
                <a:extLst>
                  <a:ext uri="{0D108BD9-81ED-4DB2-BD59-A6C34878D82A}">
                    <a16:rowId xmlns:a16="http://schemas.microsoft.com/office/drawing/2014/main" val="10001"/>
                  </a:ext>
                </a:extLst>
              </a:tr>
              <a:tr h="370840">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10002"/>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516115774"/>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extLst>
                    <a:ext uri="{9D8B030D-6E8A-4147-A177-3AD203B41FA5}">
                      <a16:colId xmlns:a16="http://schemas.microsoft.com/office/drawing/2014/main" val="20000"/>
                    </a:ext>
                  </a:extLst>
                </a:gridCol>
              </a:tblGrid>
              <a:tr h="370840">
                <a:tc>
                  <a:txBody>
                    <a:bodyPr/>
                    <a:lstStyle/>
                    <a:p>
                      <a:r>
                        <a:rPr lang="en-IN" sz="2400" dirty="0"/>
                        <a:t>P0</a:t>
                      </a:r>
                    </a:p>
                  </a:txBody>
                  <a:tcPr/>
                </a:tc>
                <a:extLst>
                  <a:ext uri="{0D108BD9-81ED-4DB2-BD59-A6C34878D82A}">
                    <a16:rowId xmlns:a16="http://schemas.microsoft.com/office/drawing/2014/main" val="10000"/>
                  </a:ext>
                </a:extLst>
              </a:tr>
              <a:tr h="370840">
                <a:tc>
                  <a:txBody>
                    <a:bodyPr/>
                    <a:lstStyle/>
                    <a:p>
                      <a:r>
                        <a:rPr lang="en-IN" sz="2400" dirty="0"/>
                        <a:t>do{</a:t>
                      </a:r>
                    </a:p>
                    <a:p>
                      <a:r>
                        <a:rPr lang="en-IN" sz="2400" dirty="0"/>
                        <a:t>        flag[0]=true;</a:t>
                      </a:r>
                    </a:p>
                    <a:p>
                      <a:r>
                        <a:rPr lang="en-IN" sz="2400" dirty="0"/>
                        <a:t>        while(flag[1]);</a:t>
                      </a:r>
                    </a:p>
                    <a:p>
                      <a:r>
                        <a:rPr lang="en-IN" sz="2400" dirty="0"/>
                        <a:t>        critical section</a:t>
                      </a:r>
                    </a:p>
                    <a:p>
                      <a:r>
                        <a:rPr lang="en-IN" sz="2400" baseline="0" dirty="0"/>
                        <a:t>         flag[0]=false;</a:t>
                      </a:r>
                      <a:endParaRPr lang="en-IN" sz="2400" dirty="0"/>
                    </a:p>
                    <a:p>
                      <a:r>
                        <a:rPr lang="en-IN" sz="2400" dirty="0"/>
                        <a:t>        remainder section</a:t>
                      </a:r>
                    </a:p>
                    <a:p>
                      <a:r>
                        <a:rPr lang="en-IN" sz="2400" dirty="0"/>
                        <a:t>}while(1);</a:t>
                      </a: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3561767" y="1729602"/>
            <a:ext cx="4531056" cy="3170099"/>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If His friend P1 is not interested in CS and flag[1]=F</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and If P0 wants to go again , is interested, so set flag[0]=T</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while loop is false </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solidFill>
                  <a:srgbClr val="FF0000"/>
                </a:solidFill>
                <a:latin typeface="Marcellus"/>
              </a:rPr>
              <a:t>So P0 can enter CS any number of times</a:t>
            </a:r>
          </a:p>
        </p:txBody>
      </p:sp>
    </p:spTree>
    <p:extLst>
      <p:ext uri="{BB962C8B-B14F-4D97-AF65-F5344CB8AC3E}">
        <p14:creationId xmlns:p14="http://schemas.microsoft.com/office/powerpoint/2010/main" val="7145077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2 : Progress Requirement Check</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74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If P1 wants to go in CS again and immediately after executing RS, it can enter again if P2 is not interested in CS</a:t>
            </a:r>
          </a:p>
          <a:p>
            <a:endParaRPr lang="en-IN" b="1" dirty="0"/>
          </a:p>
          <a:p>
            <a:r>
              <a:rPr lang="en-IN" b="1" dirty="0"/>
              <a:t>Whichever process is interested , while others are not, gets to enter CS</a:t>
            </a:r>
          </a:p>
          <a:p>
            <a:endParaRPr lang="en-IN" b="1" dirty="0"/>
          </a:p>
          <a:p>
            <a:r>
              <a:rPr lang="en-IN" b="1" dirty="0"/>
              <a:t>Progress till now.</a:t>
            </a:r>
          </a:p>
          <a:p>
            <a:pPr marL="0" indent="0">
              <a:buNone/>
            </a:pPr>
            <a:endParaRPr lang="en-IN" b="1" dirty="0"/>
          </a:p>
        </p:txBody>
      </p:sp>
    </p:spTree>
    <p:extLst>
      <p:ext uri="{BB962C8B-B14F-4D97-AF65-F5344CB8AC3E}">
        <p14:creationId xmlns:p14="http://schemas.microsoft.com/office/powerpoint/2010/main" val="270763800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2 : Progress Requirement Check</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75</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Contradiction crops up…………….Now…</a:t>
            </a:r>
          </a:p>
          <a:p>
            <a:pPr marL="0" indent="0">
              <a:buNone/>
            </a:pPr>
            <a:endParaRPr lang="en-IN" b="1" dirty="0"/>
          </a:p>
        </p:txBody>
      </p:sp>
    </p:spTree>
    <p:extLst>
      <p:ext uri="{BB962C8B-B14F-4D97-AF65-F5344CB8AC3E}">
        <p14:creationId xmlns:p14="http://schemas.microsoft.com/office/powerpoint/2010/main" val="38239749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If both P0,P1 want to enter CS</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76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2</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1812049081"/>
              </p:ext>
            </p:extLst>
          </p:nvPr>
        </p:nvGraphicFramePr>
        <p:xfrm>
          <a:off x="6361832" y="1626360"/>
          <a:ext cx="3308687" cy="3108960"/>
        </p:xfrm>
        <a:graphic>
          <a:graphicData uri="http://schemas.openxmlformats.org/drawingml/2006/table">
            <a:tbl>
              <a:tblPr firstRow="1" bandRow="1">
                <a:tableStyleId>{7DF18680-E054-41AD-8BC1-D1AEF772440D}</a:tableStyleId>
              </a:tblPr>
              <a:tblGrid>
                <a:gridCol w="3308687">
                  <a:extLst>
                    <a:ext uri="{9D8B030D-6E8A-4147-A177-3AD203B41FA5}">
                      <a16:colId xmlns:a16="http://schemas.microsoft.com/office/drawing/2014/main" val="20000"/>
                    </a:ext>
                  </a:extLst>
                </a:gridCol>
              </a:tblGrid>
              <a:tr h="370840">
                <a:tc>
                  <a:txBody>
                    <a:bodyPr/>
                    <a:lstStyle/>
                    <a:p>
                      <a:r>
                        <a:rPr lang="en-IN" sz="2400" dirty="0"/>
                        <a:t>P1</a:t>
                      </a:r>
                    </a:p>
                  </a:txBody>
                  <a:tcPr/>
                </a:tc>
                <a:extLst>
                  <a:ext uri="{0D108BD9-81ED-4DB2-BD59-A6C34878D82A}">
                    <a16:rowId xmlns:a16="http://schemas.microsoft.com/office/drawing/2014/main" val="10000"/>
                  </a:ext>
                </a:extLst>
              </a:tr>
              <a:tr h="370840">
                <a:tc>
                  <a:txBody>
                    <a:bodyPr/>
                    <a:lstStyle/>
                    <a:p>
                      <a:r>
                        <a:rPr lang="en-IN" sz="2400" dirty="0"/>
                        <a:t>do{</a:t>
                      </a:r>
                    </a:p>
                    <a:p>
                      <a:r>
                        <a:rPr lang="en-IN" sz="2400" dirty="0"/>
                        <a:t>        flag[1]=true;</a:t>
                      </a:r>
                    </a:p>
                    <a:p>
                      <a:r>
                        <a:rPr lang="en-IN" sz="2400" dirty="0"/>
                        <a:t>        while(flag[0]);</a:t>
                      </a:r>
                    </a:p>
                    <a:p>
                      <a:r>
                        <a:rPr lang="en-IN" sz="2400" dirty="0"/>
                        <a:t>        critical section</a:t>
                      </a:r>
                    </a:p>
                    <a:p>
                      <a:r>
                        <a:rPr lang="en-IN" sz="2400" baseline="0" dirty="0"/>
                        <a:t>         flag[1]=false;</a:t>
                      </a:r>
                      <a:endParaRPr lang="en-IN" sz="2400" dirty="0"/>
                    </a:p>
                    <a:p>
                      <a:r>
                        <a:rPr lang="en-IN" sz="2400" dirty="0"/>
                        <a:t>        remainder section</a:t>
                      </a:r>
                    </a:p>
                    <a:p>
                      <a:r>
                        <a:rPr lang="en-IN" sz="2400" dirty="0"/>
                        <a:t>}while(1);</a:t>
                      </a:r>
                    </a:p>
                  </a:txBody>
                  <a:tcPr/>
                </a:tc>
                <a:extLst>
                  <a:ext uri="{0D108BD9-81ED-4DB2-BD59-A6C34878D82A}">
                    <a16:rowId xmlns:a16="http://schemas.microsoft.com/office/drawing/2014/main" val="10001"/>
                  </a:ext>
                </a:extLst>
              </a:tr>
            </a:tbl>
          </a:graphicData>
        </a:graphic>
      </p:graphicFrame>
      <p:sp>
        <p:nvSpPr>
          <p:cNvPr id="13" name="Rectangle 12"/>
          <p:cNvSpPr/>
          <p:nvPr/>
        </p:nvSpPr>
        <p:spPr>
          <a:xfrm>
            <a:off x="5416701" y="5467741"/>
            <a:ext cx="2969083" cy="461665"/>
          </a:xfrm>
          <a:prstGeom prst="rect">
            <a:avLst/>
          </a:prstGeom>
        </p:spPr>
        <p:txBody>
          <a:bodyPr wrap="none">
            <a:spAutoFit/>
          </a:bodyPr>
          <a:lstStyle/>
          <a:p>
            <a:r>
              <a:rPr lang="en-IN" sz="2400" dirty="0">
                <a:latin typeface="Marcellus"/>
              </a:rPr>
              <a:t>Boolean Array flag[2]</a:t>
            </a:r>
          </a:p>
        </p:txBody>
      </p:sp>
      <p:graphicFrame>
        <p:nvGraphicFramePr>
          <p:cNvPr id="11" name="Table 10"/>
          <p:cNvGraphicFramePr>
            <a:graphicFrameLocks noGrp="1"/>
          </p:cNvGraphicFramePr>
          <p:nvPr>
            <p:extLst>
              <p:ext uri="{D42A27DB-BD31-4B8C-83A1-F6EECF244321}">
                <p14:modId xmlns:p14="http://schemas.microsoft.com/office/powerpoint/2010/main" val="1509372449"/>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extLst>
                    <a:ext uri="{9D8B030D-6E8A-4147-A177-3AD203B41FA5}">
                      <a16:colId xmlns:a16="http://schemas.microsoft.com/office/drawing/2014/main" val="20000"/>
                    </a:ext>
                  </a:extLst>
                </a:gridCol>
                <a:gridCol w="833400">
                  <a:extLst>
                    <a:ext uri="{9D8B030D-6E8A-4147-A177-3AD203B41FA5}">
                      <a16:colId xmlns:a16="http://schemas.microsoft.com/office/drawing/2014/main" val="20001"/>
                    </a:ext>
                  </a:extLst>
                </a:gridCol>
              </a:tblGrid>
              <a:tr h="370840">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0"/>
                  </a:ext>
                </a:extLst>
              </a:tr>
              <a:tr h="370840">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286006233"/>
              </p:ext>
            </p:extLst>
          </p:nvPr>
        </p:nvGraphicFramePr>
        <p:xfrm>
          <a:off x="272488" y="1728047"/>
          <a:ext cx="3243388" cy="3108960"/>
        </p:xfrm>
        <a:graphic>
          <a:graphicData uri="http://schemas.openxmlformats.org/drawingml/2006/table">
            <a:tbl>
              <a:tblPr firstRow="1" bandRow="1">
                <a:tableStyleId>{7DF18680-E054-41AD-8BC1-D1AEF772440D}</a:tableStyleId>
              </a:tblPr>
              <a:tblGrid>
                <a:gridCol w="3243388">
                  <a:extLst>
                    <a:ext uri="{9D8B030D-6E8A-4147-A177-3AD203B41FA5}">
                      <a16:colId xmlns:a16="http://schemas.microsoft.com/office/drawing/2014/main" val="20000"/>
                    </a:ext>
                  </a:extLst>
                </a:gridCol>
              </a:tblGrid>
              <a:tr h="370840">
                <a:tc>
                  <a:txBody>
                    <a:bodyPr/>
                    <a:lstStyle/>
                    <a:p>
                      <a:r>
                        <a:rPr lang="en-IN" sz="2400" dirty="0"/>
                        <a:t>P0</a:t>
                      </a:r>
                    </a:p>
                  </a:txBody>
                  <a:tcPr/>
                </a:tc>
                <a:extLst>
                  <a:ext uri="{0D108BD9-81ED-4DB2-BD59-A6C34878D82A}">
                    <a16:rowId xmlns:a16="http://schemas.microsoft.com/office/drawing/2014/main" val="10000"/>
                  </a:ext>
                </a:extLst>
              </a:tr>
              <a:tr h="370840">
                <a:tc>
                  <a:txBody>
                    <a:bodyPr/>
                    <a:lstStyle/>
                    <a:p>
                      <a:r>
                        <a:rPr lang="en-IN" sz="2400" dirty="0"/>
                        <a:t>do{</a:t>
                      </a:r>
                    </a:p>
                    <a:p>
                      <a:r>
                        <a:rPr lang="en-IN" sz="2400" dirty="0"/>
                        <a:t>        flag[0]=true;</a:t>
                      </a:r>
                    </a:p>
                    <a:p>
                      <a:r>
                        <a:rPr lang="en-IN" sz="2400" dirty="0"/>
                        <a:t>        while(flag[1]);</a:t>
                      </a:r>
                    </a:p>
                    <a:p>
                      <a:r>
                        <a:rPr lang="en-IN" sz="2400" dirty="0"/>
                        <a:t>        critical section</a:t>
                      </a:r>
                    </a:p>
                    <a:p>
                      <a:r>
                        <a:rPr lang="en-IN" sz="2400" baseline="0" dirty="0"/>
                        <a:t>         flag[0]=false;</a:t>
                      </a:r>
                      <a:endParaRPr lang="en-IN" sz="2400" dirty="0"/>
                    </a:p>
                    <a:p>
                      <a:r>
                        <a:rPr lang="en-IN" sz="2400" dirty="0"/>
                        <a:t>        remainder section</a:t>
                      </a:r>
                    </a:p>
                    <a:p>
                      <a:r>
                        <a:rPr lang="en-IN" sz="2400" dirty="0"/>
                        <a:t>}while(1);</a:t>
                      </a: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3630305" y="1261454"/>
            <a:ext cx="2620370" cy="2523768"/>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For P0</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Gets trapped in While</a:t>
            </a:r>
          </a:p>
          <a:p>
            <a:pPr marL="285750" indent="-285750">
              <a:buFont typeface="Arial" panose="020B0604020202020204" pitchFamily="34" charset="0"/>
              <a:buChar char="•"/>
            </a:pPr>
            <a:r>
              <a:rPr lang="en-IN" sz="2000" dirty="0">
                <a:latin typeface="Marcellus"/>
              </a:rPr>
              <a:t>Infinite Loop </a:t>
            </a:r>
          </a:p>
          <a:p>
            <a:pPr marL="285750" indent="-285750">
              <a:buFont typeface="Arial" panose="020B0604020202020204" pitchFamily="34" charset="0"/>
              <a:buChar char="•"/>
            </a:pPr>
            <a:r>
              <a:rPr lang="en-IN" sz="2000" dirty="0">
                <a:latin typeface="Marcellus"/>
              </a:rPr>
              <a:t>P0 Doesn’t enter CS</a:t>
            </a:r>
          </a:p>
          <a:p>
            <a:pPr marL="285750" indent="-285750">
              <a:buFont typeface="Arial" panose="020B0604020202020204" pitchFamily="34" charset="0"/>
              <a:buChar char="•"/>
            </a:pPr>
            <a:endParaRPr lang="en-IN" dirty="0">
              <a:latin typeface="Marcellus"/>
            </a:endParaRPr>
          </a:p>
        </p:txBody>
      </p:sp>
      <p:sp>
        <p:nvSpPr>
          <p:cNvPr id="18" name="TextBox 17"/>
          <p:cNvSpPr txBox="1"/>
          <p:nvPr/>
        </p:nvSpPr>
        <p:spPr>
          <a:xfrm>
            <a:off x="9674647" y="1283236"/>
            <a:ext cx="2620370" cy="2523768"/>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For P1</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Gets trapped in While</a:t>
            </a:r>
          </a:p>
          <a:p>
            <a:pPr marL="285750" indent="-285750">
              <a:buFont typeface="Arial" panose="020B0604020202020204" pitchFamily="34" charset="0"/>
              <a:buChar char="•"/>
            </a:pPr>
            <a:r>
              <a:rPr lang="en-IN" sz="2000" dirty="0">
                <a:latin typeface="Marcellus"/>
              </a:rPr>
              <a:t>Infinite Loop </a:t>
            </a:r>
          </a:p>
          <a:p>
            <a:pPr marL="285750" indent="-285750">
              <a:buFont typeface="Arial" panose="020B0604020202020204" pitchFamily="34" charset="0"/>
              <a:buChar char="•"/>
            </a:pPr>
            <a:r>
              <a:rPr lang="en-IN" sz="2000" dirty="0">
                <a:latin typeface="Marcellus"/>
              </a:rPr>
              <a:t>P1 Doesn’t enter CS</a:t>
            </a:r>
          </a:p>
          <a:p>
            <a:pPr marL="285750" indent="-285750">
              <a:buFont typeface="Arial" panose="020B0604020202020204" pitchFamily="34" charset="0"/>
              <a:buChar char="•"/>
            </a:pPr>
            <a:endParaRPr lang="en-IN" dirty="0">
              <a:latin typeface="Marcellus"/>
            </a:endParaRPr>
          </a:p>
        </p:txBody>
      </p:sp>
      <p:sp>
        <p:nvSpPr>
          <p:cNvPr id="17" name="TextBox 16"/>
          <p:cNvSpPr txBox="1"/>
          <p:nvPr/>
        </p:nvSpPr>
        <p:spPr>
          <a:xfrm>
            <a:off x="6859081" y="825268"/>
            <a:ext cx="2429301" cy="369332"/>
          </a:xfrm>
          <a:prstGeom prst="rect">
            <a:avLst/>
          </a:prstGeom>
          <a:noFill/>
        </p:spPr>
        <p:txBody>
          <a:bodyPr wrap="square" rtlCol="0">
            <a:spAutoFit/>
          </a:bodyPr>
          <a:lstStyle/>
          <a:p>
            <a:r>
              <a:rPr lang="en-US" dirty="0">
                <a:solidFill>
                  <a:srgbClr val="C00000"/>
                </a:solidFill>
              </a:rPr>
              <a:t>Concurrent Execution!!!</a:t>
            </a:r>
          </a:p>
        </p:txBody>
      </p:sp>
    </p:spTree>
    <p:extLst>
      <p:ext uri="{BB962C8B-B14F-4D97-AF65-F5344CB8AC3E}">
        <p14:creationId xmlns:p14="http://schemas.microsoft.com/office/powerpoint/2010/main" val="5027586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2 : Progress Requirement Check</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77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If Both P0,P1 want to enter CS, Both go in </a:t>
            </a:r>
            <a:r>
              <a:rPr lang="en-IN" b="1" dirty="0" err="1"/>
              <a:t>infinte</a:t>
            </a:r>
            <a:r>
              <a:rPr lang="en-IN" b="1" dirty="0"/>
              <a:t> loop, No one gets CS</a:t>
            </a:r>
          </a:p>
          <a:p>
            <a:endParaRPr lang="en-IN" b="1" dirty="0"/>
          </a:p>
          <a:p>
            <a:r>
              <a:rPr lang="en-IN" b="1" dirty="0"/>
              <a:t>Thus, No Progress.</a:t>
            </a:r>
          </a:p>
          <a:p>
            <a:pPr marL="0" indent="0">
              <a:buNone/>
            </a:pPr>
            <a:endParaRPr lang="en-IN" b="1" dirty="0"/>
          </a:p>
        </p:txBody>
      </p:sp>
    </p:spTree>
    <p:extLst>
      <p:ext uri="{BB962C8B-B14F-4D97-AF65-F5344CB8AC3E}">
        <p14:creationId xmlns:p14="http://schemas.microsoft.com/office/powerpoint/2010/main" val="32011238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Solutions to 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78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2</a:t>
            </a:r>
          </a:p>
          <a:p>
            <a:pPr marL="0" indent="0">
              <a:buNone/>
            </a:pPr>
            <a:endParaRPr lang="en-IN" b="1" dirty="0"/>
          </a:p>
        </p:txBody>
      </p:sp>
      <p:sp>
        <p:nvSpPr>
          <p:cNvPr id="13" name="TextBox 12"/>
          <p:cNvSpPr txBox="1"/>
          <p:nvPr/>
        </p:nvSpPr>
        <p:spPr>
          <a:xfrm>
            <a:off x="822158" y="2125943"/>
            <a:ext cx="8908696" cy="1569660"/>
          </a:xfrm>
          <a:prstGeom prst="rect">
            <a:avLst/>
          </a:prstGeom>
          <a:noFill/>
        </p:spPr>
        <p:txBody>
          <a:bodyPr wrap="square" rtlCol="0">
            <a:spAutoFit/>
          </a:bodyPr>
          <a:lstStyle/>
          <a:p>
            <a:pPr marL="342900" indent="-342900">
              <a:buFont typeface="Arial" panose="020B0604020202020204" pitchFamily="34" charset="0"/>
              <a:buChar char="•"/>
            </a:pPr>
            <a:endParaRPr lang="en-IN" sz="2400" dirty="0">
              <a:latin typeface="Marcellus"/>
            </a:endParaRPr>
          </a:p>
          <a:p>
            <a:pPr marL="342900" indent="-342900">
              <a:buFont typeface="Arial" panose="020B0604020202020204" pitchFamily="34" charset="0"/>
              <a:buChar char="•"/>
            </a:pPr>
            <a:r>
              <a:rPr lang="en-IN" sz="2400" dirty="0">
                <a:latin typeface="Marcellus"/>
              </a:rPr>
              <a:t>Mutual Exclusion is preserved</a:t>
            </a:r>
          </a:p>
          <a:p>
            <a:pPr marL="342900" indent="-342900">
              <a:buFont typeface="Arial" panose="020B0604020202020204" pitchFamily="34" charset="0"/>
              <a:buChar char="•"/>
            </a:pPr>
            <a:endParaRPr lang="en-IN" sz="2400" dirty="0">
              <a:latin typeface="Marcellus"/>
            </a:endParaRPr>
          </a:p>
          <a:p>
            <a:pPr marL="342900" indent="-342900">
              <a:buFont typeface="Arial" panose="020B0604020202020204" pitchFamily="34" charset="0"/>
              <a:buChar char="•"/>
            </a:pPr>
            <a:r>
              <a:rPr lang="en-IN" sz="2400" dirty="0">
                <a:latin typeface="Marcellus"/>
              </a:rPr>
              <a:t>Does not satisfy, Progress Requirement.</a:t>
            </a:r>
          </a:p>
        </p:txBody>
      </p:sp>
    </p:spTree>
    <p:extLst>
      <p:ext uri="{BB962C8B-B14F-4D97-AF65-F5344CB8AC3E}">
        <p14:creationId xmlns:p14="http://schemas.microsoft.com/office/powerpoint/2010/main" val="165866619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Solutions to 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79</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Now Lets us combine the concept of </a:t>
            </a:r>
          </a:p>
          <a:p>
            <a:endParaRPr lang="en-IN" b="1" dirty="0"/>
          </a:p>
          <a:p>
            <a:endParaRPr lang="en-IN" b="1" dirty="0"/>
          </a:p>
          <a:p>
            <a:endParaRPr lang="en-IN" b="1" dirty="0"/>
          </a:p>
          <a:p>
            <a:r>
              <a:rPr lang="en-IN" b="1" dirty="0"/>
              <a:t>both Algorithm 1 and  Algorithm 2</a:t>
            </a:r>
          </a:p>
          <a:p>
            <a:pPr marL="0" indent="0">
              <a:buNone/>
            </a:pPr>
            <a:endParaRPr lang="en-IN" b="1" dirty="0"/>
          </a:p>
        </p:txBody>
      </p:sp>
    </p:spTree>
    <p:extLst>
      <p:ext uri="{BB962C8B-B14F-4D97-AF65-F5344CB8AC3E}">
        <p14:creationId xmlns:p14="http://schemas.microsoft.com/office/powerpoint/2010/main" val="1511999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2886143" y="539226"/>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EC8EF798-510F-46B5-9E56-690162E17571}"/>
              </a:ext>
            </a:extLst>
          </p:cNvPr>
          <p:cNvSpPr txBox="1">
            <a:spLocks/>
          </p:cNvSpPr>
          <p:nvPr/>
        </p:nvSpPr>
        <p:spPr>
          <a:xfrm>
            <a:off x="550832" y="1709788"/>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The producer and consumer processes execute </a:t>
            </a:r>
          </a:p>
          <a:p>
            <a:pPr lvl="1"/>
            <a:r>
              <a:rPr lang="en-IN" dirty="0"/>
              <a:t>the statements "counter++" and "counter--" concurrently. </a:t>
            </a:r>
          </a:p>
          <a:p>
            <a:endParaRPr lang="en-IN" dirty="0"/>
          </a:p>
          <a:p>
            <a:r>
              <a:rPr lang="en-IN" dirty="0"/>
              <a:t>Result= counter may be 4, 5, or 6!</a:t>
            </a:r>
          </a:p>
          <a:p>
            <a:endParaRPr lang="en-IN" dirty="0"/>
          </a:p>
          <a:p>
            <a:r>
              <a:rPr lang="en-IN" dirty="0"/>
              <a:t>The only correct result, counter == 5, </a:t>
            </a:r>
            <a:r>
              <a:rPr lang="en-IN" b="1" dirty="0"/>
              <a:t>which is generated correctly</a:t>
            </a:r>
          </a:p>
          <a:p>
            <a:pPr lvl="1"/>
            <a:r>
              <a:rPr lang="en-IN" b="1" dirty="0"/>
              <a:t> if the producer and consumer execute separately.</a:t>
            </a:r>
            <a:endParaRPr lang="en-US" b="1" dirty="0">
              <a:solidFill>
                <a:schemeClr val="tx1">
                  <a:lumMod val="85000"/>
                  <a:lumOff val="15000"/>
                </a:schemeClr>
              </a:solidFill>
              <a:latin typeface="Marcellus" panose="020E0602050203020307" pitchFamily="34" charset="0"/>
            </a:endParaRPr>
          </a:p>
        </p:txBody>
      </p:sp>
      <p:pic>
        <p:nvPicPr>
          <p:cNvPr id="11" name="Picture 10"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92723446-FB8E-4816-A584-C5CF8CF0FD22}"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8</a:t>
            </a:fld>
            <a:endParaRPr lang="en-US"/>
          </a:p>
        </p:txBody>
      </p:sp>
    </p:spTree>
    <p:extLst>
      <p:ext uri="{BB962C8B-B14F-4D97-AF65-F5344CB8AC3E}">
        <p14:creationId xmlns:p14="http://schemas.microsoft.com/office/powerpoint/2010/main" val="31989317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3</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80</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latin typeface="Marcellus"/>
              </a:rPr>
              <a:t>Algorithm 3/Peterson’s Solution</a:t>
            </a:r>
          </a:p>
          <a:p>
            <a:pPr>
              <a:tabLst>
                <a:tab pos="739775" algn="l"/>
                <a:tab pos="1020763" algn="l"/>
                <a:tab pos="1257300" algn="l"/>
              </a:tabLst>
            </a:pPr>
            <a:r>
              <a:rPr lang="en-US" altLang="en-US" sz="2400" dirty="0">
                <a:solidFill>
                  <a:srgbClr val="000000"/>
                </a:solidFill>
                <a:latin typeface="Marcellus"/>
              </a:rPr>
              <a:t>The two processes share two variables:</a:t>
            </a:r>
          </a:p>
          <a:p>
            <a:pPr lvl="1">
              <a:tabLst>
                <a:tab pos="739775" algn="l"/>
                <a:tab pos="1020763" algn="l"/>
                <a:tab pos="1257300" algn="l"/>
              </a:tabLst>
            </a:pPr>
            <a:r>
              <a:rPr lang="en-US" altLang="en-US" dirty="0" err="1">
                <a:latin typeface="Marcellus"/>
              </a:rPr>
              <a:t>int</a:t>
            </a:r>
            <a:r>
              <a:rPr lang="en-US" altLang="en-US" dirty="0">
                <a:latin typeface="Marcellus"/>
              </a:rPr>
              <a:t> turn; </a:t>
            </a:r>
          </a:p>
          <a:p>
            <a:pPr lvl="1">
              <a:tabLst>
                <a:tab pos="739775" algn="l"/>
                <a:tab pos="1020763" algn="l"/>
                <a:tab pos="1257300" algn="l"/>
              </a:tabLst>
            </a:pPr>
            <a:r>
              <a:rPr lang="en-US" altLang="en-US" dirty="0">
                <a:latin typeface="Marcellus"/>
              </a:rPr>
              <a:t>Boolean flag[2]</a:t>
            </a:r>
          </a:p>
          <a:p>
            <a:pPr lvl="1">
              <a:tabLst>
                <a:tab pos="739775" algn="l"/>
                <a:tab pos="1020763" algn="l"/>
                <a:tab pos="1257300" algn="l"/>
              </a:tabLst>
            </a:pPr>
            <a:endParaRPr lang="en-US" altLang="en-US" dirty="0">
              <a:solidFill>
                <a:srgbClr val="000000"/>
              </a:solidFill>
              <a:latin typeface="Marcellus"/>
            </a:endParaRPr>
          </a:p>
          <a:p>
            <a:pPr>
              <a:tabLst>
                <a:tab pos="739775" algn="l"/>
                <a:tab pos="1020763" algn="l"/>
                <a:tab pos="1257300" algn="l"/>
              </a:tabLst>
            </a:pPr>
            <a:r>
              <a:rPr lang="en-US" altLang="en-US" sz="2400" dirty="0">
                <a:solidFill>
                  <a:srgbClr val="000000"/>
                </a:solidFill>
                <a:latin typeface="Marcellus"/>
              </a:rPr>
              <a:t>The variable </a:t>
            </a:r>
            <a:r>
              <a:rPr lang="en-US" altLang="en-US" sz="2400" dirty="0">
                <a:latin typeface="Marcellus"/>
                <a:cs typeface="Courier New" pitchFamily="49" charset="0"/>
              </a:rPr>
              <a:t>turn</a:t>
            </a:r>
            <a:r>
              <a:rPr lang="en-US" altLang="en-US" sz="2400" dirty="0">
                <a:solidFill>
                  <a:srgbClr val="000000"/>
                </a:solidFill>
                <a:latin typeface="Marcellus"/>
              </a:rPr>
              <a:t> indicates whose turn it is to enter the critical section</a:t>
            </a:r>
          </a:p>
          <a:p>
            <a:pPr>
              <a:tabLst>
                <a:tab pos="739775" algn="l"/>
                <a:tab pos="1020763" algn="l"/>
                <a:tab pos="1257300" algn="l"/>
              </a:tabLst>
            </a:pPr>
            <a:endParaRPr lang="en-US" altLang="en-US" sz="2400" dirty="0">
              <a:solidFill>
                <a:srgbClr val="000000"/>
              </a:solidFill>
              <a:latin typeface="Marcellus"/>
            </a:endParaRPr>
          </a:p>
          <a:p>
            <a:pPr>
              <a:tabLst>
                <a:tab pos="739775" algn="l"/>
                <a:tab pos="1020763" algn="l"/>
                <a:tab pos="1257300" algn="l"/>
              </a:tabLst>
            </a:pPr>
            <a:r>
              <a:rPr lang="en-US" altLang="en-US" sz="2400" dirty="0">
                <a:solidFill>
                  <a:srgbClr val="000000"/>
                </a:solidFill>
                <a:latin typeface="Marcellus"/>
              </a:rPr>
              <a:t>The </a:t>
            </a:r>
            <a:r>
              <a:rPr lang="en-US" altLang="en-US" sz="2400" dirty="0">
                <a:latin typeface="Marcellus"/>
                <a:cs typeface="Courier New" pitchFamily="49" charset="0"/>
              </a:rPr>
              <a:t>flag </a:t>
            </a:r>
            <a:r>
              <a:rPr lang="en-US" altLang="en-US" sz="2400" dirty="0">
                <a:solidFill>
                  <a:srgbClr val="000000"/>
                </a:solidFill>
                <a:latin typeface="Marcellus"/>
              </a:rPr>
              <a:t>array is used to indicate if a process is ready to enter the critical section. </a:t>
            </a:r>
            <a:r>
              <a:rPr lang="en-US" altLang="en-US" sz="2400" dirty="0">
                <a:latin typeface="Marcellus"/>
                <a:cs typeface="Courier New" pitchFamily="49" charset="0"/>
              </a:rPr>
              <a:t>flag[</a:t>
            </a:r>
            <a:r>
              <a:rPr lang="en-US" altLang="en-US" sz="2400" dirty="0" err="1">
                <a:latin typeface="Marcellus"/>
                <a:cs typeface="Courier New" pitchFamily="49" charset="0"/>
              </a:rPr>
              <a:t>i</a:t>
            </a:r>
            <a:r>
              <a:rPr lang="en-US" altLang="en-US" sz="2400" dirty="0">
                <a:latin typeface="Marcellus"/>
                <a:cs typeface="Courier New" pitchFamily="49" charset="0"/>
              </a:rPr>
              <a:t>] = </a:t>
            </a:r>
            <a:r>
              <a:rPr lang="en-US" altLang="en-US" sz="2400" i="1" dirty="0">
                <a:latin typeface="Marcellus"/>
                <a:cs typeface="Courier New" pitchFamily="49" charset="0"/>
              </a:rPr>
              <a:t>true</a:t>
            </a:r>
            <a:r>
              <a:rPr lang="en-US" altLang="en-US" sz="2400" dirty="0">
                <a:solidFill>
                  <a:srgbClr val="000000"/>
                </a:solidFill>
                <a:latin typeface="Marcellus"/>
              </a:rPr>
              <a:t>  implies that process </a:t>
            </a:r>
            <a:r>
              <a:rPr lang="en-US" altLang="en-US" sz="2400" dirty="0">
                <a:solidFill>
                  <a:srgbClr val="000000"/>
                </a:solidFill>
                <a:latin typeface="Marcellus"/>
                <a:cs typeface="Courier New" pitchFamily="49" charset="0"/>
              </a:rPr>
              <a:t>P</a:t>
            </a:r>
            <a:r>
              <a:rPr lang="en-US" altLang="en-US" sz="2400" baseline="-25000" dirty="0">
                <a:solidFill>
                  <a:srgbClr val="000000"/>
                </a:solidFill>
                <a:latin typeface="Marcellus"/>
                <a:cs typeface="Courier New" pitchFamily="49" charset="0"/>
              </a:rPr>
              <a:t>i</a:t>
            </a:r>
            <a:r>
              <a:rPr lang="en-US" altLang="en-US" sz="2400" dirty="0">
                <a:solidFill>
                  <a:srgbClr val="000000"/>
                </a:solidFill>
                <a:latin typeface="Marcellus"/>
              </a:rPr>
              <a:t> is ready!</a:t>
            </a:r>
          </a:p>
          <a:p>
            <a:pPr marL="0" indent="0">
              <a:buNone/>
            </a:pPr>
            <a:endParaRPr lang="en-IN" b="1" dirty="0"/>
          </a:p>
        </p:txBody>
      </p:sp>
    </p:spTree>
    <p:extLst>
      <p:ext uri="{BB962C8B-B14F-4D97-AF65-F5344CB8AC3E}">
        <p14:creationId xmlns:p14="http://schemas.microsoft.com/office/powerpoint/2010/main" val="290456096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Algorithm 3</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81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3/Peterson’s Solution</a:t>
            </a:r>
          </a:p>
          <a:p>
            <a:pPr marL="0" indent="0">
              <a:buNone/>
            </a:pPr>
            <a:endParaRPr lang="en-IN" b="1" dirty="0"/>
          </a:p>
        </p:txBody>
      </p:sp>
      <p:pic>
        <p:nvPicPr>
          <p:cNvPr id="409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20119" y="1692322"/>
            <a:ext cx="6741993" cy="3748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81268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3</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82</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3</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943076229"/>
              </p:ext>
            </p:extLst>
          </p:nvPr>
        </p:nvGraphicFramePr>
        <p:xfrm>
          <a:off x="981122" y="1817427"/>
          <a:ext cx="7548730" cy="3230880"/>
        </p:xfrm>
        <a:graphic>
          <a:graphicData uri="http://schemas.openxmlformats.org/drawingml/2006/table">
            <a:tbl>
              <a:tblPr firstRow="1" bandRow="1">
                <a:tableStyleId>{7DF18680-E054-41AD-8BC1-D1AEF772440D}</a:tableStyleId>
              </a:tblPr>
              <a:tblGrid>
                <a:gridCol w="3631821">
                  <a:extLst>
                    <a:ext uri="{9D8B030D-6E8A-4147-A177-3AD203B41FA5}">
                      <a16:colId xmlns:a16="http://schemas.microsoft.com/office/drawing/2014/main" val="20000"/>
                    </a:ext>
                  </a:extLst>
                </a:gridCol>
                <a:gridCol w="3916909">
                  <a:extLst>
                    <a:ext uri="{9D8B030D-6E8A-4147-A177-3AD203B41FA5}">
                      <a16:colId xmlns:a16="http://schemas.microsoft.com/office/drawing/2014/main" val="20001"/>
                    </a:ext>
                  </a:extLst>
                </a:gridCol>
              </a:tblGrid>
              <a:tr h="370840">
                <a:tc>
                  <a:txBody>
                    <a:bodyPr/>
                    <a:lstStyle/>
                    <a:p>
                      <a:r>
                        <a:rPr lang="en-IN" sz="2000" dirty="0"/>
                        <a:t>P0</a:t>
                      </a:r>
                    </a:p>
                  </a:txBody>
                  <a:tcPr/>
                </a:tc>
                <a:tc>
                  <a:txBody>
                    <a:bodyPr/>
                    <a:lstStyle/>
                    <a:p>
                      <a:r>
                        <a:rPr lang="en-IN" sz="2000" dirty="0"/>
                        <a:t>P1</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        flag[0]=true;</a:t>
                      </a:r>
                    </a:p>
                    <a:p>
                      <a:r>
                        <a:rPr lang="en-IN" sz="2000" dirty="0"/>
                        <a:t>        turn=1</a:t>
                      </a:r>
                    </a:p>
                    <a:p>
                      <a:r>
                        <a:rPr lang="en-IN" sz="2000" dirty="0"/>
                        <a:t>        while(turn==1 &amp;&amp;</a:t>
                      </a:r>
                      <a:r>
                        <a:rPr lang="en-IN" sz="2000" baseline="0" dirty="0"/>
                        <a:t> </a:t>
                      </a:r>
                      <a:r>
                        <a:rPr lang="en-IN" sz="2000" dirty="0"/>
                        <a:t>flag[1]==T);</a:t>
                      </a:r>
                    </a:p>
                    <a:p>
                      <a:r>
                        <a:rPr lang="en-IN" sz="2000" dirty="0"/>
                        <a:t>        critical section</a:t>
                      </a:r>
                    </a:p>
                    <a:p>
                      <a:r>
                        <a:rPr lang="en-IN" sz="2000" baseline="0" dirty="0"/>
                        <a:t>         flag[0]=false;</a:t>
                      </a:r>
                      <a:endParaRPr lang="en-IN" sz="2000" dirty="0"/>
                    </a:p>
                    <a:p>
                      <a:r>
                        <a:rPr lang="en-IN" sz="2000" dirty="0"/>
                        <a:t>        remainder section</a:t>
                      </a:r>
                    </a:p>
                    <a:p>
                      <a:r>
                        <a:rPr lang="en-IN" sz="2000" dirty="0"/>
                        <a:t>}while(1);</a:t>
                      </a:r>
                    </a:p>
                  </a:txBody>
                  <a:tcPr/>
                </a:tc>
                <a:tc>
                  <a:txBody>
                    <a:bodyPr/>
                    <a:lstStyle/>
                    <a:p>
                      <a:r>
                        <a:rPr lang="en-IN" sz="2000" dirty="0"/>
                        <a:t>do{</a:t>
                      </a:r>
                    </a:p>
                    <a:p>
                      <a:r>
                        <a:rPr lang="en-IN" sz="2000" dirty="0"/>
                        <a:t>        flag[1]=true;</a:t>
                      </a:r>
                    </a:p>
                    <a:p>
                      <a:r>
                        <a:rPr lang="en-IN" sz="2000" dirty="0"/>
                        <a:t>        turn=0</a:t>
                      </a:r>
                    </a:p>
                    <a:p>
                      <a:r>
                        <a:rPr lang="en-IN" sz="2000" dirty="0"/>
                        <a:t>        while(turn==0 &amp;&amp; flag[0]==T);</a:t>
                      </a:r>
                    </a:p>
                    <a:p>
                      <a:r>
                        <a:rPr lang="en-IN" sz="2000" dirty="0"/>
                        <a:t>        critical section</a:t>
                      </a:r>
                    </a:p>
                    <a:p>
                      <a:r>
                        <a:rPr lang="en-IN" sz="2000" baseline="0" dirty="0"/>
                        <a:t>         flag[1]=false;</a:t>
                      </a:r>
                      <a:endParaRPr lang="en-IN" sz="2000" dirty="0"/>
                    </a:p>
                    <a:p>
                      <a:r>
                        <a:rPr lang="en-IN" sz="2000" dirty="0"/>
                        <a:t>        remainder section</a:t>
                      </a:r>
                    </a:p>
                    <a:p>
                      <a:r>
                        <a:rPr lang="en-IN" sz="2000" dirty="0"/>
                        <a:t>}while(1);</a:t>
                      </a:r>
                    </a:p>
                  </a:txBody>
                  <a:tcPr/>
                </a:tc>
                <a:extLst>
                  <a:ext uri="{0D108BD9-81ED-4DB2-BD59-A6C34878D82A}">
                    <a16:rowId xmlns:a16="http://schemas.microsoft.com/office/drawing/2014/main" val="10001"/>
                  </a:ext>
                </a:extLst>
              </a:tr>
            </a:tbl>
          </a:graphicData>
        </a:graphic>
      </p:graphicFrame>
      <p:pic>
        <p:nvPicPr>
          <p:cNvPr id="15"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60079" y="1580813"/>
            <a:ext cx="3562066" cy="37484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716149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Algorithm 3</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83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3</a:t>
            </a:r>
          </a:p>
          <a:p>
            <a:pPr marL="0" indent="0">
              <a:buNone/>
            </a:pPr>
            <a:endParaRPr lang="en-IN" b="1" dirty="0"/>
          </a:p>
        </p:txBody>
      </p:sp>
      <p:graphicFrame>
        <p:nvGraphicFramePr>
          <p:cNvPr id="14" name="Table 13"/>
          <p:cNvGraphicFramePr>
            <a:graphicFrameLocks noGrp="1"/>
          </p:cNvGraphicFramePr>
          <p:nvPr>
            <p:extLst>
              <p:ext uri="{D42A27DB-BD31-4B8C-83A1-F6EECF244321}">
                <p14:modId xmlns:p14="http://schemas.microsoft.com/office/powerpoint/2010/main" val="3408588300"/>
              </p:ext>
            </p:extLst>
          </p:nvPr>
        </p:nvGraphicFramePr>
        <p:xfrm>
          <a:off x="981122" y="1817427"/>
          <a:ext cx="7548730" cy="3230880"/>
        </p:xfrm>
        <a:graphic>
          <a:graphicData uri="http://schemas.openxmlformats.org/drawingml/2006/table">
            <a:tbl>
              <a:tblPr firstRow="1" bandRow="1">
                <a:tableStyleId>{7DF18680-E054-41AD-8BC1-D1AEF772440D}</a:tableStyleId>
              </a:tblPr>
              <a:tblGrid>
                <a:gridCol w="3631821">
                  <a:extLst>
                    <a:ext uri="{9D8B030D-6E8A-4147-A177-3AD203B41FA5}">
                      <a16:colId xmlns:a16="http://schemas.microsoft.com/office/drawing/2014/main" val="20000"/>
                    </a:ext>
                  </a:extLst>
                </a:gridCol>
                <a:gridCol w="3916909">
                  <a:extLst>
                    <a:ext uri="{9D8B030D-6E8A-4147-A177-3AD203B41FA5}">
                      <a16:colId xmlns:a16="http://schemas.microsoft.com/office/drawing/2014/main" val="20001"/>
                    </a:ext>
                  </a:extLst>
                </a:gridCol>
              </a:tblGrid>
              <a:tr h="370840">
                <a:tc>
                  <a:txBody>
                    <a:bodyPr/>
                    <a:lstStyle/>
                    <a:p>
                      <a:r>
                        <a:rPr lang="en-IN" sz="2000" dirty="0"/>
                        <a:t>P0</a:t>
                      </a:r>
                    </a:p>
                  </a:txBody>
                  <a:tcPr/>
                </a:tc>
                <a:tc>
                  <a:txBody>
                    <a:bodyPr/>
                    <a:lstStyle/>
                    <a:p>
                      <a:r>
                        <a:rPr lang="en-IN" sz="2000" dirty="0"/>
                        <a:t>P1</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        flag[0]=true;</a:t>
                      </a:r>
                    </a:p>
                    <a:p>
                      <a:r>
                        <a:rPr lang="en-IN" sz="2000" dirty="0"/>
                        <a:t>        turn=1</a:t>
                      </a:r>
                    </a:p>
                    <a:p>
                      <a:r>
                        <a:rPr lang="en-IN" sz="2000" dirty="0"/>
                        <a:t>        while(turn==1 &amp;&amp;</a:t>
                      </a:r>
                      <a:r>
                        <a:rPr lang="en-IN" sz="2000" baseline="0" dirty="0"/>
                        <a:t> </a:t>
                      </a:r>
                      <a:r>
                        <a:rPr lang="en-IN" sz="2000" dirty="0"/>
                        <a:t>flag[1]==T);</a:t>
                      </a:r>
                    </a:p>
                    <a:p>
                      <a:r>
                        <a:rPr lang="en-IN" sz="2000" dirty="0"/>
                        <a:t>        critical section</a:t>
                      </a:r>
                    </a:p>
                    <a:p>
                      <a:r>
                        <a:rPr lang="en-IN" sz="2000" baseline="0" dirty="0"/>
                        <a:t>         flag[0]=false;</a:t>
                      </a:r>
                      <a:endParaRPr lang="en-IN" sz="2000" dirty="0"/>
                    </a:p>
                    <a:p>
                      <a:r>
                        <a:rPr lang="en-IN" sz="2000" dirty="0"/>
                        <a:t>        remainder section</a:t>
                      </a:r>
                    </a:p>
                    <a:p>
                      <a:r>
                        <a:rPr lang="en-IN" sz="2000" dirty="0"/>
                        <a:t>}while(1);</a:t>
                      </a:r>
                    </a:p>
                  </a:txBody>
                  <a:tcPr/>
                </a:tc>
                <a:tc>
                  <a:txBody>
                    <a:bodyPr/>
                    <a:lstStyle/>
                    <a:p>
                      <a:r>
                        <a:rPr lang="en-IN" sz="2000" dirty="0"/>
                        <a:t>do{</a:t>
                      </a:r>
                    </a:p>
                    <a:p>
                      <a:r>
                        <a:rPr lang="en-IN" sz="2000" dirty="0"/>
                        <a:t>        flag[1]=true;</a:t>
                      </a:r>
                    </a:p>
                    <a:p>
                      <a:r>
                        <a:rPr lang="en-IN" sz="2000" dirty="0"/>
                        <a:t>        turn=0</a:t>
                      </a:r>
                    </a:p>
                    <a:p>
                      <a:r>
                        <a:rPr lang="en-IN" sz="2000" dirty="0"/>
                        <a:t>        while(turn==0 &amp;&amp; flag[0]==T);</a:t>
                      </a:r>
                    </a:p>
                    <a:p>
                      <a:r>
                        <a:rPr lang="en-IN" sz="2000" dirty="0"/>
                        <a:t>        critical section</a:t>
                      </a:r>
                    </a:p>
                    <a:p>
                      <a:r>
                        <a:rPr lang="en-IN" sz="2000" baseline="0" dirty="0"/>
                        <a:t>         flag[1]=false;</a:t>
                      </a:r>
                      <a:endParaRPr lang="en-IN" sz="2000" dirty="0"/>
                    </a:p>
                    <a:p>
                      <a:r>
                        <a:rPr lang="en-IN" sz="2000" dirty="0"/>
                        <a:t>        remainder section</a:t>
                      </a:r>
                    </a:p>
                    <a:p>
                      <a:r>
                        <a:rPr lang="en-IN" sz="2000" dirty="0"/>
                        <a:t>}while(1);</a:t>
                      </a:r>
                    </a:p>
                  </a:txBody>
                  <a:tcPr/>
                </a:tc>
                <a:extLst>
                  <a:ext uri="{0D108BD9-81ED-4DB2-BD59-A6C34878D82A}">
                    <a16:rowId xmlns:a16="http://schemas.microsoft.com/office/drawing/2014/main" val="10001"/>
                  </a:ext>
                </a:extLst>
              </a:tr>
            </a:tbl>
          </a:graphicData>
        </a:graphic>
      </p:graphicFrame>
      <p:sp>
        <p:nvSpPr>
          <p:cNvPr id="13" name="Rectangle 12"/>
          <p:cNvSpPr/>
          <p:nvPr/>
        </p:nvSpPr>
        <p:spPr>
          <a:xfrm>
            <a:off x="9047006" y="2036099"/>
            <a:ext cx="2969083" cy="830997"/>
          </a:xfrm>
          <a:prstGeom prst="rect">
            <a:avLst/>
          </a:prstGeom>
        </p:spPr>
        <p:txBody>
          <a:bodyPr wrap="none">
            <a:spAutoFit/>
          </a:bodyPr>
          <a:lstStyle/>
          <a:p>
            <a:r>
              <a:rPr lang="en-IN" sz="2400" dirty="0">
                <a:latin typeface="Marcellus"/>
              </a:rPr>
              <a:t>turn=0/1</a:t>
            </a:r>
          </a:p>
          <a:p>
            <a:r>
              <a:rPr lang="en-IN" sz="2400" dirty="0">
                <a:latin typeface="Marcellus"/>
              </a:rPr>
              <a:t>Boolean Array flag[2]</a:t>
            </a:r>
          </a:p>
        </p:txBody>
      </p:sp>
      <p:graphicFrame>
        <p:nvGraphicFramePr>
          <p:cNvPr id="11" name="Table 10"/>
          <p:cNvGraphicFramePr>
            <a:graphicFrameLocks noGrp="1"/>
          </p:cNvGraphicFramePr>
          <p:nvPr>
            <p:extLst>
              <p:ext uri="{D42A27DB-BD31-4B8C-83A1-F6EECF244321}">
                <p14:modId xmlns:p14="http://schemas.microsoft.com/office/powerpoint/2010/main" val="3285052818"/>
              </p:ext>
            </p:extLst>
          </p:nvPr>
        </p:nvGraphicFramePr>
        <p:xfrm>
          <a:off x="9592632" y="2957899"/>
          <a:ext cx="1544600" cy="741680"/>
        </p:xfrm>
        <a:graphic>
          <a:graphicData uri="http://schemas.openxmlformats.org/drawingml/2006/table">
            <a:tbl>
              <a:tblPr firstRow="1" bandRow="1">
                <a:tableStyleId>{7DF18680-E054-41AD-8BC1-D1AEF772440D}</a:tableStyleId>
              </a:tblPr>
              <a:tblGrid>
                <a:gridCol w="711200">
                  <a:extLst>
                    <a:ext uri="{9D8B030D-6E8A-4147-A177-3AD203B41FA5}">
                      <a16:colId xmlns:a16="http://schemas.microsoft.com/office/drawing/2014/main" val="20000"/>
                    </a:ext>
                  </a:extLst>
                </a:gridCol>
                <a:gridCol w="833400">
                  <a:extLst>
                    <a:ext uri="{9D8B030D-6E8A-4147-A177-3AD203B41FA5}">
                      <a16:colId xmlns:a16="http://schemas.microsoft.com/office/drawing/2014/main" val="20001"/>
                    </a:ext>
                  </a:extLst>
                </a:gridCol>
              </a:tblGrid>
              <a:tr h="370840">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0"/>
                  </a:ext>
                </a:extLst>
              </a:tr>
              <a:tr h="370840">
                <a:tc>
                  <a:txBody>
                    <a:bodyPr/>
                    <a:lstStyle/>
                    <a:p>
                      <a:r>
                        <a:rPr lang="en-IN" dirty="0"/>
                        <a:t>F</a:t>
                      </a:r>
                    </a:p>
                  </a:txBody>
                  <a:tcPr/>
                </a:tc>
                <a:tc>
                  <a:txBody>
                    <a:bodyPr/>
                    <a:lstStyle/>
                    <a:p>
                      <a:r>
                        <a:rPr lang="en-IN" dirty="0"/>
                        <a:t>F</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07353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Algorithm 3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Mutual Exclusion Check</a:t>
            </a:r>
            <a:br>
              <a:rPr lang="en-US" sz="2800" dirty="0">
                <a:solidFill>
                  <a:srgbClr val="C00000"/>
                </a:solidFill>
                <a:latin typeface="Marcellus" panose="020E0602050203020307" pitchFamily="34" charset="0"/>
              </a:rPr>
            </a:b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If P0 is executing critical section,</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Can another process P1 enter the critical section or not? </a:t>
            </a:r>
            <a:br>
              <a:rPr lang="en-US" sz="2800" dirty="0">
                <a:solidFill>
                  <a:srgbClr val="C00000"/>
                </a:solidFill>
                <a:latin typeface="Marcellus" panose="020E0602050203020307" pitchFamily="34" charset="0"/>
              </a:rPr>
            </a:br>
            <a:br>
              <a:rPr lang="en-US" sz="2800" dirty="0">
                <a:solidFill>
                  <a:srgbClr val="C00000"/>
                </a:solidFill>
                <a:latin typeface="Marcellus" panose="020E0602050203020307" pitchFamily="34" charset="0"/>
              </a:rPr>
            </a:b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84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43982098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If P0 is executing CS, Can another process P1 enter the CS or not? No</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85</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Case 1</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a:latin typeface="Marcellus"/>
              </a:rPr>
              <a:t>turn=1</a:t>
            </a:r>
          </a:p>
          <a:p>
            <a:r>
              <a:rPr lang="en-IN" sz="2400" dirty="0">
                <a:latin typeface="Marcellus"/>
              </a:rPr>
              <a:t>Boolean Array flag[2]</a:t>
            </a:r>
          </a:p>
        </p:txBody>
      </p:sp>
      <p:graphicFrame>
        <p:nvGraphicFramePr>
          <p:cNvPr id="11" name="Table 10"/>
          <p:cNvGraphicFramePr>
            <a:graphicFrameLocks noGrp="1"/>
          </p:cNvGraphicFramePr>
          <p:nvPr>
            <p:extLst>
              <p:ext uri="{D42A27DB-BD31-4B8C-83A1-F6EECF244321}">
                <p14:modId xmlns:p14="http://schemas.microsoft.com/office/powerpoint/2010/main" val="4013334017"/>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extLst>
                    <a:ext uri="{9D8B030D-6E8A-4147-A177-3AD203B41FA5}">
                      <a16:colId xmlns:a16="http://schemas.microsoft.com/office/drawing/2014/main" val="20000"/>
                    </a:ext>
                  </a:extLst>
                </a:gridCol>
                <a:gridCol w="833400">
                  <a:extLst>
                    <a:ext uri="{9D8B030D-6E8A-4147-A177-3AD203B41FA5}">
                      <a16:colId xmlns:a16="http://schemas.microsoft.com/office/drawing/2014/main" val="20001"/>
                    </a:ext>
                  </a:extLst>
                </a:gridCol>
              </a:tblGrid>
              <a:tr h="370840">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0"/>
                  </a:ext>
                </a:extLst>
              </a:tr>
              <a:tr h="370840">
                <a:tc>
                  <a:txBody>
                    <a:bodyPr/>
                    <a:lstStyle/>
                    <a:p>
                      <a:r>
                        <a:rPr lang="en-IN" dirty="0"/>
                        <a:t>T</a:t>
                      </a:r>
                    </a:p>
                  </a:txBody>
                  <a:tcPr/>
                </a:tc>
                <a:tc>
                  <a:txBody>
                    <a:bodyPr/>
                    <a:lstStyle/>
                    <a:p>
                      <a:r>
                        <a:rPr lang="en-IN" dirty="0"/>
                        <a:t>F</a:t>
                      </a: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3630305" y="1070382"/>
            <a:ext cx="2620370" cy="4370427"/>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For P0</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Sets flag as true </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turn=1</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P1 is not interested </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while (T&amp;&amp;F);</a:t>
            </a:r>
          </a:p>
          <a:p>
            <a:pPr marL="285750" indent="-285750">
              <a:buFont typeface="Arial" panose="020B0604020202020204" pitchFamily="34" charset="0"/>
              <a:buChar char="•"/>
            </a:pPr>
            <a:r>
              <a:rPr lang="en-IN" sz="2000" dirty="0">
                <a:latin typeface="Marcellus"/>
              </a:rPr>
              <a:t>while(F);</a:t>
            </a:r>
          </a:p>
          <a:p>
            <a:pPr marL="285750" indent="-285750">
              <a:buFont typeface="Arial" panose="020B0604020202020204" pitchFamily="34" charset="0"/>
              <a:buChar char="•"/>
            </a:pPr>
            <a:r>
              <a:rPr lang="en-IN" sz="2000" dirty="0">
                <a:latin typeface="Marcellus"/>
              </a:rPr>
              <a:t>exits while loop</a:t>
            </a:r>
          </a:p>
          <a:p>
            <a:pPr marL="285750" indent="-285750">
              <a:buFont typeface="Arial" panose="020B0604020202020204" pitchFamily="34" charset="0"/>
              <a:buChar char="•"/>
            </a:pPr>
            <a:r>
              <a:rPr lang="en-IN" sz="2000" dirty="0">
                <a:latin typeface="Marcellus"/>
              </a:rPr>
              <a:t>P0 executes CS</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dirty="0"/>
          </a:p>
        </p:txBody>
      </p:sp>
      <p:graphicFrame>
        <p:nvGraphicFramePr>
          <p:cNvPr id="19" name="Table 18"/>
          <p:cNvGraphicFramePr>
            <a:graphicFrameLocks noGrp="1"/>
          </p:cNvGraphicFramePr>
          <p:nvPr>
            <p:extLst>
              <p:ext uri="{D42A27DB-BD31-4B8C-83A1-F6EECF244321}">
                <p14:modId xmlns:p14="http://schemas.microsoft.com/office/powerpoint/2010/main" val="1929082214"/>
              </p:ext>
            </p:extLst>
          </p:nvPr>
        </p:nvGraphicFramePr>
        <p:xfrm>
          <a:off x="120014" y="1638667"/>
          <a:ext cx="3631821" cy="3230880"/>
        </p:xfrm>
        <a:graphic>
          <a:graphicData uri="http://schemas.openxmlformats.org/drawingml/2006/table">
            <a:tbl>
              <a:tblPr firstRow="1" bandRow="1">
                <a:tableStyleId>{7DF18680-E054-41AD-8BC1-D1AEF772440D}</a:tableStyleId>
              </a:tblPr>
              <a:tblGrid>
                <a:gridCol w="3631821">
                  <a:extLst>
                    <a:ext uri="{9D8B030D-6E8A-4147-A177-3AD203B41FA5}">
                      <a16:colId xmlns:a16="http://schemas.microsoft.com/office/drawing/2014/main" val="20000"/>
                    </a:ext>
                  </a:extLst>
                </a:gridCol>
              </a:tblGrid>
              <a:tr h="370840">
                <a:tc>
                  <a:txBody>
                    <a:bodyPr/>
                    <a:lstStyle/>
                    <a:p>
                      <a:r>
                        <a:rPr lang="en-IN" sz="2000" dirty="0"/>
                        <a:t>P0</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        flag[0]=true;</a:t>
                      </a:r>
                    </a:p>
                    <a:p>
                      <a:r>
                        <a:rPr lang="en-IN" sz="2000" dirty="0"/>
                        <a:t>        turn=1</a:t>
                      </a:r>
                    </a:p>
                    <a:p>
                      <a:r>
                        <a:rPr lang="en-IN" sz="2000" dirty="0"/>
                        <a:t>        while(turn==1 &amp;&amp;</a:t>
                      </a:r>
                      <a:r>
                        <a:rPr lang="en-IN" sz="2000" baseline="0" dirty="0"/>
                        <a:t> </a:t>
                      </a:r>
                      <a:r>
                        <a:rPr lang="en-IN" sz="2000" dirty="0"/>
                        <a:t>flag[1]==T);</a:t>
                      </a:r>
                    </a:p>
                    <a:p>
                      <a:r>
                        <a:rPr lang="en-IN" sz="2000" dirty="0"/>
                        <a:t>        critical section</a:t>
                      </a:r>
                    </a:p>
                    <a:p>
                      <a:r>
                        <a:rPr lang="en-IN" sz="2000" baseline="0" dirty="0"/>
                        <a:t>         flag[0]=false;</a:t>
                      </a:r>
                      <a:endParaRPr lang="en-IN" sz="2000" dirty="0"/>
                    </a:p>
                    <a:p>
                      <a:r>
                        <a:rPr lang="en-IN" sz="2000" dirty="0"/>
                        <a:t>        remainder section</a:t>
                      </a:r>
                    </a:p>
                    <a:p>
                      <a:r>
                        <a:rPr lang="en-IN" sz="2000" dirty="0"/>
                        <a:t>}while(1);</a:t>
                      </a:r>
                    </a:p>
                  </a:txBody>
                  <a:tcPr/>
                </a:tc>
                <a:extLst>
                  <a:ext uri="{0D108BD9-81ED-4DB2-BD59-A6C34878D82A}">
                    <a16:rowId xmlns:a16="http://schemas.microsoft.com/office/drawing/2014/main" val="1000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840077393"/>
              </p:ext>
            </p:extLst>
          </p:nvPr>
        </p:nvGraphicFramePr>
        <p:xfrm>
          <a:off x="5977719" y="1638667"/>
          <a:ext cx="3916909" cy="2926080"/>
        </p:xfrm>
        <a:graphic>
          <a:graphicData uri="http://schemas.openxmlformats.org/drawingml/2006/table">
            <a:tbl>
              <a:tblPr firstRow="1" bandRow="1">
                <a:tableStyleId>{7DF18680-E054-41AD-8BC1-D1AEF772440D}</a:tableStyleId>
              </a:tblPr>
              <a:tblGrid>
                <a:gridCol w="3916909">
                  <a:extLst>
                    <a:ext uri="{9D8B030D-6E8A-4147-A177-3AD203B41FA5}">
                      <a16:colId xmlns:a16="http://schemas.microsoft.com/office/drawing/2014/main" val="20000"/>
                    </a:ext>
                  </a:extLst>
                </a:gridCol>
              </a:tblGrid>
              <a:tr h="370840">
                <a:tc>
                  <a:txBody>
                    <a:bodyPr/>
                    <a:lstStyle/>
                    <a:p>
                      <a:r>
                        <a:rPr lang="en-IN" sz="2000" dirty="0"/>
                        <a:t>P1</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        flag[1]=true;</a:t>
                      </a:r>
                    </a:p>
                    <a:p>
                      <a:r>
                        <a:rPr lang="en-IN" sz="2000" dirty="0"/>
                        <a:t>        turn=0</a:t>
                      </a:r>
                    </a:p>
                    <a:p>
                      <a:r>
                        <a:rPr lang="en-IN" sz="2000" dirty="0"/>
                        <a:t>        while(turn==0 &amp;&amp; flag[0]==T);</a:t>
                      </a:r>
                    </a:p>
                    <a:p>
                      <a:r>
                        <a:rPr lang="en-IN" sz="2000" dirty="0"/>
                        <a:t>        critical section</a:t>
                      </a:r>
                    </a:p>
                    <a:p>
                      <a:r>
                        <a:rPr lang="en-IN" sz="2000" baseline="0" dirty="0"/>
                        <a:t>         flag[1]=false;</a:t>
                      </a:r>
                      <a:endParaRPr lang="en-IN" sz="2000" dirty="0"/>
                    </a:p>
                    <a:p>
                      <a:r>
                        <a:rPr lang="en-IN" sz="2000" dirty="0"/>
                        <a:t>        remainder section</a:t>
                      </a:r>
                    </a:p>
                    <a:p>
                      <a:r>
                        <a:rPr lang="en-IN" sz="2000" dirty="0"/>
                        <a:t>}while(1);</a:t>
                      </a:r>
                    </a:p>
                  </a:txBody>
                  <a:tcPr/>
                </a:tc>
                <a:extLst>
                  <a:ext uri="{0D108BD9-81ED-4DB2-BD59-A6C34878D82A}">
                    <a16:rowId xmlns:a16="http://schemas.microsoft.com/office/drawing/2014/main" val="10001"/>
                  </a:ext>
                </a:extLst>
              </a:tr>
            </a:tbl>
          </a:graphicData>
        </a:graphic>
      </p:graphicFrame>
      <p:pic>
        <p:nvPicPr>
          <p:cNvPr id="17"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r="11959" b="13649"/>
          <a:stretch/>
        </p:blipFill>
        <p:spPr bwMode="auto">
          <a:xfrm>
            <a:off x="9962866" y="1580813"/>
            <a:ext cx="2147906" cy="323684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082712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If P0 is executing CS, Can another process P1 enter the CS or not? No</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86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Case 2</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a:latin typeface="Marcellus"/>
              </a:rPr>
              <a:t>turn=0</a:t>
            </a:r>
          </a:p>
          <a:p>
            <a:r>
              <a:rPr lang="en-IN" sz="2400" dirty="0">
                <a:latin typeface="Marcellus"/>
              </a:rPr>
              <a:t>Boolean Array flag[2]</a:t>
            </a:r>
          </a:p>
        </p:txBody>
      </p:sp>
      <p:graphicFrame>
        <p:nvGraphicFramePr>
          <p:cNvPr id="11" name="Table 10"/>
          <p:cNvGraphicFramePr>
            <a:graphicFrameLocks noGrp="1"/>
          </p:cNvGraphicFramePr>
          <p:nvPr>
            <p:extLst>
              <p:ext uri="{D42A27DB-BD31-4B8C-83A1-F6EECF244321}">
                <p14:modId xmlns:p14="http://schemas.microsoft.com/office/powerpoint/2010/main" val="1705667641"/>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extLst>
                    <a:ext uri="{9D8B030D-6E8A-4147-A177-3AD203B41FA5}">
                      <a16:colId xmlns:a16="http://schemas.microsoft.com/office/drawing/2014/main" val="20000"/>
                    </a:ext>
                  </a:extLst>
                </a:gridCol>
                <a:gridCol w="833400">
                  <a:extLst>
                    <a:ext uri="{9D8B030D-6E8A-4147-A177-3AD203B41FA5}">
                      <a16:colId xmlns:a16="http://schemas.microsoft.com/office/drawing/2014/main" val="20001"/>
                    </a:ext>
                  </a:extLst>
                </a:gridCol>
              </a:tblGrid>
              <a:tr h="370840">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0"/>
                  </a:ext>
                </a:extLst>
              </a:tr>
              <a:tr h="370840">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3728659" y="1930561"/>
            <a:ext cx="1786396"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For P0</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Interested</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Already Inside CS</a:t>
            </a:r>
            <a:endParaRPr lang="en-IN" dirty="0"/>
          </a:p>
        </p:txBody>
      </p:sp>
      <p:sp>
        <p:nvSpPr>
          <p:cNvPr id="17" name="TextBox 16"/>
          <p:cNvSpPr txBox="1"/>
          <p:nvPr/>
        </p:nvSpPr>
        <p:spPr>
          <a:xfrm>
            <a:off x="9758809" y="1338540"/>
            <a:ext cx="2129050"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P1 tries to enter CS</a:t>
            </a:r>
          </a:p>
          <a:p>
            <a:pPr marL="285750" indent="-285750">
              <a:buFont typeface="Arial" panose="020B0604020202020204" pitchFamily="34" charset="0"/>
              <a:buChar char="•"/>
            </a:pPr>
            <a:endParaRPr lang="en-IN" sz="2000" dirty="0">
              <a:latin typeface="Marcellus"/>
            </a:endParaRPr>
          </a:p>
          <a:p>
            <a:pPr marL="342900" indent="-342900">
              <a:buFont typeface="Arial" panose="020B0604020202020204" pitchFamily="34" charset="0"/>
              <a:buChar char="•"/>
            </a:pPr>
            <a:r>
              <a:rPr lang="en-IN" sz="2000" dirty="0">
                <a:latin typeface="Marcellus"/>
              </a:rPr>
              <a:t>set flag[1]=T,</a:t>
            </a:r>
          </a:p>
          <a:p>
            <a:pPr marL="342900" indent="-342900">
              <a:buFont typeface="Arial" panose="020B0604020202020204" pitchFamily="34" charset="0"/>
              <a:buChar char="•"/>
            </a:pPr>
            <a:r>
              <a:rPr lang="en-IN" sz="2000" dirty="0">
                <a:latin typeface="Marcellus"/>
              </a:rPr>
              <a:t>turn=0</a:t>
            </a:r>
          </a:p>
          <a:p>
            <a:pPr marL="342900" indent="-342900">
              <a:buFont typeface="Arial" panose="020B0604020202020204" pitchFamily="34" charset="0"/>
              <a:buChar char="•"/>
            </a:pPr>
            <a:r>
              <a:rPr lang="en-IN" sz="2000" dirty="0">
                <a:latin typeface="Marcellus"/>
              </a:rPr>
              <a:t>while(T&amp;&amp;T);</a:t>
            </a:r>
          </a:p>
          <a:p>
            <a:pPr marL="342900" indent="-342900">
              <a:buFont typeface="Arial" panose="020B0604020202020204" pitchFamily="34" charset="0"/>
              <a:buChar char="•"/>
            </a:pPr>
            <a:r>
              <a:rPr lang="en-IN" sz="2000" dirty="0">
                <a:latin typeface="Marcellus"/>
              </a:rPr>
              <a:t>while(T);</a:t>
            </a:r>
          </a:p>
          <a:p>
            <a:pPr marL="342900" indent="-342900">
              <a:buFont typeface="Arial" panose="020B0604020202020204" pitchFamily="34" charset="0"/>
              <a:buChar char="•"/>
            </a:pPr>
            <a:r>
              <a:rPr lang="en-IN" sz="2000" dirty="0">
                <a:latin typeface="Marcellus"/>
              </a:rPr>
              <a:t>gets trapped</a:t>
            </a:r>
          </a:p>
          <a:p>
            <a:pPr marL="342900" indent="-342900">
              <a:buFont typeface="Arial" panose="020B0604020202020204" pitchFamily="34" charset="0"/>
              <a:buChar char="•"/>
            </a:pPr>
            <a:r>
              <a:rPr lang="en-IN" sz="2000" dirty="0">
                <a:latin typeface="Marcellus"/>
              </a:rPr>
              <a:t>goes in </a:t>
            </a:r>
            <a:r>
              <a:rPr lang="en-IN" sz="2000" dirty="0" err="1">
                <a:latin typeface="Marcellus"/>
              </a:rPr>
              <a:t>Infinte</a:t>
            </a:r>
            <a:r>
              <a:rPr lang="en-IN" sz="2000" dirty="0">
                <a:latin typeface="Marcellus"/>
              </a:rPr>
              <a:t> loop</a:t>
            </a:r>
          </a:p>
          <a:p>
            <a:endParaRPr lang="en-IN" sz="2000" dirty="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4283360811"/>
              </p:ext>
            </p:extLst>
          </p:nvPr>
        </p:nvGraphicFramePr>
        <p:xfrm>
          <a:off x="120014" y="1638667"/>
          <a:ext cx="3631821" cy="3230880"/>
        </p:xfrm>
        <a:graphic>
          <a:graphicData uri="http://schemas.openxmlformats.org/drawingml/2006/table">
            <a:tbl>
              <a:tblPr firstRow="1" bandRow="1">
                <a:tableStyleId>{7DF18680-E054-41AD-8BC1-D1AEF772440D}</a:tableStyleId>
              </a:tblPr>
              <a:tblGrid>
                <a:gridCol w="3631821">
                  <a:extLst>
                    <a:ext uri="{9D8B030D-6E8A-4147-A177-3AD203B41FA5}">
                      <a16:colId xmlns:a16="http://schemas.microsoft.com/office/drawing/2014/main" val="20000"/>
                    </a:ext>
                  </a:extLst>
                </a:gridCol>
              </a:tblGrid>
              <a:tr h="370840">
                <a:tc>
                  <a:txBody>
                    <a:bodyPr/>
                    <a:lstStyle/>
                    <a:p>
                      <a:r>
                        <a:rPr lang="en-IN" sz="2000" dirty="0"/>
                        <a:t>P0</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        flag[0]=true;</a:t>
                      </a:r>
                    </a:p>
                    <a:p>
                      <a:r>
                        <a:rPr lang="en-IN" sz="2000" dirty="0"/>
                        <a:t>        turn=1</a:t>
                      </a:r>
                    </a:p>
                    <a:p>
                      <a:r>
                        <a:rPr lang="en-IN" sz="2000" dirty="0"/>
                        <a:t>        while(turn==1 &amp;&amp;</a:t>
                      </a:r>
                      <a:r>
                        <a:rPr lang="en-IN" sz="2000" baseline="0" dirty="0"/>
                        <a:t> </a:t>
                      </a:r>
                      <a:r>
                        <a:rPr lang="en-IN" sz="2000" dirty="0"/>
                        <a:t>flag[1]==T);</a:t>
                      </a:r>
                    </a:p>
                    <a:p>
                      <a:r>
                        <a:rPr lang="en-IN" sz="2000" dirty="0"/>
                        <a:t>        critical section</a:t>
                      </a:r>
                    </a:p>
                    <a:p>
                      <a:r>
                        <a:rPr lang="en-IN" sz="2000" baseline="0" dirty="0"/>
                        <a:t>         flag[0]=false;</a:t>
                      </a:r>
                      <a:endParaRPr lang="en-IN" sz="2000" dirty="0"/>
                    </a:p>
                    <a:p>
                      <a:r>
                        <a:rPr lang="en-IN" sz="2000" dirty="0"/>
                        <a:t>        remainder section</a:t>
                      </a:r>
                    </a:p>
                    <a:p>
                      <a:r>
                        <a:rPr lang="en-IN" sz="2000" dirty="0"/>
                        <a:t>}while(1);</a:t>
                      </a:r>
                    </a:p>
                  </a:txBody>
                  <a:tcPr/>
                </a:tc>
                <a:extLst>
                  <a:ext uri="{0D108BD9-81ED-4DB2-BD59-A6C34878D82A}">
                    <a16:rowId xmlns:a16="http://schemas.microsoft.com/office/drawing/2014/main" val="1000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739526346"/>
              </p:ext>
            </p:extLst>
          </p:nvPr>
        </p:nvGraphicFramePr>
        <p:xfrm>
          <a:off x="5416701" y="1578213"/>
          <a:ext cx="3916909" cy="2926080"/>
        </p:xfrm>
        <a:graphic>
          <a:graphicData uri="http://schemas.openxmlformats.org/drawingml/2006/table">
            <a:tbl>
              <a:tblPr firstRow="1" bandRow="1">
                <a:tableStyleId>{7DF18680-E054-41AD-8BC1-D1AEF772440D}</a:tableStyleId>
              </a:tblPr>
              <a:tblGrid>
                <a:gridCol w="3916909">
                  <a:extLst>
                    <a:ext uri="{9D8B030D-6E8A-4147-A177-3AD203B41FA5}">
                      <a16:colId xmlns:a16="http://schemas.microsoft.com/office/drawing/2014/main" val="20000"/>
                    </a:ext>
                  </a:extLst>
                </a:gridCol>
              </a:tblGrid>
              <a:tr h="370840">
                <a:tc>
                  <a:txBody>
                    <a:bodyPr/>
                    <a:lstStyle/>
                    <a:p>
                      <a:r>
                        <a:rPr lang="en-IN" sz="2000" dirty="0"/>
                        <a:t>P1</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        flag[1]=true;</a:t>
                      </a:r>
                    </a:p>
                    <a:p>
                      <a:r>
                        <a:rPr lang="en-IN" sz="2000" dirty="0"/>
                        <a:t>        turn=0</a:t>
                      </a:r>
                    </a:p>
                    <a:p>
                      <a:r>
                        <a:rPr lang="en-IN" sz="2000" dirty="0"/>
                        <a:t>        while(turn==0 &amp;&amp; flag[0]==T);</a:t>
                      </a:r>
                    </a:p>
                    <a:p>
                      <a:r>
                        <a:rPr lang="en-IN" sz="2000" dirty="0"/>
                        <a:t>        critical section</a:t>
                      </a:r>
                    </a:p>
                    <a:p>
                      <a:r>
                        <a:rPr lang="en-IN" sz="2000" baseline="0" dirty="0"/>
                        <a:t>         flag[1]=false;</a:t>
                      </a:r>
                      <a:endParaRPr lang="en-IN" sz="2000" dirty="0"/>
                    </a:p>
                    <a:p>
                      <a:r>
                        <a:rPr lang="en-IN" sz="2000" dirty="0"/>
                        <a:t>        remainder section</a:t>
                      </a:r>
                    </a:p>
                    <a:p>
                      <a:r>
                        <a:rPr lang="en-IN" sz="2000" dirty="0"/>
                        <a:t>}while(1);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399994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Can P1 enter CS while P0 is in Remainder Section ?</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87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1072989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75710" y="0"/>
            <a:ext cx="11395912" cy="721920"/>
          </a:xfrm>
        </p:spPr>
        <p:txBody>
          <a:bodyPr>
            <a:noAutofit/>
          </a:bodyPr>
          <a:lstStyle/>
          <a:p>
            <a:r>
              <a:rPr lang="en-US" sz="2800" dirty="0">
                <a:solidFill>
                  <a:srgbClr val="C00000"/>
                </a:solidFill>
                <a:latin typeface="Marcellus" panose="020E0602050203020307" pitchFamily="34" charset="0"/>
              </a:rPr>
              <a:t>Can P1 enter CS while P0 is in Remainder Section ?Yes</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88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508260" y="656542"/>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Case 2</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a:latin typeface="Marcellus"/>
              </a:rPr>
              <a:t>turn=0</a:t>
            </a:r>
          </a:p>
          <a:p>
            <a:r>
              <a:rPr lang="en-IN" sz="2400" dirty="0">
                <a:latin typeface="Marcellus"/>
              </a:rPr>
              <a:t>Boolean Array flag[2]</a:t>
            </a:r>
          </a:p>
        </p:txBody>
      </p:sp>
      <p:graphicFrame>
        <p:nvGraphicFramePr>
          <p:cNvPr id="11" name="Table 10"/>
          <p:cNvGraphicFramePr>
            <a:graphicFrameLocks noGrp="1"/>
          </p:cNvGraphicFramePr>
          <p:nvPr>
            <p:extLst>
              <p:ext uri="{D42A27DB-BD31-4B8C-83A1-F6EECF244321}">
                <p14:modId xmlns:p14="http://schemas.microsoft.com/office/powerpoint/2010/main" val="2703772040"/>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extLst>
                    <a:ext uri="{9D8B030D-6E8A-4147-A177-3AD203B41FA5}">
                      <a16:colId xmlns:a16="http://schemas.microsoft.com/office/drawing/2014/main" val="20000"/>
                    </a:ext>
                  </a:extLst>
                </a:gridCol>
                <a:gridCol w="833400">
                  <a:extLst>
                    <a:ext uri="{9D8B030D-6E8A-4147-A177-3AD203B41FA5}">
                      <a16:colId xmlns:a16="http://schemas.microsoft.com/office/drawing/2014/main" val="20001"/>
                    </a:ext>
                  </a:extLst>
                </a:gridCol>
              </a:tblGrid>
              <a:tr h="370840">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0"/>
                  </a:ext>
                </a:extLst>
              </a:tr>
              <a:tr h="370840">
                <a:tc>
                  <a:txBody>
                    <a:bodyPr/>
                    <a:lstStyle/>
                    <a:p>
                      <a:r>
                        <a:rPr lang="en-IN" dirty="0"/>
                        <a:t>F</a:t>
                      </a:r>
                    </a:p>
                  </a:txBody>
                  <a:tcPr/>
                </a:tc>
                <a:tc>
                  <a:txBody>
                    <a:bodyPr/>
                    <a:lstStyle/>
                    <a:p>
                      <a:r>
                        <a:rPr lang="en-IN" dirty="0"/>
                        <a:t>T</a:t>
                      </a: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3630305" y="1776672"/>
            <a:ext cx="2196990" cy="2246769"/>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For P0</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after P0 comes out of CS</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Sets flag to False</a:t>
            </a:r>
            <a:endParaRPr lang="en-IN" dirty="0"/>
          </a:p>
        </p:txBody>
      </p:sp>
      <p:sp>
        <p:nvSpPr>
          <p:cNvPr id="17" name="TextBox 16"/>
          <p:cNvSpPr txBox="1"/>
          <p:nvPr/>
        </p:nvSpPr>
        <p:spPr>
          <a:xfrm>
            <a:off x="9758809" y="1338540"/>
            <a:ext cx="2129050"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P1 tries to enter CS</a:t>
            </a:r>
          </a:p>
          <a:p>
            <a:pPr marL="285750" indent="-285750">
              <a:buFont typeface="Arial" panose="020B0604020202020204" pitchFamily="34" charset="0"/>
              <a:buChar char="•"/>
            </a:pPr>
            <a:endParaRPr lang="en-IN" sz="2000" dirty="0">
              <a:latin typeface="Marcellus"/>
            </a:endParaRPr>
          </a:p>
          <a:p>
            <a:pPr marL="342900" indent="-342900">
              <a:buFont typeface="Arial" panose="020B0604020202020204" pitchFamily="34" charset="0"/>
              <a:buChar char="•"/>
            </a:pPr>
            <a:r>
              <a:rPr lang="en-IN" sz="2000" dirty="0">
                <a:latin typeface="Marcellus"/>
              </a:rPr>
              <a:t>set flag[1]=T,</a:t>
            </a:r>
          </a:p>
          <a:p>
            <a:pPr marL="342900" indent="-342900">
              <a:buFont typeface="Arial" panose="020B0604020202020204" pitchFamily="34" charset="0"/>
              <a:buChar char="•"/>
            </a:pPr>
            <a:r>
              <a:rPr lang="en-IN" sz="2000" dirty="0">
                <a:latin typeface="Marcellus"/>
              </a:rPr>
              <a:t>turn=0</a:t>
            </a:r>
          </a:p>
          <a:p>
            <a:pPr marL="342900" indent="-342900">
              <a:buFont typeface="Arial" panose="020B0604020202020204" pitchFamily="34" charset="0"/>
              <a:buChar char="•"/>
            </a:pPr>
            <a:r>
              <a:rPr lang="en-IN" sz="2000" dirty="0">
                <a:latin typeface="Marcellus"/>
              </a:rPr>
              <a:t>while(T&amp;&amp;F);</a:t>
            </a:r>
          </a:p>
          <a:p>
            <a:pPr marL="342900" indent="-342900">
              <a:buFont typeface="Arial" panose="020B0604020202020204" pitchFamily="34" charset="0"/>
              <a:buChar char="•"/>
            </a:pPr>
            <a:r>
              <a:rPr lang="en-IN" sz="2000" dirty="0">
                <a:latin typeface="Marcellus"/>
              </a:rPr>
              <a:t>while(F);</a:t>
            </a:r>
          </a:p>
          <a:p>
            <a:pPr marL="342900" indent="-342900">
              <a:buFont typeface="Arial" panose="020B0604020202020204" pitchFamily="34" charset="0"/>
              <a:buChar char="•"/>
            </a:pPr>
            <a:r>
              <a:rPr lang="en-IN" sz="2000" dirty="0">
                <a:latin typeface="Marcellus"/>
              </a:rPr>
              <a:t>control comes out of while loop</a:t>
            </a:r>
          </a:p>
          <a:p>
            <a:pPr marL="342900" indent="-342900">
              <a:buFont typeface="Arial" panose="020B0604020202020204" pitchFamily="34" charset="0"/>
              <a:buChar char="•"/>
            </a:pPr>
            <a:r>
              <a:rPr lang="en-IN" sz="2000" dirty="0">
                <a:latin typeface="Marcellus"/>
              </a:rPr>
              <a:t>P1 Executes CS</a:t>
            </a:r>
          </a:p>
          <a:p>
            <a:endParaRPr lang="en-IN" sz="2000" dirty="0">
              <a:latin typeface="Marcellus"/>
            </a:endParaRPr>
          </a:p>
        </p:txBody>
      </p:sp>
      <p:graphicFrame>
        <p:nvGraphicFramePr>
          <p:cNvPr id="19" name="Table 18"/>
          <p:cNvGraphicFramePr>
            <a:graphicFrameLocks noGrp="1"/>
          </p:cNvGraphicFramePr>
          <p:nvPr>
            <p:extLst>
              <p:ext uri="{D42A27DB-BD31-4B8C-83A1-F6EECF244321}">
                <p14:modId xmlns:p14="http://schemas.microsoft.com/office/powerpoint/2010/main" val="913639995"/>
              </p:ext>
            </p:extLst>
          </p:nvPr>
        </p:nvGraphicFramePr>
        <p:xfrm>
          <a:off x="79070" y="1638667"/>
          <a:ext cx="3631821" cy="3230880"/>
        </p:xfrm>
        <a:graphic>
          <a:graphicData uri="http://schemas.openxmlformats.org/drawingml/2006/table">
            <a:tbl>
              <a:tblPr firstRow="1" bandRow="1">
                <a:tableStyleId>{7DF18680-E054-41AD-8BC1-D1AEF772440D}</a:tableStyleId>
              </a:tblPr>
              <a:tblGrid>
                <a:gridCol w="3631821">
                  <a:extLst>
                    <a:ext uri="{9D8B030D-6E8A-4147-A177-3AD203B41FA5}">
                      <a16:colId xmlns:a16="http://schemas.microsoft.com/office/drawing/2014/main" val="20000"/>
                    </a:ext>
                  </a:extLst>
                </a:gridCol>
              </a:tblGrid>
              <a:tr h="370840">
                <a:tc>
                  <a:txBody>
                    <a:bodyPr/>
                    <a:lstStyle/>
                    <a:p>
                      <a:r>
                        <a:rPr lang="en-IN" sz="2000" dirty="0"/>
                        <a:t>P0</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        flag[0]=true;</a:t>
                      </a:r>
                    </a:p>
                    <a:p>
                      <a:r>
                        <a:rPr lang="en-IN" sz="2000" dirty="0"/>
                        <a:t>        turn=1</a:t>
                      </a:r>
                    </a:p>
                    <a:p>
                      <a:r>
                        <a:rPr lang="en-IN" sz="2000" dirty="0"/>
                        <a:t>        while(turn==1 &amp;&amp;</a:t>
                      </a:r>
                      <a:r>
                        <a:rPr lang="en-IN" sz="2000" baseline="0" dirty="0"/>
                        <a:t> </a:t>
                      </a:r>
                      <a:r>
                        <a:rPr lang="en-IN" sz="2000" dirty="0"/>
                        <a:t>flag[1]==T);</a:t>
                      </a:r>
                    </a:p>
                    <a:p>
                      <a:r>
                        <a:rPr lang="en-IN" sz="2000" dirty="0"/>
                        <a:t>        critical section</a:t>
                      </a:r>
                    </a:p>
                    <a:p>
                      <a:r>
                        <a:rPr lang="en-IN" sz="2000" baseline="0" dirty="0"/>
                        <a:t>         flag[0]=false;</a:t>
                      </a:r>
                      <a:endParaRPr lang="en-IN" sz="2000" dirty="0"/>
                    </a:p>
                    <a:p>
                      <a:r>
                        <a:rPr lang="en-IN" sz="2000" dirty="0"/>
                        <a:t>        remainder section</a:t>
                      </a:r>
                    </a:p>
                    <a:p>
                      <a:r>
                        <a:rPr lang="en-IN" sz="2000" dirty="0"/>
                        <a:t>}while(1);</a:t>
                      </a:r>
                    </a:p>
                  </a:txBody>
                  <a:tcPr/>
                </a:tc>
                <a:extLst>
                  <a:ext uri="{0D108BD9-81ED-4DB2-BD59-A6C34878D82A}">
                    <a16:rowId xmlns:a16="http://schemas.microsoft.com/office/drawing/2014/main" val="1000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649422227"/>
              </p:ext>
            </p:extLst>
          </p:nvPr>
        </p:nvGraphicFramePr>
        <p:xfrm>
          <a:off x="5827295" y="1546334"/>
          <a:ext cx="3916909" cy="2926080"/>
        </p:xfrm>
        <a:graphic>
          <a:graphicData uri="http://schemas.openxmlformats.org/drawingml/2006/table">
            <a:tbl>
              <a:tblPr firstRow="1" bandRow="1">
                <a:tableStyleId>{7DF18680-E054-41AD-8BC1-D1AEF772440D}</a:tableStyleId>
              </a:tblPr>
              <a:tblGrid>
                <a:gridCol w="3916909">
                  <a:extLst>
                    <a:ext uri="{9D8B030D-6E8A-4147-A177-3AD203B41FA5}">
                      <a16:colId xmlns:a16="http://schemas.microsoft.com/office/drawing/2014/main" val="20000"/>
                    </a:ext>
                  </a:extLst>
                </a:gridCol>
              </a:tblGrid>
              <a:tr h="370840">
                <a:tc>
                  <a:txBody>
                    <a:bodyPr/>
                    <a:lstStyle/>
                    <a:p>
                      <a:r>
                        <a:rPr lang="en-IN" sz="2000" dirty="0"/>
                        <a:t>P1</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        flag[1]=true;</a:t>
                      </a:r>
                    </a:p>
                    <a:p>
                      <a:r>
                        <a:rPr lang="en-IN" sz="2000" dirty="0"/>
                        <a:t>        turn=0</a:t>
                      </a:r>
                    </a:p>
                    <a:p>
                      <a:r>
                        <a:rPr lang="en-IN" sz="2000" dirty="0"/>
                        <a:t>        while(turn==0 &amp;&amp; flag[0]==T);</a:t>
                      </a:r>
                    </a:p>
                    <a:p>
                      <a:r>
                        <a:rPr lang="en-IN" sz="2000" dirty="0"/>
                        <a:t>        critical section</a:t>
                      </a:r>
                    </a:p>
                    <a:p>
                      <a:r>
                        <a:rPr lang="en-IN" sz="2000" baseline="0" dirty="0"/>
                        <a:t>         flag[1]=false;</a:t>
                      </a:r>
                      <a:endParaRPr lang="en-IN" sz="2000" dirty="0"/>
                    </a:p>
                    <a:p>
                      <a:r>
                        <a:rPr lang="en-IN" sz="2000" dirty="0"/>
                        <a:t>        remainder section</a:t>
                      </a:r>
                    </a:p>
                    <a:p>
                      <a:r>
                        <a:rPr lang="en-IN" sz="2000" dirty="0"/>
                        <a:t>}while(1);</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967872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Algorithm 3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Mutual Exclusion Check</a:t>
            </a:r>
            <a:br>
              <a:rPr lang="en-US" sz="2800" dirty="0">
                <a:solidFill>
                  <a:srgbClr val="C00000"/>
                </a:solidFill>
                <a:latin typeface="Marcellus" panose="020E0602050203020307" pitchFamily="34" charset="0"/>
              </a:rPr>
            </a:b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89</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2091755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3634373" y="73982"/>
            <a:ext cx="7231533" cy="1325563"/>
          </a:xfrm>
        </p:spPr>
        <p:txBody>
          <a:bodyPr>
            <a:normAutofit/>
          </a:bodyPr>
          <a:lstStyle/>
          <a:p>
            <a:r>
              <a:rPr lang="en-US" sz="3200" dirty="0">
                <a:solidFill>
                  <a:srgbClr val="C00000"/>
                </a:solidFill>
                <a:latin typeface="Marcellus" panose="020E0602050203020307" pitchFamily="34" charset="0"/>
              </a:rPr>
              <a:t>Producer Consumer Problem Revisited</a:t>
            </a:r>
            <a:endParaRPr lang="en-US" sz="32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a:off x="11755010" y="4869"/>
            <a:ext cx="560709" cy="6853131"/>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50832" y="5835859"/>
            <a:ext cx="968545" cy="721920"/>
          </a:xfrm>
          <a:prstGeom prst="rect">
            <a:avLst/>
          </a:prstGeom>
        </p:spPr>
      </p:pic>
      <p:pic>
        <p:nvPicPr>
          <p:cNvPr id="8" name="Picture 7">
            <a:extLst>
              <a:ext uri="{FF2B5EF4-FFF2-40B4-BE49-F238E27FC236}">
                <a16:creationId xmlns:a16="http://schemas.microsoft.com/office/drawing/2014/main" id="{B53D81E5-1798-492B-BD49-E2908F8554DF}"/>
              </a:ext>
            </a:extLst>
          </p:cNvPr>
          <p:cNvPicPr>
            <a:picLocks noChangeAspect="1"/>
          </p:cNvPicPr>
          <p:nvPr/>
        </p:nvPicPr>
        <p:blipFill>
          <a:blip r:embed="rId2"/>
          <a:stretch>
            <a:fillRect/>
          </a:stretch>
        </p:blipFill>
        <p:spPr>
          <a:xfrm rot="5400000">
            <a:off x="10586431" y="-909706"/>
            <a:ext cx="558950" cy="2338913"/>
          </a:xfrm>
          <a:prstGeom prst="rect">
            <a:avLst/>
          </a:prstGeom>
        </p:spPr>
      </p:pic>
      <p:pic>
        <p:nvPicPr>
          <p:cNvPr id="9" name="Picture 8">
            <a:extLst>
              <a:ext uri="{FF2B5EF4-FFF2-40B4-BE49-F238E27FC236}">
                <a16:creationId xmlns:a16="http://schemas.microsoft.com/office/drawing/2014/main" id="{8F7EF18E-8E2B-4217-8FBA-E64C4DA5AB5E}"/>
              </a:ext>
            </a:extLst>
          </p:cNvPr>
          <p:cNvPicPr>
            <a:picLocks noChangeAspect="1"/>
          </p:cNvPicPr>
          <p:nvPr/>
        </p:nvPicPr>
        <p:blipFill>
          <a:blip r:embed="rId4"/>
          <a:stretch>
            <a:fillRect/>
          </a:stretch>
        </p:blipFill>
        <p:spPr>
          <a:xfrm>
            <a:off x="9135739" y="-19725"/>
            <a:ext cx="560710" cy="558951"/>
          </a:xfrm>
          <a:prstGeom prst="rect">
            <a:avLst/>
          </a:prstGeom>
        </p:spPr>
      </p:pic>
      <p:sp>
        <p:nvSpPr>
          <p:cNvPr id="10" name="Subtitle 2">
            <a:extLst>
              <a:ext uri="{FF2B5EF4-FFF2-40B4-BE49-F238E27FC236}">
                <a16:creationId xmlns:a16="http://schemas.microsoft.com/office/drawing/2014/main" id="{EC8EF798-510F-46B5-9E56-690162E17571}"/>
              </a:ext>
            </a:extLst>
          </p:cNvPr>
          <p:cNvSpPr txBox="1">
            <a:spLocks/>
          </p:cNvSpPr>
          <p:nvPr/>
        </p:nvSpPr>
        <p:spPr>
          <a:xfrm>
            <a:off x="926389" y="989861"/>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tx1">
                    <a:lumMod val="85000"/>
                    <a:lumOff val="15000"/>
                  </a:schemeClr>
                </a:solidFill>
                <a:latin typeface="Marcellus" panose="020E0602050203020307" pitchFamily="34" charset="0"/>
              </a:rPr>
              <a:t>" counter++" may be implemented in machine language as –</a:t>
            </a:r>
          </a:p>
          <a:p>
            <a:pPr marL="3657600" lvl="8" indent="0">
              <a:buNone/>
            </a:pPr>
            <a:r>
              <a:rPr lang="en-IN" sz="2400" dirty="0">
                <a:solidFill>
                  <a:schemeClr val="tx1">
                    <a:lumMod val="85000"/>
                    <a:lumOff val="15000"/>
                  </a:schemeClr>
                </a:solidFill>
                <a:latin typeface="Marcellus" panose="020E0602050203020307" pitchFamily="34" charset="0"/>
              </a:rPr>
              <a:t>register1 = counter</a:t>
            </a:r>
          </a:p>
          <a:p>
            <a:pPr marL="3657600" lvl="8" indent="0">
              <a:buNone/>
            </a:pPr>
            <a:r>
              <a:rPr lang="en-IN" sz="2400" dirty="0">
                <a:solidFill>
                  <a:schemeClr val="tx1">
                    <a:lumMod val="85000"/>
                    <a:lumOff val="15000"/>
                  </a:schemeClr>
                </a:solidFill>
                <a:latin typeface="Marcellus" panose="020E0602050203020307" pitchFamily="34" charset="0"/>
              </a:rPr>
              <a:t>register1 = register1 + 1</a:t>
            </a:r>
          </a:p>
          <a:p>
            <a:pPr marL="3657600" lvl="8" indent="0">
              <a:buNone/>
            </a:pPr>
            <a:r>
              <a:rPr lang="en-IN" sz="2400" dirty="0">
                <a:solidFill>
                  <a:schemeClr val="tx1">
                    <a:lumMod val="85000"/>
                    <a:lumOff val="15000"/>
                  </a:schemeClr>
                </a:solidFill>
                <a:latin typeface="Marcellus" panose="020E0602050203020307" pitchFamily="34" charset="0"/>
              </a:rPr>
              <a:t>counter= register1</a:t>
            </a:r>
          </a:p>
          <a:p>
            <a:r>
              <a:rPr lang="en-IN" sz="2400" dirty="0">
                <a:solidFill>
                  <a:schemeClr val="tx1">
                    <a:lumMod val="85000"/>
                    <a:lumOff val="15000"/>
                  </a:schemeClr>
                </a:solidFill>
                <a:latin typeface="Marcellus" panose="020E0602050203020307" pitchFamily="34" charset="0"/>
              </a:rPr>
              <a:t>register1 is one of the local CPU registers. </a:t>
            </a:r>
          </a:p>
          <a:p>
            <a:endParaRPr lang="en-IN" sz="2400" dirty="0">
              <a:solidFill>
                <a:schemeClr val="tx1">
                  <a:lumMod val="85000"/>
                  <a:lumOff val="15000"/>
                </a:schemeClr>
              </a:solidFill>
              <a:latin typeface="Marcellus" panose="020E0602050203020307" pitchFamily="34" charset="0"/>
            </a:endParaRPr>
          </a:p>
          <a:p>
            <a:r>
              <a:rPr lang="en-IN" sz="2400" dirty="0">
                <a:solidFill>
                  <a:schemeClr val="tx1">
                    <a:lumMod val="85000"/>
                    <a:lumOff val="15000"/>
                  </a:schemeClr>
                </a:solidFill>
                <a:latin typeface="Marcellus" panose="020E0602050203020307" pitchFamily="34" charset="0"/>
              </a:rPr>
              <a:t>"counter--" is implemented as follows:</a:t>
            </a:r>
          </a:p>
          <a:p>
            <a:pPr marL="0" indent="0">
              <a:buNone/>
            </a:pPr>
            <a:r>
              <a:rPr lang="en-IN" sz="2400" dirty="0">
                <a:solidFill>
                  <a:schemeClr val="tx1">
                    <a:lumMod val="85000"/>
                    <a:lumOff val="15000"/>
                  </a:schemeClr>
                </a:solidFill>
                <a:latin typeface="Marcellus" panose="020E0602050203020307" pitchFamily="34" charset="0"/>
              </a:rPr>
              <a:t>			register2 = counter</a:t>
            </a:r>
          </a:p>
          <a:p>
            <a:pPr marL="0" indent="0">
              <a:buNone/>
            </a:pPr>
            <a:r>
              <a:rPr lang="en-IN" sz="2400" dirty="0">
                <a:solidFill>
                  <a:schemeClr val="tx1">
                    <a:lumMod val="85000"/>
                    <a:lumOff val="15000"/>
                  </a:schemeClr>
                </a:solidFill>
                <a:latin typeface="Marcellus" panose="020E0602050203020307" pitchFamily="34" charset="0"/>
              </a:rPr>
              <a:t>			register2 = register2 - 1</a:t>
            </a:r>
          </a:p>
          <a:p>
            <a:pPr marL="0" indent="0">
              <a:buNone/>
            </a:pPr>
            <a:r>
              <a:rPr lang="en-IN" sz="2400" dirty="0">
                <a:solidFill>
                  <a:schemeClr val="tx1">
                    <a:lumMod val="85000"/>
                    <a:lumOff val="15000"/>
                  </a:schemeClr>
                </a:solidFill>
                <a:latin typeface="Marcellus" panose="020E0602050203020307" pitchFamily="34" charset="0"/>
              </a:rPr>
              <a:t>			counter= register2</a:t>
            </a:r>
          </a:p>
          <a:p>
            <a:r>
              <a:rPr lang="en-IN" sz="2400" dirty="0">
                <a:solidFill>
                  <a:schemeClr val="tx1">
                    <a:lumMod val="85000"/>
                    <a:lumOff val="15000"/>
                  </a:schemeClr>
                </a:solidFill>
                <a:latin typeface="Marcellus" panose="020E0602050203020307" pitchFamily="34" charset="0"/>
              </a:rPr>
              <a:t>register2 is one of the local CPU registers.</a:t>
            </a:r>
          </a:p>
        </p:txBody>
      </p:sp>
      <p:pic>
        <p:nvPicPr>
          <p:cNvPr id="11" name="Picture 10" descr="A picture containing drawing&#10;&#10;Description automatically generated">
            <a:extLst>
              <a:ext uri="{FF2B5EF4-FFF2-40B4-BE49-F238E27FC236}">
                <a16:creationId xmlns:a16="http://schemas.microsoft.com/office/drawing/2014/main" id="{91911E14-6F71-46DE-B764-680C8341266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20" y="133509"/>
            <a:ext cx="3245736" cy="811434"/>
          </a:xfrm>
          <a:prstGeom prst="rect">
            <a:avLst/>
          </a:prstGeom>
        </p:spPr>
      </p:pic>
      <p:sp>
        <p:nvSpPr>
          <p:cNvPr id="3" name="Date Placeholder 2"/>
          <p:cNvSpPr>
            <a:spLocks noGrp="1"/>
          </p:cNvSpPr>
          <p:nvPr>
            <p:ph type="dt" sz="half" idx="10"/>
          </p:nvPr>
        </p:nvSpPr>
        <p:spPr/>
        <p:txBody>
          <a:bodyPr/>
          <a:lstStyle/>
          <a:p>
            <a:fld id="{CFD52BC9-0311-4BC9-91FE-02D73B1F3C7C}" type="datetime1">
              <a:rPr lang="en-US" smtClean="0"/>
              <a:t>24/11/2024</a:t>
            </a:fld>
            <a:endParaRPr lang="en-US"/>
          </a:p>
        </p:txBody>
      </p:sp>
      <p:sp>
        <p:nvSpPr>
          <p:cNvPr id="5" name="Footer Placeholder 4"/>
          <p:cNvSpPr>
            <a:spLocks noGrp="1"/>
          </p:cNvSpPr>
          <p:nvPr>
            <p:ph type="ftr" sz="quarter" idx="11"/>
          </p:nvPr>
        </p:nvSpPr>
        <p:spPr/>
        <p:txBody>
          <a:bodyPr/>
          <a:lstStyle/>
          <a:p>
            <a:r>
              <a:rPr lang="en-US"/>
              <a:t>Prof. Shweta Dhawan Chachra</a:t>
            </a:r>
          </a:p>
        </p:txBody>
      </p:sp>
      <p:sp>
        <p:nvSpPr>
          <p:cNvPr id="6" name="Slide Number Placeholder 5"/>
          <p:cNvSpPr>
            <a:spLocks noGrp="1"/>
          </p:cNvSpPr>
          <p:nvPr>
            <p:ph type="sldNum" sz="quarter" idx="12"/>
          </p:nvPr>
        </p:nvSpPr>
        <p:spPr/>
        <p:txBody>
          <a:bodyPr/>
          <a:lstStyle/>
          <a:p>
            <a:fld id="{7C05E5CB-9241-4665-889D-78B918CC363E}" type="slidenum">
              <a:rPr lang="en-US" smtClean="0"/>
              <a:t>9</a:t>
            </a:fld>
            <a:endParaRPr lang="en-US"/>
          </a:p>
        </p:txBody>
      </p:sp>
    </p:spTree>
    <p:extLst>
      <p:ext uri="{BB962C8B-B14F-4D97-AF65-F5344CB8AC3E}">
        <p14:creationId xmlns:p14="http://schemas.microsoft.com/office/powerpoint/2010/main" val="129739812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3600" dirty="0">
                <a:solidFill>
                  <a:srgbClr val="C00000"/>
                </a:solidFill>
                <a:latin typeface="Marcellus" panose="020E0602050203020307" pitchFamily="34" charset="0"/>
              </a:rPr>
              <a:t>Algorithm 3:</a:t>
            </a:r>
            <a:br>
              <a:rPr lang="en-US" sz="3600" dirty="0">
                <a:solidFill>
                  <a:srgbClr val="C00000"/>
                </a:solidFill>
                <a:latin typeface="Marcellus" panose="020E0602050203020307" pitchFamily="34" charset="0"/>
              </a:rPr>
            </a:br>
            <a:r>
              <a:rPr lang="en-US" sz="3600" dirty="0">
                <a:solidFill>
                  <a:srgbClr val="C00000"/>
                </a:solidFill>
                <a:latin typeface="Marcellus" panose="020E0602050203020307" pitchFamily="34" charset="0"/>
              </a:rPr>
              <a:t>Progress Requirement Check</a:t>
            </a:r>
            <a:br>
              <a:rPr lang="en-US" sz="3600" dirty="0">
                <a:solidFill>
                  <a:srgbClr val="C00000"/>
                </a:solidFill>
                <a:latin typeface="Marcellus" panose="020E0602050203020307" pitchFamily="34" charset="0"/>
              </a:rPr>
            </a:br>
            <a:br>
              <a:rPr lang="en-US" sz="3600" dirty="0">
                <a:solidFill>
                  <a:srgbClr val="C00000"/>
                </a:solidFill>
                <a:latin typeface="Marcellus" panose="020E0602050203020307" pitchFamily="34" charset="0"/>
              </a:rPr>
            </a:b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90</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2572324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2800" dirty="0">
                <a:solidFill>
                  <a:srgbClr val="C00000"/>
                </a:solidFill>
                <a:latin typeface="Marcellus" panose="020E0602050203020307" pitchFamily="34" charset="0"/>
              </a:rPr>
              <a:t>If both P0,P1 want to enter CS</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91</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b="1" dirty="0"/>
              <a:t>Algorithm 3</a:t>
            </a:r>
          </a:p>
          <a:p>
            <a:pPr marL="0" indent="0">
              <a:buNone/>
            </a:pPr>
            <a:endParaRPr lang="en-IN" b="1" dirty="0"/>
          </a:p>
        </p:txBody>
      </p:sp>
      <p:sp>
        <p:nvSpPr>
          <p:cNvPr id="13" name="Rectangle 12"/>
          <p:cNvSpPr/>
          <p:nvPr/>
        </p:nvSpPr>
        <p:spPr>
          <a:xfrm>
            <a:off x="5416701" y="5467741"/>
            <a:ext cx="2969083" cy="830997"/>
          </a:xfrm>
          <a:prstGeom prst="rect">
            <a:avLst/>
          </a:prstGeom>
        </p:spPr>
        <p:txBody>
          <a:bodyPr wrap="none">
            <a:spAutoFit/>
          </a:bodyPr>
          <a:lstStyle/>
          <a:p>
            <a:r>
              <a:rPr lang="en-IN" sz="2400" dirty="0">
                <a:latin typeface="Marcellus"/>
              </a:rPr>
              <a:t>turn=0/1</a:t>
            </a:r>
          </a:p>
          <a:p>
            <a:r>
              <a:rPr lang="en-IN" sz="2400" dirty="0">
                <a:latin typeface="Marcellus"/>
              </a:rPr>
              <a:t>Boolean Array flag[2]</a:t>
            </a:r>
          </a:p>
        </p:txBody>
      </p:sp>
      <p:graphicFrame>
        <p:nvGraphicFramePr>
          <p:cNvPr id="11" name="Table 10"/>
          <p:cNvGraphicFramePr>
            <a:graphicFrameLocks noGrp="1"/>
          </p:cNvGraphicFramePr>
          <p:nvPr>
            <p:extLst>
              <p:ext uri="{D42A27DB-BD31-4B8C-83A1-F6EECF244321}">
                <p14:modId xmlns:p14="http://schemas.microsoft.com/office/powerpoint/2010/main" val="92154971"/>
              </p:ext>
            </p:extLst>
          </p:nvPr>
        </p:nvGraphicFramePr>
        <p:xfrm>
          <a:off x="3849557" y="5440809"/>
          <a:ext cx="1544600" cy="741680"/>
        </p:xfrm>
        <a:graphic>
          <a:graphicData uri="http://schemas.openxmlformats.org/drawingml/2006/table">
            <a:tbl>
              <a:tblPr firstRow="1" bandRow="1">
                <a:tableStyleId>{7DF18680-E054-41AD-8BC1-D1AEF772440D}</a:tableStyleId>
              </a:tblPr>
              <a:tblGrid>
                <a:gridCol w="711200">
                  <a:extLst>
                    <a:ext uri="{9D8B030D-6E8A-4147-A177-3AD203B41FA5}">
                      <a16:colId xmlns:a16="http://schemas.microsoft.com/office/drawing/2014/main" val="20000"/>
                    </a:ext>
                  </a:extLst>
                </a:gridCol>
                <a:gridCol w="833400">
                  <a:extLst>
                    <a:ext uri="{9D8B030D-6E8A-4147-A177-3AD203B41FA5}">
                      <a16:colId xmlns:a16="http://schemas.microsoft.com/office/drawing/2014/main" val="20001"/>
                    </a:ext>
                  </a:extLst>
                </a:gridCol>
              </a:tblGrid>
              <a:tr h="370840">
                <a:tc>
                  <a:txBody>
                    <a:bodyPr/>
                    <a:lstStyle/>
                    <a:p>
                      <a:r>
                        <a:rPr lang="en-IN" dirty="0"/>
                        <a:t>[0]</a:t>
                      </a:r>
                    </a:p>
                  </a:txBody>
                  <a:tcPr/>
                </a:tc>
                <a:tc>
                  <a:txBody>
                    <a:bodyPr/>
                    <a:lstStyle/>
                    <a:p>
                      <a:r>
                        <a:rPr lang="en-IN" dirty="0"/>
                        <a:t>[1]</a:t>
                      </a:r>
                    </a:p>
                  </a:txBody>
                  <a:tcPr/>
                </a:tc>
                <a:extLst>
                  <a:ext uri="{0D108BD9-81ED-4DB2-BD59-A6C34878D82A}">
                    <a16:rowId xmlns:a16="http://schemas.microsoft.com/office/drawing/2014/main" val="10000"/>
                  </a:ext>
                </a:extLst>
              </a:tr>
              <a:tr h="370840">
                <a:tc>
                  <a:txBody>
                    <a:bodyPr/>
                    <a:lstStyle/>
                    <a:p>
                      <a:r>
                        <a:rPr lang="en-IN" dirty="0"/>
                        <a:t>T</a:t>
                      </a:r>
                    </a:p>
                  </a:txBody>
                  <a:tcPr/>
                </a:tc>
                <a:tc>
                  <a:txBody>
                    <a:bodyPr/>
                    <a:lstStyle/>
                    <a:p>
                      <a:r>
                        <a:rPr lang="en-IN" dirty="0"/>
                        <a:t>T</a:t>
                      </a:r>
                    </a:p>
                  </a:txBody>
                  <a:tcPr/>
                </a:tc>
                <a:extLst>
                  <a:ext uri="{0D108BD9-81ED-4DB2-BD59-A6C34878D82A}">
                    <a16:rowId xmlns:a16="http://schemas.microsoft.com/office/drawing/2014/main" val="10001"/>
                  </a:ext>
                </a:extLst>
              </a:tr>
            </a:tbl>
          </a:graphicData>
        </a:graphic>
      </p:graphicFrame>
      <p:sp>
        <p:nvSpPr>
          <p:cNvPr id="16" name="TextBox 15"/>
          <p:cNvSpPr txBox="1"/>
          <p:nvPr/>
        </p:nvSpPr>
        <p:spPr>
          <a:xfrm>
            <a:off x="3630305" y="1261454"/>
            <a:ext cx="2349390"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For P0</a:t>
            </a:r>
          </a:p>
          <a:p>
            <a:pPr marL="285750" indent="-285750">
              <a:buFont typeface="Arial" panose="020B0604020202020204" pitchFamily="34" charset="0"/>
              <a:buChar char="•"/>
            </a:pPr>
            <a:r>
              <a:rPr lang="en-IN" sz="2000" dirty="0">
                <a:latin typeface="Marcellus"/>
              </a:rPr>
              <a:t>Now P0 is also interested</a:t>
            </a:r>
          </a:p>
          <a:p>
            <a:pPr marL="285750" indent="-285750">
              <a:buFont typeface="Arial" panose="020B0604020202020204" pitchFamily="34" charset="0"/>
              <a:buChar char="•"/>
            </a:pPr>
            <a:r>
              <a:rPr lang="en-IN" sz="2000" dirty="0">
                <a:latin typeface="Marcellus"/>
              </a:rPr>
              <a:t>sets flag as true</a:t>
            </a:r>
          </a:p>
          <a:p>
            <a:r>
              <a:rPr lang="en-IN" sz="2000" dirty="0">
                <a:latin typeface="Marcellus"/>
              </a:rPr>
              <a:t>and turn=1</a:t>
            </a:r>
          </a:p>
          <a:p>
            <a:pPr marL="342900" indent="-342900">
              <a:buFont typeface="Arial" panose="020B0604020202020204" pitchFamily="34" charset="0"/>
              <a:buChar char="•"/>
            </a:pPr>
            <a:r>
              <a:rPr lang="en-IN" sz="2000" dirty="0">
                <a:latin typeface="Marcellus"/>
              </a:rPr>
              <a:t>while(T&amp;&amp;T);</a:t>
            </a:r>
          </a:p>
          <a:p>
            <a:r>
              <a:rPr lang="en-IN" sz="2000" dirty="0">
                <a:latin typeface="Marcellus"/>
              </a:rPr>
              <a:t>	while(T);</a:t>
            </a:r>
          </a:p>
          <a:p>
            <a:r>
              <a:rPr lang="en-IN" sz="2000" dirty="0">
                <a:latin typeface="Marcellus"/>
              </a:rPr>
              <a:t>	P0 gets trapped</a:t>
            </a:r>
          </a:p>
          <a:p>
            <a:pPr marL="285750" indent="-285750">
              <a:buFont typeface="Arial" panose="020B0604020202020204" pitchFamily="34" charset="0"/>
              <a:buChar char="•"/>
            </a:pPr>
            <a:r>
              <a:rPr lang="en-IN" sz="2000" dirty="0">
                <a:solidFill>
                  <a:srgbClr val="FF0000"/>
                </a:solidFill>
                <a:latin typeface="Marcellus"/>
              </a:rPr>
              <a:t>Now Context Switch </a:t>
            </a:r>
          </a:p>
          <a:p>
            <a:pPr marL="285750" indent="-285750">
              <a:buFont typeface="Arial" panose="020B0604020202020204" pitchFamily="34" charset="0"/>
              <a:buChar char="•"/>
            </a:pPr>
            <a:r>
              <a:rPr lang="en-IN" sz="2000" dirty="0">
                <a:latin typeface="Marcellus"/>
              </a:rPr>
              <a:t>Doesn’t enter CS</a:t>
            </a:r>
          </a:p>
        </p:txBody>
      </p:sp>
      <p:sp>
        <p:nvSpPr>
          <p:cNvPr id="18" name="TextBox 17"/>
          <p:cNvSpPr txBox="1"/>
          <p:nvPr/>
        </p:nvSpPr>
        <p:spPr>
          <a:xfrm>
            <a:off x="9674647" y="1283236"/>
            <a:ext cx="2620370" cy="4401205"/>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Marcellus"/>
              </a:rPr>
              <a:t>For P1</a:t>
            </a:r>
          </a:p>
          <a:p>
            <a:pPr marL="285750" indent="-285750">
              <a:buFont typeface="Arial" panose="020B0604020202020204" pitchFamily="34" charset="0"/>
              <a:buChar char="•"/>
            </a:pPr>
            <a:endParaRPr lang="en-IN" sz="2000" dirty="0">
              <a:latin typeface="Marcellus"/>
            </a:endParaRPr>
          </a:p>
          <a:p>
            <a:pPr marL="285750" indent="-285750">
              <a:buFont typeface="Arial" panose="020B0604020202020204" pitchFamily="34" charset="0"/>
              <a:buChar char="•"/>
            </a:pPr>
            <a:r>
              <a:rPr lang="en-IN" sz="2000" dirty="0">
                <a:latin typeface="Marcellus"/>
              </a:rPr>
              <a:t>Suppose P1 is interested </a:t>
            </a:r>
          </a:p>
          <a:p>
            <a:pPr marL="285750" indent="-285750">
              <a:buFont typeface="Arial" panose="020B0604020202020204" pitchFamily="34" charset="0"/>
              <a:buChar char="•"/>
            </a:pPr>
            <a:r>
              <a:rPr lang="en-IN" sz="2000" dirty="0">
                <a:latin typeface="Marcellus"/>
              </a:rPr>
              <a:t>sets flag as true and turn=0</a:t>
            </a:r>
          </a:p>
          <a:p>
            <a:pPr marL="285750" indent="-285750">
              <a:buFont typeface="Arial" panose="020B0604020202020204" pitchFamily="34" charset="0"/>
              <a:buChar char="•"/>
            </a:pPr>
            <a:r>
              <a:rPr lang="en-IN" sz="2000" dirty="0">
                <a:solidFill>
                  <a:srgbClr val="FF0000"/>
                </a:solidFill>
                <a:latin typeface="Marcellus"/>
              </a:rPr>
              <a:t>Context Switch occurs </a:t>
            </a:r>
          </a:p>
          <a:p>
            <a:pPr marL="285750" indent="-285750">
              <a:buFont typeface="Arial" panose="020B0604020202020204" pitchFamily="34" charset="0"/>
              <a:buChar char="•"/>
            </a:pPr>
            <a:r>
              <a:rPr lang="en-IN" sz="2000" dirty="0">
                <a:solidFill>
                  <a:schemeClr val="accent5"/>
                </a:solidFill>
                <a:latin typeface="Marcellus"/>
              </a:rPr>
              <a:t>As P0 had set turn as 1 </a:t>
            </a:r>
          </a:p>
          <a:p>
            <a:pPr marL="285750" indent="-285750">
              <a:buFont typeface="Arial" panose="020B0604020202020204" pitchFamily="34" charset="0"/>
              <a:buChar char="•"/>
            </a:pPr>
            <a:r>
              <a:rPr lang="en-IN" sz="2000" dirty="0">
                <a:latin typeface="Marcellus"/>
              </a:rPr>
              <a:t>Now P1 tries</a:t>
            </a:r>
          </a:p>
          <a:p>
            <a:pPr marL="285750" indent="-285750">
              <a:buFont typeface="Arial" panose="020B0604020202020204" pitchFamily="34" charset="0"/>
              <a:buChar char="•"/>
            </a:pPr>
            <a:r>
              <a:rPr lang="en-IN" sz="2000" dirty="0">
                <a:latin typeface="Marcellus"/>
              </a:rPr>
              <a:t>while(F&amp;&amp;T);</a:t>
            </a:r>
          </a:p>
          <a:p>
            <a:pPr marL="285750" indent="-285750">
              <a:buFont typeface="Arial" panose="020B0604020202020204" pitchFamily="34" charset="0"/>
              <a:buChar char="•"/>
            </a:pPr>
            <a:r>
              <a:rPr lang="en-IN" sz="2000" dirty="0">
                <a:latin typeface="Marcellus"/>
              </a:rPr>
              <a:t>while(F);</a:t>
            </a:r>
          </a:p>
          <a:p>
            <a:pPr marL="285750" indent="-285750">
              <a:buFont typeface="Arial" panose="020B0604020202020204" pitchFamily="34" charset="0"/>
              <a:buChar char="•"/>
            </a:pPr>
            <a:r>
              <a:rPr lang="en-IN" sz="2000" dirty="0">
                <a:latin typeface="Marcellus"/>
              </a:rPr>
              <a:t>P1 enters CS</a:t>
            </a:r>
          </a:p>
        </p:txBody>
      </p:sp>
      <p:graphicFrame>
        <p:nvGraphicFramePr>
          <p:cNvPr id="19" name="Table 18"/>
          <p:cNvGraphicFramePr>
            <a:graphicFrameLocks noGrp="1"/>
          </p:cNvGraphicFramePr>
          <p:nvPr>
            <p:extLst>
              <p:ext uri="{D42A27DB-BD31-4B8C-83A1-F6EECF244321}">
                <p14:modId xmlns:p14="http://schemas.microsoft.com/office/powerpoint/2010/main" val="555265006"/>
              </p:ext>
            </p:extLst>
          </p:nvPr>
        </p:nvGraphicFramePr>
        <p:xfrm>
          <a:off x="65422" y="1775147"/>
          <a:ext cx="3631821" cy="3230880"/>
        </p:xfrm>
        <a:graphic>
          <a:graphicData uri="http://schemas.openxmlformats.org/drawingml/2006/table">
            <a:tbl>
              <a:tblPr firstRow="1" bandRow="1">
                <a:tableStyleId>{7DF18680-E054-41AD-8BC1-D1AEF772440D}</a:tableStyleId>
              </a:tblPr>
              <a:tblGrid>
                <a:gridCol w="3631821">
                  <a:extLst>
                    <a:ext uri="{9D8B030D-6E8A-4147-A177-3AD203B41FA5}">
                      <a16:colId xmlns:a16="http://schemas.microsoft.com/office/drawing/2014/main" val="20000"/>
                    </a:ext>
                  </a:extLst>
                </a:gridCol>
              </a:tblGrid>
              <a:tr h="370840">
                <a:tc>
                  <a:txBody>
                    <a:bodyPr/>
                    <a:lstStyle/>
                    <a:p>
                      <a:r>
                        <a:rPr lang="en-IN" sz="2000" dirty="0"/>
                        <a:t>P0</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        flag[0]=true;</a:t>
                      </a:r>
                    </a:p>
                    <a:p>
                      <a:r>
                        <a:rPr lang="en-IN" sz="2000" dirty="0"/>
                        <a:t>        turn=1</a:t>
                      </a:r>
                    </a:p>
                    <a:p>
                      <a:r>
                        <a:rPr lang="en-IN" sz="2000" dirty="0"/>
                        <a:t>        while(turn==1 &amp;&amp;</a:t>
                      </a:r>
                      <a:r>
                        <a:rPr lang="en-IN" sz="2000" baseline="0" dirty="0"/>
                        <a:t> </a:t>
                      </a:r>
                      <a:r>
                        <a:rPr lang="en-IN" sz="2000" dirty="0"/>
                        <a:t>flag[1]==T);</a:t>
                      </a:r>
                    </a:p>
                    <a:p>
                      <a:r>
                        <a:rPr lang="en-IN" sz="2000" dirty="0"/>
                        <a:t>        critical section</a:t>
                      </a:r>
                    </a:p>
                    <a:p>
                      <a:r>
                        <a:rPr lang="en-IN" sz="2000" baseline="0" dirty="0"/>
                        <a:t>         flag[0]=false;</a:t>
                      </a:r>
                      <a:endParaRPr lang="en-IN" sz="2000" dirty="0"/>
                    </a:p>
                    <a:p>
                      <a:r>
                        <a:rPr lang="en-IN" sz="2000" dirty="0"/>
                        <a:t>        remainder section</a:t>
                      </a:r>
                    </a:p>
                    <a:p>
                      <a:r>
                        <a:rPr lang="en-IN" sz="2000" dirty="0"/>
                        <a:t>}while(1);</a:t>
                      </a:r>
                    </a:p>
                  </a:txBody>
                  <a:tcPr/>
                </a:tc>
                <a:extLst>
                  <a:ext uri="{0D108BD9-81ED-4DB2-BD59-A6C34878D82A}">
                    <a16:rowId xmlns:a16="http://schemas.microsoft.com/office/drawing/2014/main" val="10001"/>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504048939"/>
              </p:ext>
            </p:extLst>
          </p:nvPr>
        </p:nvGraphicFramePr>
        <p:xfrm>
          <a:off x="5813647" y="1682814"/>
          <a:ext cx="3916909" cy="2926080"/>
        </p:xfrm>
        <a:graphic>
          <a:graphicData uri="http://schemas.openxmlformats.org/drawingml/2006/table">
            <a:tbl>
              <a:tblPr firstRow="1" bandRow="1">
                <a:tableStyleId>{7DF18680-E054-41AD-8BC1-D1AEF772440D}</a:tableStyleId>
              </a:tblPr>
              <a:tblGrid>
                <a:gridCol w="3916909">
                  <a:extLst>
                    <a:ext uri="{9D8B030D-6E8A-4147-A177-3AD203B41FA5}">
                      <a16:colId xmlns:a16="http://schemas.microsoft.com/office/drawing/2014/main" val="20000"/>
                    </a:ext>
                  </a:extLst>
                </a:gridCol>
              </a:tblGrid>
              <a:tr h="370840">
                <a:tc>
                  <a:txBody>
                    <a:bodyPr/>
                    <a:lstStyle/>
                    <a:p>
                      <a:r>
                        <a:rPr lang="en-IN" sz="2000" dirty="0"/>
                        <a:t>P1</a:t>
                      </a:r>
                    </a:p>
                  </a:txBody>
                  <a:tcPr/>
                </a:tc>
                <a:extLst>
                  <a:ext uri="{0D108BD9-81ED-4DB2-BD59-A6C34878D82A}">
                    <a16:rowId xmlns:a16="http://schemas.microsoft.com/office/drawing/2014/main" val="10000"/>
                  </a:ext>
                </a:extLst>
              </a:tr>
              <a:tr h="370840">
                <a:tc>
                  <a:txBody>
                    <a:bodyPr/>
                    <a:lstStyle/>
                    <a:p>
                      <a:r>
                        <a:rPr lang="en-IN" sz="2000" dirty="0"/>
                        <a:t>do{</a:t>
                      </a:r>
                    </a:p>
                    <a:p>
                      <a:r>
                        <a:rPr lang="en-IN" sz="2000" dirty="0"/>
                        <a:t>        flag[1]=true;</a:t>
                      </a:r>
                    </a:p>
                    <a:p>
                      <a:r>
                        <a:rPr lang="en-IN" sz="2000" dirty="0"/>
                        <a:t>        turn=0</a:t>
                      </a:r>
                    </a:p>
                    <a:p>
                      <a:r>
                        <a:rPr lang="en-IN" sz="2000" dirty="0"/>
                        <a:t>        while(turn==0 &amp;&amp; flag[0]==T);</a:t>
                      </a:r>
                    </a:p>
                    <a:p>
                      <a:r>
                        <a:rPr lang="en-IN" sz="2000" dirty="0"/>
                        <a:t>        critical section</a:t>
                      </a:r>
                    </a:p>
                    <a:p>
                      <a:r>
                        <a:rPr lang="en-IN" sz="2000" baseline="0" dirty="0"/>
                        <a:t>         flag[1]=false;</a:t>
                      </a:r>
                      <a:endParaRPr lang="en-IN" sz="2000" dirty="0"/>
                    </a:p>
                    <a:p>
                      <a:r>
                        <a:rPr lang="en-IN" sz="2000" dirty="0"/>
                        <a:t>        remainder section</a:t>
                      </a:r>
                    </a:p>
                    <a:p>
                      <a:r>
                        <a:rPr lang="en-IN" sz="2000" dirty="0"/>
                        <a:t>}while(1);</a:t>
                      </a:r>
                    </a:p>
                  </a:txBody>
                  <a:tcPr/>
                </a:tc>
                <a:extLst>
                  <a:ext uri="{0D108BD9-81ED-4DB2-BD59-A6C34878D82A}">
                    <a16:rowId xmlns:a16="http://schemas.microsoft.com/office/drawing/2014/main" val="10001"/>
                  </a:ext>
                </a:extLst>
              </a:tr>
            </a:tbl>
          </a:graphicData>
        </a:graphic>
      </p:graphicFrame>
      <p:sp>
        <p:nvSpPr>
          <p:cNvPr id="17" name="Curved Up Arrow 16"/>
          <p:cNvSpPr/>
          <p:nvPr/>
        </p:nvSpPr>
        <p:spPr>
          <a:xfrm rot="402923">
            <a:off x="5495622" y="4186082"/>
            <a:ext cx="3927934" cy="1580242"/>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tx1"/>
              </a:solidFill>
            </a:endParaRPr>
          </a:p>
        </p:txBody>
      </p:sp>
      <p:sp>
        <p:nvSpPr>
          <p:cNvPr id="14" name="Down Arrow 13"/>
          <p:cNvSpPr/>
          <p:nvPr/>
        </p:nvSpPr>
        <p:spPr>
          <a:xfrm>
            <a:off x="10454185" y="300251"/>
            <a:ext cx="354842" cy="911292"/>
          </a:xfrm>
          <a:prstGeom prst="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rgbClr val="C00000"/>
              </a:solidFill>
            </a:endParaRPr>
          </a:p>
        </p:txBody>
      </p:sp>
      <p:sp>
        <p:nvSpPr>
          <p:cNvPr id="15" name="TextBox 14"/>
          <p:cNvSpPr txBox="1"/>
          <p:nvPr/>
        </p:nvSpPr>
        <p:spPr>
          <a:xfrm>
            <a:off x="10808070" y="618541"/>
            <a:ext cx="329162" cy="369332"/>
          </a:xfrm>
          <a:prstGeom prst="rect">
            <a:avLst/>
          </a:prstGeom>
          <a:noFill/>
        </p:spPr>
        <p:txBody>
          <a:bodyPr wrap="square" rtlCol="0">
            <a:spAutoFit/>
          </a:bodyPr>
          <a:lstStyle/>
          <a:p>
            <a:r>
              <a:rPr lang="en-US" b="1" dirty="0"/>
              <a:t>1</a:t>
            </a:r>
          </a:p>
        </p:txBody>
      </p:sp>
      <p:sp>
        <p:nvSpPr>
          <p:cNvPr id="22" name="Curved Up Arrow 21"/>
          <p:cNvSpPr/>
          <p:nvPr/>
        </p:nvSpPr>
        <p:spPr>
          <a:xfrm rot="9870323">
            <a:off x="5099041" y="1228518"/>
            <a:ext cx="4829441" cy="1282989"/>
          </a:xfrm>
          <a:prstGeom prst="curvedUp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IN">
              <a:solidFill>
                <a:schemeClr val="tx1"/>
              </a:solidFill>
            </a:endParaRPr>
          </a:p>
        </p:txBody>
      </p:sp>
      <p:sp>
        <p:nvSpPr>
          <p:cNvPr id="23" name="TextBox 22"/>
          <p:cNvSpPr txBox="1"/>
          <p:nvPr/>
        </p:nvSpPr>
        <p:spPr>
          <a:xfrm>
            <a:off x="6401459" y="995277"/>
            <a:ext cx="329162" cy="369332"/>
          </a:xfrm>
          <a:prstGeom prst="rect">
            <a:avLst/>
          </a:prstGeom>
          <a:noFill/>
        </p:spPr>
        <p:txBody>
          <a:bodyPr wrap="square" rtlCol="0">
            <a:spAutoFit/>
          </a:bodyPr>
          <a:lstStyle/>
          <a:p>
            <a:r>
              <a:rPr lang="en-US" b="1" dirty="0"/>
              <a:t>2</a:t>
            </a:r>
          </a:p>
        </p:txBody>
      </p:sp>
      <p:sp>
        <p:nvSpPr>
          <p:cNvPr id="24" name="TextBox 23"/>
          <p:cNvSpPr txBox="1"/>
          <p:nvPr/>
        </p:nvSpPr>
        <p:spPr>
          <a:xfrm>
            <a:off x="8903821" y="5283075"/>
            <a:ext cx="329162" cy="369332"/>
          </a:xfrm>
          <a:prstGeom prst="rect">
            <a:avLst/>
          </a:prstGeom>
          <a:noFill/>
        </p:spPr>
        <p:txBody>
          <a:bodyPr wrap="square" rtlCol="0">
            <a:spAutoFit/>
          </a:bodyPr>
          <a:lstStyle/>
          <a:p>
            <a:r>
              <a:rPr lang="en-US" b="1" dirty="0"/>
              <a:t>3</a:t>
            </a:r>
          </a:p>
        </p:txBody>
      </p:sp>
    </p:spTree>
    <p:extLst>
      <p:ext uri="{BB962C8B-B14F-4D97-AF65-F5344CB8AC3E}">
        <p14:creationId xmlns:p14="http://schemas.microsoft.com/office/powerpoint/2010/main" val="134388048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a:bodyPr>
          <a:lstStyle/>
          <a:p>
            <a:pPr algn="ctr"/>
            <a:r>
              <a:rPr lang="en-US" sz="2800" dirty="0">
                <a:solidFill>
                  <a:srgbClr val="C00000"/>
                </a:solidFill>
                <a:latin typeface="Marcellus" panose="020E0602050203020307" pitchFamily="34" charset="0"/>
              </a:rPr>
              <a:t>Algorithm 3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Progress Check</a:t>
            </a:r>
            <a:br>
              <a:rPr lang="en-US" sz="2800" dirty="0">
                <a:solidFill>
                  <a:srgbClr val="C00000"/>
                </a:solidFill>
                <a:latin typeface="Marcellus" panose="020E0602050203020307" pitchFamily="34" charset="0"/>
              </a:rPr>
            </a:b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92</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90783355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0"/>
            <a:ext cx="11395912" cy="3561273"/>
          </a:xfrm>
        </p:spPr>
        <p:txBody>
          <a:bodyPr>
            <a:normAutofit fontScale="90000"/>
          </a:bodyPr>
          <a:lstStyle/>
          <a:p>
            <a:r>
              <a:rPr lang="en-US" sz="2800" dirty="0">
                <a:solidFill>
                  <a:srgbClr val="C00000"/>
                </a:solidFill>
                <a:latin typeface="Marcellus" panose="020E0602050203020307" pitchFamily="34" charset="0"/>
              </a:rPr>
              <a:t>Algorithm 3 :</a:t>
            </a:r>
            <a:br>
              <a:rPr lang="en-US" sz="2800" dirty="0">
                <a:solidFill>
                  <a:srgbClr val="C00000"/>
                </a:solidFill>
                <a:latin typeface="Marcellus" panose="020E0602050203020307" pitchFamily="34" charset="0"/>
              </a:rPr>
            </a:br>
            <a:r>
              <a:rPr lang="en-US" sz="2800" dirty="0">
                <a:solidFill>
                  <a:srgbClr val="C00000"/>
                </a:solidFill>
                <a:latin typeface="Marcellus" panose="020E0602050203020307" pitchFamily="34" charset="0"/>
              </a:rPr>
              <a:t>Bounded Waiting Check</a:t>
            </a:r>
            <a:br>
              <a:rPr lang="en-US" sz="2800" dirty="0">
                <a:solidFill>
                  <a:srgbClr val="C00000"/>
                </a:solidFill>
                <a:latin typeface="Marcellus" panose="020E0602050203020307" pitchFamily="34" charset="0"/>
              </a:rPr>
            </a:br>
            <a:br>
              <a:rPr lang="en-US" sz="2800" dirty="0">
                <a:solidFill>
                  <a:srgbClr val="C00000"/>
                </a:solidFill>
                <a:latin typeface="Marcellus" panose="020E0602050203020307" pitchFamily="34" charset="0"/>
              </a:rPr>
            </a:br>
            <a:r>
              <a:rPr lang="en-IN" sz="2800" dirty="0">
                <a:latin typeface="Marcellus" panose="020E0602050203020307" pitchFamily="34" charset="0"/>
              </a:rPr>
              <a:t>Pi will enter the critical section (progress) after at most</a:t>
            </a:r>
            <a:br>
              <a:rPr lang="en-IN" sz="2800" dirty="0">
                <a:latin typeface="Marcellus" panose="020E0602050203020307" pitchFamily="34" charset="0"/>
              </a:rPr>
            </a:br>
            <a:r>
              <a:rPr lang="en-IN" sz="2800" dirty="0">
                <a:latin typeface="Marcellus" panose="020E0602050203020307" pitchFamily="34" charset="0"/>
              </a:rPr>
              <a:t>one entry by </a:t>
            </a:r>
            <a:r>
              <a:rPr lang="en-IN" sz="2800" dirty="0" err="1">
                <a:latin typeface="Marcellus" panose="020E0602050203020307" pitchFamily="34" charset="0"/>
              </a:rPr>
              <a:t>Pj</a:t>
            </a:r>
            <a:r>
              <a:rPr lang="en-IN" sz="2800" dirty="0">
                <a:latin typeface="Marcellus" panose="020E0602050203020307" pitchFamily="34" charset="0"/>
              </a:rPr>
              <a:t> (bounded waiting) i.e. </a:t>
            </a:r>
            <a:br>
              <a:rPr lang="en-IN" sz="2800" dirty="0">
                <a:latin typeface="Marcellus" panose="020E0602050203020307" pitchFamily="34" charset="0"/>
              </a:rPr>
            </a:br>
            <a:r>
              <a:rPr lang="en-IN" sz="2800" dirty="0">
                <a:latin typeface="Marcellus" panose="020E0602050203020307" pitchFamily="34" charset="0"/>
              </a:rPr>
              <a:t>P0 will enter the critical section (progress) after at most</a:t>
            </a:r>
            <a:br>
              <a:rPr lang="en-IN" sz="2800" dirty="0">
                <a:latin typeface="Marcellus" panose="020E0602050203020307" pitchFamily="34" charset="0"/>
              </a:rPr>
            </a:br>
            <a:r>
              <a:rPr lang="en-IN" sz="2800" dirty="0">
                <a:latin typeface="Marcellus" panose="020E0602050203020307" pitchFamily="34" charset="0"/>
              </a:rPr>
              <a:t>one entry by P1 (bounded waiting).</a:t>
            </a:r>
            <a:br>
              <a:rPr lang="en-IN" sz="2800" dirty="0">
                <a:latin typeface="Marcellus" panose="020E0602050203020307" pitchFamily="34" charset="0"/>
              </a:rPr>
            </a:br>
            <a:br>
              <a:rPr lang="en-IN" sz="2800" dirty="0">
                <a:latin typeface="Marcellus" panose="020E0602050203020307" pitchFamily="34" charset="0"/>
              </a:rPr>
            </a:br>
            <a:r>
              <a:rPr lang="en-IN" sz="2800" dirty="0">
                <a:latin typeface="Marcellus" panose="020E0602050203020307" pitchFamily="34" charset="0"/>
              </a:rPr>
              <a:t>Every process gets a fair chance.</a:t>
            </a:r>
            <a:br>
              <a:rPr lang="en-US" sz="2800" dirty="0">
                <a:latin typeface="Marcellus" panose="020E0602050203020307" pitchFamily="34" charset="0"/>
              </a:rPr>
            </a:br>
            <a:br>
              <a:rPr lang="en-US" sz="2800" dirty="0">
                <a:latin typeface="Marcellus" panose="020E0602050203020307" pitchFamily="34" charset="0"/>
              </a:rPr>
            </a:br>
            <a:r>
              <a:rPr lang="en-US" sz="2800" dirty="0">
                <a:solidFill>
                  <a:srgbClr val="C00000"/>
                </a:solidFill>
                <a:latin typeface="Marcellus" panose="020E0602050203020307" pitchFamily="34" charset="0"/>
              </a:rPr>
              <a:t>Satisfied!!!!!</a:t>
            </a:r>
            <a:endParaRPr lang="en-US" sz="28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93</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b="1" dirty="0"/>
          </a:p>
        </p:txBody>
      </p:sp>
    </p:spTree>
    <p:extLst>
      <p:ext uri="{BB962C8B-B14F-4D97-AF65-F5344CB8AC3E}">
        <p14:creationId xmlns:p14="http://schemas.microsoft.com/office/powerpoint/2010/main" val="16728924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Solutions to The Critical Section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94</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2400" dirty="0">
                <a:latin typeface="Marcellus"/>
              </a:rPr>
              <a:t>Algorithm 3/Peterson’s Solution</a:t>
            </a:r>
          </a:p>
          <a:p>
            <a:r>
              <a:rPr lang="en-US" altLang="en-US" sz="2400" dirty="0">
                <a:solidFill>
                  <a:srgbClr val="000000"/>
                </a:solidFill>
                <a:latin typeface="Marcellus"/>
              </a:rPr>
              <a:t>Provable that the three  CS requirement are met:</a:t>
            </a:r>
          </a:p>
          <a:p>
            <a:pPr>
              <a:buFont typeface="Monotype Sorts" pitchFamily="-84" charset="2"/>
              <a:buNone/>
            </a:pPr>
            <a:r>
              <a:rPr lang="en-US" altLang="en-US" sz="2400" dirty="0">
                <a:solidFill>
                  <a:srgbClr val="000000"/>
                </a:solidFill>
                <a:latin typeface="Marcellus"/>
              </a:rPr>
              <a:t>        1.   Mutual exclusion is preserved</a:t>
            </a:r>
          </a:p>
          <a:p>
            <a:pPr>
              <a:buFont typeface="Monotype Sorts" pitchFamily="-84" charset="2"/>
              <a:buNone/>
            </a:pPr>
            <a:r>
              <a:rPr lang="en-US" altLang="en-US" sz="2400" dirty="0">
                <a:solidFill>
                  <a:srgbClr val="000000"/>
                </a:solidFill>
                <a:latin typeface="Marcellus"/>
              </a:rPr>
              <a:t>                </a:t>
            </a:r>
            <a:r>
              <a:rPr lang="en-US" altLang="en-US" sz="2400" dirty="0">
                <a:solidFill>
                  <a:srgbClr val="000000"/>
                </a:solidFill>
                <a:latin typeface="Marcellus"/>
                <a:cs typeface="Courier New" pitchFamily="49" charset="0"/>
              </a:rPr>
              <a:t>P</a:t>
            </a:r>
            <a:r>
              <a:rPr lang="en-US" altLang="en-US" sz="2400" baseline="-25000" dirty="0">
                <a:solidFill>
                  <a:srgbClr val="000000"/>
                </a:solidFill>
                <a:latin typeface="Marcellus"/>
                <a:cs typeface="Courier New" pitchFamily="49" charset="0"/>
              </a:rPr>
              <a:t>i</a:t>
            </a:r>
            <a:r>
              <a:rPr lang="en-US" altLang="en-US" sz="2400" dirty="0">
                <a:solidFill>
                  <a:srgbClr val="000000"/>
                </a:solidFill>
                <a:latin typeface="Marcellus"/>
                <a:cs typeface="Courier New" pitchFamily="49" charset="0"/>
              </a:rPr>
              <a:t> </a:t>
            </a:r>
            <a:r>
              <a:rPr lang="en-US" altLang="en-US" sz="2400" dirty="0">
                <a:solidFill>
                  <a:srgbClr val="000000"/>
                </a:solidFill>
                <a:latin typeface="Marcellus"/>
              </a:rPr>
              <a:t>enters CS only if:</a:t>
            </a:r>
          </a:p>
          <a:p>
            <a:pPr>
              <a:buFont typeface="Monotype Sorts" pitchFamily="-84" charset="2"/>
              <a:buNone/>
            </a:pPr>
            <a:r>
              <a:rPr lang="en-US" altLang="en-US" sz="2400" dirty="0">
                <a:solidFill>
                  <a:srgbClr val="000000"/>
                </a:solidFill>
                <a:latin typeface="Marcellus"/>
              </a:rPr>
              <a:t>                      either </a:t>
            </a:r>
            <a:r>
              <a:rPr lang="en-US" altLang="en-US" sz="2400" dirty="0">
                <a:solidFill>
                  <a:srgbClr val="000000"/>
                </a:solidFill>
                <a:latin typeface="Marcellus"/>
                <a:cs typeface="Courier New" pitchFamily="49" charset="0"/>
              </a:rPr>
              <a:t>flag[j] = false </a:t>
            </a:r>
            <a:r>
              <a:rPr lang="en-US" altLang="en-US" sz="2400" dirty="0">
                <a:solidFill>
                  <a:srgbClr val="000000"/>
                </a:solidFill>
                <a:latin typeface="Marcellus"/>
              </a:rPr>
              <a:t>or</a:t>
            </a:r>
            <a:r>
              <a:rPr lang="en-US" altLang="en-US" sz="2400" dirty="0">
                <a:solidFill>
                  <a:srgbClr val="000000"/>
                </a:solidFill>
                <a:latin typeface="Marcellus"/>
                <a:cs typeface="Courier New" pitchFamily="49" charset="0"/>
              </a:rPr>
              <a:t> turn = </a:t>
            </a:r>
            <a:r>
              <a:rPr lang="en-US" altLang="en-US" sz="2400" dirty="0" err="1">
                <a:solidFill>
                  <a:srgbClr val="000000"/>
                </a:solidFill>
                <a:latin typeface="Marcellus"/>
                <a:cs typeface="Courier New" pitchFamily="49" charset="0"/>
              </a:rPr>
              <a:t>i</a:t>
            </a:r>
            <a:endParaRPr lang="en-US" altLang="en-US" sz="2400" dirty="0">
              <a:solidFill>
                <a:srgbClr val="000000"/>
              </a:solidFill>
              <a:latin typeface="Marcellus"/>
            </a:endParaRPr>
          </a:p>
          <a:p>
            <a:pPr>
              <a:buFont typeface="Monotype Sorts" pitchFamily="-84" charset="2"/>
              <a:buNone/>
            </a:pPr>
            <a:r>
              <a:rPr lang="en-US" altLang="en-US" sz="2400" dirty="0">
                <a:solidFill>
                  <a:srgbClr val="000000"/>
                </a:solidFill>
                <a:latin typeface="Marcellus"/>
              </a:rPr>
              <a:t>        2.   Progress requirement is satisfied</a:t>
            </a:r>
          </a:p>
          <a:p>
            <a:pPr>
              <a:buFont typeface="Monotype Sorts" pitchFamily="-84" charset="2"/>
              <a:buNone/>
            </a:pPr>
            <a:r>
              <a:rPr lang="en-US" altLang="en-US" sz="2400" dirty="0">
                <a:solidFill>
                  <a:srgbClr val="000000"/>
                </a:solidFill>
                <a:latin typeface="Marcellus"/>
              </a:rPr>
              <a:t>        3.   Bounded-waiting requirement is met</a:t>
            </a:r>
          </a:p>
          <a:p>
            <a:endParaRPr lang="en-US" altLang="en-US" sz="2400" dirty="0">
              <a:latin typeface="Marcellus"/>
            </a:endParaRPr>
          </a:p>
          <a:p>
            <a:endParaRPr lang="en-IN" b="1" dirty="0"/>
          </a:p>
          <a:p>
            <a:pPr marL="0" indent="0">
              <a:buNone/>
            </a:pPr>
            <a:endParaRPr lang="en-IN" b="1" dirty="0"/>
          </a:p>
        </p:txBody>
      </p:sp>
    </p:spTree>
    <p:extLst>
      <p:ext uri="{BB962C8B-B14F-4D97-AF65-F5344CB8AC3E}">
        <p14:creationId xmlns:p14="http://schemas.microsoft.com/office/powerpoint/2010/main" val="148899749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98058B23-DDE2-4F62-9A2E-46739C3C685F}"/>
              </a:ext>
            </a:extLst>
          </p:cNvPr>
          <p:cNvSpPr>
            <a:spLocks noGrp="1"/>
          </p:cNvSpPr>
          <p:nvPr>
            <p:ph type="title"/>
          </p:nvPr>
        </p:nvSpPr>
        <p:spPr/>
        <p:txBody>
          <a:bodyPr/>
          <a:lstStyle/>
          <a:p>
            <a:pPr algn="ctr"/>
            <a:r>
              <a:rPr lang="en-US" dirty="0">
                <a:solidFill>
                  <a:srgbClr val="C00000"/>
                </a:solidFill>
                <a:latin typeface="Marcellus" panose="020E0602050203020307" pitchFamily="34" charset="0"/>
              </a:rPr>
              <a:t>Hardware Synchronization</a:t>
            </a:r>
            <a:endParaRPr lang="en-US" dirty="0"/>
          </a:p>
        </p:txBody>
      </p:sp>
      <p:pic>
        <p:nvPicPr>
          <p:cNvPr id="4" name="Picture 3">
            <a:extLst>
              <a:ext uri="{FF2B5EF4-FFF2-40B4-BE49-F238E27FC236}">
                <a16:creationId xmlns:a16="http://schemas.microsoft.com/office/drawing/2014/main" id="{8026AED6-E793-48A3-96AF-36A0D1FE2D70}"/>
              </a:ext>
            </a:extLst>
          </p:cNvPr>
          <p:cNvPicPr>
            <a:picLocks noChangeAspect="1"/>
          </p:cNvPicPr>
          <p:nvPr/>
        </p:nvPicPr>
        <p:blipFill>
          <a:blip r:embed="rId2"/>
          <a:stretch>
            <a:fillRect/>
          </a:stretch>
        </p:blipFill>
        <p:spPr>
          <a:xfrm>
            <a:off x="605" y="2219"/>
            <a:ext cx="566958" cy="6855781"/>
          </a:xfrm>
          <a:prstGeom prst="rect">
            <a:avLst/>
          </a:prstGeom>
        </p:spPr>
      </p:pic>
      <p:pic>
        <p:nvPicPr>
          <p:cNvPr id="5" name="Picture 4">
            <a:extLst>
              <a:ext uri="{FF2B5EF4-FFF2-40B4-BE49-F238E27FC236}">
                <a16:creationId xmlns:a16="http://schemas.microsoft.com/office/drawing/2014/main" id="{98F5ADD7-F579-4B31-B088-24730AEA76C9}"/>
              </a:ext>
            </a:extLst>
          </p:cNvPr>
          <p:cNvPicPr>
            <a:picLocks noChangeAspect="1"/>
          </p:cNvPicPr>
          <p:nvPr/>
        </p:nvPicPr>
        <p:blipFill>
          <a:blip r:embed="rId3"/>
          <a:stretch>
            <a:fillRect/>
          </a:stretch>
        </p:blipFill>
        <p:spPr>
          <a:xfrm>
            <a:off x="567563" y="0"/>
            <a:ext cx="209677" cy="5440680"/>
          </a:xfrm>
          <a:prstGeom prst="rect">
            <a:avLst/>
          </a:prstGeom>
        </p:spPr>
      </p:pic>
      <p:pic>
        <p:nvPicPr>
          <p:cNvPr id="11" name="Picture 10" descr="A close up of a sign&#10;&#10;Description automatically generated">
            <a:extLst>
              <a:ext uri="{FF2B5EF4-FFF2-40B4-BE49-F238E27FC236}">
                <a16:creationId xmlns:a16="http://schemas.microsoft.com/office/drawing/2014/main" id="{C8EA3854-8902-4417-899A-DE9CBF528C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35239" y="5830821"/>
            <a:ext cx="868683" cy="647487"/>
          </a:xfrm>
          <a:prstGeom prst="rect">
            <a:avLst/>
          </a:prstGeom>
        </p:spPr>
      </p:pic>
      <p:pic>
        <p:nvPicPr>
          <p:cNvPr id="6" name="Picture 5" descr="A picture containing drawing&#10;&#10;Description automatically generated">
            <a:extLst>
              <a:ext uri="{FF2B5EF4-FFF2-40B4-BE49-F238E27FC236}">
                <a16:creationId xmlns:a16="http://schemas.microsoft.com/office/drawing/2014/main" id="{DA3B82F8-7F36-4AE6-A785-76BCA479C67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77240" y="5828983"/>
            <a:ext cx="2655568" cy="663892"/>
          </a:xfrm>
          <a:prstGeom prst="rect">
            <a:avLst/>
          </a:prstGeom>
        </p:spPr>
      </p:pic>
      <p:sp>
        <p:nvSpPr>
          <p:cNvPr id="7" name="Date Placeholder 6"/>
          <p:cNvSpPr>
            <a:spLocks noGrp="1"/>
          </p:cNvSpPr>
          <p:nvPr>
            <p:ph type="dt" sz="half" idx="10"/>
          </p:nvPr>
        </p:nvSpPr>
        <p:spPr/>
        <p:txBody>
          <a:bodyPr/>
          <a:lstStyle/>
          <a:p>
            <a:fld id="{4C35E96B-11B7-4257-BF89-D61524BFDFDD}" type="datetime1">
              <a:rPr lang="en-US" smtClean="0"/>
              <a:t>24/11/2024</a:t>
            </a:fld>
            <a:endParaRPr lang="en-US"/>
          </a:p>
        </p:txBody>
      </p:sp>
      <p:sp>
        <p:nvSpPr>
          <p:cNvPr id="8" name="Footer Placeholder 7"/>
          <p:cNvSpPr>
            <a:spLocks noGrp="1"/>
          </p:cNvSpPr>
          <p:nvPr>
            <p:ph type="ftr" sz="quarter" idx="11"/>
          </p:nvPr>
        </p:nvSpPr>
        <p:spPr/>
        <p:txBody>
          <a:bodyPr/>
          <a:lstStyle/>
          <a:p>
            <a:r>
              <a:rPr lang="en-US"/>
              <a:t>Prof. Shweta Dhawan Chachra</a:t>
            </a:r>
          </a:p>
        </p:txBody>
      </p:sp>
      <p:sp>
        <p:nvSpPr>
          <p:cNvPr id="9" name="Slide Number Placeholder 8"/>
          <p:cNvSpPr>
            <a:spLocks noGrp="1"/>
          </p:cNvSpPr>
          <p:nvPr>
            <p:ph type="sldNum" sz="quarter" idx="12"/>
          </p:nvPr>
        </p:nvSpPr>
        <p:spPr/>
        <p:txBody>
          <a:bodyPr/>
          <a:lstStyle/>
          <a:p>
            <a:fld id="{7C05E5CB-9241-4665-889D-78B918CC363E}" type="slidenum">
              <a:rPr lang="en-US" smtClean="0"/>
              <a:t>95</a:t>
            </a:fld>
            <a:endParaRPr lang="en-US"/>
          </a:p>
        </p:txBody>
      </p:sp>
    </p:spTree>
    <p:extLst>
      <p:ext uri="{BB962C8B-B14F-4D97-AF65-F5344CB8AC3E}">
        <p14:creationId xmlns:p14="http://schemas.microsoft.com/office/powerpoint/2010/main" val="75050538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Hardware Based Solutions to The CS Problem</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96</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t>Software-based solutions such as Peterson's are not guaranteed to work on modern computer architectures. </a:t>
            </a:r>
          </a:p>
          <a:p>
            <a:endParaRPr lang="en-IN" sz="2400" b="1" dirty="0"/>
          </a:p>
        </p:txBody>
      </p:sp>
    </p:spTree>
    <p:extLst>
      <p:ext uri="{BB962C8B-B14F-4D97-AF65-F5344CB8AC3E}">
        <p14:creationId xmlns:p14="http://schemas.microsoft.com/office/powerpoint/2010/main" val="39067608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97</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b="1" dirty="0"/>
              <a:t>Hardware Solutions- Simple tool-a lock. </a:t>
            </a:r>
          </a:p>
          <a:p>
            <a:r>
              <a:rPr lang="en-IN" sz="2400" dirty="0"/>
              <a:t>Race conditions are prevented by requiring that critical regions be protected by locks. </a:t>
            </a:r>
          </a:p>
        </p:txBody>
      </p:sp>
    </p:spTree>
    <p:extLst>
      <p:ext uri="{BB962C8B-B14F-4D97-AF65-F5344CB8AC3E}">
        <p14:creationId xmlns:p14="http://schemas.microsoft.com/office/powerpoint/2010/main" val="27199197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98</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t>A process must acquire a lock before entering a critical section; </a:t>
            </a:r>
          </a:p>
          <a:p>
            <a:r>
              <a:rPr lang="en-IN" sz="2400" dirty="0"/>
              <a:t>It releases the lock when it exits the critical section.</a:t>
            </a:r>
            <a:endParaRPr lang="en-IN" b="1"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34785" y="2404910"/>
            <a:ext cx="6477761" cy="25628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06628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A2AFA-9E80-4F87-B3B2-19708553D0D5}"/>
              </a:ext>
            </a:extLst>
          </p:cNvPr>
          <p:cNvSpPr>
            <a:spLocks noGrp="1"/>
          </p:cNvSpPr>
          <p:nvPr>
            <p:ph type="title"/>
          </p:nvPr>
        </p:nvSpPr>
        <p:spPr>
          <a:xfrm>
            <a:off x="401054" y="191861"/>
            <a:ext cx="11395912" cy="721920"/>
          </a:xfrm>
        </p:spPr>
        <p:txBody>
          <a:bodyPr>
            <a:normAutofit/>
          </a:bodyPr>
          <a:lstStyle/>
          <a:p>
            <a:pPr algn="ctr"/>
            <a:r>
              <a:rPr lang="en-US" sz="3600" dirty="0">
                <a:solidFill>
                  <a:srgbClr val="C00000"/>
                </a:solidFill>
                <a:latin typeface="Marcellus" panose="020E0602050203020307" pitchFamily="34" charset="0"/>
              </a:rPr>
              <a:t>Hardware Synchronization</a:t>
            </a:r>
            <a:endParaRPr lang="en-US" sz="3600" dirty="0"/>
          </a:p>
        </p:txBody>
      </p:sp>
      <p:pic>
        <p:nvPicPr>
          <p:cNvPr id="4" name="Picture 3">
            <a:extLst>
              <a:ext uri="{FF2B5EF4-FFF2-40B4-BE49-F238E27FC236}">
                <a16:creationId xmlns:a16="http://schemas.microsoft.com/office/drawing/2014/main" id="{1547C2F5-D0C4-4329-8DC2-48B66EE4F515}"/>
              </a:ext>
            </a:extLst>
          </p:cNvPr>
          <p:cNvPicPr>
            <a:picLocks noChangeAspect="1"/>
          </p:cNvPicPr>
          <p:nvPr/>
        </p:nvPicPr>
        <p:blipFill>
          <a:blip r:embed="rId2"/>
          <a:stretch>
            <a:fillRect/>
          </a:stretch>
        </p:blipFill>
        <p:spPr>
          <a:xfrm rot="5400000">
            <a:off x="5880674" y="567534"/>
            <a:ext cx="385984" cy="12236665"/>
          </a:xfrm>
          <a:prstGeom prst="rect">
            <a:avLst/>
          </a:prstGeom>
        </p:spPr>
      </p:pic>
      <p:pic>
        <p:nvPicPr>
          <p:cNvPr id="5" name="Picture 4">
            <a:extLst>
              <a:ext uri="{FF2B5EF4-FFF2-40B4-BE49-F238E27FC236}">
                <a16:creationId xmlns:a16="http://schemas.microsoft.com/office/drawing/2014/main" id="{B15A553C-6E56-4E14-9B40-3D70033DB61F}"/>
              </a:ext>
            </a:extLst>
          </p:cNvPr>
          <p:cNvPicPr>
            <a:picLocks noChangeAspect="1"/>
          </p:cNvPicPr>
          <p:nvPr/>
        </p:nvPicPr>
        <p:blipFill>
          <a:blip r:embed="rId3"/>
          <a:stretch>
            <a:fillRect/>
          </a:stretch>
        </p:blipFill>
        <p:spPr>
          <a:xfrm rot="5400000">
            <a:off x="4533653" y="1754134"/>
            <a:ext cx="176409" cy="9333048"/>
          </a:xfrm>
          <a:prstGeom prst="rect">
            <a:avLst/>
          </a:prstGeom>
        </p:spPr>
      </p:pic>
      <p:pic>
        <p:nvPicPr>
          <p:cNvPr id="7" name="Content Placeholder 6" descr="A close up of a sign&#10;&#10;Description automatically generated">
            <a:extLst>
              <a:ext uri="{FF2B5EF4-FFF2-40B4-BE49-F238E27FC236}">
                <a16:creationId xmlns:a16="http://schemas.microsoft.com/office/drawing/2014/main" id="{AFB8B780-B92F-4BF8-8EAF-809E1CF54073}"/>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10828421" y="5610533"/>
            <a:ext cx="968545" cy="721920"/>
          </a:xfrm>
          <a:prstGeom prst="rect">
            <a:avLst/>
          </a:prstGeom>
        </p:spPr>
      </p:pic>
      <p:sp>
        <p:nvSpPr>
          <p:cNvPr id="8" name="Subtitle 2">
            <a:extLst>
              <a:ext uri="{FF2B5EF4-FFF2-40B4-BE49-F238E27FC236}">
                <a16:creationId xmlns:a16="http://schemas.microsoft.com/office/drawing/2014/main" id="{5AB99583-1BD7-4DF1-9DBD-299F1C8E7BF2}"/>
              </a:ext>
            </a:extLst>
          </p:cNvPr>
          <p:cNvSpPr txBox="1">
            <a:spLocks/>
          </p:cNvSpPr>
          <p:nvPr/>
        </p:nvSpPr>
        <p:spPr>
          <a:xfrm>
            <a:off x="669758" y="1211543"/>
            <a:ext cx="10315074" cy="4487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solidFill>
                <a:schemeClr val="tx1">
                  <a:lumMod val="85000"/>
                  <a:lumOff val="15000"/>
                </a:schemeClr>
              </a:solidFill>
              <a:latin typeface="Marcellus" panose="020E0602050203020307" pitchFamily="34" charset="0"/>
            </a:endParaRPr>
          </a:p>
        </p:txBody>
      </p:sp>
      <p:pic>
        <p:nvPicPr>
          <p:cNvPr id="9" name="Picture 8" descr="A picture containing drawing&#10;&#10;Description automatically generated">
            <a:extLst>
              <a:ext uri="{FF2B5EF4-FFF2-40B4-BE49-F238E27FC236}">
                <a16:creationId xmlns:a16="http://schemas.microsoft.com/office/drawing/2014/main" id="{81B8989A-C3D5-4971-8D6D-F3A911E415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014" y="5440809"/>
            <a:ext cx="3245736" cy="811434"/>
          </a:xfrm>
          <a:prstGeom prst="rect">
            <a:avLst/>
          </a:prstGeom>
        </p:spPr>
      </p:pic>
      <p:sp>
        <p:nvSpPr>
          <p:cNvPr id="3" name="Date Placeholder 2"/>
          <p:cNvSpPr>
            <a:spLocks noGrp="1"/>
          </p:cNvSpPr>
          <p:nvPr>
            <p:ph type="dt" sz="half" idx="10"/>
          </p:nvPr>
        </p:nvSpPr>
        <p:spPr/>
        <p:txBody>
          <a:bodyPr/>
          <a:lstStyle/>
          <a:p>
            <a:fld id="{5A5B9999-0ACD-4FD1-BECD-A1A80FEC7B33}" type="datetime1">
              <a:rPr lang="en-US" smtClean="0"/>
              <a:t>24/11/2024</a:t>
            </a:fld>
            <a:endParaRPr lang="en-US"/>
          </a:p>
        </p:txBody>
      </p:sp>
      <p:sp>
        <p:nvSpPr>
          <p:cNvPr id="6" name="Footer Placeholder 5"/>
          <p:cNvSpPr>
            <a:spLocks noGrp="1"/>
          </p:cNvSpPr>
          <p:nvPr>
            <p:ph type="ftr" sz="quarter" idx="11"/>
          </p:nvPr>
        </p:nvSpPr>
        <p:spPr/>
        <p:txBody>
          <a:bodyPr/>
          <a:lstStyle/>
          <a:p>
            <a:r>
              <a:rPr lang="en-US"/>
              <a:t>Prof. Shweta Dhawan Chachra</a:t>
            </a:r>
          </a:p>
        </p:txBody>
      </p:sp>
      <p:sp>
        <p:nvSpPr>
          <p:cNvPr id="10" name="Slide Number Placeholder 9"/>
          <p:cNvSpPr>
            <a:spLocks noGrp="1"/>
          </p:cNvSpPr>
          <p:nvPr>
            <p:ph type="sldNum" sz="quarter" idx="12"/>
          </p:nvPr>
        </p:nvSpPr>
        <p:spPr/>
        <p:txBody>
          <a:bodyPr/>
          <a:lstStyle/>
          <a:p>
            <a:fld id="{7C05E5CB-9241-4665-889D-78B918CC363E}" type="slidenum">
              <a:rPr lang="en-US" smtClean="0"/>
              <a:t>99</a:t>
            </a:fld>
            <a:endParaRPr lang="en-US"/>
          </a:p>
        </p:txBody>
      </p:sp>
      <p:sp>
        <p:nvSpPr>
          <p:cNvPr id="12" name="Subtitle 2">
            <a:extLst>
              <a:ext uri="{FF2B5EF4-FFF2-40B4-BE49-F238E27FC236}">
                <a16:creationId xmlns:a16="http://schemas.microsoft.com/office/drawing/2014/main" id="{5AB99583-1BD7-4DF1-9DBD-299F1C8E7BF2}"/>
              </a:ext>
            </a:extLst>
          </p:cNvPr>
          <p:cNvSpPr txBox="1">
            <a:spLocks/>
          </p:cNvSpPr>
          <p:nvPr/>
        </p:nvSpPr>
        <p:spPr>
          <a:xfrm>
            <a:off x="822158" y="1211543"/>
            <a:ext cx="10315074" cy="44870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t>Special Atomic Hardware Instructions-</a:t>
            </a:r>
          </a:p>
          <a:p>
            <a:pPr lvl="1"/>
            <a:r>
              <a:rPr lang="en-IN" sz="2000" dirty="0">
                <a:latin typeface="Marcellus"/>
              </a:rPr>
              <a:t>Atomic = Non-</a:t>
            </a:r>
            <a:r>
              <a:rPr lang="en-IN" sz="2000" dirty="0" err="1">
                <a:latin typeface="Marcellus"/>
              </a:rPr>
              <a:t>Interruptable</a:t>
            </a:r>
            <a:endParaRPr lang="en-IN" sz="2000" dirty="0">
              <a:latin typeface="Marcellus"/>
            </a:endParaRPr>
          </a:p>
          <a:p>
            <a:pPr lvl="1"/>
            <a:endParaRPr lang="en-IN" sz="2000" dirty="0"/>
          </a:p>
          <a:p>
            <a:pPr marL="457200" indent="-457200">
              <a:buFont typeface="+mj-lt"/>
              <a:buAutoNum type="arabicParenR"/>
            </a:pPr>
            <a:r>
              <a:rPr lang="en-IN" sz="2400" b="1" dirty="0">
                <a:solidFill>
                  <a:srgbClr val="C00000"/>
                </a:solidFill>
              </a:rPr>
              <a:t>Test Memory word and Set value-Test and Set()</a:t>
            </a:r>
          </a:p>
          <a:p>
            <a:pPr marL="457200" indent="-457200">
              <a:buFont typeface="+mj-lt"/>
              <a:buAutoNum type="arabicParenR"/>
            </a:pPr>
            <a:r>
              <a:rPr lang="en-IN" sz="2400" b="1" dirty="0">
                <a:solidFill>
                  <a:srgbClr val="C00000"/>
                </a:solidFill>
              </a:rPr>
              <a:t>Swap contents of two memory words-Swap() </a:t>
            </a:r>
            <a:endParaRPr lang="en-IN" b="1" dirty="0">
              <a:solidFill>
                <a:srgbClr val="C00000"/>
              </a:solidFill>
            </a:endParaRPr>
          </a:p>
        </p:txBody>
      </p:sp>
    </p:spTree>
    <p:extLst>
      <p:ext uri="{BB962C8B-B14F-4D97-AF65-F5344CB8AC3E}">
        <p14:creationId xmlns:p14="http://schemas.microsoft.com/office/powerpoint/2010/main" val="193747091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7716</TotalTime>
  <Words>15146</Words>
  <Application>Microsoft Office PowerPoint</Application>
  <PresentationFormat>Widescreen</PresentationFormat>
  <Paragraphs>3050</Paragraphs>
  <Slides>240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240</vt:i4>
      </vt:variant>
    </vt:vector>
  </HeadingPairs>
  <TitlesOfParts>
    <vt:vector size="251" baseType="lpstr">
      <vt:lpstr>ＭＳ Ｐゴシック</vt:lpstr>
      <vt:lpstr>Arial</vt:lpstr>
      <vt:lpstr>Calibri</vt:lpstr>
      <vt:lpstr>Calibri Light</vt:lpstr>
      <vt:lpstr>Courier</vt:lpstr>
      <vt:lpstr>Courier New</vt:lpstr>
      <vt:lpstr>Marcellus</vt:lpstr>
      <vt:lpstr>Monaco</vt:lpstr>
      <vt:lpstr>Monotype Sorts</vt:lpstr>
      <vt:lpstr>Webdings</vt:lpstr>
      <vt:lpstr>Office Theme</vt:lpstr>
      <vt:lpstr>Process Synchronization</vt:lpstr>
      <vt:lpstr>Process Synchronization</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Producer Consumer Problem Revisited</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The Critical Section Problem</vt:lpstr>
      <vt:lpstr>Critical-Section Handling in OS </vt:lpstr>
      <vt:lpstr>Critical-Section Handling in OS </vt:lpstr>
      <vt:lpstr>Critical-Section Handling in OS </vt:lpstr>
      <vt:lpstr>Critical-Section Handling in OS </vt:lpstr>
      <vt:lpstr>Critical-Section Handling in OS </vt:lpstr>
      <vt:lpstr>Solutions to The Critical Section Problem</vt:lpstr>
      <vt:lpstr>Software Synchronization</vt:lpstr>
      <vt:lpstr>Software Based Solutions to The Critical Section Problem</vt:lpstr>
      <vt:lpstr>Software Based Solutions to The Critical Section Problem</vt:lpstr>
      <vt:lpstr>Software Based Solutions to The Critical Section Problem</vt:lpstr>
      <vt:lpstr>Working of While Loop without semicolon;</vt:lpstr>
      <vt:lpstr>Working of While Loop with;</vt:lpstr>
      <vt:lpstr>Working of While Loop with;</vt:lpstr>
      <vt:lpstr>Working of While Loop with;</vt:lpstr>
      <vt:lpstr>Working of While Loop with;</vt:lpstr>
      <vt:lpstr>Working of While Loop with;</vt:lpstr>
      <vt:lpstr>Software Based Solutions to The Critical Section Problem</vt:lpstr>
      <vt:lpstr>Algorithm 1 : Mutual Exclusion Check  If P0 is executing critical section, Can another process P1 enter the critical section or not?   </vt:lpstr>
      <vt:lpstr>Algorithm 1</vt:lpstr>
      <vt:lpstr>Can P1 enter CS while P0 is in CS ?</vt:lpstr>
      <vt:lpstr>Can P1 enter CS while P0 is in CS-No</vt:lpstr>
      <vt:lpstr>Can P1 enter CS while P0 is in Remainder Section ?</vt:lpstr>
      <vt:lpstr>Can P1 enter CS while P0 is in Remainder Section -Yes</vt:lpstr>
      <vt:lpstr>Algorithm 1 : Mutual Exclusion Check  Satisfied!!!!!</vt:lpstr>
      <vt:lpstr>Can P0 enter CS immediately again after completing RS?</vt:lpstr>
      <vt:lpstr>Can P0 enter CS immediately again after completing RS?-No</vt:lpstr>
      <vt:lpstr>Solutions to The Critical Section Problem</vt:lpstr>
      <vt:lpstr>Algorithm 1 : Progress Requirement Check  </vt:lpstr>
      <vt:lpstr>Algorithm 1 : Progress Requirement Check</vt:lpstr>
      <vt:lpstr>Algorithm 1 : Progress Requirement Check</vt:lpstr>
      <vt:lpstr>Algorithm 1 : Bounded Waiting Check</vt:lpstr>
      <vt:lpstr>Solutions to The Critical Section Problem</vt:lpstr>
      <vt:lpstr>Algorithm 2</vt:lpstr>
      <vt:lpstr>Solutions to The Critical Section Problem</vt:lpstr>
      <vt:lpstr>Algorithm 2</vt:lpstr>
      <vt:lpstr>Algorithm 2</vt:lpstr>
      <vt:lpstr>Algorithm 2 : Mutual Exclusion Check  If P0 is executing critical section, Can another process P1 enter the critical section or not?   </vt:lpstr>
      <vt:lpstr>If P0 is executing CS, Can another process P1 enter the CS or not? No</vt:lpstr>
      <vt:lpstr>If P0 is executing CS, Can another process P1 enter the CS or not? No</vt:lpstr>
      <vt:lpstr>Can P1 enter CS while P0 is in Remainder Section ?</vt:lpstr>
      <vt:lpstr>Can P1 enter CS while P0 is in Remainder Section ?Yes</vt:lpstr>
      <vt:lpstr>Algorithm 2 : Mutual Exclusion Check  Satisfied!!!!!</vt:lpstr>
      <vt:lpstr>Algorithm 2: Progress Requirement Check  </vt:lpstr>
      <vt:lpstr>Can P0 enter CS immediately again after completing RS?</vt:lpstr>
      <vt:lpstr>Can P0 enter CS immediately again after completing RS? Yes</vt:lpstr>
      <vt:lpstr>Algorithm 2 : Progress Requirement Check</vt:lpstr>
      <vt:lpstr>Algorithm 2 : Progress Requirement Check</vt:lpstr>
      <vt:lpstr>If both P0,P1 want to enter CS</vt:lpstr>
      <vt:lpstr>Algorithm 2 : Progress Requirement Check</vt:lpstr>
      <vt:lpstr>Solutions to The Critical Section Problem</vt:lpstr>
      <vt:lpstr>Solutions to The Critical Section Problem</vt:lpstr>
      <vt:lpstr>Algorithm 3</vt:lpstr>
      <vt:lpstr>Algorithm 3</vt:lpstr>
      <vt:lpstr>Algorithm 3</vt:lpstr>
      <vt:lpstr>Algorithm 3</vt:lpstr>
      <vt:lpstr>Algorithm 3 : Mutual Exclusion Check  If P0 is executing critical section, Can another process P1 enter the critical section or not?   </vt:lpstr>
      <vt:lpstr>If P0 is executing CS, Can another process P1 enter the CS or not? No</vt:lpstr>
      <vt:lpstr>If P0 is executing CS, Can another process P1 enter the CS or not? No</vt:lpstr>
      <vt:lpstr>Can P1 enter CS while P0 is in Remainder Section ?</vt:lpstr>
      <vt:lpstr>Can P1 enter CS while P0 is in Remainder Section ?Yes</vt:lpstr>
      <vt:lpstr>Algorithm 3 : Mutual Exclusion Check  Satisfied!!!!!</vt:lpstr>
      <vt:lpstr>Algorithm 3: Progress Requirement Check  </vt:lpstr>
      <vt:lpstr>If both P0,P1 want to enter CS</vt:lpstr>
      <vt:lpstr>Algorithm 3 : Progress Check  Satisfied!!!!!</vt:lpstr>
      <vt:lpstr>Algorithm 3 : Bounded Waiting Check  Pi will enter the critical section (progress) after at most one entry by Pj (bounded waiting) i.e.  P0 will enter the critical section (progress) after at most one entry by P1 (bounded waiting).  Every process gets a fair chance.  Satisfied!!!!!</vt:lpstr>
      <vt:lpstr>Solutions to The Critical Section Problem</vt:lpstr>
      <vt:lpstr>Hardware Synchronization</vt:lpstr>
      <vt:lpstr>Hardware Based Solutions to The CS Problem</vt:lpstr>
      <vt:lpstr>Hardware Synchronization</vt:lpstr>
      <vt:lpstr>Hardware Synchronization</vt:lpstr>
      <vt:lpstr>Hardware Synchronization</vt:lpstr>
      <vt:lpstr>test_and_set  Instruction </vt:lpstr>
      <vt:lpstr>test_and_set  Instruction </vt:lpstr>
      <vt:lpstr>Mutual-exclusion implementation with TestAndSet ()</vt:lpstr>
      <vt:lpstr>Mutual-exclusion implementation with TestAndSet ()</vt:lpstr>
      <vt:lpstr>Mutual-exclusion implementation with TestAndSet ()</vt:lpstr>
      <vt:lpstr>Mutual-exclusion implementation with TestAndSet ()</vt:lpstr>
      <vt:lpstr>swap  Instruction </vt:lpstr>
      <vt:lpstr>Mutual-exclusion implementation with swap ()</vt:lpstr>
      <vt:lpstr>Mutual-exclusion implementation with swap ()</vt:lpstr>
      <vt:lpstr>Mutual-exclusion implementation with swap ()</vt:lpstr>
      <vt:lpstr>Hardware Synchronization</vt:lpstr>
      <vt:lpstr>Bounded Waiting implementation with test and set ()</vt:lpstr>
      <vt:lpstr>Bounded Waiting implementation with test and set ()</vt:lpstr>
      <vt:lpstr>Bounded Waiting implementation with test and set ()</vt:lpstr>
      <vt:lpstr>Bounded Waiting implementation with test and set ()</vt:lpstr>
      <vt:lpstr>Bounded Waiting implementation with test and set ()</vt:lpstr>
      <vt:lpstr>Semaphore</vt:lpstr>
      <vt:lpstr>Semaphore</vt:lpstr>
      <vt:lpstr>Semaphore</vt:lpstr>
      <vt:lpstr>Semaphore</vt:lpstr>
      <vt:lpstr>Semaphore</vt:lpstr>
      <vt:lpstr>Usage of Semaphore</vt:lpstr>
      <vt:lpstr>Types of Semaphore</vt:lpstr>
      <vt:lpstr>Types of Semaphore</vt:lpstr>
      <vt:lpstr>Counting Semaphore</vt:lpstr>
      <vt:lpstr>Counting Semaphore</vt:lpstr>
      <vt:lpstr>Counting Semaphore</vt:lpstr>
      <vt:lpstr>PowerPoint Presentation</vt:lpstr>
      <vt:lpstr>PowerPoint Presentation</vt:lpstr>
      <vt:lpstr>PowerPoint Presentation</vt:lpstr>
      <vt:lpstr>PowerPoint Presentation</vt:lpstr>
      <vt:lpstr>Binary Semaphore</vt:lpstr>
      <vt:lpstr>Mutual Exclusion using Binary Semaphore</vt:lpstr>
      <vt:lpstr>Synchronization using Semaphore</vt:lpstr>
      <vt:lpstr>Synchronization using Semaphore</vt:lpstr>
      <vt:lpstr>Synchronization using Semaphore</vt:lpstr>
      <vt:lpstr>Semaphore</vt:lpstr>
      <vt:lpstr>Busy Waiting</vt:lpstr>
      <vt:lpstr>Busy Waiting</vt:lpstr>
      <vt:lpstr>Busy Waiting</vt:lpstr>
      <vt:lpstr>Busy Waiting</vt:lpstr>
      <vt:lpstr>Busy Waiting</vt:lpstr>
      <vt:lpstr>Semaphore Implementation with no Busy waiting </vt:lpstr>
      <vt:lpstr>Semaphore Definition</vt:lpstr>
      <vt:lpstr>Semaphore Definition</vt:lpstr>
      <vt:lpstr>Semaphore Definition</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Implementation with no busy waiting</vt:lpstr>
      <vt:lpstr>Deadlock and Starvation</vt:lpstr>
      <vt:lpstr>Deadlock and Starvation</vt:lpstr>
      <vt:lpstr>Deadlock and Starvation</vt:lpstr>
      <vt:lpstr>Deadlock and Starvation</vt:lpstr>
      <vt:lpstr>Classical Problems of Synchronization</vt:lpstr>
      <vt:lpstr>Semaphore Solution to Bounded-Buffer Problem</vt:lpstr>
      <vt:lpstr>Bounded-Buffer Problem</vt:lpstr>
      <vt:lpstr>Bounded-Buffer Problem</vt:lpstr>
      <vt:lpstr>Bounded-Buffer Problem</vt:lpstr>
      <vt:lpstr>Bounded-Buffer Problem</vt:lpstr>
      <vt:lpstr>Bounded-Buffer Problem</vt:lpstr>
      <vt:lpstr>Readers-Writers Problem</vt:lpstr>
      <vt:lpstr>Readers-Writers Problem</vt:lpstr>
      <vt:lpstr>PowerPoint Presentation</vt:lpstr>
      <vt:lpstr>Readers-Writers Problem</vt:lpstr>
      <vt:lpstr>Readers-Writers Problem</vt:lpstr>
      <vt:lpstr>Reader Writer Problem</vt:lpstr>
      <vt:lpstr>Solution to First Reader Writer Problem</vt:lpstr>
      <vt:lpstr>Readers-Writers Problem</vt:lpstr>
      <vt:lpstr>Readers-Writers Problem</vt:lpstr>
      <vt:lpstr>Readers-Writers Problem</vt:lpstr>
      <vt:lpstr>Readers-Writers Problem</vt:lpstr>
      <vt:lpstr>Readers-Writers Problem</vt:lpstr>
      <vt:lpstr>Readers-Writers Problem</vt:lpstr>
      <vt:lpstr>Readers-Writers Problem</vt:lpstr>
      <vt:lpstr>R-W Problem </vt:lpstr>
      <vt:lpstr>W-R Problem </vt:lpstr>
      <vt:lpstr>W-W Problem </vt:lpstr>
      <vt:lpstr>R-R Problem  </vt:lpstr>
      <vt:lpstr>Readers-Writers Problem</vt:lpstr>
      <vt:lpstr>Dining-Philosophers Problem</vt:lpstr>
      <vt:lpstr>Dining-Philosophers Problem</vt:lpstr>
      <vt:lpstr>Dining-Philosophers Problem</vt:lpstr>
      <vt:lpstr>Dining-Philosophers Problem</vt:lpstr>
      <vt:lpstr>Dining-Philosophers Problem</vt:lpstr>
      <vt:lpstr>Dining-Philosophers Problem</vt:lpstr>
      <vt:lpstr>Semaphore Solution for Dining-Philosophers Problem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Semaphore Solution for Dining-Philosophers Problem Algorithm</vt:lpstr>
      <vt:lpstr>Problems with Semaphores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Monitors</vt:lpstr>
      <vt:lpstr>Monitors</vt:lpstr>
      <vt:lpstr>Syntax of Monitors</vt:lpstr>
      <vt:lpstr>Monitors</vt:lpstr>
      <vt:lpstr>Monitors</vt:lpstr>
      <vt:lpstr>Schematic view of a Monitor</vt:lpstr>
      <vt:lpstr>Monitors</vt:lpstr>
      <vt:lpstr>Monitors</vt:lpstr>
      <vt:lpstr>Monitors</vt:lpstr>
      <vt:lpstr>Monitors</vt:lpstr>
      <vt:lpstr>Condition Variables</vt:lpstr>
      <vt:lpstr>Condition Variables</vt:lpstr>
      <vt:lpstr>Condition Variables</vt:lpstr>
      <vt:lpstr>Monitor with Condition Variables</vt:lpstr>
      <vt:lpstr>Condition Variables Choices</vt:lpstr>
      <vt:lpstr>Condition Variables Choices</vt:lpstr>
      <vt:lpstr>Condition Variables Choices</vt:lpstr>
      <vt:lpstr>Condition Variables Choices</vt:lpstr>
      <vt:lpstr>Monitors</vt:lpstr>
      <vt:lpstr>Monitor Solution to Dining Philosophers </vt:lpstr>
      <vt:lpstr>Monitor Solution to Dining Philosophers </vt:lpstr>
      <vt:lpstr>Monitor Solution to Dining Philosophers </vt:lpstr>
      <vt:lpstr>Monitor Solution to Dining Philosophers </vt:lpstr>
      <vt:lpstr>Monitor Solution to Dining Philosophers </vt:lpstr>
      <vt:lpstr>Monitor Solution to Dining Philosophers </vt:lpstr>
      <vt:lpstr>Solution to Dining Philosophers </vt:lpstr>
      <vt:lpstr>Solution to Dining Philosophers </vt:lpstr>
      <vt:lpstr>Solution to Dining Philosophers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Aditi  Rajani</dc:creator>
  <cp:lastModifiedBy>Ved Savla</cp:lastModifiedBy>
  <cp:revision>413</cp:revision>
  <dcterms:created xsi:type="dcterms:W3CDTF">2020-04-30T07:52:47Z</dcterms:created>
  <dcterms:modified xsi:type="dcterms:W3CDTF">2024-11-24T09:57:27Z</dcterms:modified>
</cp:coreProperties>
</file>