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0"/>
  </p:notesMasterIdLst>
  <p:sldIdLst>
    <p:sldId id="256" r:id="rId2"/>
    <p:sldId id="259" r:id="rId3"/>
    <p:sldId id="260" r:id="rId4"/>
    <p:sldId id="273" r:id="rId5"/>
    <p:sldId id="272" r:id="rId6"/>
    <p:sldId id="274" r:id="rId7"/>
    <p:sldId id="277" r:id="rId8"/>
    <p:sldId id="275" r:id="rId9"/>
    <p:sldId id="278" r:id="rId10"/>
    <p:sldId id="276" r:id="rId11"/>
    <p:sldId id="279" r:id="rId12"/>
    <p:sldId id="261" r:id="rId13"/>
    <p:sldId id="280" r:id="rId14"/>
    <p:sldId id="262" r:id="rId15"/>
    <p:sldId id="281" r:id="rId16"/>
    <p:sldId id="282" r:id="rId17"/>
    <p:sldId id="264" r:id="rId18"/>
    <p:sldId id="384" r:id="rId19"/>
    <p:sldId id="283" r:id="rId20"/>
    <p:sldId id="284" r:id="rId21"/>
    <p:sldId id="265" r:id="rId22"/>
    <p:sldId id="386" r:id="rId23"/>
    <p:sldId id="268" r:id="rId24"/>
    <p:sldId id="266" r:id="rId25"/>
    <p:sldId id="387" r:id="rId26"/>
    <p:sldId id="388" r:id="rId27"/>
    <p:sldId id="267" r:id="rId28"/>
    <p:sldId id="389" r:id="rId29"/>
    <p:sldId id="269" r:id="rId30"/>
    <p:sldId id="298" r:id="rId31"/>
    <p:sldId id="385" r:id="rId32"/>
    <p:sldId id="285" r:id="rId33"/>
    <p:sldId id="359" r:id="rId34"/>
    <p:sldId id="270" r:id="rId35"/>
    <p:sldId id="299" r:id="rId36"/>
    <p:sldId id="286" r:id="rId37"/>
    <p:sldId id="287" r:id="rId38"/>
    <p:sldId id="300" r:id="rId39"/>
    <p:sldId id="290" r:id="rId40"/>
    <p:sldId id="288" r:id="rId41"/>
    <p:sldId id="289" r:id="rId42"/>
    <p:sldId id="291" r:id="rId43"/>
    <p:sldId id="271" r:id="rId44"/>
    <p:sldId id="293" r:id="rId45"/>
    <p:sldId id="297" r:id="rId46"/>
    <p:sldId id="292" r:id="rId47"/>
    <p:sldId id="294" r:id="rId48"/>
    <p:sldId id="295" r:id="rId49"/>
    <p:sldId id="296" r:id="rId50"/>
    <p:sldId id="345" r:id="rId51"/>
    <p:sldId id="360" r:id="rId52"/>
    <p:sldId id="367" r:id="rId53"/>
    <p:sldId id="355" r:id="rId54"/>
    <p:sldId id="368" r:id="rId55"/>
    <p:sldId id="356" r:id="rId56"/>
    <p:sldId id="346" r:id="rId57"/>
    <p:sldId id="357" r:id="rId58"/>
    <p:sldId id="354" r:id="rId59"/>
    <p:sldId id="347" r:id="rId60"/>
    <p:sldId id="348" r:id="rId61"/>
    <p:sldId id="349" r:id="rId62"/>
    <p:sldId id="350" r:id="rId63"/>
    <p:sldId id="351" r:id="rId64"/>
    <p:sldId id="352" r:id="rId65"/>
    <p:sldId id="353" r:id="rId66"/>
    <p:sldId id="328" r:id="rId67"/>
    <p:sldId id="390" r:id="rId68"/>
    <p:sldId id="336" r:id="rId69"/>
    <p:sldId id="329" r:id="rId70"/>
    <p:sldId id="330" r:id="rId71"/>
    <p:sldId id="332" r:id="rId72"/>
    <p:sldId id="333" r:id="rId73"/>
    <p:sldId id="337" r:id="rId74"/>
    <p:sldId id="358" r:id="rId75"/>
    <p:sldId id="338" r:id="rId76"/>
    <p:sldId id="339" r:id="rId77"/>
    <p:sldId id="340" r:id="rId78"/>
    <p:sldId id="334" r:id="rId79"/>
    <p:sldId id="342" r:id="rId80"/>
    <p:sldId id="341" r:id="rId81"/>
    <p:sldId id="343" r:id="rId82"/>
    <p:sldId id="344" r:id="rId83"/>
    <p:sldId id="335" r:id="rId84"/>
    <p:sldId id="362" r:id="rId85"/>
    <p:sldId id="361" r:id="rId86"/>
    <p:sldId id="369" r:id="rId87"/>
    <p:sldId id="374" r:id="rId88"/>
    <p:sldId id="370" r:id="rId89"/>
    <p:sldId id="371" r:id="rId90"/>
    <p:sldId id="372" r:id="rId91"/>
    <p:sldId id="373" r:id="rId92"/>
    <p:sldId id="312" r:id="rId93"/>
    <p:sldId id="323" r:id="rId94"/>
    <p:sldId id="313" r:id="rId95"/>
    <p:sldId id="322" r:id="rId96"/>
    <p:sldId id="321" r:id="rId97"/>
    <p:sldId id="314" r:id="rId98"/>
    <p:sldId id="315" r:id="rId99"/>
    <p:sldId id="325" r:id="rId100"/>
    <p:sldId id="316" r:id="rId101"/>
    <p:sldId id="317" r:id="rId102"/>
    <p:sldId id="375" r:id="rId103"/>
    <p:sldId id="318" r:id="rId104"/>
    <p:sldId id="324" r:id="rId105"/>
    <p:sldId id="363" r:id="rId106"/>
    <p:sldId id="319" r:id="rId107"/>
    <p:sldId id="378" r:id="rId108"/>
    <p:sldId id="379" r:id="rId109"/>
    <p:sldId id="376" r:id="rId110"/>
    <p:sldId id="320" r:id="rId111"/>
    <p:sldId id="326" r:id="rId112"/>
    <p:sldId id="364" r:id="rId113"/>
    <p:sldId id="391" r:id="rId114"/>
    <p:sldId id="327" r:id="rId115"/>
    <p:sldId id="303" r:id="rId116"/>
    <p:sldId id="306" r:id="rId117"/>
    <p:sldId id="305" r:id="rId118"/>
    <p:sldId id="307" r:id="rId119"/>
    <p:sldId id="365" r:id="rId120"/>
    <p:sldId id="310" r:id="rId121"/>
    <p:sldId id="308" r:id="rId122"/>
    <p:sldId id="366" r:id="rId123"/>
    <p:sldId id="304" r:id="rId124"/>
    <p:sldId id="311" r:id="rId125"/>
    <p:sldId id="383" r:id="rId126"/>
    <p:sldId id="380" r:id="rId127"/>
    <p:sldId id="381" r:id="rId128"/>
    <p:sldId id="382" r:id="rId1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sorterViewPr>
    <p:cViewPr>
      <p:scale>
        <a:sx n="190" d="100"/>
        <a:sy n="19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D828CE-2701-447F-807A-5C2BFB943C8D}" type="datetimeFigureOut">
              <a:rPr lang="en-US" smtClean="0"/>
              <a:t>24/11/2024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B58CCE-AC9F-4AFE-BFC5-B92B840DAF94}" type="slidenum">
              <a:rPr lang="en-US" smtClean="0"/>
              <a:t>‹#›</a:t>
            </a:fld>
            <a:endParaRPr lang="en-US"/>
          </a:p>
        </p:txBody>
      </p:sp>
    </p:spTree>
    <p:extLst>
      <p:ext uri="{BB962C8B-B14F-4D97-AF65-F5344CB8AC3E}">
        <p14:creationId xmlns:p14="http://schemas.microsoft.com/office/powerpoint/2010/main" val="9617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C57465AD-5044-4A60-A43D-B407222DAD74}" type="slidenum">
              <a:rPr lang="en-US" altLang="en-US" smtClean="0">
                <a:latin typeface="Times New Roman" pitchFamily="18" charset="0"/>
              </a:rPr>
              <a:pPr/>
              <a:t>2</a:t>
            </a:fld>
            <a:endParaRPr lang="en-US" altLang="en-US">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139A051D-ACC0-4841-A8A0-12B1690384BF}" type="slidenum">
              <a:rPr lang="en-US" altLang="en-US" smtClean="0">
                <a:latin typeface="Times New Roman" pitchFamily="18" charset="0"/>
              </a:rPr>
              <a:pPr/>
              <a:t>15</a:t>
            </a:fld>
            <a:endParaRPr lang="en-US" altLang="en-US">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1F03415-2CE3-4759-ADCE-FF6501632DA2}" type="slidenum">
              <a:rPr lang="en-US" altLang="en-US" smtClean="0">
                <a:latin typeface="Times New Roman" pitchFamily="18" charset="0"/>
              </a:rPr>
              <a:pPr/>
              <a:t>125</a:t>
            </a:fld>
            <a:endParaRPr lang="en-US" altLang="en-US">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1F03415-2CE3-4759-ADCE-FF6501632DA2}" type="slidenum">
              <a:rPr lang="en-US" altLang="en-US" smtClean="0">
                <a:latin typeface="Times New Roman" pitchFamily="18" charset="0"/>
              </a:rPr>
              <a:pPr/>
              <a:t>126</a:t>
            </a:fld>
            <a:endParaRPr lang="en-US" altLang="en-US">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1F03415-2CE3-4759-ADCE-FF6501632DA2}" type="slidenum">
              <a:rPr lang="en-US" altLang="en-US" smtClean="0">
                <a:latin typeface="Times New Roman" pitchFamily="18" charset="0"/>
              </a:rPr>
              <a:pPr/>
              <a:t>127</a:t>
            </a:fld>
            <a:endParaRPr lang="en-US" altLang="en-US">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1F03415-2CE3-4759-ADCE-FF6501632DA2}" type="slidenum">
              <a:rPr lang="en-US" altLang="en-US" smtClean="0">
                <a:latin typeface="Times New Roman" pitchFamily="18" charset="0"/>
              </a:rPr>
              <a:pPr/>
              <a:t>128</a:t>
            </a:fld>
            <a:endParaRPr lang="en-US" altLang="en-US">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139A051D-ACC0-4841-A8A0-12B1690384BF}" type="slidenum">
              <a:rPr lang="en-US" altLang="en-US" smtClean="0">
                <a:latin typeface="Times New Roman" pitchFamily="18" charset="0"/>
              </a:rPr>
              <a:pPr/>
              <a:t>16</a:t>
            </a:fld>
            <a:endParaRPr lang="en-US" altLang="en-US">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09573253-0915-40F7-BEFF-7A7A38E83F2E}" type="slidenum">
              <a:rPr lang="en-US" altLang="en-US" smtClean="0">
                <a:latin typeface="Times New Roman" pitchFamily="18" charset="0"/>
              </a:rPr>
              <a:pPr/>
              <a:t>17</a:t>
            </a:fld>
            <a:endParaRPr lang="en-US" altLang="en-US">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09573253-0915-40F7-BEFF-7A7A38E83F2E}" type="slidenum">
              <a:rPr lang="en-US" altLang="en-US" smtClean="0">
                <a:latin typeface="Times New Roman" pitchFamily="18" charset="0"/>
              </a:rPr>
              <a:pPr/>
              <a:t>18</a:t>
            </a:fld>
            <a:endParaRPr lang="en-US" altLang="en-US">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09573253-0915-40F7-BEFF-7A7A38E83F2E}" type="slidenum">
              <a:rPr lang="en-US" altLang="en-US" smtClean="0">
                <a:latin typeface="Times New Roman" pitchFamily="18" charset="0"/>
              </a:rPr>
              <a:pPr/>
              <a:t>19</a:t>
            </a:fld>
            <a:endParaRPr lang="en-US" altLang="en-US">
              <a:latin typeface="Times New Roman"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12A25847-80BF-4230-A179-A0C93A748BBD}" type="slidenum">
              <a:rPr lang="en-US" altLang="en-US" smtClean="0">
                <a:latin typeface="Times New Roman" pitchFamily="18" charset="0"/>
              </a:rPr>
              <a:pPr/>
              <a:t>20</a:t>
            </a:fld>
            <a:endParaRPr lang="en-US" altLang="en-US">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12A25847-80BF-4230-A179-A0C93A748BBD}" type="slidenum">
              <a:rPr lang="en-US" altLang="en-US" smtClean="0">
                <a:latin typeface="Times New Roman" pitchFamily="18" charset="0"/>
              </a:rPr>
              <a:pPr/>
              <a:t>21</a:t>
            </a:fld>
            <a:endParaRPr lang="en-US" altLang="en-US">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12A25847-80BF-4230-A179-A0C93A748BBD}" type="slidenum">
              <a:rPr lang="en-US" altLang="en-US" smtClean="0">
                <a:latin typeface="Times New Roman" pitchFamily="18" charset="0"/>
              </a:rPr>
              <a:pPr/>
              <a:t>22</a:t>
            </a:fld>
            <a:endParaRPr lang="en-US" altLang="en-US">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93831CDE-453E-4AAA-9266-4D667F884CF8}" type="slidenum">
              <a:rPr lang="en-US" altLang="en-US" smtClean="0">
                <a:latin typeface="Times New Roman" pitchFamily="18" charset="0"/>
              </a:rPr>
              <a:pPr/>
              <a:t>23</a:t>
            </a:fld>
            <a:endParaRPr lang="en-US" altLang="en-US">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2D6945C8-A602-4F98-936E-89118ECAE473}" type="slidenum">
              <a:rPr lang="en-US" altLang="en-US" smtClean="0">
                <a:latin typeface="Times New Roman" pitchFamily="18" charset="0"/>
              </a:rPr>
              <a:pPr/>
              <a:t>24</a:t>
            </a:fld>
            <a:endParaRPr lang="en-US" altLang="en-US">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6425EBE-F02F-4805-B0DC-1681DA353821}" type="slidenum">
              <a:rPr lang="en-US" altLang="en-US" smtClean="0">
                <a:latin typeface="Times New Roman" pitchFamily="18" charset="0"/>
              </a:rPr>
              <a:pPr/>
              <a:t>3</a:t>
            </a:fld>
            <a:endParaRPr lang="en-US" altLang="en-US">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2D6945C8-A602-4F98-936E-89118ECAE473}" type="slidenum">
              <a:rPr lang="en-US" altLang="en-US" smtClean="0">
                <a:latin typeface="Times New Roman" pitchFamily="18" charset="0"/>
              </a:rPr>
              <a:pPr/>
              <a:t>25</a:t>
            </a:fld>
            <a:endParaRPr lang="en-US" altLang="en-US">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2D6945C8-A602-4F98-936E-89118ECAE473}" type="slidenum">
              <a:rPr lang="en-US" altLang="en-US" smtClean="0">
                <a:latin typeface="Times New Roman" pitchFamily="18" charset="0"/>
              </a:rPr>
              <a:pPr/>
              <a:t>26</a:t>
            </a:fld>
            <a:endParaRPr lang="en-US" altLang="en-US">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9EC675C-CA5F-42F9-A312-A11110C18A5C}" type="slidenum">
              <a:rPr lang="en-US" altLang="en-US" smtClean="0">
                <a:latin typeface="Times New Roman" pitchFamily="18" charset="0"/>
              </a:rPr>
              <a:pPr/>
              <a:t>27</a:t>
            </a:fld>
            <a:endParaRPr lang="en-US" altLang="en-US">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9EC675C-CA5F-42F9-A312-A11110C18A5C}" type="slidenum">
              <a:rPr lang="en-US" altLang="en-US" smtClean="0">
                <a:latin typeface="Times New Roman" pitchFamily="18" charset="0"/>
              </a:rPr>
              <a:pPr/>
              <a:t>28</a:t>
            </a:fld>
            <a:endParaRPr lang="en-US" altLang="en-US">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5FC02F20-3D3A-424D-901B-C1FA30FEB1BA}" type="slidenum">
              <a:rPr lang="en-US" altLang="en-US" smtClean="0">
                <a:latin typeface="Times New Roman" pitchFamily="18" charset="0"/>
              </a:rPr>
              <a:pPr/>
              <a:t>29</a:t>
            </a:fld>
            <a:endParaRPr lang="en-US" altLang="en-US">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5FC02F20-3D3A-424D-901B-C1FA30FEB1BA}" type="slidenum">
              <a:rPr lang="en-US" altLang="en-US" smtClean="0">
                <a:latin typeface="Times New Roman" pitchFamily="18" charset="0"/>
              </a:rPr>
              <a:pPr/>
              <a:t>30</a:t>
            </a:fld>
            <a:endParaRPr lang="en-US" altLang="en-US">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5FC02F20-3D3A-424D-901B-C1FA30FEB1BA}" type="slidenum">
              <a:rPr lang="en-US" altLang="en-US" smtClean="0">
                <a:latin typeface="Times New Roman" pitchFamily="18" charset="0"/>
              </a:rPr>
              <a:pPr/>
              <a:t>31</a:t>
            </a:fld>
            <a:endParaRPr lang="en-US" altLang="en-US">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948C1B3-56AC-4A48-89CF-149084894643}" type="slidenum">
              <a:rPr lang="en-US" altLang="en-US" smtClean="0">
                <a:latin typeface="Times New Roman" pitchFamily="18" charset="0"/>
              </a:rPr>
              <a:pPr/>
              <a:t>32</a:t>
            </a:fld>
            <a:endParaRPr lang="en-US" altLang="en-US">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948C1B3-56AC-4A48-89CF-149084894643}" type="slidenum">
              <a:rPr lang="en-US" altLang="en-US" smtClean="0">
                <a:latin typeface="Times New Roman" pitchFamily="18" charset="0"/>
              </a:rPr>
              <a:pPr/>
              <a:t>33</a:t>
            </a:fld>
            <a:endParaRPr lang="en-US" altLang="en-US">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948C1B3-56AC-4A48-89CF-149084894643}" type="slidenum">
              <a:rPr lang="en-US" altLang="en-US" smtClean="0">
                <a:latin typeface="Times New Roman" pitchFamily="18" charset="0"/>
              </a:rPr>
              <a:pPr/>
              <a:t>34</a:t>
            </a:fld>
            <a:endParaRPr lang="en-US" altLang="en-US">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6425EBE-F02F-4805-B0DC-1681DA353821}" type="slidenum">
              <a:rPr lang="en-US" altLang="en-US" smtClean="0">
                <a:latin typeface="Times New Roman" pitchFamily="18" charset="0"/>
              </a:rPr>
              <a:pPr/>
              <a:t>4</a:t>
            </a:fld>
            <a:endParaRPr lang="en-US" altLang="en-US">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948C1B3-56AC-4A48-89CF-149084894643}" type="slidenum">
              <a:rPr lang="en-US" altLang="en-US" smtClean="0">
                <a:latin typeface="Times New Roman" pitchFamily="18" charset="0"/>
              </a:rPr>
              <a:pPr/>
              <a:t>35</a:t>
            </a:fld>
            <a:endParaRPr lang="en-US" altLang="en-US">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948C1B3-56AC-4A48-89CF-149084894643}" type="slidenum">
              <a:rPr lang="en-US" altLang="en-US" smtClean="0">
                <a:latin typeface="Times New Roman" pitchFamily="18" charset="0"/>
              </a:rPr>
              <a:pPr/>
              <a:t>36</a:t>
            </a:fld>
            <a:endParaRPr lang="en-US" altLang="en-US">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948C1B3-56AC-4A48-89CF-149084894643}" type="slidenum">
              <a:rPr lang="en-US" altLang="en-US" smtClean="0">
                <a:latin typeface="Times New Roman" pitchFamily="18" charset="0"/>
              </a:rPr>
              <a:pPr/>
              <a:t>37</a:t>
            </a:fld>
            <a:endParaRPr lang="en-US" altLang="en-US">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948C1B3-56AC-4A48-89CF-149084894643}" type="slidenum">
              <a:rPr lang="en-US" altLang="en-US" smtClean="0">
                <a:latin typeface="Times New Roman" pitchFamily="18" charset="0"/>
              </a:rPr>
              <a:pPr/>
              <a:t>38</a:t>
            </a:fld>
            <a:endParaRPr lang="en-US" altLang="en-US">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948C1B3-56AC-4A48-89CF-149084894643}" type="slidenum">
              <a:rPr lang="en-US" altLang="en-US" smtClean="0">
                <a:latin typeface="Times New Roman" pitchFamily="18" charset="0"/>
              </a:rPr>
              <a:pPr/>
              <a:t>39</a:t>
            </a:fld>
            <a:endParaRPr lang="en-US" altLang="en-US">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948C1B3-56AC-4A48-89CF-149084894643}" type="slidenum">
              <a:rPr lang="en-US" altLang="en-US" smtClean="0">
                <a:latin typeface="Times New Roman" pitchFamily="18" charset="0"/>
              </a:rPr>
              <a:pPr/>
              <a:t>40</a:t>
            </a:fld>
            <a:endParaRPr lang="en-US" altLang="en-US">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948C1B3-56AC-4A48-89CF-149084894643}" type="slidenum">
              <a:rPr lang="en-US" altLang="en-US" smtClean="0">
                <a:latin typeface="Times New Roman" pitchFamily="18" charset="0"/>
              </a:rPr>
              <a:pPr/>
              <a:t>41</a:t>
            </a:fld>
            <a:endParaRPr lang="en-US" altLang="en-US">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948C1B3-56AC-4A48-89CF-149084894643}" type="slidenum">
              <a:rPr lang="en-US" altLang="en-US" smtClean="0">
                <a:latin typeface="Times New Roman" pitchFamily="18" charset="0"/>
              </a:rPr>
              <a:pPr/>
              <a:t>42</a:t>
            </a:fld>
            <a:endParaRPr lang="en-US" altLang="en-US">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E63B85D-E031-4391-B0F1-34533C7556A9}" type="slidenum">
              <a:rPr lang="en-US" altLang="en-US" smtClean="0">
                <a:latin typeface="Times New Roman" pitchFamily="18" charset="0"/>
              </a:rPr>
              <a:pPr/>
              <a:t>43</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E63B85D-E031-4391-B0F1-34533C7556A9}" type="slidenum">
              <a:rPr lang="en-US" altLang="en-US" smtClean="0">
                <a:latin typeface="Times New Roman" pitchFamily="18" charset="0"/>
              </a:rPr>
              <a:pPr/>
              <a:t>44</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6425EBE-F02F-4805-B0DC-1681DA353821}" type="slidenum">
              <a:rPr lang="en-US" altLang="en-US" smtClean="0">
                <a:latin typeface="Times New Roman" pitchFamily="18" charset="0"/>
              </a:rPr>
              <a:pPr/>
              <a:t>5</a:t>
            </a:fld>
            <a:endParaRPr lang="en-US" altLang="en-US">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E63B85D-E031-4391-B0F1-34533C7556A9}" type="slidenum">
              <a:rPr lang="en-US" altLang="en-US" smtClean="0">
                <a:latin typeface="Times New Roman" pitchFamily="18" charset="0"/>
              </a:rPr>
              <a:pPr/>
              <a:t>45</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E63B85D-E031-4391-B0F1-34533C7556A9}" type="slidenum">
              <a:rPr lang="en-US" altLang="en-US" smtClean="0">
                <a:latin typeface="Times New Roman" pitchFamily="18" charset="0"/>
              </a:rPr>
              <a:pPr/>
              <a:t>46</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E63B85D-E031-4391-B0F1-34533C7556A9}" type="slidenum">
              <a:rPr lang="en-US" altLang="en-US" smtClean="0">
                <a:latin typeface="Times New Roman" pitchFamily="18" charset="0"/>
              </a:rPr>
              <a:pPr/>
              <a:t>47</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E63B85D-E031-4391-B0F1-34533C7556A9}" type="slidenum">
              <a:rPr lang="en-US" altLang="en-US" smtClean="0">
                <a:latin typeface="Times New Roman" pitchFamily="18" charset="0"/>
              </a:rPr>
              <a:pPr/>
              <a:t>48</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E63B85D-E031-4391-B0F1-34533C7556A9}" type="slidenum">
              <a:rPr lang="en-US" altLang="en-US" smtClean="0">
                <a:latin typeface="Times New Roman" pitchFamily="18" charset="0"/>
              </a:rPr>
              <a:pPr/>
              <a:t>49</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D06185C6-471E-4421-9F7E-923778740F29}" type="slidenum">
              <a:rPr lang="en-US" altLang="en-US" smtClean="0">
                <a:latin typeface="Times New Roman" pitchFamily="18" charset="0"/>
              </a:rPr>
              <a:pPr/>
              <a:t>50</a:t>
            </a:fld>
            <a:endParaRPr lang="en-US" altLang="en-US">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D06185C6-471E-4421-9F7E-923778740F29}" type="slidenum">
              <a:rPr lang="en-US" altLang="en-US" smtClean="0">
                <a:latin typeface="Times New Roman" pitchFamily="18" charset="0"/>
              </a:rPr>
              <a:pPr/>
              <a:t>51</a:t>
            </a:fld>
            <a:endParaRPr lang="en-US" altLang="en-US">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D06185C6-471E-4421-9F7E-923778740F29}" type="slidenum">
              <a:rPr lang="en-US" altLang="en-US" smtClean="0">
                <a:latin typeface="Times New Roman" pitchFamily="18" charset="0"/>
              </a:rPr>
              <a:pPr/>
              <a:t>53</a:t>
            </a:fld>
            <a:endParaRPr lang="en-US" altLang="en-US">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D06185C6-471E-4421-9F7E-923778740F29}" type="slidenum">
              <a:rPr lang="en-US" altLang="en-US" smtClean="0">
                <a:latin typeface="Times New Roman" pitchFamily="18" charset="0"/>
              </a:rPr>
              <a:pPr/>
              <a:t>54</a:t>
            </a:fld>
            <a:endParaRPr lang="en-US" altLang="en-US">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D06185C6-471E-4421-9F7E-923778740F29}" type="slidenum">
              <a:rPr lang="en-US" altLang="en-US" smtClean="0">
                <a:latin typeface="Times New Roman" pitchFamily="18" charset="0"/>
              </a:rPr>
              <a:pPr/>
              <a:t>55</a:t>
            </a:fld>
            <a:endParaRPr lang="en-US" altLang="en-US">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6425EBE-F02F-4805-B0DC-1681DA353821}" type="slidenum">
              <a:rPr lang="en-US" altLang="en-US" smtClean="0">
                <a:latin typeface="Times New Roman" pitchFamily="18" charset="0"/>
              </a:rPr>
              <a:pPr/>
              <a:t>6</a:t>
            </a:fld>
            <a:endParaRPr lang="en-US" altLang="en-US">
              <a:latin typeface="Times New Roman"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EDBD0AE2-A5A6-41F3-8F92-F3382A8AF21E}" type="slidenum">
              <a:rPr lang="en-US" altLang="en-US" smtClean="0">
                <a:latin typeface="Times New Roman" pitchFamily="18" charset="0"/>
              </a:rPr>
              <a:pPr/>
              <a:t>56</a:t>
            </a:fld>
            <a:endParaRPr lang="en-US" altLang="en-US">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EDBD0AE2-A5A6-41F3-8F92-F3382A8AF21E}" type="slidenum">
              <a:rPr lang="en-US" altLang="en-US" smtClean="0">
                <a:latin typeface="Times New Roman" pitchFamily="18" charset="0"/>
              </a:rPr>
              <a:pPr/>
              <a:t>57</a:t>
            </a:fld>
            <a:endParaRPr lang="en-US" altLang="en-US">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EDBD0AE2-A5A6-41F3-8F92-F3382A8AF21E}" type="slidenum">
              <a:rPr lang="en-US" altLang="en-US" smtClean="0">
                <a:latin typeface="Times New Roman" pitchFamily="18" charset="0"/>
              </a:rPr>
              <a:pPr/>
              <a:t>58</a:t>
            </a:fld>
            <a:endParaRPr lang="en-US" altLang="en-US">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2DE67FA1-D85F-4B1B-A9CF-9FDD08474442}" type="slidenum">
              <a:rPr lang="en-US" altLang="en-US" smtClean="0">
                <a:latin typeface="Times New Roman" pitchFamily="18" charset="0"/>
              </a:rPr>
              <a:pPr/>
              <a:t>59</a:t>
            </a:fld>
            <a:endParaRPr lang="en-US" altLang="en-US">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C90A757-3C89-41AC-BB90-21CDC7571EA6}" type="slidenum">
              <a:rPr lang="en-US" altLang="en-US" smtClean="0">
                <a:latin typeface="Times New Roman" pitchFamily="18" charset="0"/>
              </a:rPr>
              <a:pPr/>
              <a:t>60</a:t>
            </a:fld>
            <a:endParaRPr lang="en-US" altLang="en-US">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BC552C61-B454-499F-B6E5-3FCE0B9EA992}" type="slidenum">
              <a:rPr lang="en-US" altLang="en-US" smtClean="0">
                <a:latin typeface="Times New Roman" pitchFamily="18" charset="0"/>
              </a:rPr>
              <a:pPr/>
              <a:t>61</a:t>
            </a:fld>
            <a:endParaRPr lang="en-US" altLang="en-US">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3BA6D4CF-590D-49C0-9DD7-16DFCA63005C}" type="slidenum">
              <a:rPr lang="en-US" altLang="en-US" smtClean="0">
                <a:latin typeface="Times New Roman" pitchFamily="18" charset="0"/>
              </a:rPr>
              <a:pPr/>
              <a:t>62</a:t>
            </a:fld>
            <a:endParaRPr lang="en-US" altLang="en-US">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837054DA-34B8-4729-8145-1893829B9349}" type="slidenum">
              <a:rPr lang="en-US" altLang="en-US" smtClean="0">
                <a:latin typeface="Times New Roman" pitchFamily="18" charset="0"/>
              </a:rPr>
              <a:pPr/>
              <a:t>63</a:t>
            </a:fld>
            <a:endParaRPr lang="en-US" altLang="en-US">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02C5F7D2-5DF4-4CE9-B883-288B03B8BCC7}" type="slidenum">
              <a:rPr lang="en-US" altLang="en-US" smtClean="0">
                <a:latin typeface="Times New Roman" pitchFamily="18" charset="0"/>
              </a:rPr>
              <a:pPr/>
              <a:t>64</a:t>
            </a:fld>
            <a:endParaRPr lang="en-US" altLang="en-US">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8E8FB9F-39E5-4715-A66D-E494F2A2D655}" type="slidenum">
              <a:rPr lang="en-US" altLang="en-US" smtClean="0">
                <a:latin typeface="Times New Roman" pitchFamily="18" charset="0"/>
              </a:rPr>
              <a:pPr/>
              <a:t>65</a:t>
            </a:fld>
            <a:endParaRPr lang="en-US" altLang="en-US">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B42FCEB6-9058-49F1-B5B0-4506AF3CA984}" type="slidenum">
              <a:rPr lang="en-US" altLang="en-US" smtClean="0">
                <a:latin typeface="Times New Roman" pitchFamily="18" charset="0"/>
              </a:rPr>
              <a:pPr/>
              <a:t>11</a:t>
            </a:fld>
            <a:endParaRPr lang="en-US" altLang="en-US">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C459F63D-9210-44BC-9827-C4D0F2F92A63}" type="slidenum">
              <a:rPr lang="en-US" altLang="en-US" smtClean="0">
                <a:latin typeface="Times New Roman" pitchFamily="18" charset="0"/>
              </a:rPr>
              <a:pPr/>
              <a:t>66</a:t>
            </a:fld>
            <a:endParaRPr lang="en-US" altLang="en-US">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C459F63D-9210-44BC-9827-C4D0F2F92A63}" type="slidenum">
              <a:rPr lang="en-US" altLang="en-US" smtClean="0">
                <a:latin typeface="Times New Roman" pitchFamily="18" charset="0"/>
              </a:rPr>
              <a:pPr/>
              <a:t>67</a:t>
            </a:fld>
            <a:endParaRPr lang="en-US" altLang="en-US">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507C551A-539F-49FB-A943-5563E12ACD9D}" type="slidenum">
              <a:rPr lang="en-US" altLang="en-US" smtClean="0">
                <a:latin typeface="Times New Roman" pitchFamily="18" charset="0"/>
              </a:rPr>
              <a:pPr/>
              <a:t>69</a:t>
            </a:fld>
            <a:endParaRPr lang="en-US" altLang="en-US">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E92CDCE7-2738-432B-85EB-E0573E7D48A0}" type="slidenum">
              <a:rPr lang="en-US" altLang="en-US" smtClean="0">
                <a:latin typeface="Times New Roman" pitchFamily="18" charset="0"/>
              </a:rPr>
              <a:pPr/>
              <a:t>70</a:t>
            </a:fld>
            <a:endParaRPr lang="en-US" altLang="en-US">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02377EFD-A134-4176-8E14-7D35F863878D}" type="slidenum">
              <a:rPr lang="en-US" altLang="en-US" smtClean="0">
                <a:latin typeface="Times New Roman" pitchFamily="18" charset="0"/>
              </a:rPr>
              <a:pPr/>
              <a:t>71</a:t>
            </a:fld>
            <a:endParaRPr lang="en-US" altLang="en-US">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CCC36FAB-C924-43BB-8D65-E104266E7900}" type="slidenum">
              <a:rPr lang="en-US" altLang="en-US" smtClean="0">
                <a:latin typeface="Times New Roman" pitchFamily="18" charset="0"/>
              </a:rPr>
              <a:pPr/>
              <a:t>72</a:t>
            </a:fld>
            <a:endParaRPr lang="en-US" altLang="en-US">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EE3314C-C883-47D6-808E-2CC15E959510}" type="slidenum">
              <a:rPr lang="en-US" altLang="en-US" smtClean="0">
                <a:latin typeface="Times New Roman" pitchFamily="18" charset="0"/>
              </a:rPr>
              <a:pPr/>
              <a:t>77</a:t>
            </a:fld>
            <a:endParaRPr lang="en-US" altLang="en-US">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C8FD414B-AC6D-4BD4-869D-9F5BF2712DDF}" type="slidenum">
              <a:rPr lang="en-US" altLang="en-US" smtClean="0">
                <a:latin typeface="Times New Roman" pitchFamily="18" charset="0"/>
              </a:rPr>
              <a:pPr/>
              <a:t>78</a:t>
            </a:fld>
            <a:endParaRPr lang="en-US" altLang="en-US">
              <a:latin typeface="Times New Roman"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E6A40F2F-041B-4DE2-958A-4CB78FAA81BF}" type="slidenum">
              <a:rPr lang="en-US" altLang="en-US" smtClean="0">
                <a:latin typeface="Times New Roman" pitchFamily="18" charset="0"/>
              </a:rPr>
              <a:pPr/>
              <a:t>92</a:t>
            </a:fld>
            <a:endParaRPr lang="en-US" altLang="en-US">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E6A40F2F-041B-4DE2-958A-4CB78FAA81BF}" type="slidenum">
              <a:rPr lang="en-US" altLang="en-US" smtClean="0">
                <a:latin typeface="Times New Roman" pitchFamily="18" charset="0"/>
              </a:rPr>
              <a:pPr/>
              <a:t>93</a:t>
            </a:fld>
            <a:endParaRPr lang="en-US" altLang="en-US">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B42FCEB6-9058-49F1-B5B0-4506AF3CA984}" type="slidenum">
              <a:rPr lang="en-US" altLang="en-US" smtClean="0">
                <a:latin typeface="Times New Roman" pitchFamily="18" charset="0"/>
              </a:rPr>
              <a:pPr/>
              <a:t>12</a:t>
            </a:fld>
            <a:endParaRPr lang="en-US" altLang="en-US">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E0E27ABD-1755-4083-B423-C239FB44CF5A}" type="slidenum">
              <a:rPr lang="en-US" altLang="en-US" smtClean="0">
                <a:latin typeface="Times New Roman" pitchFamily="18" charset="0"/>
              </a:rPr>
              <a:pPr/>
              <a:t>94</a:t>
            </a:fld>
            <a:endParaRPr lang="en-US" altLang="en-US">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E0E27ABD-1755-4083-B423-C239FB44CF5A}" type="slidenum">
              <a:rPr lang="en-US" altLang="en-US" smtClean="0">
                <a:latin typeface="Times New Roman" pitchFamily="18" charset="0"/>
              </a:rPr>
              <a:pPr/>
              <a:t>95</a:t>
            </a:fld>
            <a:endParaRPr lang="en-US" altLang="en-US">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E0E27ABD-1755-4083-B423-C239FB44CF5A}" type="slidenum">
              <a:rPr lang="en-US" altLang="en-US" smtClean="0">
                <a:latin typeface="Times New Roman" pitchFamily="18" charset="0"/>
              </a:rPr>
              <a:pPr/>
              <a:t>96</a:t>
            </a:fld>
            <a:endParaRPr lang="en-US" altLang="en-US">
              <a:latin typeface="Times New Roman"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93B278CB-9E41-4416-AA2F-D61980D793E5}" type="slidenum">
              <a:rPr lang="en-US" altLang="en-US" smtClean="0">
                <a:latin typeface="Times New Roman" pitchFamily="18" charset="0"/>
              </a:rPr>
              <a:pPr/>
              <a:t>97</a:t>
            </a:fld>
            <a:endParaRPr lang="en-US" altLang="en-US">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2D30BD02-C415-4C60-9411-9408B6986BAA}" type="slidenum">
              <a:rPr lang="en-US" altLang="en-US" smtClean="0">
                <a:latin typeface="Times New Roman" pitchFamily="18" charset="0"/>
              </a:rPr>
              <a:pPr/>
              <a:t>98</a:t>
            </a:fld>
            <a:endParaRPr lang="en-US" altLang="en-US">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2D30BD02-C415-4C60-9411-9408B6986BAA}" type="slidenum">
              <a:rPr lang="en-US" altLang="en-US" smtClean="0">
                <a:latin typeface="Times New Roman" pitchFamily="18" charset="0"/>
              </a:rPr>
              <a:pPr/>
              <a:t>99</a:t>
            </a:fld>
            <a:endParaRPr lang="en-US" altLang="en-US">
              <a:latin typeface="Times New Roman"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DB7FC576-ACBB-414C-B5F8-0B1CAF97A4AB}" type="slidenum">
              <a:rPr lang="en-US" altLang="en-US" smtClean="0">
                <a:latin typeface="Times New Roman" pitchFamily="18" charset="0"/>
              </a:rPr>
              <a:pPr/>
              <a:t>100</a:t>
            </a:fld>
            <a:endParaRPr lang="en-US" altLang="en-US">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10314928-252E-46B0-82FA-A1E7396FBBF9}" type="slidenum">
              <a:rPr lang="en-US" altLang="en-US" smtClean="0">
                <a:latin typeface="Times New Roman" pitchFamily="18" charset="0"/>
              </a:rPr>
              <a:pPr/>
              <a:t>101</a:t>
            </a:fld>
            <a:endParaRPr lang="en-US" altLang="en-US">
              <a:latin typeface="Times New Roman"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AEC3C13-D6D8-4888-8B73-BC122DB67DED}" type="slidenum">
              <a:rPr lang="en-US" altLang="en-US" smtClean="0">
                <a:latin typeface="Times New Roman" pitchFamily="18" charset="0"/>
              </a:rPr>
              <a:pPr/>
              <a:t>103</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AEC3C13-D6D8-4888-8B73-BC122DB67DED}" type="slidenum">
              <a:rPr lang="en-US" altLang="en-US" smtClean="0">
                <a:latin typeface="Times New Roman" pitchFamily="18" charset="0"/>
              </a:rPr>
              <a:pPr/>
              <a:t>104</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B42FCEB6-9058-49F1-B5B0-4506AF3CA984}" type="slidenum">
              <a:rPr lang="en-US" altLang="en-US" smtClean="0">
                <a:latin typeface="Times New Roman" pitchFamily="18" charset="0"/>
              </a:rPr>
              <a:pPr/>
              <a:t>13</a:t>
            </a:fld>
            <a:endParaRPr lang="en-US" altLang="en-US">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AEC3C13-D6D8-4888-8B73-BC122DB67DED}" type="slidenum">
              <a:rPr lang="en-US" altLang="en-US" smtClean="0">
                <a:latin typeface="Times New Roman" pitchFamily="18" charset="0"/>
              </a:rPr>
              <a:pPr/>
              <a:t>105</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D7289236-F380-48E5-89E6-26F5FB8929E8}" type="slidenum">
              <a:rPr lang="en-US" altLang="en-US" smtClean="0">
                <a:latin typeface="Times New Roman" pitchFamily="18" charset="0"/>
              </a:rPr>
              <a:pPr/>
              <a:t>106</a:t>
            </a:fld>
            <a:endParaRPr lang="en-US" altLang="en-US">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AEC3C13-D6D8-4888-8B73-BC122DB67DED}" type="slidenum">
              <a:rPr lang="en-US" altLang="en-US" smtClean="0">
                <a:latin typeface="Times New Roman" pitchFamily="18" charset="0"/>
              </a:rPr>
              <a:pPr/>
              <a:t>107</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4AEC3C13-D6D8-4888-8B73-BC122DB67DED}" type="slidenum">
              <a:rPr lang="en-US" altLang="en-US" smtClean="0">
                <a:latin typeface="Times New Roman" pitchFamily="18" charset="0"/>
              </a:rPr>
              <a:pPr/>
              <a:t>108</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itchFamily="18"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D7289236-F380-48E5-89E6-26F5FB8929E8}" type="slidenum">
              <a:rPr lang="en-US" altLang="en-US" smtClean="0">
                <a:latin typeface="Times New Roman" pitchFamily="18" charset="0"/>
              </a:rPr>
              <a:pPr/>
              <a:t>109</a:t>
            </a:fld>
            <a:endParaRPr lang="en-US" altLang="en-US">
              <a:latin typeface="Times New Roman"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CF7544BA-2078-4F20-8162-E84DBDE30DCC}" type="slidenum">
              <a:rPr lang="en-US" altLang="en-US" smtClean="0">
                <a:latin typeface="Times New Roman" pitchFamily="18" charset="0"/>
              </a:rPr>
              <a:pPr/>
              <a:t>110</a:t>
            </a:fld>
            <a:endParaRPr lang="en-US" altLang="en-US">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CF7544BA-2078-4F20-8162-E84DBDE30DCC}" type="slidenum">
              <a:rPr lang="en-US" altLang="en-US" smtClean="0">
                <a:latin typeface="Times New Roman" pitchFamily="18" charset="0"/>
              </a:rPr>
              <a:pPr/>
              <a:t>111</a:t>
            </a:fld>
            <a:endParaRPr lang="en-US" altLang="en-US">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CF7544BA-2078-4F20-8162-E84DBDE30DCC}" type="slidenum">
              <a:rPr lang="en-US" altLang="en-US" smtClean="0">
                <a:latin typeface="Times New Roman" pitchFamily="18" charset="0"/>
              </a:rPr>
              <a:pPr/>
              <a:t>112</a:t>
            </a:fld>
            <a:endParaRPr lang="en-US" altLang="en-US">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CF7544BA-2078-4F20-8162-E84DBDE30DCC}" type="slidenum">
              <a:rPr lang="en-US" altLang="en-US" smtClean="0">
                <a:latin typeface="Times New Roman" pitchFamily="18" charset="0"/>
              </a:rPr>
              <a:pPr/>
              <a:t>113</a:t>
            </a:fld>
            <a:endParaRPr lang="en-US" altLang="en-US">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CF7544BA-2078-4F20-8162-E84DBDE30DCC}" type="slidenum">
              <a:rPr lang="en-US" altLang="en-US" smtClean="0">
                <a:latin typeface="Times New Roman" pitchFamily="18" charset="0"/>
              </a:rPr>
              <a:pPr/>
              <a:t>114</a:t>
            </a:fld>
            <a:endParaRPr lang="en-US" altLang="en-US">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6CD0451B-ACEE-4C90-A79F-D3CA23C81762}" type="slidenum">
              <a:rPr lang="en-US" altLang="en-US" smtClean="0">
                <a:latin typeface="Times New Roman" pitchFamily="18" charset="0"/>
              </a:rPr>
              <a:pPr/>
              <a:t>14</a:t>
            </a:fld>
            <a:endParaRPr lang="en-US" altLang="en-US">
              <a:latin typeface="Times New Roman"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A107CAE-12B4-4D9E-B11A-2538EEDDF5BF}" type="slidenum">
              <a:rPr lang="en-US" altLang="en-US" smtClean="0">
                <a:latin typeface="Times New Roman" pitchFamily="18" charset="0"/>
              </a:rPr>
              <a:pPr/>
              <a:t>115</a:t>
            </a:fld>
            <a:endParaRPr lang="en-US" altLang="en-US">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A107CAE-12B4-4D9E-B11A-2538EEDDF5BF}" type="slidenum">
              <a:rPr lang="en-US" altLang="en-US" smtClean="0">
                <a:latin typeface="Times New Roman" pitchFamily="18" charset="0"/>
              </a:rPr>
              <a:pPr/>
              <a:t>116</a:t>
            </a:fld>
            <a:endParaRPr lang="en-US" altLang="en-US">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A107CAE-12B4-4D9E-B11A-2538EEDDF5BF}" type="slidenum">
              <a:rPr lang="en-US" altLang="en-US" smtClean="0">
                <a:latin typeface="Times New Roman" pitchFamily="18" charset="0"/>
              </a:rPr>
              <a:pPr/>
              <a:t>117</a:t>
            </a:fld>
            <a:endParaRPr lang="en-US" altLang="en-US">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A107CAE-12B4-4D9E-B11A-2538EEDDF5BF}" type="slidenum">
              <a:rPr lang="en-US" altLang="en-US" smtClean="0">
                <a:latin typeface="Times New Roman" pitchFamily="18" charset="0"/>
              </a:rPr>
              <a:pPr/>
              <a:t>118</a:t>
            </a:fld>
            <a:endParaRPr lang="en-US" altLang="en-US">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A107CAE-12B4-4D9E-B11A-2538EEDDF5BF}" type="slidenum">
              <a:rPr lang="en-US" altLang="en-US" smtClean="0">
                <a:latin typeface="Times New Roman" pitchFamily="18" charset="0"/>
              </a:rPr>
              <a:pPr/>
              <a:t>119</a:t>
            </a:fld>
            <a:endParaRPr lang="en-US" altLang="en-US">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A107CAE-12B4-4D9E-B11A-2538EEDDF5BF}" type="slidenum">
              <a:rPr lang="en-US" altLang="en-US" smtClean="0">
                <a:latin typeface="Times New Roman" pitchFamily="18" charset="0"/>
              </a:rPr>
              <a:pPr/>
              <a:t>120</a:t>
            </a:fld>
            <a:endParaRPr lang="en-US" altLang="en-US">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A107CAE-12B4-4D9E-B11A-2538EEDDF5BF}" type="slidenum">
              <a:rPr lang="en-US" altLang="en-US" smtClean="0">
                <a:latin typeface="Times New Roman" pitchFamily="18" charset="0"/>
              </a:rPr>
              <a:pPr/>
              <a:t>121</a:t>
            </a:fld>
            <a:endParaRPr lang="en-US" altLang="en-US">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FA107CAE-12B4-4D9E-B11A-2538EEDDF5BF}" type="slidenum">
              <a:rPr lang="en-US" altLang="en-US" smtClean="0">
                <a:latin typeface="Times New Roman" pitchFamily="18" charset="0"/>
              </a:rPr>
              <a:pPr/>
              <a:t>122</a:t>
            </a:fld>
            <a:endParaRPr lang="en-US" altLang="en-US">
              <a:latin typeface="Times New Roman"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1F03415-2CE3-4759-ADCE-FF6501632DA2}" type="slidenum">
              <a:rPr lang="en-US" altLang="en-US" smtClean="0">
                <a:latin typeface="Times New Roman" pitchFamily="18" charset="0"/>
              </a:rPr>
              <a:pPr/>
              <a:t>123</a:t>
            </a:fld>
            <a:endParaRPr lang="en-US" altLang="en-US">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674">
              <a:defRPr>
                <a:solidFill>
                  <a:schemeClr val="tx1"/>
                </a:solidFill>
                <a:latin typeface="Verdana" pitchFamily="34" charset="0"/>
                <a:ea typeface="MS PGothic" pitchFamily="34" charset="-128"/>
              </a:defRPr>
            </a:lvl1pPr>
            <a:lvl2pPr marL="722296" indent="-277806" defTabSz="913674">
              <a:defRPr>
                <a:solidFill>
                  <a:schemeClr val="tx1"/>
                </a:solidFill>
                <a:latin typeface="Verdana" pitchFamily="34" charset="0"/>
                <a:ea typeface="MS PGothic" pitchFamily="34" charset="-128"/>
              </a:defRPr>
            </a:lvl2pPr>
            <a:lvl3pPr marL="1111225" indent="-222245" defTabSz="913674">
              <a:defRPr>
                <a:solidFill>
                  <a:schemeClr val="tx1"/>
                </a:solidFill>
                <a:latin typeface="Verdana" pitchFamily="34" charset="0"/>
                <a:ea typeface="MS PGothic" pitchFamily="34" charset="-128"/>
              </a:defRPr>
            </a:lvl3pPr>
            <a:lvl4pPr marL="1555714" indent="-222245" defTabSz="913674">
              <a:defRPr>
                <a:solidFill>
                  <a:schemeClr val="tx1"/>
                </a:solidFill>
                <a:latin typeface="Verdana" pitchFamily="34" charset="0"/>
                <a:ea typeface="MS PGothic" pitchFamily="34" charset="-128"/>
              </a:defRPr>
            </a:lvl4pPr>
            <a:lvl5pPr marL="2000204" indent="-222245" defTabSz="913674">
              <a:defRPr>
                <a:solidFill>
                  <a:schemeClr val="tx1"/>
                </a:solidFill>
                <a:latin typeface="Verdana" pitchFamily="34" charset="0"/>
                <a:ea typeface="MS PGothic" pitchFamily="34" charset="-128"/>
              </a:defRPr>
            </a:lvl5pPr>
            <a:lvl6pPr marL="2444694" indent="-222245" defTabSz="913674" eaLnBrk="0" fontAlgn="base" hangingPunct="0">
              <a:spcBef>
                <a:spcPct val="0"/>
              </a:spcBef>
              <a:spcAft>
                <a:spcPct val="0"/>
              </a:spcAft>
              <a:defRPr>
                <a:solidFill>
                  <a:schemeClr val="tx1"/>
                </a:solidFill>
                <a:latin typeface="Verdana" pitchFamily="34" charset="0"/>
                <a:ea typeface="MS PGothic" pitchFamily="34" charset="-128"/>
              </a:defRPr>
            </a:lvl6pPr>
            <a:lvl7pPr marL="2889184" indent="-222245" defTabSz="913674" eaLnBrk="0" fontAlgn="base" hangingPunct="0">
              <a:spcBef>
                <a:spcPct val="0"/>
              </a:spcBef>
              <a:spcAft>
                <a:spcPct val="0"/>
              </a:spcAft>
              <a:defRPr>
                <a:solidFill>
                  <a:schemeClr val="tx1"/>
                </a:solidFill>
                <a:latin typeface="Verdana" pitchFamily="34" charset="0"/>
                <a:ea typeface="MS PGothic" pitchFamily="34" charset="-128"/>
              </a:defRPr>
            </a:lvl7pPr>
            <a:lvl8pPr marL="3333674" indent="-222245" defTabSz="913674" eaLnBrk="0" fontAlgn="base" hangingPunct="0">
              <a:spcBef>
                <a:spcPct val="0"/>
              </a:spcBef>
              <a:spcAft>
                <a:spcPct val="0"/>
              </a:spcAft>
              <a:defRPr>
                <a:solidFill>
                  <a:schemeClr val="tx1"/>
                </a:solidFill>
                <a:latin typeface="Verdana" pitchFamily="34" charset="0"/>
                <a:ea typeface="MS PGothic" pitchFamily="34" charset="-128"/>
              </a:defRPr>
            </a:lvl8pPr>
            <a:lvl9pPr marL="3778164" indent="-222245" defTabSz="913674" eaLnBrk="0" fontAlgn="base" hangingPunct="0">
              <a:spcBef>
                <a:spcPct val="0"/>
              </a:spcBef>
              <a:spcAft>
                <a:spcPct val="0"/>
              </a:spcAft>
              <a:defRPr>
                <a:solidFill>
                  <a:schemeClr val="tx1"/>
                </a:solidFill>
                <a:latin typeface="Verdana" pitchFamily="34" charset="0"/>
                <a:ea typeface="MS PGothic" pitchFamily="34" charset="-128"/>
              </a:defRPr>
            </a:lvl9pPr>
          </a:lstStyle>
          <a:p>
            <a:fld id="{A1F03415-2CE3-4759-ADCE-FF6501632DA2}" type="slidenum">
              <a:rPr lang="en-US" altLang="en-US" smtClean="0">
                <a:latin typeface="Times New Roman" pitchFamily="18" charset="0"/>
              </a:rPr>
              <a:pPr/>
              <a:t>124</a:t>
            </a:fld>
            <a:endParaRPr lang="en-US" altLang="en-US">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6448EC2-222B-4CF1-947D-16DA8FFA3978}"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a:t>
            </a:fld>
            <a:endParaRPr lang="en-US"/>
          </a:p>
        </p:txBody>
      </p:sp>
    </p:spTree>
    <p:extLst>
      <p:ext uri="{BB962C8B-B14F-4D97-AF65-F5344CB8AC3E}">
        <p14:creationId xmlns:p14="http://schemas.microsoft.com/office/powerpoint/2010/main" val="839827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533F9E-B710-4484-A002-A55DE5B7B863}"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a:t>
            </a:fld>
            <a:endParaRPr lang="en-US"/>
          </a:p>
        </p:txBody>
      </p:sp>
    </p:spTree>
    <p:extLst>
      <p:ext uri="{BB962C8B-B14F-4D97-AF65-F5344CB8AC3E}">
        <p14:creationId xmlns:p14="http://schemas.microsoft.com/office/powerpoint/2010/main" val="1493467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5FAD99-81C8-49EA-A880-028DD3216E93}"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a:t>
            </a:fld>
            <a:endParaRPr lang="en-US"/>
          </a:p>
        </p:txBody>
      </p:sp>
    </p:spTree>
    <p:extLst>
      <p:ext uri="{BB962C8B-B14F-4D97-AF65-F5344CB8AC3E}">
        <p14:creationId xmlns:p14="http://schemas.microsoft.com/office/powerpoint/2010/main" val="2097016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241B03-08DC-4BFF-9A30-22AE298AD750}"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a:t>
            </a:fld>
            <a:endParaRPr lang="en-US"/>
          </a:p>
        </p:txBody>
      </p:sp>
    </p:spTree>
    <p:extLst>
      <p:ext uri="{BB962C8B-B14F-4D97-AF65-F5344CB8AC3E}">
        <p14:creationId xmlns:p14="http://schemas.microsoft.com/office/powerpoint/2010/main" val="3724821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99B861-1E8A-4EA5-BBC7-EE39B85B68AE}"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a:t>
            </a:fld>
            <a:endParaRPr lang="en-US"/>
          </a:p>
        </p:txBody>
      </p:sp>
    </p:spTree>
    <p:extLst>
      <p:ext uri="{BB962C8B-B14F-4D97-AF65-F5344CB8AC3E}">
        <p14:creationId xmlns:p14="http://schemas.microsoft.com/office/powerpoint/2010/main" val="195617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30C09D-DA74-4901-AE53-83EF33C9F809}"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7" name="Slide Number Placeholder 6"/>
          <p:cNvSpPr>
            <a:spLocks noGrp="1"/>
          </p:cNvSpPr>
          <p:nvPr>
            <p:ph type="sldNum" sz="quarter" idx="12"/>
          </p:nvPr>
        </p:nvSpPr>
        <p:spPr/>
        <p:txBody>
          <a:bodyPr/>
          <a:lstStyle/>
          <a:p>
            <a:fld id="{AF144C7F-AB31-43DF-AFD3-1AE152CB8031}" type="slidenum">
              <a:rPr lang="en-US" smtClean="0"/>
              <a:t>‹#›</a:t>
            </a:fld>
            <a:endParaRPr lang="en-US"/>
          </a:p>
        </p:txBody>
      </p:sp>
    </p:spTree>
    <p:extLst>
      <p:ext uri="{BB962C8B-B14F-4D97-AF65-F5344CB8AC3E}">
        <p14:creationId xmlns:p14="http://schemas.microsoft.com/office/powerpoint/2010/main" val="581298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B185A7-A9BF-4A74-A6F2-FA5E69128A44}" type="datetime1">
              <a:rPr lang="en-US" smtClean="0"/>
              <a:t>24/11/2024</a:t>
            </a:fld>
            <a:endParaRPr lang="en-US"/>
          </a:p>
        </p:txBody>
      </p:sp>
      <p:sp>
        <p:nvSpPr>
          <p:cNvPr id="8" name="Footer Placeholder 7"/>
          <p:cNvSpPr>
            <a:spLocks noGrp="1"/>
          </p:cNvSpPr>
          <p:nvPr>
            <p:ph type="ftr" sz="quarter" idx="11"/>
          </p:nvPr>
        </p:nvSpPr>
        <p:spPr/>
        <p:txBody>
          <a:bodyPr/>
          <a:lstStyle/>
          <a:p>
            <a:r>
              <a:rPr lang="en-US"/>
              <a:t>Prof. Shweta Dhawan Chachra</a:t>
            </a:r>
          </a:p>
        </p:txBody>
      </p:sp>
      <p:sp>
        <p:nvSpPr>
          <p:cNvPr id="9" name="Slide Number Placeholder 8"/>
          <p:cNvSpPr>
            <a:spLocks noGrp="1"/>
          </p:cNvSpPr>
          <p:nvPr>
            <p:ph type="sldNum" sz="quarter" idx="12"/>
          </p:nvPr>
        </p:nvSpPr>
        <p:spPr/>
        <p:txBody>
          <a:bodyPr/>
          <a:lstStyle/>
          <a:p>
            <a:fld id="{AF144C7F-AB31-43DF-AFD3-1AE152CB8031}" type="slidenum">
              <a:rPr lang="en-US" smtClean="0"/>
              <a:t>‹#›</a:t>
            </a:fld>
            <a:endParaRPr lang="en-US"/>
          </a:p>
        </p:txBody>
      </p:sp>
    </p:spTree>
    <p:extLst>
      <p:ext uri="{BB962C8B-B14F-4D97-AF65-F5344CB8AC3E}">
        <p14:creationId xmlns:p14="http://schemas.microsoft.com/office/powerpoint/2010/main" val="402365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6FC553-7204-4A2B-A73F-4BB2B159127D}" type="datetime1">
              <a:rPr lang="en-US" smtClean="0"/>
              <a:t>24/11/2024</a:t>
            </a:fld>
            <a:endParaRPr lang="en-US"/>
          </a:p>
        </p:txBody>
      </p:sp>
      <p:sp>
        <p:nvSpPr>
          <p:cNvPr id="4" name="Footer Placeholder 3"/>
          <p:cNvSpPr>
            <a:spLocks noGrp="1"/>
          </p:cNvSpPr>
          <p:nvPr>
            <p:ph type="ftr" sz="quarter" idx="11"/>
          </p:nvPr>
        </p:nvSpPr>
        <p:spPr/>
        <p:txBody>
          <a:bodyPr/>
          <a:lstStyle/>
          <a:p>
            <a:r>
              <a:rPr lang="en-US"/>
              <a:t>Prof. Shweta Dhawan Chachra</a:t>
            </a:r>
          </a:p>
        </p:txBody>
      </p:sp>
      <p:sp>
        <p:nvSpPr>
          <p:cNvPr id="5" name="Slide Number Placeholder 4"/>
          <p:cNvSpPr>
            <a:spLocks noGrp="1"/>
          </p:cNvSpPr>
          <p:nvPr>
            <p:ph type="sldNum" sz="quarter" idx="12"/>
          </p:nvPr>
        </p:nvSpPr>
        <p:spPr/>
        <p:txBody>
          <a:bodyPr/>
          <a:lstStyle/>
          <a:p>
            <a:fld id="{AF144C7F-AB31-43DF-AFD3-1AE152CB8031}" type="slidenum">
              <a:rPr lang="en-US" smtClean="0"/>
              <a:t>‹#›</a:t>
            </a:fld>
            <a:endParaRPr lang="en-US"/>
          </a:p>
        </p:txBody>
      </p:sp>
    </p:spTree>
    <p:extLst>
      <p:ext uri="{BB962C8B-B14F-4D97-AF65-F5344CB8AC3E}">
        <p14:creationId xmlns:p14="http://schemas.microsoft.com/office/powerpoint/2010/main" val="2786563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B21D61-C01A-4392-9DF0-A3BB8CAF6BE9}"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a:t>
            </a:fld>
            <a:endParaRPr lang="en-US"/>
          </a:p>
        </p:txBody>
      </p:sp>
    </p:spTree>
    <p:extLst>
      <p:ext uri="{BB962C8B-B14F-4D97-AF65-F5344CB8AC3E}">
        <p14:creationId xmlns:p14="http://schemas.microsoft.com/office/powerpoint/2010/main" val="138411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743637-FDC4-43D8-95AC-0D21E3B87FCA}"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7" name="Slide Number Placeholder 6"/>
          <p:cNvSpPr>
            <a:spLocks noGrp="1"/>
          </p:cNvSpPr>
          <p:nvPr>
            <p:ph type="sldNum" sz="quarter" idx="12"/>
          </p:nvPr>
        </p:nvSpPr>
        <p:spPr/>
        <p:txBody>
          <a:bodyPr/>
          <a:lstStyle/>
          <a:p>
            <a:fld id="{AF144C7F-AB31-43DF-AFD3-1AE152CB8031}" type="slidenum">
              <a:rPr lang="en-US" smtClean="0"/>
              <a:t>‹#›</a:t>
            </a:fld>
            <a:endParaRPr lang="en-US"/>
          </a:p>
        </p:txBody>
      </p:sp>
    </p:spTree>
    <p:extLst>
      <p:ext uri="{BB962C8B-B14F-4D97-AF65-F5344CB8AC3E}">
        <p14:creationId xmlns:p14="http://schemas.microsoft.com/office/powerpoint/2010/main" val="1234999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BC993D-12CC-4411-906D-0B0B096482D7}"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7" name="Slide Number Placeholder 6"/>
          <p:cNvSpPr>
            <a:spLocks noGrp="1"/>
          </p:cNvSpPr>
          <p:nvPr>
            <p:ph type="sldNum" sz="quarter" idx="12"/>
          </p:nvPr>
        </p:nvSpPr>
        <p:spPr/>
        <p:txBody>
          <a:bodyPr/>
          <a:lstStyle/>
          <a:p>
            <a:fld id="{AF144C7F-AB31-43DF-AFD3-1AE152CB8031}" type="slidenum">
              <a:rPr lang="en-US" smtClean="0"/>
              <a:t>‹#›</a:t>
            </a:fld>
            <a:endParaRPr lang="en-US"/>
          </a:p>
        </p:txBody>
      </p:sp>
    </p:spTree>
    <p:extLst>
      <p:ext uri="{BB962C8B-B14F-4D97-AF65-F5344CB8AC3E}">
        <p14:creationId xmlns:p14="http://schemas.microsoft.com/office/powerpoint/2010/main" val="17492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DAC178-9833-4DE0-88BA-047A329F2ED8}" type="datetime1">
              <a:rPr lang="en-US" smtClean="0"/>
              <a:t>24/11/2024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Prof. Shweta Dhawan Chachra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144C7F-AB31-43DF-AFD3-1AE152CB8031}" type="slidenum">
              <a:rPr lang="en-US" smtClean="0"/>
              <a:t>‹#›</a:t>
            </a:fld>
            <a:endParaRPr lang="en-US"/>
          </a:p>
        </p:txBody>
      </p:sp>
    </p:spTree>
    <p:extLst>
      <p:ext uri="{BB962C8B-B14F-4D97-AF65-F5344CB8AC3E}">
        <p14:creationId xmlns:p14="http://schemas.microsoft.com/office/powerpoint/2010/main" val="2643352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Deadlocks</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6EA1EE6B-D280-4F49-834A-FDB63B33D961}"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1</a:t>
            </a:fld>
            <a:endParaRPr lang="en-US"/>
          </a:p>
        </p:txBody>
      </p:sp>
    </p:spTree>
    <p:extLst>
      <p:ext uri="{BB962C8B-B14F-4D97-AF65-F5344CB8AC3E}">
        <p14:creationId xmlns:p14="http://schemas.microsoft.com/office/powerpoint/2010/main" val="290343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Deadlock involving different resources</a:t>
            </a:r>
          </a:p>
        </p:txBody>
      </p:sp>
      <p:sp>
        <p:nvSpPr>
          <p:cNvPr id="3" name="Content Placeholder 2"/>
          <p:cNvSpPr>
            <a:spLocks noGrp="1"/>
          </p:cNvSpPr>
          <p:nvPr>
            <p:ph idx="1"/>
          </p:nvPr>
        </p:nvSpPr>
        <p:spPr/>
        <p:txBody>
          <a:bodyPr>
            <a:normAutofit/>
          </a:bodyPr>
          <a:lstStyle/>
          <a:p>
            <a:r>
              <a:rPr lang="en-US" sz="2400" dirty="0"/>
              <a:t>Deadlocks may also involve different resource types. </a:t>
            </a:r>
          </a:p>
          <a:p>
            <a:endParaRPr lang="en-US" sz="2400" dirty="0"/>
          </a:p>
          <a:p>
            <a:r>
              <a:rPr lang="en-US" sz="2400" dirty="0"/>
              <a:t>Consider a system with one printer and one DVD drive. Suppose that </a:t>
            </a:r>
          </a:p>
          <a:p>
            <a:pPr lvl="1"/>
            <a:r>
              <a:rPr lang="en-US" sz="2400" dirty="0"/>
              <a:t>Process </a:t>
            </a:r>
            <a:r>
              <a:rPr lang="en-US" sz="2400" i="1" dirty="0"/>
              <a:t>Pi </a:t>
            </a:r>
            <a:r>
              <a:rPr lang="en-US" sz="2400" dirty="0"/>
              <a:t>is holding the DVD drive</a:t>
            </a:r>
          </a:p>
          <a:p>
            <a:pPr lvl="1"/>
            <a:r>
              <a:rPr lang="en-US" sz="2400" dirty="0"/>
              <a:t>Process </a:t>
            </a:r>
            <a:r>
              <a:rPr lang="en-US" sz="2400" i="1" dirty="0" err="1"/>
              <a:t>Pj</a:t>
            </a:r>
            <a:r>
              <a:rPr lang="en-US" sz="2400" i="1" dirty="0"/>
              <a:t> </a:t>
            </a:r>
            <a:r>
              <a:rPr lang="en-US" sz="2400" dirty="0"/>
              <a:t>is holding the printer. </a:t>
            </a:r>
          </a:p>
          <a:p>
            <a:pPr lvl="1"/>
            <a:r>
              <a:rPr lang="en-US" sz="2400" dirty="0"/>
              <a:t>If </a:t>
            </a:r>
            <a:r>
              <a:rPr lang="en-US" sz="2400" i="1" dirty="0"/>
              <a:t>Pi </a:t>
            </a:r>
            <a:r>
              <a:rPr lang="en-US" sz="2400" dirty="0"/>
              <a:t>requests the printer </a:t>
            </a:r>
          </a:p>
          <a:p>
            <a:pPr lvl="1"/>
            <a:r>
              <a:rPr lang="en-US" sz="2400" i="1" dirty="0"/>
              <a:t>If </a:t>
            </a:r>
            <a:r>
              <a:rPr lang="en-US" sz="2400" i="1" dirty="0" err="1"/>
              <a:t>Pj</a:t>
            </a:r>
            <a:r>
              <a:rPr lang="en-US" sz="2400" i="1" dirty="0"/>
              <a:t> </a:t>
            </a:r>
            <a:r>
              <a:rPr lang="en-US" sz="2400" dirty="0"/>
              <a:t>requests the DVD drive, </a:t>
            </a:r>
          </a:p>
          <a:p>
            <a:pPr lvl="1"/>
            <a:r>
              <a:rPr lang="en-US" sz="2400" dirty="0"/>
              <a:t>A deadlock occurs.</a:t>
            </a:r>
          </a:p>
        </p:txBody>
      </p:sp>
      <p:sp>
        <p:nvSpPr>
          <p:cNvPr id="4" name="Date Placeholder 3"/>
          <p:cNvSpPr>
            <a:spLocks noGrp="1"/>
          </p:cNvSpPr>
          <p:nvPr>
            <p:ph type="dt" sz="half" idx="10"/>
          </p:nvPr>
        </p:nvSpPr>
        <p:spPr/>
        <p:txBody>
          <a:bodyPr/>
          <a:lstStyle/>
          <a:p>
            <a:fld id="{F201D917-56FC-42A8-B3F9-63626D089F33}"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10</a:t>
            </a:fld>
            <a:endParaRPr lang="en-US"/>
          </a:p>
        </p:txBody>
      </p:sp>
    </p:spTree>
    <p:extLst>
      <p:ext uri="{BB962C8B-B14F-4D97-AF65-F5344CB8AC3E}">
        <p14:creationId xmlns:p14="http://schemas.microsoft.com/office/powerpoint/2010/main" val="31423101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87400" y="152400"/>
            <a:ext cx="7899400" cy="576263"/>
          </a:xfrm>
        </p:spPr>
        <p:txBody>
          <a:bodyPr>
            <a:normAutofit fontScale="90000"/>
          </a:bodyPr>
          <a:lstStyle/>
          <a:p>
            <a:pPr eaLnBrk="1" hangingPunct="1"/>
            <a:r>
              <a:rPr lang="en-US" altLang="en-US"/>
              <a:t>Detection Algorithm</a:t>
            </a:r>
          </a:p>
        </p:txBody>
      </p:sp>
      <p:sp>
        <p:nvSpPr>
          <p:cNvPr id="40963" name="Rectangle 3"/>
          <p:cNvSpPr>
            <a:spLocks noGrp="1" noChangeArrowheads="1"/>
          </p:cNvSpPr>
          <p:nvPr>
            <p:ph type="body" idx="1"/>
          </p:nvPr>
        </p:nvSpPr>
        <p:spPr>
          <a:xfrm>
            <a:off x="995363" y="1233488"/>
            <a:ext cx="7753350" cy="4530725"/>
          </a:xfrm>
        </p:spPr>
        <p:txBody>
          <a:bodyPr>
            <a:normAutofit fontScale="70000" lnSpcReduction="20000"/>
          </a:bodyPr>
          <a:lstStyle/>
          <a:p>
            <a:pPr>
              <a:buFont typeface="Monotype Sorts" pitchFamily="-84" charset="2"/>
              <a:buNone/>
            </a:pPr>
            <a:r>
              <a:rPr lang="en-US" altLang="en-US" b="1" dirty="0">
                <a:solidFill>
                  <a:srgbClr val="00B0F0"/>
                </a:solidFill>
              </a:rPr>
              <a:t>m=no of resources</a:t>
            </a:r>
          </a:p>
          <a:p>
            <a:pPr>
              <a:buFont typeface="Monotype Sorts" pitchFamily="-84" charset="2"/>
              <a:buNone/>
            </a:pPr>
            <a:r>
              <a:rPr lang="en-US" altLang="en-US" b="1" dirty="0">
                <a:solidFill>
                  <a:srgbClr val="00B0F0"/>
                </a:solidFill>
              </a:rPr>
              <a:t>n=no of processes</a:t>
            </a:r>
          </a:p>
          <a:p>
            <a:pPr>
              <a:buFont typeface="Monotype Sorts" pitchFamily="-84" charset="2"/>
              <a:buNone/>
            </a:pPr>
            <a:r>
              <a:rPr lang="en-US" altLang="en-US" dirty="0"/>
              <a:t>1.	Let </a:t>
            </a:r>
            <a:r>
              <a:rPr lang="en-US" altLang="en-US" b="1" i="1" dirty="0"/>
              <a:t>Work</a:t>
            </a:r>
            <a:r>
              <a:rPr lang="en-US" altLang="en-US" dirty="0"/>
              <a:t> and </a:t>
            </a:r>
            <a:r>
              <a:rPr lang="en-US" altLang="en-US" b="1" i="1" dirty="0"/>
              <a:t>Finish</a:t>
            </a:r>
            <a:r>
              <a:rPr lang="en-US" altLang="en-US" dirty="0"/>
              <a:t> be vectors of length </a:t>
            </a:r>
            <a:r>
              <a:rPr lang="en-US" altLang="en-US" b="1" i="1" dirty="0"/>
              <a:t>m</a:t>
            </a:r>
            <a:r>
              <a:rPr lang="en-US" altLang="en-US" dirty="0"/>
              <a:t> and </a:t>
            </a:r>
            <a:r>
              <a:rPr lang="en-US" altLang="en-US" b="1" i="1" dirty="0"/>
              <a:t>n</a:t>
            </a:r>
            <a:r>
              <a:rPr lang="en-US" altLang="en-US" dirty="0"/>
              <a:t>, respectively Initialize:</a:t>
            </a:r>
          </a:p>
          <a:p>
            <a:pPr marL="850900" lvl="1" indent="-393700">
              <a:buFont typeface="Monotype Sorts" pitchFamily="-84" charset="2"/>
              <a:buNone/>
            </a:pPr>
            <a:r>
              <a:rPr lang="en-US" altLang="en-US" dirty="0"/>
              <a:t>(a) </a:t>
            </a:r>
            <a:r>
              <a:rPr lang="en-US" altLang="en-US" b="1" i="1" dirty="0"/>
              <a:t>Work</a:t>
            </a:r>
            <a:r>
              <a:rPr lang="en-US" altLang="en-US" b="1" dirty="0"/>
              <a:t> = </a:t>
            </a:r>
            <a:r>
              <a:rPr lang="en-US" altLang="en-US" b="1" i="1" dirty="0"/>
              <a:t>Available</a:t>
            </a:r>
            <a:endParaRPr lang="en-US" altLang="en-US" b="1" dirty="0"/>
          </a:p>
          <a:p>
            <a:pPr marL="850900" lvl="1" indent="-393700">
              <a:buFont typeface="Monotype Sorts" pitchFamily="-84" charset="2"/>
              <a:buNone/>
            </a:pPr>
            <a:r>
              <a:rPr lang="en-US" altLang="en-US" dirty="0"/>
              <a:t>(b)	For </a:t>
            </a:r>
            <a:r>
              <a:rPr lang="en-US" altLang="en-US" b="1" i="1" dirty="0" err="1"/>
              <a:t>i</a:t>
            </a:r>
            <a:r>
              <a:rPr lang="en-US" altLang="en-US" b="1" dirty="0"/>
              <a:t> = 0,1,2, …,</a:t>
            </a:r>
            <a:r>
              <a:rPr lang="en-US" altLang="en-US" b="1" i="1" dirty="0"/>
              <a:t> n-1</a:t>
            </a:r>
            <a:r>
              <a:rPr lang="en-US" altLang="en-US" dirty="0"/>
              <a:t>, if </a:t>
            </a:r>
            <a:r>
              <a:rPr lang="en-US" altLang="en-US" b="1" i="1" dirty="0" err="1"/>
              <a:t>Allocation</a:t>
            </a:r>
            <a:r>
              <a:rPr lang="en-US" altLang="en-US" b="1" i="1" baseline="-25000" dirty="0" err="1"/>
              <a:t>i</a:t>
            </a:r>
            <a:r>
              <a:rPr lang="en-US" altLang="en-US" b="1" dirty="0"/>
              <a:t> </a:t>
            </a:r>
            <a:r>
              <a:rPr lang="en-US" altLang="en-US" b="1" dirty="0">
                <a:sym typeface="Symbol" pitchFamily="18" charset="2"/>
              </a:rPr>
              <a:t> 0</a:t>
            </a:r>
            <a:r>
              <a:rPr lang="en-US" altLang="en-US" dirty="0">
                <a:sym typeface="Symbol" pitchFamily="18" charset="2"/>
              </a:rPr>
              <a:t>, then </a:t>
            </a:r>
            <a:br>
              <a:rPr lang="en-US" altLang="en-US" dirty="0">
                <a:sym typeface="Symbol" pitchFamily="18" charset="2"/>
              </a:rPr>
            </a:br>
            <a:r>
              <a:rPr lang="en-US" altLang="en-US" b="1" i="1" dirty="0">
                <a:sym typeface="Symbol" pitchFamily="18" charset="2"/>
              </a:rPr>
              <a:t>Finish</a:t>
            </a:r>
            <a:r>
              <a:rPr lang="en-US" altLang="en-US" b="1" dirty="0">
                <a:sym typeface="Symbol" pitchFamily="18" charset="2"/>
              </a:rPr>
              <a:t>[</a:t>
            </a:r>
            <a:r>
              <a:rPr lang="en-US" altLang="en-US" b="1" dirty="0" err="1">
                <a:sym typeface="Symbol" pitchFamily="18" charset="2"/>
              </a:rPr>
              <a:t>i</a:t>
            </a:r>
            <a:r>
              <a:rPr lang="en-US" altLang="en-US" b="1" dirty="0">
                <a:sym typeface="Symbol" pitchFamily="18" charset="2"/>
              </a:rPr>
              <a:t>] </a:t>
            </a:r>
            <a:r>
              <a:rPr lang="en-US" altLang="en-US" b="1" i="1" dirty="0">
                <a:sym typeface="Symbol" pitchFamily="18" charset="2"/>
              </a:rPr>
              <a:t>= false</a:t>
            </a:r>
            <a:r>
              <a:rPr lang="en-US" altLang="en-US" dirty="0">
                <a:sym typeface="Symbol" pitchFamily="18" charset="2"/>
              </a:rPr>
              <a:t>; otherwise, </a:t>
            </a:r>
            <a:r>
              <a:rPr lang="en-US" altLang="en-US" b="1" i="1" dirty="0">
                <a:sym typeface="Symbol" pitchFamily="18" charset="2"/>
              </a:rPr>
              <a:t>Finish</a:t>
            </a:r>
            <a:r>
              <a:rPr lang="en-US" altLang="en-US" b="1" dirty="0">
                <a:sym typeface="Symbol" pitchFamily="18" charset="2"/>
              </a:rPr>
              <a:t>[</a:t>
            </a:r>
            <a:r>
              <a:rPr lang="en-US" altLang="en-US" b="1" dirty="0" err="1">
                <a:sym typeface="Symbol" pitchFamily="18" charset="2"/>
              </a:rPr>
              <a:t>i</a:t>
            </a:r>
            <a:r>
              <a:rPr lang="en-US" altLang="en-US" b="1" dirty="0">
                <a:sym typeface="Symbol" pitchFamily="18" charset="2"/>
              </a:rPr>
              <a:t>] = </a:t>
            </a:r>
            <a:r>
              <a:rPr lang="en-US" altLang="en-US" b="1" i="1" dirty="0">
                <a:sym typeface="Symbol" pitchFamily="18" charset="2"/>
              </a:rPr>
              <a:t>true</a:t>
            </a:r>
          </a:p>
          <a:p>
            <a:pPr marL="850900" lvl="1" indent="-393700">
              <a:buFont typeface="Monotype Sorts" pitchFamily="-84" charset="2"/>
              <a:buNone/>
            </a:pPr>
            <a:endParaRPr lang="en-US" altLang="en-US" dirty="0">
              <a:sym typeface="Symbol" pitchFamily="18" charset="2"/>
            </a:endParaRPr>
          </a:p>
          <a:p>
            <a:pPr marL="850900" lvl="1" indent="-393700">
              <a:buFont typeface="Monotype Sorts" pitchFamily="-84" charset="2"/>
              <a:buNone/>
            </a:pPr>
            <a:r>
              <a:rPr lang="en-US" altLang="en-US" b="1" dirty="0">
                <a:solidFill>
                  <a:srgbClr val="00B0F0"/>
                </a:solidFill>
                <a:sym typeface="Symbol" pitchFamily="18" charset="2"/>
              </a:rPr>
              <a:t>Initialize Work to Available and Finish to False</a:t>
            </a:r>
          </a:p>
          <a:p>
            <a:pPr>
              <a:buFont typeface="Monotype Sorts" pitchFamily="-84" charset="2"/>
              <a:buNone/>
            </a:pPr>
            <a:r>
              <a:rPr lang="en-US" altLang="en-US" dirty="0"/>
              <a:t>2.	Find an index </a:t>
            </a:r>
            <a:r>
              <a:rPr lang="en-US" altLang="en-US" b="1" i="1" dirty="0" err="1"/>
              <a:t>i</a:t>
            </a:r>
            <a:r>
              <a:rPr lang="en-US" altLang="en-US" i="1" dirty="0"/>
              <a:t> </a:t>
            </a:r>
            <a:r>
              <a:rPr lang="en-US" altLang="en-US" dirty="0"/>
              <a:t>such that both:</a:t>
            </a:r>
          </a:p>
          <a:p>
            <a:pPr marL="850900" lvl="1" indent="-393700">
              <a:buFont typeface="Monotype Sorts" pitchFamily="-84" charset="2"/>
              <a:buNone/>
            </a:pPr>
            <a:r>
              <a:rPr lang="en-US" altLang="en-US" dirty="0"/>
              <a:t>(a)	</a:t>
            </a:r>
            <a:r>
              <a:rPr lang="en-US" altLang="en-US" b="1" i="1" dirty="0"/>
              <a:t>Finish</a:t>
            </a:r>
            <a:r>
              <a:rPr lang="en-US" altLang="en-US" b="1" dirty="0"/>
              <a:t>[</a:t>
            </a:r>
            <a:r>
              <a:rPr lang="en-US" altLang="en-US" b="1" i="1" dirty="0" err="1"/>
              <a:t>i</a:t>
            </a:r>
            <a:r>
              <a:rPr lang="en-US" altLang="en-US" b="1" dirty="0"/>
              <a:t>] == </a:t>
            </a:r>
            <a:r>
              <a:rPr lang="en-US" altLang="en-US" b="1" i="1" dirty="0"/>
              <a:t>false</a:t>
            </a:r>
            <a:endParaRPr lang="en-US" altLang="en-US" b="1" dirty="0"/>
          </a:p>
          <a:p>
            <a:pPr marL="850900" lvl="1" indent="-393700">
              <a:buFont typeface="Monotype Sorts" pitchFamily="-84" charset="2"/>
              <a:buNone/>
            </a:pPr>
            <a:r>
              <a:rPr lang="en-US" altLang="en-US" dirty="0"/>
              <a:t>(b)	</a:t>
            </a:r>
            <a:r>
              <a:rPr lang="en-US" altLang="en-US" b="1" i="1" dirty="0" err="1">
                <a:solidFill>
                  <a:srgbClr val="0070C0"/>
                </a:solidFill>
              </a:rPr>
              <a:t>Request</a:t>
            </a:r>
            <a:r>
              <a:rPr lang="en-US" altLang="en-US" b="1" i="1" baseline="-25000" dirty="0" err="1">
                <a:solidFill>
                  <a:srgbClr val="0070C0"/>
                </a:solidFill>
              </a:rPr>
              <a:t>i</a:t>
            </a:r>
            <a:r>
              <a:rPr lang="en-US" altLang="en-US" b="1" dirty="0">
                <a:solidFill>
                  <a:srgbClr val="0070C0"/>
                </a:solidFill>
              </a:rPr>
              <a:t> </a:t>
            </a:r>
            <a:r>
              <a:rPr lang="en-US" altLang="en-US" b="1" dirty="0">
                <a:solidFill>
                  <a:srgbClr val="0070C0"/>
                </a:solidFill>
                <a:sym typeface="Symbol" pitchFamily="18" charset="2"/>
              </a:rPr>
              <a:t> </a:t>
            </a:r>
            <a:r>
              <a:rPr lang="en-US" altLang="en-US" b="1" i="1" dirty="0">
                <a:solidFill>
                  <a:srgbClr val="0070C0"/>
                </a:solidFill>
                <a:sym typeface="Symbol" pitchFamily="18" charset="2"/>
              </a:rPr>
              <a:t>Work</a:t>
            </a:r>
            <a:br>
              <a:rPr lang="en-US" altLang="en-US" b="1" i="1" dirty="0">
                <a:sym typeface="Symbol" pitchFamily="18" charset="2"/>
              </a:rPr>
            </a:br>
            <a:endParaRPr lang="en-US" altLang="en-US" b="1" dirty="0">
              <a:sym typeface="Symbol" pitchFamily="18" charset="2"/>
            </a:endParaRPr>
          </a:p>
          <a:p>
            <a:pPr marL="850900" lvl="1" indent="-393700">
              <a:buFont typeface="Monotype Sorts" pitchFamily="-84" charset="2"/>
              <a:buNone/>
            </a:pPr>
            <a:r>
              <a:rPr lang="en-US" altLang="en-US" dirty="0">
                <a:sym typeface="Symbol" pitchFamily="18" charset="2"/>
              </a:rPr>
              <a:t>If no such </a:t>
            </a:r>
            <a:r>
              <a:rPr lang="en-US" altLang="en-US" b="1" i="1" dirty="0" err="1">
                <a:sym typeface="Symbol" pitchFamily="18" charset="2"/>
              </a:rPr>
              <a:t>i</a:t>
            </a:r>
            <a:r>
              <a:rPr lang="en-US" altLang="en-US" b="1" dirty="0">
                <a:sym typeface="Symbol" pitchFamily="18" charset="2"/>
              </a:rPr>
              <a:t> </a:t>
            </a:r>
            <a:r>
              <a:rPr lang="en-US" altLang="en-US" dirty="0">
                <a:sym typeface="Symbol" pitchFamily="18" charset="2"/>
              </a:rPr>
              <a:t>exists, go to step 4</a:t>
            </a:r>
            <a:endParaRPr lang="en-US" altLang="en-US" dirty="0"/>
          </a:p>
        </p:txBody>
      </p:sp>
      <p:sp>
        <p:nvSpPr>
          <p:cNvPr id="5" name="Right Arrow 4"/>
          <p:cNvSpPr/>
          <p:nvPr/>
        </p:nvSpPr>
        <p:spPr>
          <a:xfrm>
            <a:off x="3962400" y="4724400"/>
            <a:ext cx="49530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9BDC951F-F94C-4E7F-8574-A88B8676B59C}"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100</a:t>
            </a:fld>
            <a:endParaRPr lang="en-US"/>
          </a:p>
        </p:txBody>
      </p:sp>
    </p:spTree>
    <p:extLst>
      <p:ext uri="{BB962C8B-B14F-4D97-AF65-F5344CB8AC3E}">
        <p14:creationId xmlns:p14="http://schemas.microsoft.com/office/powerpoint/2010/main" val="26468737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28713" y="214313"/>
            <a:ext cx="7558087" cy="576262"/>
          </a:xfrm>
        </p:spPr>
        <p:txBody>
          <a:bodyPr>
            <a:normAutofit fontScale="90000"/>
          </a:bodyPr>
          <a:lstStyle/>
          <a:p>
            <a:pPr eaLnBrk="1" hangingPunct="1"/>
            <a:r>
              <a:rPr lang="en-US" altLang="en-US"/>
              <a:t>Detection Algorithm (Cont.)</a:t>
            </a:r>
          </a:p>
        </p:txBody>
      </p:sp>
      <p:sp>
        <p:nvSpPr>
          <p:cNvPr id="41987" name="Rectangle 3"/>
          <p:cNvSpPr>
            <a:spLocks noGrp="1" noChangeArrowheads="1"/>
          </p:cNvSpPr>
          <p:nvPr>
            <p:ph type="body" idx="1"/>
          </p:nvPr>
        </p:nvSpPr>
        <p:spPr>
          <a:xfrm>
            <a:off x="947738" y="1171575"/>
            <a:ext cx="7218362" cy="2297113"/>
          </a:xfrm>
        </p:spPr>
        <p:txBody>
          <a:bodyPr>
            <a:normAutofit fontScale="70000" lnSpcReduction="20000"/>
          </a:bodyPr>
          <a:lstStyle/>
          <a:p>
            <a:pPr>
              <a:lnSpc>
                <a:spcPct val="90000"/>
              </a:lnSpc>
              <a:buFont typeface="Monotype Sorts" pitchFamily="-84" charset="2"/>
              <a:buNone/>
            </a:pPr>
            <a:r>
              <a:rPr lang="en-US" altLang="en-US" dirty="0"/>
              <a:t>3.	</a:t>
            </a:r>
            <a:r>
              <a:rPr lang="en-US" altLang="en-US" b="1" i="1" dirty="0"/>
              <a:t>Work</a:t>
            </a:r>
            <a:r>
              <a:rPr lang="en-US" altLang="en-US" b="1" dirty="0"/>
              <a:t> = </a:t>
            </a:r>
            <a:r>
              <a:rPr lang="en-US" altLang="en-US" b="1" i="1" dirty="0"/>
              <a:t>Work</a:t>
            </a:r>
            <a:r>
              <a:rPr lang="en-US" altLang="en-US" b="1" dirty="0"/>
              <a:t> + </a:t>
            </a:r>
            <a:r>
              <a:rPr lang="en-US" altLang="en-US" b="1" i="1" dirty="0" err="1"/>
              <a:t>Allocation</a:t>
            </a:r>
            <a:r>
              <a:rPr lang="en-US" altLang="en-US" b="1" i="1" baseline="-25000" dirty="0" err="1"/>
              <a:t>i</a:t>
            </a:r>
            <a:br>
              <a:rPr lang="en-US" altLang="en-US" b="1" dirty="0"/>
            </a:br>
            <a:r>
              <a:rPr lang="en-US" altLang="en-US" b="1" i="1" dirty="0"/>
              <a:t>Finish</a:t>
            </a:r>
            <a:r>
              <a:rPr lang="en-US" altLang="en-US" b="1" dirty="0"/>
              <a:t>[</a:t>
            </a:r>
            <a:r>
              <a:rPr lang="en-US" altLang="en-US" b="1" i="1" dirty="0" err="1"/>
              <a:t>i</a:t>
            </a:r>
            <a:r>
              <a:rPr lang="en-US" altLang="en-US" b="1" dirty="0"/>
              <a:t>] = </a:t>
            </a:r>
            <a:r>
              <a:rPr lang="en-US" altLang="en-US" b="1" i="1" dirty="0"/>
              <a:t>true</a:t>
            </a:r>
            <a:br>
              <a:rPr lang="en-US" altLang="en-US" b="1" dirty="0"/>
            </a:br>
            <a:r>
              <a:rPr lang="en-US" altLang="en-US" dirty="0"/>
              <a:t>go to step 2</a:t>
            </a:r>
            <a:br>
              <a:rPr lang="en-US" altLang="en-US" dirty="0"/>
            </a:br>
            <a:endParaRPr lang="en-US" altLang="en-US" dirty="0"/>
          </a:p>
          <a:p>
            <a:pPr>
              <a:lnSpc>
                <a:spcPct val="90000"/>
              </a:lnSpc>
              <a:buFont typeface="Monotype Sorts" pitchFamily="-84" charset="2"/>
              <a:buNone/>
            </a:pPr>
            <a:r>
              <a:rPr lang="en-US" altLang="en-US" dirty="0"/>
              <a:t>4.	If </a:t>
            </a:r>
            <a:r>
              <a:rPr lang="en-US" altLang="en-US" b="1" i="1" dirty="0"/>
              <a:t>Finish[</a:t>
            </a:r>
            <a:r>
              <a:rPr lang="en-US" altLang="en-US" b="1" i="1" dirty="0" err="1"/>
              <a:t>i</a:t>
            </a:r>
            <a:r>
              <a:rPr lang="en-US" altLang="en-US" b="1" i="1" dirty="0"/>
              <a:t>] == false</a:t>
            </a:r>
            <a:r>
              <a:rPr lang="en-US" altLang="en-US" dirty="0"/>
              <a:t>, for some </a:t>
            </a:r>
            <a:r>
              <a:rPr lang="en-US" altLang="en-US" b="1" i="1" dirty="0" err="1"/>
              <a:t>i</a:t>
            </a:r>
            <a:r>
              <a:rPr lang="en-US" altLang="en-US" dirty="0"/>
              <a:t>, 1 </a:t>
            </a:r>
            <a:r>
              <a:rPr lang="en-US" altLang="en-US" dirty="0">
                <a:sym typeface="Symbol" pitchFamily="18" charset="2"/>
              </a:rPr>
              <a:t> </a:t>
            </a:r>
            <a:r>
              <a:rPr lang="en-US" altLang="en-US" b="1" i="1" dirty="0" err="1">
                <a:sym typeface="Symbol" pitchFamily="18" charset="2"/>
              </a:rPr>
              <a:t>i</a:t>
            </a:r>
            <a:r>
              <a:rPr lang="en-US" altLang="en-US" dirty="0">
                <a:sym typeface="Symbol" pitchFamily="18" charset="2"/>
              </a:rPr>
              <a:t>   </a:t>
            </a:r>
            <a:r>
              <a:rPr lang="en-US" altLang="en-US" b="1" i="1" dirty="0">
                <a:sym typeface="Symbol" pitchFamily="18" charset="2"/>
              </a:rPr>
              <a:t>n</a:t>
            </a:r>
            <a:r>
              <a:rPr lang="en-US" altLang="en-US" dirty="0">
                <a:sym typeface="Symbol" pitchFamily="18" charset="2"/>
              </a:rPr>
              <a:t>, then the system is in deadlock state. Moreover, if </a:t>
            </a:r>
            <a:r>
              <a:rPr lang="en-US" altLang="en-US" b="1" i="1" dirty="0">
                <a:sym typeface="Symbol" pitchFamily="18" charset="2"/>
              </a:rPr>
              <a:t>Finish</a:t>
            </a:r>
            <a:r>
              <a:rPr lang="en-US" altLang="en-US" b="1" dirty="0">
                <a:sym typeface="Symbol" pitchFamily="18" charset="2"/>
              </a:rPr>
              <a:t>[</a:t>
            </a:r>
            <a:r>
              <a:rPr lang="en-US" altLang="en-US" b="1" i="1" dirty="0" err="1">
                <a:sym typeface="Symbol" pitchFamily="18" charset="2"/>
              </a:rPr>
              <a:t>i</a:t>
            </a:r>
            <a:r>
              <a:rPr lang="en-US" altLang="en-US" b="1" dirty="0">
                <a:sym typeface="Symbol" pitchFamily="18" charset="2"/>
              </a:rPr>
              <a:t>] == </a:t>
            </a:r>
            <a:r>
              <a:rPr lang="en-US" altLang="en-US" b="1" i="1" dirty="0">
                <a:sym typeface="Symbol" pitchFamily="18" charset="2"/>
              </a:rPr>
              <a:t>false</a:t>
            </a:r>
            <a:r>
              <a:rPr lang="en-US" altLang="en-US" dirty="0">
                <a:sym typeface="Symbol" pitchFamily="18" charset="2"/>
              </a:rPr>
              <a:t>, then </a:t>
            </a:r>
            <a:r>
              <a:rPr lang="en-US" altLang="en-US" b="1" i="1" dirty="0">
                <a:sym typeface="Symbol" pitchFamily="18" charset="2"/>
              </a:rPr>
              <a:t>P</a:t>
            </a:r>
            <a:r>
              <a:rPr lang="en-US" altLang="en-US" b="1" i="1" baseline="-25000" dirty="0">
                <a:sym typeface="Symbol" pitchFamily="18" charset="2"/>
              </a:rPr>
              <a:t>i</a:t>
            </a:r>
            <a:r>
              <a:rPr lang="en-US" altLang="en-US" dirty="0">
                <a:sym typeface="Symbol" pitchFamily="18" charset="2"/>
              </a:rPr>
              <a:t> is deadlocked</a:t>
            </a:r>
          </a:p>
          <a:p>
            <a:pPr>
              <a:lnSpc>
                <a:spcPct val="90000"/>
              </a:lnSpc>
              <a:buFont typeface="Monotype Sorts" pitchFamily="-84" charset="2"/>
              <a:buNone/>
            </a:pPr>
            <a:r>
              <a:rPr lang="en-US" altLang="en-US" dirty="0">
                <a:sym typeface="Symbol" pitchFamily="18" charset="2"/>
              </a:rPr>
              <a:t>	</a:t>
            </a:r>
            <a:endParaRPr lang="en-US" altLang="en-US" dirty="0"/>
          </a:p>
        </p:txBody>
      </p:sp>
      <p:sp>
        <p:nvSpPr>
          <p:cNvPr id="2" name="Date Placeholder 1"/>
          <p:cNvSpPr>
            <a:spLocks noGrp="1"/>
          </p:cNvSpPr>
          <p:nvPr>
            <p:ph type="dt" sz="half" idx="10"/>
          </p:nvPr>
        </p:nvSpPr>
        <p:spPr/>
        <p:txBody>
          <a:bodyPr/>
          <a:lstStyle/>
          <a:p>
            <a:fld id="{4CD30D60-C8D2-49E4-97A1-B457A5248C9B}"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101</a:t>
            </a:fld>
            <a:endParaRPr lang="en-US"/>
          </a:p>
        </p:txBody>
      </p:sp>
    </p:spTree>
    <p:extLst>
      <p:ext uri="{BB962C8B-B14F-4D97-AF65-F5344CB8AC3E}">
        <p14:creationId xmlns:p14="http://schemas.microsoft.com/office/powerpoint/2010/main" val="9367517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457200" y="228600"/>
            <a:ext cx="4038600" cy="5897563"/>
          </a:xfrm>
        </p:spPr>
        <p:style>
          <a:lnRef idx="2">
            <a:schemeClr val="dk1"/>
          </a:lnRef>
          <a:fillRef idx="1">
            <a:schemeClr val="lt1"/>
          </a:fillRef>
          <a:effectRef idx="0">
            <a:schemeClr val="dk1"/>
          </a:effectRef>
          <a:fontRef idx="minor">
            <a:schemeClr val="dk1"/>
          </a:fontRef>
        </p:style>
        <p:txBody>
          <a:bodyPr>
            <a:noAutofit/>
          </a:bodyPr>
          <a:lstStyle/>
          <a:p>
            <a:pPr>
              <a:buFont typeface="Monotype Sorts" pitchFamily="-84" charset="2"/>
              <a:buNone/>
            </a:pPr>
            <a:r>
              <a:rPr lang="en-US" altLang="en-US" sz="1600" b="1" dirty="0"/>
              <a:t>Deadlock Detection</a:t>
            </a:r>
          </a:p>
          <a:p>
            <a:pPr>
              <a:buFont typeface="Monotype Sorts" pitchFamily="-84" charset="2"/>
              <a:buNone/>
            </a:pPr>
            <a:r>
              <a:rPr lang="en-US" altLang="en-US" sz="1600" b="1" dirty="0">
                <a:solidFill>
                  <a:srgbClr val="00B0F0"/>
                </a:solidFill>
              </a:rPr>
              <a:t>m=no of resources</a:t>
            </a:r>
          </a:p>
          <a:p>
            <a:pPr>
              <a:buFont typeface="Monotype Sorts" pitchFamily="-84" charset="2"/>
              <a:buNone/>
            </a:pPr>
            <a:r>
              <a:rPr lang="en-US" altLang="en-US" sz="1600" b="1" dirty="0">
                <a:solidFill>
                  <a:srgbClr val="00B0F0"/>
                </a:solidFill>
              </a:rPr>
              <a:t>n=no of processes</a:t>
            </a:r>
          </a:p>
          <a:p>
            <a:pPr>
              <a:buFont typeface="Monotype Sorts" pitchFamily="-84" charset="2"/>
              <a:buNone/>
            </a:pPr>
            <a:r>
              <a:rPr lang="en-US" altLang="en-US" sz="1600" dirty="0"/>
              <a:t>1.	Let </a:t>
            </a:r>
            <a:r>
              <a:rPr lang="en-US" altLang="en-US" sz="1600" b="1" i="1" dirty="0"/>
              <a:t>Work</a:t>
            </a:r>
            <a:r>
              <a:rPr lang="en-US" altLang="en-US" sz="1600" dirty="0"/>
              <a:t> and </a:t>
            </a:r>
            <a:r>
              <a:rPr lang="en-US" altLang="en-US" sz="1600" b="1" i="1" dirty="0"/>
              <a:t>Finish</a:t>
            </a:r>
            <a:r>
              <a:rPr lang="en-US" altLang="en-US" sz="1600" dirty="0"/>
              <a:t> be vectors of length </a:t>
            </a:r>
            <a:r>
              <a:rPr lang="en-US" altLang="en-US" sz="1600" b="1" i="1" dirty="0"/>
              <a:t>m</a:t>
            </a:r>
            <a:r>
              <a:rPr lang="en-US" altLang="en-US" sz="1600" dirty="0"/>
              <a:t> and </a:t>
            </a:r>
            <a:r>
              <a:rPr lang="en-US" altLang="en-US" sz="1600" b="1" i="1" dirty="0"/>
              <a:t>n</a:t>
            </a:r>
            <a:r>
              <a:rPr lang="en-US" altLang="en-US" sz="1600" dirty="0"/>
              <a:t>, respectively Initialize:</a:t>
            </a:r>
          </a:p>
          <a:p>
            <a:pPr marL="850900" lvl="1" indent="-393700">
              <a:buFont typeface="Monotype Sorts" pitchFamily="-84" charset="2"/>
              <a:buNone/>
            </a:pPr>
            <a:r>
              <a:rPr lang="en-US" altLang="en-US" sz="1400" dirty="0"/>
              <a:t>(a) </a:t>
            </a:r>
            <a:r>
              <a:rPr lang="en-US" altLang="en-US" sz="1400" b="1" i="1" dirty="0"/>
              <a:t>Work</a:t>
            </a:r>
            <a:r>
              <a:rPr lang="en-US" altLang="en-US" sz="1400" b="1" dirty="0"/>
              <a:t> = </a:t>
            </a:r>
            <a:r>
              <a:rPr lang="en-US" altLang="en-US" sz="1400" b="1" i="1" dirty="0"/>
              <a:t>Available</a:t>
            </a:r>
            <a:endParaRPr lang="en-US" altLang="en-US" sz="1400" b="1" dirty="0"/>
          </a:p>
          <a:p>
            <a:pPr marL="850900" lvl="1" indent="-393700">
              <a:buFont typeface="Monotype Sorts" pitchFamily="-84" charset="2"/>
              <a:buNone/>
            </a:pPr>
            <a:r>
              <a:rPr lang="en-US" altLang="en-US" sz="1400" dirty="0"/>
              <a:t>(b)	For </a:t>
            </a:r>
            <a:r>
              <a:rPr lang="en-US" altLang="en-US" sz="1400" b="1" i="1" dirty="0" err="1"/>
              <a:t>i</a:t>
            </a:r>
            <a:r>
              <a:rPr lang="en-US" altLang="en-US" sz="1400" b="1" dirty="0"/>
              <a:t> = 0,1,2, …,</a:t>
            </a:r>
            <a:r>
              <a:rPr lang="en-US" altLang="en-US" sz="1400" b="1" i="1" dirty="0"/>
              <a:t> n-1</a:t>
            </a:r>
            <a:r>
              <a:rPr lang="en-US" altLang="en-US" sz="1400" dirty="0"/>
              <a:t>, if </a:t>
            </a:r>
            <a:r>
              <a:rPr lang="en-US" altLang="en-US" sz="1400" b="1" i="1" dirty="0" err="1"/>
              <a:t>Allocation</a:t>
            </a:r>
            <a:r>
              <a:rPr lang="en-US" altLang="en-US" sz="1400" b="1" i="1" baseline="-25000" dirty="0" err="1"/>
              <a:t>i</a:t>
            </a:r>
            <a:r>
              <a:rPr lang="en-US" altLang="en-US" sz="1400" b="1" dirty="0"/>
              <a:t> </a:t>
            </a:r>
            <a:r>
              <a:rPr lang="en-US" altLang="en-US" sz="1400" b="1" dirty="0">
                <a:sym typeface="Symbol" pitchFamily="18" charset="2"/>
              </a:rPr>
              <a:t> 0</a:t>
            </a:r>
            <a:r>
              <a:rPr lang="en-US" altLang="en-US" sz="1400" dirty="0">
                <a:sym typeface="Symbol" pitchFamily="18" charset="2"/>
              </a:rPr>
              <a:t>, then </a:t>
            </a:r>
            <a:br>
              <a:rPr lang="en-US" altLang="en-US" sz="1400" dirty="0">
                <a:sym typeface="Symbol" pitchFamily="18" charset="2"/>
              </a:rPr>
            </a:br>
            <a:r>
              <a:rPr lang="en-US" altLang="en-US" sz="1400" b="1" i="1" dirty="0">
                <a:sym typeface="Symbol" pitchFamily="18" charset="2"/>
              </a:rPr>
              <a:t>Finish</a:t>
            </a:r>
            <a:r>
              <a:rPr lang="en-US" altLang="en-US" sz="1400" b="1" dirty="0">
                <a:sym typeface="Symbol" pitchFamily="18" charset="2"/>
              </a:rPr>
              <a:t>[</a:t>
            </a:r>
            <a:r>
              <a:rPr lang="en-US" altLang="en-US" sz="1400" b="1" dirty="0" err="1">
                <a:sym typeface="Symbol" pitchFamily="18" charset="2"/>
              </a:rPr>
              <a:t>i</a:t>
            </a:r>
            <a:r>
              <a:rPr lang="en-US" altLang="en-US" sz="1400" b="1" dirty="0">
                <a:sym typeface="Symbol" pitchFamily="18" charset="2"/>
              </a:rPr>
              <a:t>] </a:t>
            </a:r>
            <a:r>
              <a:rPr lang="en-US" altLang="en-US" sz="1400" b="1" i="1" dirty="0">
                <a:sym typeface="Symbol" pitchFamily="18" charset="2"/>
              </a:rPr>
              <a:t>= false</a:t>
            </a:r>
            <a:r>
              <a:rPr lang="en-US" altLang="en-US" sz="1400" dirty="0">
                <a:sym typeface="Symbol" pitchFamily="18" charset="2"/>
              </a:rPr>
              <a:t>; otherwise, </a:t>
            </a:r>
            <a:r>
              <a:rPr lang="en-US" altLang="en-US" sz="1400" b="1" i="1" dirty="0">
                <a:sym typeface="Symbol" pitchFamily="18" charset="2"/>
              </a:rPr>
              <a:t>Finish</a:t>
            </a:r>
            <a:r>
              <a:rPr lang="en-US" altLang="en-US" sz="1400" b="1" dirty="0">
                <a:sym typeface="Symbol" pitchFamily="18" charset="2"/>
              </a:rPr>
              <a:t>[</a:t>
            </a:r>
            <a:r>
              <a:rPr lang="en-US" altLang="en-US" sz="1400" b="1" dirty="0" err="1">
                <a:sym typeface="Symbol" pitchFamily="18" charset="2"/>
              </a:rPr>
              <a:t>i</a:t>
            </a:r>
            <a:r>
              <a:rPr lang="en-US" altLang="en-US" sz="1400" b="1" dirty="0">
                <a:sym typeface="Symbol" pitchFamily="18" charset="2"/>
              </a:rPr>
              <a:t>] = </a:t>
            </a:r>
            <a:r>
              <a:rPr lang="en-US" altLang="en-US" sz="1400" b="1" i="1" dirty="0">
                <a:sym typeface="Symbol" pitchFamily="18" charset="2"/>
              </a:rPr>
              <a:t>true</a:t>
            </a:r>
          </a:p>
          <a:p>
            <a:pPr marL="850900" lvl="1" indent="-393700">
              <a:buFont typeface="Monotype Sorts" pitchFamily="-84" charset="2"/>
              <a:buNone/>
            </a:pPr>
            <a:r>
              <a:rPr lang="en-US" altLang="en-US" sz="1400" b="1" dirty="0">
                <a:solidFill>
                  <a:srgbClr val="00B0F0"/>
                </a:solidFill>
                <a:sym typeface="Symbol" pitchFamily="18" charset="2"/>
              </a:rPr>
              <a:t>Initialize Work to Available and Finish to False</a:t>
            </a:r>
          </a:p>
          <a:p>
            <a:pPr>
              <a:buFont typeface="Monotype Sorts" pitchFamily="-84" charset="2"/>
              <a:buNone/>
            </a:pPr>
            <a:r>
              <a:rPr lang="en-US" altLang="en-US" sz="1600" dirty="0"/>
              <a:t>2.	Find an index </a:t>
            </a:r>
            <a:r>
              <a:rPr lang="en-US" altLang="en-US" sz="1600" b="1" i="1" dirty="0" err="1"/>
              <a:t>i</a:t>
            </a:r>
            <a:r>
              <a:rPr lang="en-US" altLang="en-US" sz="1600" i="1" dirty="0"/>
              <a:t> </a:t>
            </a:r>
            <a:r>
              <a:rPr lang="en-US" altLang="en-US" sz="1600" dirty="0"/>
              <a:t>such that both:</a:t>
            </a:r>
          </a:p>
          <a:p>
            <a:pPr marL="850900" lvl="1" indent="-393700">
              <a:buFont typeface="Monotype Sorts" pitchFamily="-84" charset="2"/>
              <a:buNone/>
            </a:pPr>
            <a:r>
              <a:rPr lang="en-US" altLang="en-US" sz="1400" dirty="0"/>
              <a:t>(a)	</a:t>
            </a:r>
            <a:r>
              <a:rPr lang="en-US" altLang="en-US" sz="1400" b="1" i="1" dirty="0"/>
              <a:t>Finish</a:t>
            </a:r>
            <a:r>
              <a:rPr lang="en-US" altLang="en-US" sz="1400" b="1" dirty="0"/>
              <a:t>[</a:t>
            </a:r>
            <a:r>
              <a:rPr lang="en-US" altLang="en-US" sz="1400" b="1" i="1" dirty="0" err="1"/>
              <a:t>i</a:t>
            </a:r>
            <a:r>
              <a:rPr lang="en-US" altLang="en-US" sz="1400" b="1" dirty="0"/>
              <a:t>] == </a:t>
            </a:r>
            <a:r>
              <a:rPr lang="en-US" altLang="en-US" sz="1400" b="1" i="1" dirty="0"/>
              <a:t>false</a:t>
            </a:r>
            <a:endParaRPr lang="en-US" altLang="en-US" sz="1400" b="1" dirty="0"/>
          </a:p>
          <a:p>
            <a:pPr marL="850900" lvl="1" indent="-393700">
              <a:buFont typeface="Monotype Sorts" pitchFamily="-84" charset="2"/>
              <a:buNone/>
            </a:pPr>
            <a:r>
              <a:rPr lang="en-US" altLang="en-US" sz="1400" dirty="0"/>
              <a:t>(b)	</a:t>
            </a:r>
            <a:r>
              <a:rPr lang="en-US" altLang="en-US" sz="1400" b="1" i="1" dirty="0" err="1">
                <a:solidFill>
                  <a:srgbClr val="0070C0"/>
                </a:solidFill>
              </a:rPr>
              <a:t>Request</a:t>
            </a:r>
            <a:r>
              <a:rPr lang="en-US" altLang="en-US" sz="1400" b="1" i="1" baseline="-25000" dirty="0" err="1">
                <a:solidFill>
                  <a:srgbClr val="0070C0"/>
                </a:solidFill>
              </a:rPr>
              <a:t>i</a:t>
            </a:r>
            <a:r>
              <a:rPr lang="en-US" altLang="en-US" sz="1400" b="1" dirty="0">
                <a:solidFill>
                  <a:srgbClr val="0070C0"/>
                </a:solidFill>
              </a:rPr>
              <a:t> </a:t>
            </a:r>
            <a:r>
              <a:rPr lang="en-US" altLang="en-US" sz="1400" b="1" dirty="0">
                <a:solidFill>
                  <a:srgbClr val="0070C0"/>
                </a:solidFill>
                <a:sym typeface="Symbol" pitchFamily="18" charset="2"/>
              </a:rPr>
              <a:t> </a:t>
            </a:r>
            <a:r>
              <a:rPr lang="en-US" altLang="en-US" sz="1400" b="1" i="1" dirty="0">
                <a:solidFill>
                  <a:srgbClr val="0070C0"/>
                </a:solidFill>
                <a:sym typeface="Symbol" pitchFamily="18" charset="2"/>
              </a:rPr>
              <a:t>Work</a:t>
            </a:r>
            <a:br>
              <a:rPr lang="en-US" altLang="en-US" sz="1400" b="1" i="1" dirty="0">
                <a:sym typeface="Symbol" pitchFamily="18" charset="2"/>
              </a:rPr>
            </a:br>
            <a:endParaRPr lang="en-US" altLang="en-US" sz="1400" b="1" dirty="0">
              <a:sym typeface="Symbol" pitchFamily="18" charset="2"/>
            </a:endParaRPr>
          </a:p>
          <a:p>
            <a:pPr marL="850900" lvl="1" indent="-393700">
              <a:buFont typeface="Monotype Sorts" pitchFamily="-84" charset="2"/>
              <a:buNone/>
            </a:pPr>
            <a:r>
              <a:rPr lang="en-US" altLang="en-US" sz="1400" dirty="0">
                <a:sym typeface="Symbol" pitchFamily="18" charset="2"/>
              </a:rPr>
              <a:t>If no such </a:t>
            </a:r>
            <a:r>
              <a:rPr lang="en-US" altLang="en-US" sz="1400" b="1" i="1" dirty="0" err="1">
                <a:sym typeface="Symbol" pitchFamily="18" charset="2"/>
              </a:rPr>
              <a:t>i</a:t>
            </a:r>
            <a:r>
              <a:rPr lang="en-US" altLang="en-US" sz="1400" b="1" dirty="0">
                <a:sym typeface="Symbol" pitchFamily="18" charset="2"/>
              </a:rPr>
              <a:t> </a:t>
            </a:r>
            <a:r>
              <a:rPr lang="en-US" altLang="en-US" sz="1400" dirty="0">
                <a:sym typeface="Symbol" pitchFamily="18" charset="2"/>
              </a:rPr>
              <a:t>exists, go to step 4</a:t>
            </a:r>
          </a:p>
          <a:p>
            <a:pPr>
              <a:lnSpc>
                <a:spcPct val="90000"/>
              </a:lnSpc>
              <a:buFont typeface="Monotype Sorts" pitchFamily="-84" charset="2"/>
              <a:buNone/>
            </a:pPr>
            <a:r>
              <a:rPr lang="en-US" altLang="en-US" sz="1600" dirty="0"/>
              <a:t>3.	</a:t>
            </a:r>
            <a:r>
              <a:rPr lang="en-US" altLang="en-US" sz="1600" b="1" i="1" dirty="0"/>
              <a:t>Work</a:t>
            </a:r>
            <a:r>
              <a:rPr lang="en-US" altLang="en-US" sz="1600" b="1" dirty="0"/>
              <a:t> = </a:t>
            </a:r>
            <a:r>
              <a:rPr lang="en-US" altLang="en-US" sz="1600" b="1" i="1" dirty="0"/>
              <a:t>Work</a:t>
            </a:r>
            <a:r>
              <a:rPr lang="en-US" altLang="en-US" sz="1600" b="1" dirty="0"/>
              <a:t> + </a:t>
            </a:r>
            <a:r>
              <a:rPr lang="en-US" altLang="en-US" sz="1600" b="1" i="1" dirty="0" err="1"/>
              <a:t>Allocation</a:t>
            </a:r>
            <a:r>
              <a:rPr lang="en-US" altLang="en-US" sz="1600" b="1" i="1" baseline="-25000" dirty="0" err="1"/>
              <a:t>i</a:t>
            </a:r>
            <a:br>
              <a:rPr lang="en-US" altLang="en-US" sz="1600" b="1" dirty="0"/>
            </a:br>
            <a:r>
              <a:rPr lang="en-US" altLang="en-US" sz="1600" b="1" i="1" dirty="0"/>
              <a:t>Finish</a:t>
            </a:r>
            <a:r>
              <a:rPr lang="en-US" altLang="en-US" sz="1600" b="1" dirty="0"/>
              <a:t>[</a:t>
            </a:r>
            <a:r>
              <a:rPr lang="en-US" altLang="en-US" sz="1600" b="1" i="1" dirty="0" err="1"/>
              <a:t>i</a:t>
            </a:r>
            <a:r>
              <a:rPr lang="en-US" altLang="en-US" sz="1600" b="1" dirty="0"/>
              <a:t>] = </a:t>
            </a:r>
            <a:r>
              <a:rPr lang="en-US" altLang="en-US" sz="1600" b="1" i="1" dirty="0"/>
              <a:t>true</a:t>
            </a:r>
            <a:br>
              <a:rPr lang="en-US" altLang="en-US" sz="1600" b="1" dirty="0"/>
            </a:br>
            <a:r>
              <a:rPr lang="en-US" altLang="en-US" sz="1600" dirty="0"/>
              <a:t>go to step 2</a:t>
            </a:r>
            <a:br>
              <a:rPr lang="en-US" altLang="en-US" sz="1600" dirty="0"/>
            </a:br>
            <a:endParaRPr lang="en-US" altLang="en-US" sz="1600" dirty="0"/>
          </a:p>
          <a:p>
            <a:pPr>
              <a:lnSpc>
                <a:spcPct val="90000"/>
              </a:lnSpc>
              <a:buFont typeface="Monotype Sorts" pitchFamily="-84" charset="2"/>
              <a:buNone/>
            </a:pPr>
            <a:r>
              <a:rPr lang="en-US" altLang="en-US" sz="1600" dirty="0"/>
              <a:t>4.	If </a:t>
            </a:r>
            <a:r>
              <a:rPr lang="en-US" altLang="en-US" sz="1600" b="1" i="1" dirty="0"/>
              <a:t>Finish[</a:t>
            </a:r>
            <a:r>
              <a:rPr lang="en-US" altLang="en-US" sz="1600" b="1" i="1" dirty="0" err="1"/>
              <a:t>i</a:t>
            </a:r>
            <a:r>
              <a:rPr lang="en-US" altLang="en-US" sz="1600" b="1" i="1" dirty="0"/>
              <a:t>] == false</a:t>
            </a:r>
            <a:r>
              <a:rPr lang="en-US" altLang="en-US" sz="1600" dirty="0"/>
              <a:t>, for some </a:t>
            </a:r>
            <a:r>
              <a:rPr lang="en-US" altLang="en-US" sz="1600" b="1" i="1" dirty="0" err="1"/>
              <a:t>i</a:t>
            </a:r>
            <a:r>
              <a:rPr lang="en-US" altLang="en-US" sz="1600" dirty="0"/>
              <a:t>, 1 </a:t>
            </a:r>
            <a:r>
              <a:rPr lang="en-US" altLang="en-US" sz="1600" dirty="0">
                <a:sym typeface="Symbol" pitchFamily="18" charset="2"/>
              </a:rPr>
              <a:t> </a:t>
            </a:r>
            <a:r>
              <a:rPr lang="en-US" altLang="en-US" sz="1600" b="1" i="1" dirty="0" err="1">
                <a:sym typeface="Symbol" pitchFamily="18" charset="2"/>
              </a:rPr>
              <a:t>i</a:t>
            </a:r>
            <a:r>
              <a:rPr lang="en-US" altLang="en-US" sz="1600" dirty="0">
                <a:sym typeface="Symbol" pitchFamily="18" charset="2"/>
              </a:rPr>
              <a:t>   </a:t>
            </a:r>
            <a:r>
              <a:rPr lang="en-US" altLang="en-US" sz="1600" b="1" i="1" dirty="0">
                <a:sym typeface="Symbol" pitchFamily="18" charset="2"/>
              </a:rPr>
              <a:t>n</a:t>
            </a:r>
            <a:r>
              <a:rPr lang="en-US" altLang="en-US" sz="1600" dirty="0">
                <a:sym typeface="Symbol" pitchFamily="18" charset="2"/>
              </a:rPr>
              <a:t>, then the system is in deadlock state. Moreover, if </a:t>
            </a:r>
            <a:r>
              <a:rPr lang="en-US" altLang="en-US" sz="1600" b="1" i="1" dirty="0">
                <a:sym typeface="Symbol" pitchFamily="18" charset="2"/>
              </a:rPr>
              <a:t>Finish</a:t>
            </a:r>
            <a:r>
              <a:rPr lang="en-US" altLang="en-US" sz="1600" b="1" dirty="0">
                <a:sym typeface="Symbol" pitchFamily="18" charset="2"/>
              </a:rPr>
              <a:t>[</a:t>
            </a:r>
            <a:r>
              <a:rPr lang="en-US" altLang="en-US" sz="1600" b="1" i="1" dirty="0" err="1">
                <a:sym typeface="Symbol" pitchFamily="18" charset="2"/>
              </a:rPr>
              <a:t>i</a:t>
            </a:r>
            <a:r>
              <a:rPr lang="en-US" altLang="en-US" sz="1600" b="1" dirty="0">
                <a:sym typeface="Symbol" pitchFamily="18" charset="2"/>
              </a:rPr>
              <a:t>] == </a:t>
            </a:r>
            <a:r>
              <a:rPr lang="en-US" altLang="en-US" sz="1600" b="1" i="1" dirty="0">
                <a:sym typeface="Symbol" pitchFamily="18" charset="2"/>
              </a:rPr>
              <a:t>false</a:t>
            </a:r>
            <a:r>
              <a:rPr lang="en-US" altLang="en-US" sz="1600" dirty="0">
                <a:sym typeface="Symbol" pitchFamily="18" charset="2"/>
              </a:rPr>
              <a:t>, then </a:t>
            </a:r>
            <a:r>
              <a:rPr lang="en-US" altLang="en-US" sz="1600" b="1" i="1" dirty="0">
                <a:sym typeface="Symbol" pitchFamily="18" charset="2"/>
              </a:rPr>
              <a:t>P</a:t>
            </a:r>
            <a:r>
              <a:rPr lang="en-US" altLang="en-US" sz="1600" b="1" i="1" baseline="-25000" dirty="0">
                <a:sym typeface="Symbol" pitchFamily="18" charset="2"/>
              </a:rPr>
              <a:t>i</a:t>
            </a:r>
            <a:r>
              <a:rPr lang="en-US" altLang="en-US" sz="1600" dirty="0">
                <a:sym typeface="Symbol" pitchFamily="18" charset="2"/>
              </a:rPr>
              <a:t> is deadlocked</a:t>
            </a:r>
          </a:p>
        </p:txBody>
      </p:sp>
      <p:sp>
        <p:nvSpPr>
          <p:cNvPr id="4" name="Date Placeholder 3"/>
          <p:cNvSpPr>
            <a:spLocks noGrp="1"/>
          </p:cNvSpPr>
          <p:nvPr>
            <p:ph type="dt" sz="half" idx="10"/>
          </p:nvPr>
        </p:nvSpPr>
        <p:spPr/>
        <p:txBody>
          <a:bodyPr/>
          <a:lstStyle/>
          <a:p>
            <a:fld id="{CC241B03-08DC-4BFF-9A30-22AE298AD750}"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102</a:t>
            </a:fld>
            <a:endParaRPr lang="en-US"/>
          </a:p>
        </p:txBody>
      </p:sp>
      <p:sp>
        <p:nvSpPr>
          <p:cNvPr id="10" name="Rectangle 3"/>
          <p:cNvSpPr txBox="1">
            <a:spLocks noGrp="1" noChangeArrowheads="1"/>
          </p:cNvSpPr>
          <p:nvPr>
            <p:ph sz="half" idx="2"/>
          </p:nvPr>
        </p:nvSpPr>
        <p:spPr>
          <a:xfrm>
            <a:off x="4648200" y="304800"/>
            <a:ext cx="4038600" cy="58213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Monotype Sorts" pitchFamily="-84" charset="2"/>
              <a:buNone/>
            </a:pPr>
            <a:r>
              <a:rPr lang="en-US" altLang="en-US" sz="1600" b="1" dirty="0"/>
              <a:t>Safety Algorithm</a:t>
            </a:r>
          </a:p>
          <a:p>
            <a:pPr>
              <a:lnSpc>
                <a:spcPct val="90000"/>
              </a:lnSpc>
              <a:buFont typeface="Monotype Sorts" pitchFamily="-84" charset="2"/>
              <a:buNone/>
            </a:pPr>
            <a:endParaRPr lang="en-US" altLang="en-US" sz="1600" dirty="0"/>
          </a:p>
          <a:p>
            <a:pPr>
              <a:lnSpc>
                <a:spcPct val="90000"/>
              </a:lnSpc>
              <a:buFont typeface="Monotype Sorts" pitchFamily="-84" charset="2"/>
              <a:buNone/>
            </a:pPr>
            <a:r>
              <a:rPr lang="en-US" altLang="en-US" sz="1600" dirty="0"/>
              <a:t>1.	</a:t>
            </a:r>
            <a:r>
              <a:rPr lang="en-US" altLang="en-US" sz="2000" dirty="0"/>
              <a:t>Let </a:t>
            </a:r>
            <a:r>
              <a:rPr lang="en-US" altLang="en-US" sz="2000" b="1" i="1" dirty="0">
                <a:solidFill>
                  <a:srgbClr val="000000"/>
                </a:solidFill>
              </a:rPr>
              <a:t>Work</a:t>
            </a:r>
            <a:r>
              <a:rPr lang="en-US" altLang="en-US" sz="2000" i="1" dirty="0">
                <a:solidFill>
                  <a:srgbClr val="000000"/>
                </a:solidFill>
              </a:rPr>
              <a:t> </a:t>
            </a:r>
            <a:r>
              <a:rPr lang="en-US" altLang="en-US" sz="2000" dirty="0"/>
              <a:t>and </a:t>
            </a:r>
            <a:r>
              <a:rPr lang="en-US" altLang="en-US" sz="2000" b="1" i="1" dirty="0">
                <a:solidFill>
                  <a:srgbClr val="000000"/>
                </a:solidFill>
              </a:rPr>
              <a:t>Finish</a:t>
            </a:r>
            <a:r>
              <a:rPr lang="en-US" altLang="en-US" sz="2000" dirty="0">
                <a:solidFill>
                  <a:srgbClr val="000000"/>
                </a:solidFill>
              </a:rPr>
              <a:t> </a:t>
            </a:r>
            <a:r>
              <a:rPr lang="en-US" altLang="en-US" sz="2000" dirty="0"/>
              <a:t>be vectors of length</a:t>
            </a:r>
            <a:r>
              <a:rPr lang="en-US" altLang="en-US" sz="2000" i="1" dirty="0"/>
              <a:t> m</a:t>
            </a:r>
            <a:r>
              <a:rPr lang="en-US" altLang="en-US" sz="2000" dirty="0"/>
              <a:t> and</a:t>
            </a:r>
            <a:r>
              <a:rPr lang="en-US" altLang="en-US" sz="2000" i="1" dirty="0"/>
              <a:t> n</a:t>
            </a:r>
            <a:r>
              <a:rPr lang="en-US" altLang="en-US" sz="2000" dirty="0"/>
              <a:t>, respectively.  Initialize:</a:t>
            </a:r>
          </a:p>
          <a:p>
            <a:pPr marL="1543050" lvl="3" indent="-342900">
              <a:lnSpc>
                <a:spcPct val="90000"/>
              </a:lnSpc>
              <a:buFontTx/>
              <a:buNone/>
            </a:pPr>
            <a:r>
              <a:rPr lang="en-US" altLang="en-US" sz="1100" b="1" i="1" dirty="0"/>
              <a:t>Work </a:t>
            </a:r>
            <a:r>
              <a:rPr lang="en-US" altLang="en-US" sz="1100" b="1" dirty="0"/>
              <a:t>= </a:t>
            </a:r>
            <a:r>
              <a:rPr lang="en-US" altLang="en-US" sz="1100" b="1" i="1" dirty="0"/>
              <a:t>Available</a:t>
            </a:r>
          </a:p>
          <a:p>
            <a:pPr marL="1543050" lvl="3" indent="-342900">
              <a:lnSpc>
                <a:spcPct val="90000"/>
              </a:lnSpc>
              <a:buFontTx/>
              <a:buNone/>
            </a:pPr>
            <a:r>
              <a:rPr lang="en-US" altLang="en-US" sz="1100" b="1" i="1" dirty="0"/>
              <a:t>Finish </a:t>
            </a:r>
            <a:r>
              <a:rPr lang="en-US" altLang="en-US" sz="1100" b="1" dirty="0"/>
              <a:t>[</a:t>
            </a:r>
            <a:r>
              <a:rPr lang="en-US" altLang="en-US" sz="1100" b="1" i="1" dirty="0" err="1"/>
              <a:t>i</a:t>
            </a:r>
            <a:r>
              <a:rPr lang="en-US" altLang="en-US" sz="1100" b="1" dirty="0"/>
              <a:t>] =</a:t>
            </a:r>
            <a:r>
              <a:rPr lang="en-US" altLang="en-US" sz="1100" b="1" i="1" dirty="0"/>
              <a:t> false </a:t>
            </a:r>
            <a:r>
              <a:rPr lang="en-US" altLang="en-US" sz="1100" b="1" dirty="0"/>
              <a:t>for</a:t>
            </a:r>
            <a:r>
              <a:rPr lang="en-US" altLang="en-US" sz="1100" b="1" i="1" dirty="0"/>
              <a:t> </a:t>
            </a:r>
            <a:r>
              <a:rPr lang="en-US" altLang="en-US" sz="1100" b="1" i="1" dirty="0" err="1"/>
              <a:t>i</a:t>
            </a:r>
            <a:r>
              <a:rPr lang="en-US" altLang="en-US" sz="1100" b="1" dirty="0"/>
              <a:t> = 0, 1, …, </a:t>
            </a:r>
            <a:r>
              <a:rPr lang="en-US" altLang="en-US" sz="1100" b="1" i="1" dirty="0"/>
              <a:t>n- </a:t>
            </a:r>
            <a:r>
              <a:rPr lang="en-US" altLang="en-US" sz="1100" b="1" dirty="0"/>
              <a:t>1</a:t>
            </a:r>
          </a:p>
          <a:p>
            <a:pPr marL="1543050" lvl="3" indent="-342900">
              <a:lnSpc>
                <a:spcPct val="90000"/>
              </a:lnSpc>
              <a:buFontTx/>
              <a:buNone/>
            </a:pPr>
            <a:endParaRPr lang="en-US" altLang="en-US" sz="700" dirty="0"/>
          </a:p>
          <a:p>
            <a:pPr>
              <a:lnSpc>
                <a:spcPct val="90000"/>
              </a:lnSpc>
              <a:buFont typeface="Monotype Sorts" pitchFamily="-84" charset="2"/>
              <a:buNone/>
            </a:pPr>
            <a:r>
              <a:rPr lang="en-US" altLang="en-US" sz="2000" dirty="0"/>
              <a:t>2.	Find an </a:t>
            </a:r>
            <a:r>
              <a:rPr lang="en-US" altLang="en-US" sz="2000" b="1" i="1" dirty="0" err="1"/>
              <a:t>i</a:t>
            </a:r>
            <a:r>
              <a:rPr lang="en-US" altLang="en-US" sz="2000" i="1" dirty="0"/>
              <a:t> </a:t>
            </a:r>
            <a:r>
              <a:rPr lang="en-US" altLang="en-US" sz="2000" dirty="0"/>
              <a:t>such that both: </a:t>
            </a:r>
          </a:p>
          <a:p>
            <a:pPr marL="800100" lvl="1" indent="-342900">
              <a:lnSpc>
                <a:spcPct val="90000"/>
              </a:lnSpc>
              <a:buFont typeface="Monotype Sorts" pitchFamily="-84" charset="2"/>
              <a:buNone/>
            </a:pPr>
            <a:r>
              <a:rPr lang="en-US" altLang="en-US" sz="1800" dirty="0"/>
              <a:t>(a) </a:t>
            </a:r>
            <a:r>
              <a:rPr lang="en-US" altLang="en-US" sz="1800" b="1" i="1" dirty="0"/>
              <a:t>Finish</a:t>
            </a:r>
            <a:r>
              <a:rPr lang="en-US" altLang="en-US" sz="1800" b="1" dirty="0"/>
              <a:t> [</a:t>
            </a:r>
            <a:r>
              <a:rPr lang="en-US" altLang="en-US" sz="1800" b="1" i="1" dirty="0" err="1"/>
              <a:t>i</a:t>
            </a:r>
            <a:r>
              <a:rPr lang="en-US" altLang="en-US" sz="1800" b="1" dirty="0"/>
              <a:t>] = </a:t>
            </a:r>
            <a:r>
              <a:rPr lang="en-US" altLang="en-US" sz="1800" b="1" i="1" dirty="0"/>
              <a:t>false</a:t>
            </a:r>
            <a:endParaRPr lang="en-US" altLang="en-US" sz="1800" b="1" dirty="0"/>
          </a:p>
          <a:p>
            <a:pPr marL="800100" lvl="1" indent="-342900">
              <a:lnSpc>
                <a:spcPct val="90000"/>
              </a:lnSpc>
              <a:buFont typeface="Monotype Sorts" pitchFamily="-84" charset="2"/>
              <a:buNone/>
            </a:pPr>
            <a:r>
              <a:rPr lang="en-US" altLang="en-US" sz="1800" dirty="0"/>
              <a:t>(b) </a:t>
            </a:r>
            <a:r>
              <a:rPr lang="en-US" altLang="en-US" sz="1800" b="1" i="1" dirty="0" err="1"/>
              <a:t>Need</a:t>
            </a:r>
            <a:r>
              <a:rPr lang="en-US" altLang="en-US" sz="1800" b="1" i="1" baseline="-25000" dirty="0" err="1"/>
              <a:t>i</a:t>
            </a:r>
            <a:r>
              <a:rPr lang="en-US" altLang="en-US" sz="1800" b="1" dirty="0"/>
              <a:t> </a:t>
            </a:r>
            <a:r>
              <a:rPr lang="en-US" altLang="en-US" sz="1800" b="1" dirty="0">
                <a:sym typeface="Symbol" pitchFamily="18" charset="2"/>
              </a:rPr>
              <a:t> </a:t>
            </a:r>
            <a:r>
              <a:rPr lang="en-US" altLang="en-US" sz="1800" b="1" i="1" dirty="0">
                <a:sym typeface="Symbol" pitchFamily="18" charset="2"/>
              </a:rPr>
              <a:t>Work</a:t>
            </a:r>
          </a:p>
          <a:p>
            <a:pPr marL="800100" lvl="1" indent="-342900">
              <a:lnSpc>
                <a:spcPct val="90000"/>
              </a:lnSpc>
              <a:buFont typeface="Monotype Sorts" pitchFamily="-84" charset="2"/>
              <a:buNone/>
            </a:pPr>
            <a:r>
              <a:rPr lang="en-US" altLang="en-US" sz="1800" dirty="0">
                <a:sym typeface="Symbol" pitchFamily="18" charset="2"/>
              </a:rPr>
              <a:t>If no such</a:t>
            </a:r>
            <a:r>
              <a:rPr lang="en-US" altLang="en-US" sz="1800" b="1" dirty="0">
                <a:sym typeface="Symbol" pitchFamily="18" charset="2"/>
              </a:rPr>
              <a:t> </a:t>
            </a:r>
            <a:r>
              <a:rPr lang="en-US" altLang="en-US" sz="1800" b="1" i="1" dirty="0" err="1">
                <a:sym typeface="Symbol" pitchFamily="18" charset="2"/>
              </a:rPr>
              <a:t>i</a:t>
            </a:r>
            <a:r>
              <a:rPr lang="en-US" altLang="en-US" sz="1800" b="1" i="1" dirty="0">
                <a:sym typeface="Symbol" pitchFamily="18" charset="2"/>
              </a:rPr>
              <a:t> </a:t>
            </a:r>
            <a:r>
              <a:rPr lang="en-US" altLang="en-US" sz="1800" dirty="0">
                <a:sym typeface="Symbol" pitchFamily="18" charset="2"/>
              </a:rPr>
              <a:t>exists, go to step 4</a:t>
            </a:r>
          </a:p>
          <a:p>
            <a:pPr marL="800100" lvl="1" indent="-342900">
              <a:lnSpc>
                <a:spcPct val="90000"/>
              </a:lnSpc>
              <a:buFont typeface="Monotype Sorts" pitchFamily="-84" charset="2"/>
              <a:buNone/>
            </a:pPr>
            <a:endParaRPr lang="en-US" altLang="en-US" sz="700" dirty="0">
              <a:sym typeface="Symbol" pitchFamily="18" charset="2"/>
            </a:endParaRPr>
          </a:p>
          <a:p>
            <a:pPr>
              <a:lnSpc>
                <a:spcPct val="90000"/>
              </a:lnSpc>
              <a:buFont typeface="Monotype Sorts" pitchFamily="-84" charset="2"/>
              <a:buNone/>
            </a:pPr>
            <a:r>
              <a:rPr lang="en-US" altLang="en-US" sz="2000" i="1" dirty="0"/>
              <a:t>3.  </a:t>
            </a:r>
            <a:r>
              <a:rPr lang="en-US" altLang="en-US" sz="2000" b="1" i="1" dirty="0"/>
              <a:t>Work</a:t>
            </a:r>
            <a:r>
              <a:rPr lang="en-US" altLang="en-US" sz="2000" b="1" dirty="0"/>
              <a:t> = </a:t>
            </a:r>
            <a:r>
              <a:rPr lang="en-US" altLang="en-US" sz="2000" b="1" i="1" dirty="0"/>
              <a:t>Work </a:t>
            </a:r>
            <a:r>
              <a:rPr lang="en-US" altLang="en-US" sz="2000" b="1" dirty="0"/>
              <a:t>+ </a:t>
            </a:r>
            <a:r>
              <a:rPr lang="en-US" altLang="en-US" sz="2000" b="1" i="1" dirty="0" err="1"/>
              <a:t>Allocation</a:t>
            </a:r>
            <a:r>
              <a:rPr lang="en-US" altLang="en-US" sz="2000" b="1" i="1" baseline="-25000" dirty="0" err="1"/>
              <a:t>i</a:t>
            </a:r>
            <a:br>
              <a:rPr lang="en-US" altLang="en-US" sz="2000" b="1" dirty="0"/>
            </a:br>
            <a:r>
              <a:rPr lang="en-US" altLang="en-US" sz="2000" b="1" i="1" dirty="0"/>
              <a:t>Finish</a:t>
            </a:r>
            <a:r>
              <a:rPr lang="en-US" altLang="en-US" sz="2000" b="1" dirty="0"/>
              <a:t>[</a:t>
            </a:r>
            <a:r>
              <a:rPr lang="en-US" altLang="en-US" sz="2000" b="1" i="1" dirty="0" err="1"/>
              <a:t>i</a:t>
            </a:r>
            <a:r>
              <a:rPr lang="en-US" altLang="en-US" sz="2000" b="1" dirty="0"/>
              <a:t>] =</a:t>
            </a:r>
            <a:r>
              <a:rPr lang="en-US" altLang="en-US" sz="2000" b="1" i="1" dirty="0"/>
              <a:t> true</a:t>
            </a:r>
            <a:br>
              <a:rPr lang="en-US" altLang="en-US" sz="2000" b="1" dirty="0"/>
            </a:br>
            <a:r>
              <a:rPr lang="en-US" altLang="en-US" sz="2000" dirty="0"/>
              <a:t>go to step 2</a:t>
            </a:r>
          </a:p>
          <a:p>
            <a:pPr>
              <a:lnSpc>
                <a:spcPct val="90000"/>
              </a:lnSpc>
            </a:pPr>
            <a:endParaRPr lang="en-US" altLang="en-US" sz="700" dirty="0"/>
          </a:p>
          <a:p>
            <a:pPr>
              <a:lnSpc>
                <a:spcPct val="90000"/>
              </a:lnSpc>
              <a:buFont typeface="Monotype Sorts" pitchFamily="-84" charset="2"/>
              <a:buNone/>
            </a:pPr>
            <a:r>
              <a:rPr lang="en-US" altLang="en-US" sz="2000" dirty="0"/>
              <a:t>4.	If </a:t>
            </a:r>
            <a:r>
              <a:rPr lang="en-US" altLang="en-US" sz="2000" b="1" i="1" dirty="0"/>
              <a:t>Finish</a:t>
            </a:r>
            <a:r>
              <a:rPr lang="en-US" altLang="en-US" sz="2000" b="1" dirty="0"/>
              <a:t> [</a:t>
            </a:r>
            <a:r>
              <a:rPr lang="en-US" altLang="en-US" sz="2000" b="1" i="1" dirty="0" err="1"/>
              <a:t>i</a:t>
            </a:r>
            <a:r>
              <a:rPr lang="en-US" altLang="en-US" sz="2000" b="1" dirty="0"/>
              <a:t>] == </a:t>
            </a:r>
            <a:r>
              <a:rPr lang="en-US" altLang="en-US" sz="2000" b="1" i="1" dirty="0"/>
              <a:t>true</a:t>
            </a:r>
            <a:r>
              <a:rPr lang="en-US" altLang="en-US" sz="2000" b="1" dirty="0"/>
              <a:t> </a:t>
            </a:r>
            <a:r>
              <a:rPr lang="en-US" altLang="en-US" sz="2000" dirty="0"/>
              <a:t>for all </a:t>
            </a:r>
            <a:r>
              <a:rPr lang="en-US" altLang="en-US" sz="2000" b="1" i="1" dirty="0" err="1"/>
              <a:t>i</a:t>
            </a:r>
            <a:r>
              <a:rPr lang="en-US" altLang="en-US" sz="2000" dirty="0"/>
              <a:t>, then the </a:t>
            </a:r>
            <a:r>
              <a:rPr lang="en-US" altLang="en-US" sz="1800" dirty="0"/>
              <a:t>system is in a safe state</a:t>
            </a:r>
          </a:p>
        </p:txBody>
      </p:sp>
    </p:spTree>
    <p:extLst>
      <p:ext uri="{BB962C8B-B14F-4D97-AF65-F5344CB8AC3E}">
        <p14:creationId xmlns:p14="http://schemas.microsoft.com/office/powerpoint/2010/main" val="24429384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22350" y="214313"/>
            <a:ext cx="7664450" cy="576262"/>
          </a:xfrm>
        </p:spPr>
        <p:txBody>
          <a:bodyPr>
            <a:normAutofit fontScale="90000"/>
          </a:bodyPr>
          <a:lstStyle/>
          <a:p>
            <a:pPr eaLnBrk="1" hangingPunct="1"/>
            <a:r>
              <a:rPr lang="en-US" altLang="en-US"/>
              <a:t>Example of Detection Algorithm</a:t>
            </a:r>
          </a:p>
        </p:txBody>
      </p:sp>
      <p:sp>
        <p:nvSpPr>
          <p:cNvPr id="43011" name="Rectangle 3"/>
          <p:cNvSpPr>
            <a:spLocks noGrp="1" noChangeArrowheads="1"/>
          </p:cNvSpPr>
          <p:nvPr>
            <p:ph type="body" idx="1"/>
          </p:nvPr>
        </p:nvSpPr>
        <p:spPr>
          <a:xfrm>
            <a:off x="901700" y="1108075"/>
            <a:ext cx="8037513" cy="5121275"/>
          </a:xfrm>
        </p:spPr>
        <p:txBody>
          <a:bodyPr>
            <a:normAutofit fontScale="70000" lnSpcReduction="20000"/>
          </a:bodyPr>
          <a:lstStyle/>
          <a:p>
            <a:pPr>
              <a:tabLst>
                <a:tab pos="1428750" algn="l"/>
                <a:tab pos="2338388" algn="ctr"/>
                <a:tab pos="3594100" algn="ctr"/>
                <a:tab pos="4921250" algn="ctr"/>
              </a:tabLst>
            </a:pPr>
            <a:r>
              <a:rPr lang="en-US" altLang="en-US" dirty="0"/>
              <a:t>Five processes </a:t>
            </a:r>
            <a:r>
              <a:rPr lang="en-US" altLang="en-US" b="1" i="1" dirty="0"/>
              <a:t>P</a:t>
            </a:r>
            <a:r>
              <a:rPr lang="en-US" altLang="en-US" b="1" baseline="-25000" dirty="0"/>
              <a:t>0</a:t>
            </a:r>
            <a:r>
              <a:rPr lang="en-US" altLang="en-US" dirty="0"/>
              <a:t> through </a:t>
            </a:r>
            <a:r>
              <a:rPr lang="en-US" altLang="en-US" b="1" i="1" dirty="0"/>
              <a:t>P</a:t>
            </a:r>
            <a:r>
              <a:rPr lang="en-US" altLang="en-US" b="1" baseline="-25000" dirty="0"/>
              <a:t>4</a:t>
            </a:r>
            <a:r>
              <a:rPr lang="en-US" altLang="en-US" dirty="0"/>
              <a:t>;</a:t>
            </a:r>
            <a:r>
              <a:rPr lang="en-US" altLang="en-US" baseline="-25000" dirty="0"/>
              <a:t> </a:t>
            </a:r>
            <a:r>
              <a:rPr lang="en-US" altLang="en-US" dirty="0"/>
              <a:t>three resource types </a:t>
            </a:r>
            <a:br>
              <a:rPr lang="en-US" altLang="en-US" dirty="0"/>
            </a:br>
            <a:r>
              <a:rPr lang="en-US" altLang="en-US" dirty="0"/>
              <a:t>A (7 instances), </a:t>
            </a:r>
            <a:r>
              <a:rPr lang="en-US" altLang="en-US" i="1" dirty="0"/>
              <a:t>B </a:t>
            </a:r>
            <a:r>
              <a:rPr lang="en-US" altLang="en-US" dirty="0"/>
              <a:t>(2 instances), and </a:t>
            </a:r>
            <a:r>
              <a:rPr lang="en-US" altLang="en-US" i="1" dirty="0"/>
              <a:t>C</a:t>
            </a:r>
            <a:r>
              <a:rPr lang="en-US" altLang="en-US" dirty="0"/>
              <a:t> (6 instances)</a:t>
            </a:r>
          </a:p>
          <a:p>
            <a:pPr>
              <a:buFont typeface="Monotype Sorts" pitchFamily="-84" charset="2"/>
              <a:buNone/>
              <a:tabLst>
                <a:tab pos="1428750" algn="l"/>
                <a:tab pos="2338388" algn="ctr"/>
                <a:tab pos="3594100" algn="ctr"/>
                <a:tab pos="4921250" algn="ctr"/>
              </a:tabLst>
            </a:pPr>
            <a:endParaRPr lang="en-US" altLang="en-US" dirty="0"/>
          </a:p>
          <a:p>
            <a:pPr>
              <a:tabLst>
                <a:tab pos="1428750" algn="l"/>
                <a:tab pos="2338388" algn="ctr"/>
                <a:tab pos="3594100" algn="ctr"/>
                <a:tab pos="4921250" algn="ctr"/>
              </a:tabLst>
            </a:pPr>
            <a:r>
              <a:rPr lang="en-US" altLang="en-US" dirty="0"/>
              <a:t>Snapshot at time </a:t>
            </a:r>
            <a:r>
              <a:rPr lang="en-US" altLang="en-US" b="1" i="1" dirty="0"/>
              <a:t>T</a:t>
            </a:r>
            <a:r>
              <a:rPr lang="en-US" altLang="en-US" b="1" baseline="-25000" dirty="0"/>
              <a:t>0</a:t>
            </a:r>
            <a:r>
              <a:rPr lang="en-US" altLang="en-US" dirty="0"/>
              <a:t>:</a:t>
            </a:r>
          </a:p>
          <a:p>
            <a:pPr>
              <a:buFont typeface="Monotype Sorts" pitchFamily="-84" charset="2"/>
              <a:buNone/>
              <a:tabLst>
                <a:tab pos="1428750" algn="l"/>
                <a:tab pos="2338388" algn="ctr"/>
                <a:tab pos="3594100" algn="ctr"/>
                <a:tab pos="4921250" algn="ctr"/>
              </a:tabLst>
            </a:pPr>
            <a:r>
              <a:rPr lang="en-US" altLang="en-US" dirty="0"/>
              <a:t>			 </a:t>
            </a:r>
            <a:r>
              <a:rPr lang="en-US" altLang="en-US" i="1" u="sng" dirty="0"/>
              <a:t>Allocation</a:t>
            </a:r>
            <a:r>
              <a:rPr lang="en-US" altLang="en-US" i="1" dirty="0"/>
              <a:t>	</a:t>
            </a:r>
            <a:r>
              <a:rPr lang="en-US" altLang="en-US" i="1" u="sng" dirty="0"/>
              <a:t>Request</a:t>
            </a:r>
            <a:r>
              <a:rPr lang="en-US" altLang="en-US" i="1" dirty="0"/>
              <a:t>	</a:t>
            </a:r>
            <a:r>
              <a:rPr lang="en-US" altLang="en-US" i="1" u="sng" dirty="0"/>
              <a:t>Available</a:t>
            </a:r>
          </a:p>
          <a:p>
            <a:pPr>
              <a:buFont typeface="Monotype Sorts" pitchFamily="-84" charset="2"/>
              <a:buNone/>
              <a:tabLst>
                <a:tab pos="1428750" algn="l"/>
                <a:tab pos="2338388" algn="ctr"/>
                <a:tab pos="3594100" algn="ctr"/>
                <a:tab pos="4921250" algn="ctr"/>
              </a:tabLst>
            </a:pPr>
            <a:r>
              <a:rPr lang="en-US" altLang="en-US" dirty="0"/>
              <a:t>			</a:t>
            </a:r>
            <a:r>
              <a:rPr lang="en-US" altLang="en-US" i="1" dirty="0"/>
              <a:t>A B C 	  A B C 	A B C</a:t>
            </a:r>
          </a:p>
          <a:p>
            <a:pPr>
              <a:buFont typeface="Monotype Sorts" pitchFamily="-84" charset="2"/>
              <a:buNone/>
              <a:tabLst>
                <a:tab pos="1428750" algn="l"/>
                <a:tab pos="2338388" algn="ctr"/>
                <a:tab pos="3594100" algn="ctr"/>
                <a:tab pos="4921250" algn="ctr"/>
              </a:tabLst>
            </a:pPr>
            <a:r>
              <a:rPr lang="en-US" altLang="en-US" dirty="0"/>
              <a:t>	        </a:t>
            </a:r>
            <a:r>
              <a:rPr lang="en-US" altLang="en-US" i="1" dirty="0"/>
              <a:t>P</a:t>
            </a:r>
            <a:r>
              <a:rPr lang="en-US" altLang="en-US" baseline="-25000" dirty="0"/>
              <a:t>0</a:t>
            </a:r>
            <a:r>
              <a:rPr lang="en-US" altLang="en-US" dirty="0"/>
              <a:t>	          0 1 0             0 0 0 	0 0 0</a:t>
            </a:r>
          </a:p>
          <a:p>
            <a:pPr>
              <a:buFont typeface="Monotype Sorts" pitchFamily="-84" charset="2"/>
              <a:buNone/>
              <a:tabLst>
                <a:tab pos="1428750" algn="l"/>
                <a:tab pos="2338388" algn="ctr"/>
                <a:tab pos="3594100" algn="ctr"/>
                <a:tab pos="4921250" algn="ctr"/>
              </a:tabLst>
            </a:pPr>
            <a:r>
              <a:rPr lang="en-US" altLang="en-US" i="1" dirty="0"/>
              <a:t>             P</a:t>
            </a:r>
            <a:r>
              <a:rPr lang="en-US" altLang="en-US" baseline="-25000" dirty="0"/>
              <a:t>1</a:t>
            </a:r>
            <a:r>
              <a:rPr lang="en-US" altLang="en-US" dirty="0"/>
              <a:t>	          	2 0 0 	  2 0 2</a:t>
            </a:r>
          </a:p>
          <a:p>
            <a:pPr>
              <a:buFont typeface="Monotype Sorts" pitchFamily="-84" charset="2"/>
              <a:buNone/>
              <a:tabLst>
                <a:tab pos="1428750" algn="l"/>
                <a:tab pos="2338388" algn="ctr"/>
                <a:tab pos="3594100" algn="ctr"/>
                <a:tab pos="4921250" algn="ctr"/>
              </a:tabLst>
            </a:pPr>
            <a:r>
              <a:rPr lang="en-US" altLang="en-US" i="1" dirty="0"/>
              <a:t>             P</a:t>
            </a:r>
            <a:r>
              <a:rPr lang="en-US" altLang="en-US" baseline="-25000" dirty="0"/>
              <a:t>2</a:t>
            </a:r>
            <a:r>
              <a:rPr lang="en-US" altLang="en-US" dirty="0"/>
              <a:t>		          3 0 3             0 0 0 </a:t>
            </a:r>
          </a:p>
          <a:p>
            <a:pPr>
              <a:buFont typeface="Monotype Sorts" pitchFamily="-84" charset="2"/>
              <a:buNone/>
              <a:tabLst>
                <a:tab pos="1428750" algn="l"/>
                <a:tab pos="2338388" algn="ctr"/>
                <a:tab pos="3594100" algn="ctr"/>
                <a:tab pos="4921250" algn="ctr"/>
              </a:tabLst>
            </a:pPr>
            <a:r>
              <a:rPr lang="en-US" altLang="en-US" i="1" dirty="0"/>
              <a:t>             P</a:t>
            </a:r>
            <a:r>
              <a:rPr lang="en-US" altLang="en-US" baseline="-25000" dirty="0"/>
              <a:t>3</a:t>
            </a:r>
            <a:r>
              <a:rPr lang="en-US" altLang="en-US" dirty="0"/>
              <a:t>		2 1 1 	   1 0 0 </a:t>
            </a:r>
          </a:p>
          <a:p>
            <a:pPr>
              <a:buFont typeface="Monotype Sorts" pitchFamily="-84" charset="2"/>
              <a:buNone/>
              <a:tabLst>
                <a:tab pos="1428750" algn="l"/>
                <a:tab pos="2338388" algn="ctr"/>
                <a:tab pos="3594100" algn="ctr"/>
                <a:tab pos="4921250" algn="ctr"/>
              </a:tabLst>
            </a:pPr>
            <a:r>
              <a:rPr lang="en-US" altLang="en-US" dirty="0"/>
              <a:t>	       </a:t>
            </a:r>
            <a:r>
              <a:rPr lang="en-US" altLang="en-US" i="1" dirty="0"/>
              <a:t>P</a:t>
            </a:r>
            <a:r>
              <a:rPr lang="en-US" altLang="en-US" baseline="-25000" dirty="0"/>
              <a:t>4	</a:t>
            </a:r>
            <a:r>
              <a:rPr lang="en-US" altLang="en-US" dirty="0"/>
              <a:t>	0 0 2 	   0 0 2</a:t>
            </a:r>
          </a:p>
          <a:p>
            <a:pPr>
              <a:buFont typeface="Monotype Sorts" pitchFamily="-84" charset="2"/>
              <a:buNone/>
              <a:tabLst>
                <a:tab pos="1428750" algn="l"/>
                <a:tab pos="2338388" algn="ctr"/>
                <a:tab pos="3594100" algn="ctr"/>
                <a:tab pos="4921250" algn="ctr"/>
              </a:tabLst>
            </a:pPr>
            <a:endParaRPr lang="en-US" altLang="en-US" dirty="0"/>
          </a:p>
          <a:p>
            <a:pPr>
              <a:tabLst>
                <a:tab pos="1428750" algn="l"/>
                <a:tab pos="2338388" algn="ctr"/>
                <a:tab pos="3594100" algn="ctr"/>
                <a:tab pos="4921250" algn="ctr"/>
              </a:tabLst>
            </a:pPr>
            <a:r>
              <a:rPr lang="en-US" altLang="en-US" dirty="0"/>
              <a:t>Sequence &lt;</a:t>
            </a:r>
            <a:r>
              <a:rPr lang="en-US" altLang="en-US" b="1" i="1" dirty="0"/>
              <a:t>P</a:t>
            </a:r>
            <a:r>
              <a:rPr lang="en-US" altLang="en-US" b="1" i="1" baseline="-25000" dirty="0"/>
              <a:t>0</a:t>
            </a:r>
            <a:r>
              <a:rPr lang="en-US" altLang="en-US" b="1" i="1" dirty="0"/>
              <a:t>, P</a:t>
            </a:r>
            <a:r>
              <a:rPr lang="en-US" altLang="en-US" b="1" i="1" baseline="-25000" dirty="0"/>
              <a:t>2</a:t>
            </a:r>
            <a:r>
              <a:rPr lang="en-US" altLang="en-US" b="1" i="1" dirty="0"/>
              <a:t>, P</a:t>
            </a:r>
            <a:r>
              <a:rPr lang="en-US" altLang="en-US" b="1" i="1" baseline="-25000" dirty="0"/>
              <a:t>3</a:t>
            </a:r>
            <a:r>
              <a:rPr lang="en-US" altLang="en-US" b="1" i="1" dirty="0"/>
              <a:t>, P</a:t>
            </a:r>
            <a:r>
              <a:rPr lang="en-US" altLang="en-US" b="1" i="1" baseline="-25000" dirty="0"/>
              <a:t>1</a:t>
            </a:r>
            <a:r>
              <a:rPr lang="en-US" altLang="en-US" b="1" i="1" dirty="0"/>
              <a:t>, P</a:t>
            </a:r>
            <a:r>
              <a:rPr lang="en-US" altLang="en-US" b="1" i="1" baseline="-25000" dirty="0"/>
              <a:t>4</a:t>
            </a:r>
            <a:r>
              <a:rPr lang="en-US" altLang="en-US" dirty="0"/>
              <a:t>&gt; will result in </a:t>
            </a:r>
            <a:r>
              <a:rPr lang="en-US" altLang="en-US" b="1" i="1" dirty="0"/>
              <a:t>Finish[</a:t>
            </a:r>
            <a:r>
              <a:rPr lang="en-US" altLang="en-US" b="1" i="1" dirty="0" err="1"/>
              <a:t>i</a:t>
            </a:r>
            <a:r>
              <a:rPr lang="en-US" altLang="en-US" b="1" i="1" dirty="0"/>
              <a:t>] = true </a:t>
            </a:r>
            <a:r>
              <a:rPr lang="en-US" altLang="en-US" dirty="0"/>
              <a:t>for all </a:t>
            </a:r>
            <a:r>
              <a:rPr lang="en-US" altLang="en-US" b="1" i="1" dirty="0" err="1"/>
              <a:t>i</a:t>
            </a:r>
            <a:endParaRPr lang="en-US" altLang="en-US" b="1" dirty="0"/>
          </a:p>
          <a:p>
            <a:pPr>
              <a:buFont typeface="Monotype Sorts" pitchFamily="-84" charset="2"/>
              <a:buNone/>
              <a:tabLst>
                <a:tab pos="1428750" algn="l"/>
                <a:tab pos="2338388" algn="ctr"/>
                <a:tab pos="3594100" algn="ctr"/>
                <a:tab pos="4921250" algn="ctr"/>
              </a:tabLst>
            </a:pPr>
            <a:endParaRPr lang="en-US" altLang="en-US" dirty="0"/>
          </a:p>
        </p:txBody>
      </p:sp>
      <p:sp>
        <p:nvSpPr>
          <p:cNvPr id="2" name="Date Placeholder 1"/>
          <p:cNvSpPr>
            <a:spLocks noGrp="1"/>
          </p:cNvSpPr>
          <p:nvPr>
            <p:ph type="dt" sz="half" idx="10"/>
          </p:nvPr>
        </p:nvSpPr>
        <p:spPr/>
        <p:txBody>
          <a:bodyPr/>
          <a:lstStyle/>
          <a:p>
            <a:fld id="{D1B994BC-3C79-4E6E-AEB5-2CB5352E8EDD}"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103</a:t>
            </a:fld>
            <a:endParaRPr lang="en-US"/>
          </a:p>
        </p:txBody>
      </p:sp>
    </p:spTree>
    <p:extLst>
      <p:ext uri="{BB962C8B-B14F-4D97-AF65-F5344CB8AC3E}">
        <p14:creationId xmlns:p14="http://schemas.microsoft.com/office/powerpoint/2010/main" val="23177699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22350" y="214313"/>
            <a:ext cx="7664450" cy="576262"/>
          </a:xfrm>
        </p:spPr>
        <p:txBody>
          <a:bodyPr>
            <a:normAutofit fontScale="90000"/>
          </a:bodyPr>
          <a:lstStyle/>
          <a:p>
            <a:pPr eaLnBrk="1" hangingPunct="1"/>
            <a:r>
              <a:rPr lang="en-US" altLang="en-US"/>
              <a:t>Example of Detection Algorithm</a:t>
            </a:r>
          </a:p>
        </p:txBody>
      </p:sp>
      <p:sp>
        <p:nvSpPr>
          <p:cNvPr id="43011" name="Rectangle 3"/>
          <p:cNvSpPr>
            <a:spLocks noGrp="1" noChangeArrowheads="1"/>
          </p:cNvSpPr>
          <p:nvPr>
            <p:ph type="body" idx="1"/>
          </p:nvPr>
        </p:nvSpPr>
        <p:spPr>
          <a:xfrm>
            <a:off x="304800" y="838201"/>
            <a:ext cx="6019801" cy="5791200"/>
          </a:xfrm>
        </p:spPr>
        <p:txBody>
          <a:bodyPr>
            <a:normAutofit lnSpcReduction="10000"/>
          </a:bodyPr>
          <a:lstStyle/>
          <a:p>
            <a:pPr marL="0" indent="0">
              <a:buNone/>
              <a:tabLst>
                <a:tab pos="1428750" algn="l"/>
                <a:tab pos="2338388" algn="ctr"/>
                <a:tab pos="3594100" algn="ctr"/>
                <a:tab pos="4921250" algn="ctr"/>
              </a:tabLst>
            </a:pPr>
            <a:r>
              <a:rPr lang="en-US" sz="2000" dirty="0"/>
              <a:t>Initially</a:t>
            </a:r>
          </a:p>
          <a:p>
            <a:pPr marL="457200" indent="-457200">
              <a:buFont typeface="+mj-lt"/>
              <a:buAutoNum type="arabicPeriod"/>
              <a:tabLst>
                <a:tab pos="1428750" algn="l"/>
                <a:tab pos="2338388" algn="ctr"/>
                <a:tab pos="3594100" algn="ctr"/>
                <a:tab pos="4921250" algn="ctr"/>
              </a:tabLst>
            </a:pPr>
            <a:r>
              <a:rPr lang="en-US" sz="2000" dirty="0"/>
              <a:t>Work = [0, 0, 0] &amp; </a:t>
            </a:r>
          </a:p>
          <a:p>
            <a:pPr marL="457200" indent="-457200">
              <a:buFont typeface="+mj-lt"/>
              <a:buAutoNum type="arabicPeriod"/>
              <a:tabLst>
                <a:tab pos="1428750" algn="l"/>
                <a:tab pos="2338388" algn="ctr"/>
                <a:tab pos="3594100" algn="ctr"/>
                <a:tab pos="4921250" algn="ctr"/>
              </a:tabLst>
            </a:pPr>
            <a:r>
              <a:rPr lang="en-US" sz="2000" dirty="0"/>
              <a:t>Finish = [false, false, false, false, false]</a:t>
            </a:r>
          </a:p>
          <a:p>
            <a:pPr marL="457200" indent="-457200">
              <a:buFont typeface="+mj-lt"/>
              <a:buAutoNum type="arabicPeriod"/>
              <a:tabLst>
                <a:tab pos="1428750" algn="l"/>
                <a:tab pos="2338388" algn="ctr"/>
                <a:tab pos="3594100" algn="ctr"/>
                <a:tab pos="4921250" algn="ctr"/>
              </a:tabLst>
            </a:pPr>
            <a:endParaRPr lang="en-US" altLang="en-US" sz="2000" dirty="0"/>
          </a:p>
          <a:p>
            <a:pPr marL="457200" indent="-457200">
              <a:buFont typeface="+mj-lt"/>
              <a:buAutoNum type="arabicPeriod"/>
              <a:tabLst>
                <a:tab pos="1428750" algn="l"/>
                <a:tab pos="2338388" algn="ctr"/>
                <a:tab pos="3594100" algn="ctr"/>
                <a:tab pos="4921250" algn="ctr"/>
              </a:tabLst>
            </a:pPr>
            <a:r>
              <a:rPr lang="en-US" altLang="en-US" sz="2000" dirty="0" err="1"/>
              <a:t>i</a:t>
            </a:r>
            <a:r>
              <a:rPr lang="en-US" altLang="en-US" sz="2000" dirty="0"/>
              <a:t>=0 is selected as both </a:t>
            </a:r>
          </a:p>
          <a:p>
            <a:pPr marL="457200" indent="-457200">
              <a:buFont typeface="+mj-lt"/>
              <a:buAutoNum type="arabicPeriod"/>
              <a:tabLst>
                <a:tab pos="1428750" algn="l"/>
                <a:tab pos="2338388" algn="ctr"/>
                <a:tab pos="3594100" algn="ctr"/>
                <a:tab pos="4921250" algn="ctr"/>
              </a:tabLst>
            </a:pPr>
            <a:r>
              <a:rPr lang="en-US" altLang="en-US" sz="2000" dirty="0"/>
              <a:t>Finish[0] = false and [0, 0, 0]&lt;=[0, 0, 0]</a:t>
            </a:r>
          </a:p>
          <a:p>
            <a:pPr marL="457200" indent="-457200">
              <a:buFont typeface="+mj-lt"/>
              <a:buAutoNum type="arabicPeriod"/>
              <a:tabLst>
                <a:tab pos="1428750" algn="l"/>
                <a:tab pos="2338388" algn="ctr"/>
                <a:tab pos="3594100" algn="ctr"/>
                <a:tab pos="4921250" algn="ctr"/>
              </a:tabLst>
            </a:pPr>
            <a:r>
              <a:rPr lang="en-US" altLang="en-US" sz="2000" dirty="0"/>
              <a:t>Work =[0, 0, 0]+[0, 1, 0] =&gt;[0, 1, 0] &amp;              </a:t>
            </a:r>
          </a:p>
          <a:p>
            <a:pPr marL="457200" indent="-457200">
              <a:buFont typeface="+mj-lt"/>
              <a:buAutoNum type="arabicPeriod"/>
              <a:tabLst>
                <a:tab pos="1428750" algn="l"/>
                <a:tab pos="2338388" algn="ctr"/>
                <a:tab pos="3594100" algn="ctr"/>
                <a:tab pos="4921250" algn="ctr"/>
              </a:tabLst>
            </a:pPr>
            <a:r>
              <a:rPr lang="en-US" altLang="en-US" sz="2000" dirty="0"/>
              <a:t>Finish = [true, false, false, false, false]</a:t>
            </a:r>
          </a:p>
          <a:p>
            <a:pPr marL="457200" indent="-457200">
              <a:buFont typeface="+mj-lt"/>
              <a:buAutoNum type="arabicPeriod"/>
              <a:tabLst>
                <a:tab pos="1428750" algn="l"/>
                <a:tab pos="2338388" algn="ctr"/>
                <a:tab pos="3594100" algn="ctr"/>
                <a:tab pos="4921250" algn="ctr"/>
              </a:tabLst>
            </a:pPr>
            <a:endParaRPr lang="en-US" altLang="en-US" sz="2000" dirty="0"/>
          </a:p>
          <a:p>
            <a:pPr marL="457200" indent="-457200">
              <a:buFont typeface="+mj-lt"/>
              <a:buAutoNum type="arabicPeriod"/>
              <a:tabLst>
                <a:tab pos="1428750" algn="l"/>
                <a:tab pos="2338388" algn="ctr"/>
                <a:tab pos="3594100" algn="ctr"/>
                <a:tab pos="4921250" algn="ctr"/>
              </a:tabLst>
            </a:pPr>
            <a:r>
              <a:rPr lang="en-US" altLang="en-US" sz="2000" dirty="0" err="1"/>
              <a:t>i</a:t>
            </a:r>
            <a:r>
              <a:rPr lang="en-US" altLang="en-US" sz="2000" dirty="0"/>
              <a:t>=1 , </a:t>
            </a:r>
          </a:p>
          <a:p>
            <a:pPr marL="457200" indent="-457200">
              <a:buFont typeface="+mj-lt"/>
              <a:buAutoNum type="arabicPeriod"/>
              <a:tabLst>
                <a:tab pos="1428750" algn="l"/>
                <a:tab pos="2338388" algn="ctr"/>
                <a:tab pos="3594100" algn="ctr"/>
                <a:tab pos="4921250" algn="ctr"/>
              </a:tabLst>
            </a:pPr>
            <a:r>
              <a:rPr lang="en-US" altLang="en-US" sz="2000" dirty="0"/>
              <a:t>Finish[1]=false and [2,0,2]!&lt;=[0,1,0]</a:t>
            </a:r>
          </a:p>
          <a:p>
            <a:pPr marL="457200" indent="-457200">
              <a:buFont typeface="+mj-lt"/>
              <a:buAutoNum type="arabicPeriod"/>
              <a:tabLst>
                <a:tab pos="1428750" algn="l"/>
                <a:tab pos="2338388" algn="ctr"/>
                <a:tab pos="3594100" algn="ctr"/>
                <a:tab pos="4921250" algn="ctr"/>
              </a:tabLst>
            </a:pPr>
            <a:r>
              <a:rPr lang="en-US" altLang="en-US" sz="2000" dirty="0"/>
              <a:t>P1 should wait</a:t>
            </a:r>
          </a:p>
          <a:p>
            <a:pPr marL="457200" indent="-457200" fontAlgn="base">
              <a:buFont typeface="+mj-lt"/>
              <a:buAutoNum type="arabicPeriod"/>
            </a:pPr>
            <a:endParaRPr lang="en-US" sz="2000" i="1" dirty="0"/>
          </a:p>
          <a:p>
            <a:pPr marL="457200" indent="-457200" fontAlgn="base">
              <a:buFont typeface="+mj-lt"/>
              <a:buAutoNum type="arabicPeriod"/>
            </a:pPr>
            <a:r>
              <a:rPr lang="en-US" sz="2000" i="1" dirty="0" err="1"/>
              <a:t>i</a:t>
            </a:r>
            <a:r>
              <a:rPr lang="en-US" sz="2000" i="1" dirty="0"/>
              <a:t>=2</a:t>
            </a:r>
            <a:r>
              <a:rPr lang="en-US" sz="2000" dirty="0"/>
              <a:t> is selected as both </a:t>
            </a:r>
          </a:p>
          <a:p>
            <a:pPr marL="457200" indent="-457200" fontAlgn="base">
              <a:buFont typeface="+mj-lt"/>
              <a:buAutoNum type="arabicPeriod"/>
            </a:pPr>
            <a:r>
              <a:rPr lang="en-US" sz="2000" dirty="0"/>
              <a:t>Finish[2] = false and [0, 0, 0]&lt;=[0, 1, 0]</a:t>
            </a:r>
          </a:p>
          <a:p>
            <a:pPr marL="514350" indent="-514350" fontAlgn="base">
              <a:buFont typeface="+mj-lt"/>
              <a:buAutoNum type="arabicPeriod"/>
            </a:pPr>
            <a:r>
              <a:rPr lang="en-US" sz="2000" dirty="0"/>
              <a:t>      Work =[0, 1, 0]+[3, 0, 3] =&gt;[3, 1, 3] </a:t>
            </a:r>
          </a:p>
          <a:p>
            <a:pPr marL="514350" indent="-514350" fontAlgn="base">
              <a:buFont typeface="+mj-lt"/>
              <a:buAutoNum type="arabicPeriod"/>
            </a:pPr>
            <a:r>
              <a:rPr lang="en-US" sz="2000" dirty="0"/>
              <a:t>Finish = [true, false, true, false, false]</a:t>
            </a:r>
          </a:p>
          <a:p>
            <a:pPr marL="457200" indent="-457200" fontAlgn="base">
              <a:buFont typeface="+mj-lt"/>
              <a:buAutoNum type="arabicParenR" startAt="6"/>
            </a:pPr>
            <a:endParaRPr lang="en-US" sz="2000" dirty="0"/>
          </a:p>
          <a:p>
            <a:pPr marL="0" indent="0">
              <a:buNone/>
              <a:tabLst>
                <a:tab pos="1428750" algn="l"/>
                <a:tab pos="2338388" algn="ctr"/>
                <a:tab pos="3594100" algn="ctr"/>
                <a:tab pos="4921250" algn="ctr"/>
              </a:tabLst>
            </a:pPr>
            <a:endParaRPr lang="en-US" altLang="en-US" sz="2000" dirty="0"/>
          </a:p>
        </p:txBody>
      </p:sp>
      <p:sp>
        <p:nvSpPr>
          <p:cNvPr id="2" name="Rectangle 1"/>
          <p:cNvSpPr/>
          <p:nvPr/>
        </p:nvSpPr>
        <p:spPr>
          <a:xfrm>
            <a:off x="6477000" y="1295400"/>
            <a:ext cx="2667000" cy="1384995"/>
          </a:xfrm>
          <a:prstGeom prst="rect">
            <a:avLst/>
          </a:prstGeom>
        </p:spPr>
        <p:txBody>
          <a:bodyPr wrap="square">
            <a:spAutoFit/>
          </a:bodyPr>
          <a:lstStyle/>
          <a:p>
            <a:pPr marL="393700" indent="-393700">
              <a:buFont typeface="Monotype Sorts" pitchFamily="-84" charset="2"/>
              <a:buNone/>
            </a:pPr>
            <a:r>
              <a:rPr lang="en-US" altLang="en-US" sz="1400" dirty="0"/>
              <a:t>Check If</a:t>
            </a:r>
          </a:p>
          <a:p>
            <a:pPr marL="393700" indent="-393700">
              <a:buFont typeface="Monotype Sorts" pitchFamily="-84" charset="2"/>
              <a:buNone/>
            </a:pPr>
            <a:r>
              <a:rPr lang="en-US" altLang="en-US" sz="1400" dirty="0"/>
              <a:t>(a)	</a:t>
            </a:r>
            <a:r>
              <a:rPr lang="en-US" altLang="en-US" sz="1400" b="1" i="1" dirty="0"/>
              <a:t>Finish</a:t>
            </a:r>
            <a:r>
              <a:rPr lang="en-US" altLang="en-US" sz="1400" b="1" dirty="0"/>
              <a:t>[</a:t>
            </a:r>
            <a:r>
              <a:rPr lang="en-US" altLang="en-US" sz="1400" b="1" i="1" dirty="0" err="1"/>
              <a:t>i</a:t>
            </a:r>
            <a:r>
              <a:rPr lang="en-US" altLang="en-US" sz="1400" b="1" dirty="0"/>
              <a:t>] == </a:t>
            </a:r>
            <a:r>
              <a:rPr lang="en-US" altLang="en-US" sz="1400" b="1" i="1" dirty="0"/>
              <a:t>false</a:t>
            </a:r>
            <a:endParaRPr lang="en-US" altLang="en-US" sz="1400" b="1" dirty="0"/>
          </a:p>
          <a:p>
            <a:pPr marL="393700" indent="-393700">
              <a:buFont typeface="Monotype Sorts" pitchFamily="-84" charset="2"/>
              <a:buAutoNum type="alphaLcParenBoth" startAt="2"/>
            </a:pPr>
            <a:r>
              <a:rPr lang="en-US" altLang="en-US" sz="1400" b="1" i="1" dirty="0" err="1"/>
              <a:t>Request</a:t>
            </a:r>
            <a:r>
              <a:rPr lang="en-US" altLang="en-US" sz="1400" b="1" i="1" baseline="-25000" dirty="0" err="1"/>
              <a:t>i</a:t>
            </a:r>
            <a:r>
              <a:rPr lang="en-US" altLang="en-US" sz="1400" b="1" dirty="0"/>
              <a:t> </a:t>
            </a:r>
            <a:r>
              <a:rPr lang="en-US" altLang="en-US" sz="1400" b="1" dirty="0">
                <a:sym typeface="Symbol" pitchFamily="18" charset="2"/>
              </a:rPr>
              <a:t> </a:t>
            </a:r>
            <a:r>
              <a:rPr lang="en-US" altLang="en-US" sz="1400" b="1" i="1" dirty="0">
                <a:sym typeface="Symbol" pitchFamily="18" charset="2"/>
              </a:rPr>
              <a:t>Work</a:t>
            </a:r>
          </a:p>
          <a:p>
            <a:r>
              <a:rPr lang="en-US" altLang="en-US" sz="1400" b="1" i="1" dirty="0"/>
              <a:t>Then</a:t>
            </a:r>
          </a:p>
          <a:p>
            <a:r>
              <a:rPr lang="en-US" altLang="en-US" sz="1400" b="1" i="1" dirty="0"/>
              <a:t>Work</a:t>
            </a:r>
            <a:r>
              <a:rPr lang="en-US" altLang="en-US" sz="1400" b="1" dirty="0"/>
              <a:t> = </a:t>
            </a:r>
            <a:r>
              <a:rPr lang="en-US" altLang="en-US" sz="1400" b="1" i="1" dirty="0"/>
              <a:t>Work</a:t>
            </a:r>
            <a:r>
              <a:rPr lang="en-US" altLang="en-US" sz="1400" b="1" dirty="0"/>
              <a:t> + </a:t>
            </a:r>
            <a:r>
              <a:rPr lang="en-US" altLang="en-US" sz="1400" b="1" i="1" dirty="0" err="1"/>
              <a:t>Allocation</a:t>
            </a:r>
            <a:r>
              <a:rPr lang="en-US" altLang="en-US" sz="1400" b="1" i="1" baseline="-25000" dirty="0" err="1"/>
              <a:t>i</a:t>
            </a:r>
            <a:br>
              <a:rPr lang="en-US" altLang="en-US" sz="1400" b="1" dirty="0"/>
            </a:br>
            <a:r>
              <a:rPr lang="en-US" altLang="en-US" sz="1400" b="1" i="1" dirty="0"/>
              <a:t>Finish</a:t>
            </a:r>
            <a:r>
              <a:rPr lang="en-US" altLang="en-US" sz="1400" b="1" dirty="0"/>
              <a:t>[</a:t>
            </a:r>
            <a:r>
              <a:rPr lang="en-US" altLang="en-US" sz="1400" b="1" i="1" dirty="0" err="1"/>
              <a:t>i</a:t>
            </a:r>
            <a:r>
              <a:rPr lang="en-US" altLang="en-US" sz="1400" b="1" dirty="0"/>
              <a:t>] = </a:t>
            </a:r>
            <a:r>
              <a:rPr lang="en-US" altLang="en-US" sz="1400" b="1" i="1" dirty="0"/>
              <a:t>true</a:t>
            </a:r>
            <a:endParaRPr lang="en-US" altLang="en-US" sz="1400" b="1" dirty="0">
              <a:sym typeface="Symbol" pitchFamily="18" charset="2"/>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454" t="22222" r="38311" b="50000"/>
          <a:stretch/>
        </p:blipFill>
        <p:spPr bwMode="auto">
          <a:xfrm>
            <a:off x="5638800" y="2819401"/>
            <a:ext cx="3200400" cy="3638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122C4CDB-1A19-4C22-A016-37F6E4BF3F9D}"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104</a:t>
            </a:fld>
            <a:endParaRPr lang="en-US"/>
          </a:p>
        </p:txBody>
      </p:sp>
    </p:spTree>
    <p:extLst>
      <p:ext uri="{BB962C8B-B14F-4D97-AF65-F5344CB8AC3E}">
        <p14:creationId xmlns:p14="http://schemas.microsoft.com/office/powerpoint/2010/main" val="353618250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22350" y="214313"/>
            <a:ext cx="7664450" cy="576262"/>
          </a:xfrm>
        </p:spPr>
        <p:txBody>
          <a:bodyPr>
            <a:normAutofit fontScale="90000"/>
          </a:bodyPr>
          <a:lstStyle/>
          <a:p>
            <a:pPr eaLnBrk="1" hangingPunct="1"/>
            <a:r>
              <a:rPr lang="en-US" altLang="en-US"/>
              <a:t>Example of Detection Algorithm</a:t>
            </a:r>
          </a:p>
        </p:txBody>
      </p:sp>
      <p:sp>
        <p:nvSpPr>
          <p:cNvPr id="43011" name="Rectangle 3"/>
          <p:cNvSpPr>
            <a:spLocks noGrp="1" noChangeArrowheads="1"/>
          </p:cNvSpPr>
          <p:nvPr>
            <p:ph type="body" idx="1"/>
          </p:nvPr>
        </p:nvSpPr>
        <p:spPr>
          <a:xfrm>
            <a:off x="304800" y="1108075"/>
            <a:ext cx="6019801" cy="5521325"/>
          </a:xfrm>
        </p:spPr>
        <p:txBody>
          <a:bodyPr>
            <a:normAutofit/>
          </a:bodyPr>
          <a:lstStyle/>
          <a:p>
            <a:pPr marL="514350" indent="-514350" fontAlgn="base">
              <a:buFont typeface="+mj-lt"/>
              <a:buAutoNum type="arabicPeriod"/>
            </a:pPr>
            <a:r>
              <a:rPr lang="en-US" sz="1900" dirty="0" err="1"/>
              <a:t>i</a:t>
            </a:r>
            <a:r>
              <a:rPr lang="en-US" sz="1900" dirty="0"/>
              <a:t>=3 is selected as both </a:t>
            </a:r>
          </a:p>
          <a:p>
            <a:pPr marL="514350" indent="-514350" fontAlgn="base">
              <a:buFont typeface="+mj-lt"/>
              <a:buAutoNum type="arabicPeriod"/>
            </a:pPr>
            <a:r>
              <a:rPr lang="en-US" sz="1900" dirty="0"/>
              <a:t>Finish[3] = false and [1, 0, 0]&lt;=[3, 1, 3]</a:t>
            </a:r>
          </a:p>
          <a:p>
            <a:pPr marL="514350" indent="-514350" fontAlgn="base">
              <a:buFont typeface="+mj-lt"/>
              <a:buAutoNum type="arabicPeriod"/>
            </a:pPr>
            <a:r>
              <a:rPr lang="en-US" sz="1900" dirty="0"/>
              <a:t>      Work =[3, 1, 3]+[2, 1, 1] =&gt;[5, 2, 4] &amp;</a:t>
            </a:r>
          </a:p>
          <a:p>
            <a:pPr marL="514350" indent="-514350" fontAlgn="base">
              <a:buFont typeface="+mj-lt"/>
              <a:buAutoNum type="arabicPeriod"/>
            </a:pPr>
            <a:r>
              <a:rPr lang="en-US" sz="1900" dirty="0"/>
              <a:t>      Finish = [true, false, true, true, false]</a:t>
            </a:r>
          </a:p>
          <a:p>
            <a:pPr marL="514350" indent="-514350" fontAlgn="base">
              <a:buFont typeface="+mj-lt"/>
              <a:buAutoNum type="arabicPeriod"/>
            </a:pPr>
            <a:endParaRPr lang="en-US" sz="1900" i="1" dirty="0"/>
          </a:p>
          <a:p>
            <a:pPr marL="514350" indent="-514350" fontAlgn="base">
              <a:buFont typeface="+mj-lt"/>
              <a:buAutoNum type="arabicPeriod"/>
            </a:pPr>
            <a:r>
              <a:rPr lang="en-US" sz="1900" i="1" dirty="0" err="1"/>
              <a:t>i</a:t>
            </a:r>
            <a:r>
              <a:rPr lang="en-US" sz="1900" i="1" dirty="0"/>
              <a:t>=4, is selected as both </a:t>
            </a:r>
          </a:p>
          <a:p>
            <a:pPr marL="514350" indent="-514350" fontAlgn="base">
              <a:buFont typeface="+mj-lt"/>
              <a:buAutoNum type="arabicPeriod"/>
            </a:pPr>
            <a:r>
              <a:rPr lang="en-US" sz="1900" i="1" dirty="0"/>
              <a:t>F</a:t>
            </a:r>
            <a:r>
              <a:rPr lang="en-US" sz="1900" dirty="0"/>
              <a:t>inish[4]=[false] and [0,0,2]&lt;=[5,2,4]</a:t>
            </a:r>
          </a:p>
          <a:p>
            <a:pPr marL="514350" indent="-514350" fontAlgn="base">
              <a:buFont typeface="+mj-lt"/>
              <a:buAutoNum type="arabicPeriod"/>
            </a:pPr>
            <a:r>
              <a:rPr lang="en-US" sz="1900" i="1" dirty="0"/>
              <a:t>Work=[5,2,4]+[0,0,2]=[5,2,6]</a:t>
            </a:r>
          </a:p>
          <a:p>
            <a:pPr marL="514350" indent="-514350" fontAlgn="base">
              <a:buFont typeface="+mj-lt"/>
              <a:buAutoNum type="arabicPeriod"/>
            </a:pPr>
            <a:r>
              <a:rPr lang="en-US" sz="1900" dirty="0"/>
              <a:t>Finish = [true, false, true, true, true]</a:t>
            </a:r>
          </a:p>
          <a:p>
            <a:pPr marL="514350" indent="-514350" fontAlgn="base">
              <a:buFont typeface="+mj-lt"/>
              <a:buAutoNum type="arabicPeriod"/>
            </a:pPr>
            <a:endParaRPr lang="en-US" sz="1900" i="1" dirty="0"/>
          </a:p>
          <a:p>
            <a:pPr marL="514350" indent="-514350" fontAlgn="base">
              <a:buFont typeface="+mj-lt"/>
              <a:buAutoNum type="arabicPeriod"/>
            </a:pPr>
            <a:r>
              <a:rPr lang="en-US" sz="1900" i="1" dirty="0" err="1"/>
              <a:t>i</a:t>
            </a:r>
            <a:r>
              <a:rPr lang="en-US" sz="1900" i="1" dirty="0"/>
              <a:t>=1</a:t>
            </a:r>
            <a:r>
              <a:rPr lang="en-US" sz="1900" dirty="0"/>
              <a:t> is selected as both </a:t>
            </a:r>
          </a:p>
          <a:p>
            <a:pPr marL="514350" indent="-514350" fontAlgn="base">
              <a:buFont typeface="+mj-lt"/>
              <a:buAutoNum type="arabicPeriod"/>
            </a:pPr>
            <a:r>
              <a:rPr lang="en-US" sz="1900" dirty="0"/>
              <a:t>Finish[1] = false and [2, 0, 2]&lt;=[5, 2, 6]</a:t>
            </a:r>
          </a:p>
          <a:p>
            <a:pPr marL="514350" indent="-514350" fontAlgn="base">
              <a:buFont typeface="+mj-lt"/>
              <a:buAutoNum type="arabicPeriod"/>
            </a:pPr>
            <a:r>
              <a:rPr lang="en-US" sz="1900" dirty="0"/>
              <a:t>      Work =[5, 2, 6]+[2, 0, 0] =&gt;[7, 2, 6] </a:t>
            </a:r>
          </a:p>
          <a:p>
            <a:pPr marL="514350" indent="-514350" fontAlgn="base">
              <a:buFont typeface="+mj-lt"/>
              <a:buAutoNum type="arabicPeriod"/>
            </a:pPr>
            <a:r>
              <a:rPr lang="en-US" sz="1900" dirty="0"/>
              <a:t>Finish = [true, true, true, true, true].</a:t>
            </a:r>
          </a:p>
          <a:p>
            <a:pPr marL="457200" indent="-457200" fontAlgn="base">
              <a:buFont typeface="+mj-lt"/>
              <a:buAutoNum type="arabicParenR" startAt="6"/>
            </a:pPr>
            <a:endParaRPr lang="en-US" sz="1900" dirty="0"/>
          </a:p>
          <a:p>
            <a:pPr marL="0" indent="0" fontAlgn="base">
              <a:buNone/>
            </a:pPr>
            <a:endParaRPr lang="en-US" sz="2600" dirty="0"/>
          </a:p>
          <a:p>
            <a:pPr marL="457200" indent="-457200" fontAlgn="base">
              <a:buFont typeface="+mj-lt"/>
              <a:buAutoNum type="arabicParenR" startAt="6"/>
            </a:pPr>
            <a:endParaRPr lang="en-US" sz="2000" dirty="0"/>
          </a:p>
          <a:p>
            <a:pPr marL="0" indent="0">
              <a:buNone/>
              <a:tabLst>
                <a:tab pos="1428750" algn="l"/>
                <a:tab pos="2338388" algn="ctr"/>
                <a:tab pos="3594100" algn="ctr"/>
                <a:tab pos="4921250" algn="ctr"/>
              </a:tabLst>
            </a:pPr>
            <a:endParaRPr lang="en-US" altLang="en-US" sz="2000" dirty="0"/>
          </a:p>
        </p:txBody>
      </p:sp>
      <p:sp>
        <p:nvSpPr>
          <p:cNvPr id="2" name="Rectangle 1"/>
          <p:cNvSpPr/>
          <p:nvPr/>
        </p:nvSpPr>
        <p:spPr>
          <a:xfrm>
            <a:off x="6477000" y="1295400"/>
            <a:ext cx="2667000" cy="2397579"/>
          </a:xfrm>
          <a:prstGeom prst="rect">
            <a:avLst/>
          </a:prstGeom>
        </p:spPr>
        <p:txBody>
          <a:bodyPr wrap="square">
            <a:spAutoFit/>
          </a:bodyPr>
          <a:lstStyle/>
          <a:p>
            <a:pPr marL="393700" indent="-393700">
              <a:buFont typeface="Monotype Sorts" pitchFamily="-84" charset="2"/>
              <a:buNone/>
            </a:pPr>
            <a:r>
              <a:rPr lang="en-US" altLang="en-US" sz="1400" dirty="0"/>
              <a:t>Check If</a:t>
            </a:r>
          </a:p>
          <a:p>
            <a:pPr marL="393700" indent="-393700">
              <a:buFont typeface="Monotype Sorts" pitchFamily="-84" charset="2"/>
              <a:buNone/>
            </a:pPr>
            <a:r>
              <a:rPr lang="en-US" altLang="en-US" sz="1400" dirty="0"/>
              <a:t>(a)	</a:t>
            </a:r>
            <a:r>
              <a:rPr lang="en-US" altLang="en-US" sz="1400" b="1" i="1" dirty="0"/>
              <a:t>Finish</a:t>
            </a:r>
            <a:r>
              <a:rPr lang="en-US" altLang="en-US" sz="1400" b="1" dirty="0"/>
              <a:t>[</a:t>
            </a:r>
            <a:r>
              <a:rPr lang="en-US" altLang="en-US" sz="1400" b="1" i="1" dirty="0" err="1"/>
              <a:t>i</a:t>
            </a:r>
            <a:r>
              <a:rPr lang="en-US" altLang="en-US" sz="1400" b="1" dirty="0"/>
              <a:t>] == </a:t>
            </a:r>
            <a:r>
              <a:rPr lang="en-US" altLang="en-US" sz="1400" b="1" i="1" dirty="0"/>
              <a:t>false</a:t>
            </a:r>
            <a:endParaRPr lang="en-US" altLang="en-US" sz="1400" b="1" dirty="0"/>
          </a:p>
          <a:p>
            <a:pPr marL="393700" indent="-393700">
              <a:buFont typeface="Monotype Sorts" pitchFamily="-84" charset="2"/>
              <a:buAutoNum type="alphaLcParenBoth" startAt="2"/>
            </a:pPr>
            <a:r>
              <a:rPr lang="en-US" altLang="en-US" sz="1400" b="1" i="1" dirty="0" err="1"/>
              <a:t>Request</a:t>
            </a:r>
            <a:r>
              <a:rPr lang="en-US" altLang="en-US" sz="1400" b="1" i="1" baseline="-25000" dirty="0" err="1"/>
              <a:t>i</a:t>
            </a:r>
            <a:r>
              <a:rPr lang="en-US" altLang="en-US" sz="1400" b="1" dirty="0"/>
              <a:t> </a:t>
            </a:r>
            <a:r>
              <a:rPr lang="en-US" altLang="en-US" sz="1400" b="1" dirty="0">
                <a:sym typeface="Symbol" pitchFamily="18" charset="2"/>
              </a:rPr>
              <a:t> </a:t>
            </a:r>
            <a:r>
              <a:rPr lang="en-US" altLang="en-US" sz="1400" b="1" i="1" dirty="0">
                <a:sym typeface="Symbol" pitchFamily="18" charset="2"/>
              </a:rPr>
              <a:t>Work</a:t>
            </a:r>
          </a:p>
          <a:p>
            <a:r>
              <a:rPr lang="en-US" altLang="en-US" sz="1400" b="1" i="1" dirty="0"/>
              <a:t>Then</a:t>
            </a:r>
          </a:p>
          <a:p>
            <a:r>
              <a:rPr lang="en-US" altLang="en-US" sz="1400" b="1" i="1" dirty="0"/>
              <a:t>Work</a:t>
            </a:r>
            <a:r>
              <a:rPr lang="en-US" altLang="en-US" sz="1400" b="1" dirty="0"/>
              <a:t> = </a:t>
            </a:r>
            <a:r>
              <a:rPr lang="en-US" altLang="en-US" sz="1400" b="1" i="1" dirty="0"/>
              <a:t>Work</a:t>
            </a:r>
            <a:r>
              <a:rPr lang="en-US" altLang="en-US" sz="1400" b="1" dirty="0"/>
              <a:t> + </a:t>
            </a:r>
            <a:r>
              <a:rPr lang="en-US" altLang="en-US" sz="1400" b="1" i="1" dirty="0" err="1"/>
              <a:t>Allocation</a:t>
            </a:r>
            <a:r>
              <a:rPr lang="en-US" altLang="en-US" sz="1400" b="1" i="1" baseline="-25000" dirty="0" err="1"/>
              <a:t>i</a:t>
            </a:r>
            <a:br>
              <a:rPr lang="en-US" altLang="en-US" sz="1400" b="1" dirty="0"/>
            </a:br>
            <a:r>
              <a:rPr lang="en-US" altLang="en-US" sz="1400" b="1" i="1" dirty="0"/>
              <a:t>Finish</a:t>
            </a:r>
            <a:r>
              <a:rPr lang="en-US" altLang="en-US" sz="1400" b="1" dirty="0"/>
              <a:t>[</a:t>
            </a:r>
            <a:r>
              <a:rPr lang="en-US" altLang="en-US" sz="1400" b="1" i="1" dirty="0" err="1"/>
              <a:t>i</a:t>
            </a:r>
            <a:r>
              <a:rPr lang="en-US" altLang="en-US" sz="1400" b="1" dirty="0"/>
              <a:t>] = </a:t>
            </a:r>
            <a:r>
              <a:rPr lang="en-US" altLang="en-US" sz="1400" b="1" i="1" dirty="0"/>
              <a:t>true</a:t>
            </a:r>
          </a:p>
          <a:p>
            <a:endParaRPr lang="en-US" altLang="en-US" sz="1400" b="1" i="1" dirty="0">
              <a:sym typeface="Symbol" pitchFamily="18" charset="2"/>
            </a:endParaRPr>
          </a:p>
          <a:p>
            <a:pPr>
              <a:lnSpc>
                <a:spcPct val="90000"/>
              </a:lnSpc>
              <a:buFont typeface="Monotype Sorts" pitchFamily="-84" charset="2"/>
              <a:buNone/>
            </a:pPr>
            <a:r>
              <a:rPr lang="en-US" altLang="en-US" sz="1400" dirty="0"/>
              <a:t>If </a:t>
            </a:r>
            <a:r>
              <a:rPr lang="en-US" altLang="en-US" sz="1400" b="1" i="1" dirty="0"/>
              <a:t>Finish[</a:t>
            </a:r>
            <a:r>
              <a:rPr lang="en-US" altLang="en-US" sz="1400" b="1" i="1" dirty="0" err="1"/>
              <a:t>i</a:t>
            </a:r>
            <a:r>
              <a:rPr lang="en-US" altLang="en-US" sz="1400" b="1" i="1" dirty="0"/>
              <a:t>] == false</a:t>
            </a:r>
            <a:r>
              <a:rPr lang="en-US" altLang="en-US" sz="1400" dirty="0"/>
              <a:t>, for some </a:t>
            </a:r>
            <a:r>
              <a:rPr lang="en-US" altLang="en-US" sz="1400" b="1" i="1" dirty="0" err="1"/>
              <a:t>i</a:t>
            </a:r>
            <a:r>
              <a:rPr lang="en-US" altLang="en-US" sz="1400" dirty="0"/>
              <a:t>, 1 </a:t>
            </a:r>
            <a:r>
              <a:rPr lang="en-US" altLang="en-US" sz="1400" dirty="0">
                <a:sym typeface="Symbol" pitchFamily="18" charset="2"/>
              </a:rPr>
              <a:t> </a:t>
            </a:r>
            <a:r>
              <a:rPr lang="en-US" altLang="en-US" sz="1400" b="1" i="1" dirty="0" err="1">
                <a:sym typeface="Symbol" pitchFamily="18" charset="2"/>
              </a:rPr>
              <a:t>i</a:t>
            </a:r>
            <a:r>
              <a:rPr lang="en-US" altLang="en-US" sz="1400" dirty="0">
                <a:sym typeface="Symbol" pitchFamily="18" charset="2"/>
              </a:rPr>
              <a:t>   </a:t>
            </a:r>
            <a:r>
              <a:rPr lang="en-US" altLang="en-US" sz="1400" b="1" i="1" dirty="0">
                <a:sym typeface="Symbol" pitchFamily="18" charset="2"/>
              </a:rPr>
              <a:t>n</a:t>
            </a:r>
            <a:r>
              <a:rPr lang="en-US" altLang="en-US" sz="1400" dirty="0">
                <a:sym typeface="Symbol" pitchFamily="18" charset="2"/>
              </a:rPr>
              <a:t>, then the system is in deadlock state. 	</a:t>
            </a:r>
            <a:endParaRPr lang="en-US" altLang="en-US" sz="1400" dirty="0"/>
          </a:p>
          <a:p>
            <a:endParaRPr lang="en-US" altLang="en-US" sz="1400" b="1" dirty="0">
              <a:sym typeface="Symbol" pitchFamily="18" charset="2"/>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454" t="22222" r="38311" b="50000"/>
          <a:stretch/>
        </p:blipFill>
        <p:spPr bwMode="auto">
          <a:xfrm>
            <a:off x="5867400" y="3733800"/>
            <a:ext cx="3136900" cy="2669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066800" y="5943600"/>
            <a:ext cx="2063322" cy="646331"/>
          </a:xfrm>
          <a:prstGeom prst="rect">
            <a:avLst/>
          </a:prstGeom>
        </p:spPr>
        <p:txBody>
          <a:bodyPr wrap="none">
            <a:spAutoFit/>
          </a:bodyPr>
          <a:lstStyle/>
          <a:p>
            <a:r>
              <a:rPr lang="en-US" altLang="en-US" b="1" i="1" dirty="0">
                <a:solidFill>
                  <a:srgbClr val="00B0F0"/>
                </a:solidFill>
              </a:rPr>
              <a:t>No Finish[</a:t>
            </a:r>
            <a:r>
              <a:rPr lang="en-US" altLang="en-US" b="1" i="1" dirty="0" err="1">
                <a:solidFill>
                  <a:srgbClr val="00B0F0"/>
                </a:solidFill>
              </a:rPr>
              <a:t>i</a:t>
            </a:r>
            <a:r>
              <a:rPr lang="en-US" altLang="en-US" b="1" i="1" dirty="0">
                <a:solidFill>
                  <a:srgbClr val="00B0F0"/>
                </a:solidFill>
              </a:rPr>
              <a:t>] == false</a:t>
            </a:r>
          </a:p>
          <a:p>
            <a:r>
              <a:rPr lang="en-US" b="1" i="1" dirty="0">
                <a:solidFill>
                  <a:srgbClr val="00B0F0"/>
                </a:solidFill>
              </a:rPr>
              <a:t>No deadlock</a:t>
            </a:r>
            <a:endParaRPr lang="en-US" dirty="0">
              <a:solidFill>
                <a:srgbClr val="00B0F0"/>
              </a:solidFill>
            </a:endParaRPr>
          </a:p>
        </p:txBody>
      </p:sp>
      <p:sp>
        <p:nvSpPr>
          <p:cNvPr id="4" name="Date Placeholder 3"/>
          <p:cNvSpPr>
            <a:spLocks noGrp="1"/>
          </p:cNvSpPr>
          <p:nvPr>
            <p:ph type="dt" sz="half" idx="10"/>
          </p:nvPr>
        </p:nvSpPr>
        <p:spPr/>
        <p:txBody>
          <a:bodyPr/>
          <a:lstStyle/>
          <a:p>
            <a:fld id="{2D0B75B6-2456-442D-9954-8B4227A76BE2}"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105</a:t>
            </a:fld>
            <a:endParaRPr lang="en-US"/>
          </a:p>
        </p:txBody>
      </p:sp>
    </p:spTree>
    <p:extLst>
      <p:ext uri="{BB962C8B-B14F-4D97-AF65-F5344CB8AC3E}">
        <p14:creationId xmlns:p14="http://schemas.microsoft.com/office/powerpoint/2010/main" val="264499720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14313"/>
            <a:ext cx="8229600" cy="576262"/>
          </a:xfrm>
        </p:spPr>
        <p:txBody>
          <a:bodyPr>
            <a:normAutofit fontScale="90000"/>
          </a:bodyPr>
          <a:lstStyle/>
          <a:p>
            <a:pPr eaLnBrk="1" hangingPunct="1"/>
            <a:r>
              <a:rPr lang="en-US" altLang="en-US"/>
              <a:t>Example (Cont.)</a:t>
            </a:r>
          </a:p>
        </p:txBody>
      </p:sp>
      <p:sp>
        <p:nvSpPr>
          <p:cNvPr id="44035" name="Rectangle 3"/>
          <p:cNvSpPr>
            <a:spLocks noGrp="1" noChangeArrowheads="1"/>
          </p:cNvSpPr>
          <p:nvPr>
            <p:ph type="body" idx="1"/>
          </p:nvPr>
        </p:nvSpPr>
        <p:spPr>
          <a:xfrm>
            <a:off x="806450" y="1233488"/>
            <a:ext cx="7781925" cy="5037137"/>
          </a:xfrm>
        </p:spPr>
        <p:txBody>
          <a:bodyPr>
            <a:normAutofit fontScale="55000" lnSpcReduction="20000"/>
          </a:bodyPr>
          <a:lstStyle/>
          <a:p>
            <a:pPr>
              <a:tabLst>
                <a:tab pos="2800350" algn="l"/>
                <a:tab pos="3708400" algn="ctr"/>
              </a:tabLst>
            </a:pPr>
            <a:r>
              <a:rPr lang="en-US" altLang="en-US" b="1" i="1" dirty="0"/>
              <a:t>P</a:t>
            </a:r>
            <a:r>
              <a:rPr lang="en-US" altLang="en-US" b="1" baseline="-25000" dirty="0"/>
              <a:t>2</a:t>
            </a:r>
            <a:r>
              <a:rPr lang="en-US" altLang="en-US" dirty="0"/>
              <a:t> requests an additional instance of type</a:t>
            </a:r>
            <a:r>
              <a:rPr lang="en-US" altLang="en-US" i="1" dirty="0"/>
              <a:t> </a:t>
            </a:r>
            <a:r>
              <a:rPr lang="en-US" altLang="en-US" b="1" i="1" dirty="0"/>
              <a:t>C</a:t>
            </a:r>
            <a:endParaRPr lang="en-US" altLang="en-US" b="1" dirty="0"/>
          </a:p>
          <a:p>
            <a:pPr>
              <a:buFont typeface="Monotype Sorts" pitchFamily="-84" charset="2"/>
              <a:buNone/>
              <a:tabLst>
                <a:tab pos="2800350" algn="l"/>
                <a:tab pos="3708400" algn="ctr"/>
              </a:tabLst>
            </a:pPr>
            <a:r>
              <a:rPr lang="en-US" altLang="en-US" dirty="0"/>
              <a:t>			</a:t>
            </a:r>
            <a:r>
              <a:rPr lang="en-US" altLang="en-US" i="1" u="sng" dirty="0"/>
              <a:t>Request</a:t>
            </a:r>
            <a:endParaRPr lang="en-US" altLang="en-US" i="1" dirty="0"/>
          </a:p>
          <a:p>
            <a:pPr>
              <a:buFont typeface="Monotype Sorts" pitchFamily="-84" charset="2"/>
              <a:buNone/>
              <a:tabLst>
                <a:tab pos="2800350" algn="l"/>
                <a:tab pos="3708400" algn="ctr"/>
              </a:tabLst>
            </a:pPr>
            <a:r>
              <a:rPr lang="en-US" altLang="en-US" i="1" dirty="0"/>
              <a:t>			A B C</a:t>
            </a:r>
          </a:p>
          <a:p>
            <a:pPr>
              <a:buFont typeface="Monotype Sorts" pitchFamily="-84" charset="2"/>
              <a:buNone/>
              <a:tabLst>
                <a:tab pos="2800350" algn="l"/>
                <a:tab pos="3708400" algn="ctr"/>
              </a:tabLst>
            </a:pPr>
            <a:r>
              <a:rPr lang="en-US" altLang="en-US" dirty="0"/>
              <a:t>		 </a:t>
            </a:r>
            <a:r>
              <a:rPr lang="en-US" altLang="en-US" i="1" dirty="0"/>
              <a:t>P</a:t>
            </a:r>
            <a:r>
              <a:rPr lang="en-US" altLang="en-US" baseline="-25000" dirty="0"/>
              <a:t>0</a:t>
            </a:r>
            <a:r>
              <a:rPr lang="en-US" altLang="en-US" dirty="0"/>
              <a:t>	0 0 0</a:t>
            </a:r>
          </a:p>
          <a:p>
            <a:pPr>
              <a:buFont typeface="Monotype Sorts" pitchFamily="-84" charset="2"/>
              <a:buNone/>
              <a:tabLst>
                <a:tab pos="2800350" algn="l"/>
                <a:tab pos="3708400" algn="ctr"/>
              </a:tabLst>
            </a:pPr>
            <a:r>
              <a:rPr lang="en-US" altLang="en-US" dirty="0"/>
              <a:t>		 </a:t>
            </a:r>
            <a:r>
              <a:rPr lang="en-US" altLang="en-US" i="1" dirty="0"/>
              <a:t>P</a:t>
            </a:r>
            <a:r>
              <a:rPr lang="en-US" altLang="en-US" baseline="-25000" dirty="0"/>
              <a:t>1</a:t>
            </a:r>
            <a:r>
              <a:rPr lang="en-US" altLang="en-US" dirty="0"/>
              <a:t>	2 0 2</a:t>
            </a:r>
          </a:p>
          <a:p>
            <a:pPr>
              <a:buFont typeface="Monotype Sorts" pitchFamily="-84" charset="2"/>
              <a:buNone/>
              <a:tabLst>
                <a:tab pos="2800350" algn="l"/>
                <a:tab pos="3708400" algn="ctr"/>
              </a:tabLst>
            </a:pPr>
            <a:r>
              <a:rPr lang="en-US" altLang="en-US" dirty="0"/>
              <a:t>		 </a:t>
            </a:r>
            <a:r>
              <a:rPr lang="en-US" altLang="en-US" i="1" dirty="0"/>
              <a:t>P</a:t>
            </a:r>
            <a:r>
              <a:rPr lang="en-US" altLang="en-US" baseline="-25000" dirty="0"/>
              <a:t>2</a:t>
            </a:r>
            <a:r>
              <a:rPr lang="en-US" altLang="en-US" dirty="0"/>
              <a:t>	0 0 1</a:t>
            </a:r>
          </a:p>
          <a:p>
            <a:pPr>
              <a:buFont typeface="Monotype Sorts" pitchFamily="-84" charset="2"/>
              <a:buNone/>
              <a:tabLst>
                <a:tab pos="2800350" algn="l"/>
                <a:tab pos="3708400" algn="ctr"/>
              </a:tabLst>
            </a:pPr>
            <a:r>
              <a:rPr lang="en-US" altLang="en-US" dirty="0"/>
              <a:t>		 </a:t>
            </a:r>
            <a:r>
              <a:rPr lang="en-US" altLang="en-US" i="1" dirty="0"/>
              <a:t>P</a:t>
            </a:r>
            <a:r>
              <a:rPr lang="en-US" altLang="en-US" baseline="-25000" dirty="0"/>
              <a:t>3</a:t>
            </a:r>
            <a:r>
              <a:rPr lang="en-US" altLang="en-US" dirty="0"/>
              <a:t>	1 0 0 </a:t>
            </a:r>
          </a:p>
          <a:p>
            <a:pPr>
              <a:buFont typeface="Monotype Sorts" pitchFamily="-84" charset="2"/>
              <a:buNone/>
              <a:tabLst>
                <a:tab pos="2800350" algn="l"/>
                <a:tab pos="3708400" algn="ctr"/>
              </a:tabLst>
            </a:pPr>
            <a:r>
              <a:rPr lang="en-US" altLang="en-US" dirty="0"/>
              <a:t>		 </a:t>
            </a:r>
            <a:r>
              <a:rPr lang="en-US" altLang="en-US" i="1" dirty="0"/>
              <a:t>P</a:t>
            </a:r>
            <a:r>
              <a:rPr lang="en-US" altLang="en-US" baseline="-25000" dirty="0"/>
              <a:t>4</a:t>
            </a:r>
            <a:r>
              <a:rPr lang="en-US" altLang="en-US" dirty="0"/>
              <a:t>	0 0 2</a:t>
            </a:r>
          </a:p>
          <a:p>
            <a:pPr>
              <a:buFont typeface="Monotype Sorts" pitchFamily="-84" charset="2"/>
              <a:buNone/>
              <a:tabLst>
                <a:tab pos="2800350" algn="l"/>
                <a:tab pos="3708400" algn="ctr"/>
              </a:tabLst>
            </a:pPr>
            <a:r>
              <a:rPr lang="en-IN" altLang="en-US" dirty="0"/>
              <a:t>Snapshot at time T0:</a:t>
            </a:r>
          </a:p>
          <a:p>
            <a:pPr>
              <a:buFont typeface="Monotype Sorts" pitchFamily="-84" charset="2"/>
              <a:buNone/>
              <a:tabLst>
                <a:tab pos="2800350" algn="l"/>
                <a:tab pos="3708400" algn="ctr"/>
              </a:tabLst>
            </a:pPr>
            <a:r>
              <a:rPr lang="en-IN" altLang="en-US" dirty="0"/>
              <a:t>			 Allocation	Request	Available</a:t>
            </a:r>
          </a:p>
          <a:p>
            <a:pPr>
              <a:buFont typeface="Monotype Sorts" pitchFamily="-84" charset="2"/>
              <a:buNone/>
              <a:tabLst>
                <a:tab pos="2800350" algn="l"/>
                <a:tab pos="3708400" algn="ctr"/>
              </a:tabLst>
            </a:pPr>
            <a:r>
              <a:rPr lang="en-IN" altLang="en-US" dirty="0"/>
              <a:t>			A B C 	  A B C 	A B C</a:t>
            </a:r>
          </a:p>
          <a:p>
            <a:pPr>
              <a:buFont typeface="Monotype Sorts" pitchFamily="-84" charset="2"/>
              <a:buNone/>
              <a:tabLst>
                <a:tab pos="2800350" algn="l"/>
                <a:tab pos="3708400" algn="ctr"/>
              </a:tabLst>
            </a:pPr>
            <a:r>
              <a:rPr lang="en-IN" altLang="en-US" dirty="0"/>
              <a:t>	      P0	          0 1 0                 0 0 0 	0 0 0</a:t>
            </a:r>
          </a:p>
          <a:p>
            <a:pPr>
              <a:buFont typeface="Monotype Sorts" pitchFamily="-84" charset="2"/>
              <a:buNone/>
              <a:tabLst>
                <a:tab pos="2800350" algn="l"/>
                <a:tab pos="3708400" algn="ctr"/>
              </a:tabLst>
            </a:pPr>
            <a:r>
              <a:rPr lang="en-IN" altLang="en-US" dirty="0"/>
              <a:t>             P1	          2 0 0 	  2 0 2</a:t>
            </a:r>
          </a:p>
          <a:p>
            <a:pPr>
              <a:buFont typeface="Monotype Sorts" pitchFamily="-84" charset="2"/>
              <a:buNone/>
              <a:tabLst>
                <a:tab pos="2800350" algn="l"/>
                <a:tab pos="3708400" algn="ctr"/>
              </a:tabLst>
            </a:pPr>
            <a:r>
              <a:rPr lang="en-IN" altLang="en-US" dirty="0"/>
              <a:t>             P2		          3 0 3                 0 0 1</a:t>
            </a:r>
          </a:p>
          <a:p>
            <a:pPr>
              <a:buFont typeface="Monotype Sorts" pitchFamily="-84" charset="2"/>
              <a:buNone/>
              <a:tabLst>
                <a:tab pos="2800350" algn="l"/>
                <a:tab pos="3708400" algn="ctr"/>
              </a:tabLst>
            </a:pPr>
            <a:r>
              <a:rPr lang="en-IN" altLang="en-US" dirty="0"/>
              <a:t>             P3	          2 1 1 	  1 0 0 </a:t>
            </a:r>
          </a:p>
          <a:p>
            <a:pPr>
              <a:buFont typeface="Monotype Sorts" pitchFamily="-84" charset="2"/>
              <a:buNone/>
              <a:tabLst>
                <a:tab pos="2800350" algn="l"/>
                <a:tab pos="3708400" algn="ctr"/>
              </a:tabLst>
            </a:pPr>
            <a:r>
              <a:rPr lang="en-IN" altLang="en-US" dirty="0"/>
              <a:t>	       P4	          0 0 2 	  0 0 2</a:t>
            </a:r>
          </a:p>
          <a:p>
            <a:pPr>
              <a:buFont typeface="Monotype Sorts" pitchFamily="-84" charset="2"/>
              <a:buNone/>
              <a:tabLst>
                <a:tab pos="2800350" algn="l"/>
                <a:tab pos="3708400" algn="ctr"/>
              </a:tabLst>
            </a:pPr>
            <a:endParaRPr lang="en-US" altLang="en-US" dirty="0"/>
          </a:p>
          <a:p>
            <a:pPr>
              <a:buFont typeface="Monotype Sorts" pitchFamily="-84" charset="2"/>
              <a:buNone/>
              <a:tabLst>
                <a:tab pos="2800350" algn="l"/>
                <a:tab pos="3708400" algn="ctr"/>
              </a:tabLst>
            </a:pPr>
            <a:endParaRPr lang="en-US" altLang="en-US" sz="800" dirty="0"/>
          </a:p>
          <a:p>
            <a:pPr>
              <a:tabLst>
                <a:tab pos="2800350" algn="l"/>
                <a:tab pos="3708400" algn="ctr"/>
              </a:tabLst>
            </a:pPr>
            <a:r>
              <a:rPr lang="en-US" altLang="en-US" dirty="0"/>
              <a:t>State of system?</a:t>
            </a:r>
          </a:p>
        </p:txBody>
      </p:sp>
      <p:sp>
        <p:nvSpPr>
          <p:cNvPr id="2" name="Date Placeholder 1"/>
          <p:cNvSpPr>
            <a:spLocks noGrp="1"/>
          </p:cNvSpPr>
          <p:nvPr>
            <p:ph type="dt" sz="half" idx="10"/>
          </p:nvPr>
        </p:nvSpPr>
        <p:spPr/>
        <p:txBody>
          <a:bodyPr/>
          <a:lstStyle/>
          <a:p>
            <a:fld id="{1D8363E4-18D8-47C8-9138-8901716A24C7}"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106</a:t>
            </a:fld>
            <a:endParaRPr lang="en-US"/>
          </a:p>
        </p:txBody>
      </p:sp>
    </p:spTree>
    <p:extLst>
      <p:ext uri="{BB962C8B-B14F-4D97-AF65-F5344CB8AC3E}">
        <p14:creationId xmlns:p14="http://schemas.microsoft.com/office/powerpoint/2010/main" val="19510142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22350" y="214313"/>
            <a:ext cx="7664450" cy="576262"/>
          </a:xfrm>
        </p:spPr>
        <p:txBody>
          <a:bodyPr>
            <a:normAutofit fontScale="90000"/>
          </a:bodyPr>
          <a:lstStyle/>
          <a:p>
            <a:pPr eaLnBrk="1" hangingPunct="1"/>
            <a:r>
              <a:rPr lang="en-US" altLang="en-US"/>
              <a:t>Example of Detection Algorithm</a:t>
            </a:r>
          </a:p>
        </p:txBody>
      </p:sp>
      <p:sp>
        <p:nvSpPr>
          <p:cNvPr id="43011" name="Rectangle 3"/>
          <p:cNvSpPr>
            <a:spLocks noGrp="1" noChangeArrowheads="1"/>
          </p:cNvSpPr>
          <p:nvPr>
            <p:ph type="body" idx="1"/>
          </p:nvPr>
        </p:nvSpPr>
        <p:spPr>
          <a:xfrm>
            <a:off x="304800" y="1108075"/>
            <a:ext cx="6019801" cy="5521325"/>
          </a:xfrm>
        </p:spPr>
        <p:txBody>
          <a:bodyPr>
            <a:normAutofit fontScale="92500" lnSpcReduction="20000"/>
          </a:bodyPr>
          <a:lstStyle/>
          <a:p>
            <a:pPr marL="457200" indent="-457200">
              <a:buFont typeface="+mj-lt"/>
              <a:buAutoNum type="arabicPeriod"/>
              <a:tabLst>
                <a:tab pos="1428750" algn="l"/>
                <a:tab pos="2338388" algn="ctr"/>
                <a:tab pos="3594100" algn="ctr"/>
                <a:tab pos="4921250" algn="ctr"/>
              </a:tabLst>
            </a:pPr>
            <a:r>
              <a:rPr lang="en-US" sz="2000" dirty="0"/>
              <a:t>Initially</a:t>
            </a:r>
          </a:p>
          <a:p>
            <a:pPr marL="457200" indent="-457200">
              <a:buFont typeface="+mj-lt"/>
              <a:buAutoNum type="arabicPeriod"/>
              <a:tabLst>
                <a:tab pos="1428750" algn="l"/>
                <a:tab pos="2338388" algn="ctr"/>
                <a:tab pos="3594100" algn="ctr"/>
                <a:tab pos="4921250" algn="ctr"/>
              </a:tabLst>
            </a:pPr>
            <a:r>
              <a:rPr lang="en-US" sz="2000" dirty="0"/>
              <a:t>Work = [0, 0, 0] </a:t>
            </a:r>
          </a:p>
          <a:p>
            <a:pPr marL="457200" indent="-457200">
              <a:buFont typeface="+mj-lt"/>
              <a:buAutoNum type="arabicPeriod"/>
              <a:tabLst>
                <a:tab pos="1428750" algn="l"/>
                <a:tab pos="2338388" algn="ctr"/>
                <a:tab pos="3594100" algn="ctr"/>
                <a:tab pos="4921250" algn="ctr"/>
              </a:tabLst>
            </a:pPr>
            <a:r>
              <a:rPr lang="en-US" sz="2000" dirty="0"/>
              <a:t>Finish = [false, false, false, false, false]</a:t>
            </a:r>
          </a:p>
          <a:p>
            <a:pPr marL="457200" indent="-457200">
              <a:buFont typeface="+mj-lt"/>
              <a:buAutoNum type="arabicPeriod"/>
              <a:tabLst>
                <a:tab pos="1428750" algn="l"/>
                <a:tab pos="2338388" algn="ctr"/>
                <a:tab pos="3594100" algn="ctr"/>
                <a:tab pos="4921250" algn="ctr"/>
              </a:tabLst>
            </a:pPr>
            <a:endParaRPr lang="en-US" altLang="en-US" sz="2000" dirty="0"/>
          </a:p>
          <a:p>
            <a:pPr marL="457200" indent="-457200">
              <a:buFont typeface="+mj-lt"/>
              <a:buAutoNum type="arabicPeriod"/>
              <a:tabLst>
                <a:tab pos="1428750" algn="l"/>
                <a:tab pos="2338388" algn="ctr"/>
                <a:tab pos="3594100" algn="ctr"/>
                <a:tab pos="4921250" algn="ctr"/>
              </a:tabLst>
            </a:pPr>
            <a:r>
              <a:rPr lang="en-US" altLang="en-US" sz="2000" dirty="0" err="1"/>
              <a:t>i</a:t>
            </a:r>
            <a:r>
              <a:rPr lang="en-US" altLang="en-US" sz="2000" dirty="0"/>
              <a:t>=0 is selected as both </a:t>
            </a:r>
          </a:p>
          <a:p>
            <a:pPr marL="457200" indent="-457200">
              <a:buFont typeface="+mj-lt"/>
              <a:buAutoNum type="arabicPeriod"/>
              <a:tabLst>
                <a:tab pos="1428750" algn="l"/>
                <a:tab pos="2338388" algn="ctr"/>
                <a:tab pos="3594100" algn="ctr"/>
                <a:tab pos="4921250" algn="ctr"/>
              </a:tabLst>
            </a:pPr>
            <a:r>
              <a:rPr lang="en-US" altLang="en-US" sz="2000" dirty="0"/>
              <a:t>Finish[0] = false and [0, 0, 0]&lt;=[0, 0, 0]</a:t>
            </a:r>
          </a:p>
          <a:p>
            <a:pPr marL="457200" indent="-457200">
              <a:buFont typeface="+mj-lt"/>
              <a:buAutoNum type="arabicPeriod"/>
              <a:tabLst>
                <a:tab pos="1428750" algn="l"/>
                <a:tab pos="2338388" algn="ctr"/>
                <a:tab pos="3594100" algn="ctr"/>
                <a:tab pos="4921250" algn="ctr"/>
              </a:tabLst>
            </a:pPr>
            <a:r>
              <a:rPr lang="en-US" altLang="en-US" sz="2000" dirty="0"/>
              <a:t>Work =[0, 0, 0]+[0, 1, 0] =&gt;[0, 1, 0] &amp;              </a:t>
            </a:r>
          </a:p>
          <a:p>
            <a:pPr marL="457200" indent="-457200">
              <a:buFont typeface="+mj-lt"/>
              <a:buAutoNum type="arabicPeriod"/>
              <a:tabLst>
                <a:tab pos="1428750" algn="l"/>
                <a:tab pos="2338388" algn="ctr"/>
                <a:tab pos="3594100" algn="ctr"/>
                <a:tab pos="4921250" algn="ctr"/>
              </a:tabLst>
            </a:pPr>
            <a:r>
              <a:rPr lang="en-US" altLang="en-US" sz="2000" dirty="0"/>
              <a:t>Finish = [true, false, false, false, false]</a:t>
            </a:r>
          </a:p>
          <a:p>
            <a:pPr marL="457200" indent="-457200">
              <a:buFont typeface="+mj-lt"/>
              <a:buAutoNum type="arabicPeriod"/>
              <a:tabLst>
                <a:tab pos="1428750" algn="l"/>
                <a:tab pos="2338388" algn="ctr"/>
                <a:tab pos="3594100" algn="ctr"/>
                <a:tab pos="4921250" algn="ctr"/>
              </a:tabLst>
            </a:pPr>
            <a:endParaRPr lang="en-US" altLang="en-US" sz="2000" dirty="0"/>
          </a:p>
          <a:p>
            <a:pPr marL="457200" indent="-457200">
              <a:buFont typeface="+mj-lt"/>
              <a:buAutoNum type="arabicPeriod"/>
              <a:tabLst>
                <a:tab pos="1428750" algn="l"/>
                <a:tab pos="2338388" algn="ctr"/>
                <a:tab pos="3594100" algn="ctr"/>
                <a:tab pos="4921250" algn="ctr"/>
              </a:tabLst>
            </a:pPr>
            <a:r>
              <a:rPr lang="en-US" altLang="en-US" sz="2000" dirty="0" err="1"/>
              <a:t>i</a:t>
            </a:r>
            <a:r>
              <a:rPr lang="en-US" altLang="en-US" sz="2000" dirty="0"/>
              <a:t>=1 , </a:t>
            </a:r>
          </a:p>
          <a:p>
            <a:pPr marL="457200" indent="-457200">
              <a:buFont typeface="+mj-lt"/>
              <a:buAutoNum type="arabicPeriod"/>
              <a:tabLst>
                <a:tab pos="1428750" algn="l"/>
                <a:tab pos="2338388" algn="ctr"/>
                <a:tab pos="3594100" algn="ctr"/>
                <a:tab pos="4921250" algn="ctr"/>
              </a:tabLst>
            </a:pPr>
            <a:r>
              <a:rPr lang="en-US" altLang="en-US" sz="2000" dirty="0"/>
              <a:t>Finish[1]=false and [2,0,2]!&lt;=[0,1,0]</a:t>
            </a:r>
          </a:p>
          <a:p>
            <a:pPr marL="457200" indent="-457200">
              <a:buFont typeface="+mj-lt"/>
              <a:buAutoNum type="arabicPeriod"/>
              <a:tabLst>
                <a:tab pos="1428750" algn="l"/>
                <a:tab pos="2338388" algn="ctr"/>
                <a:tab pos="3594100" algn="ctr"/>
                <a:tab pos="4921250" algn="ctr"/>
              </a:tabLst>
            </a:pPr>
            <a:r>
              <a:rPr lang="en-US" altLang="en-US" sz="2000" dirty="0"/>
              <a:t>P1 should wait</a:t>
            </a:r>
          </a:p>
          <a:p>
            <a:pPr marL="457200" indent="-457200">
              <a:buFont typeface="+mj-lt"/>
              <a:buAutoNum type="arabicPeriod"/>
              <a:tabLst>
                <a:tab pos="1428750" algn="l"/>
                <a:tab pos="2338388" algn="ctr"/>
                <a:tab pos="3594100" algn="ctr"/>
                <a:tab pos="4921250" algn="ctr"/>
              </a:tabLst>
            </a:pPr>
            <a:r>
              <a:rPr lang="en-US" altLang="en-US" sz="2000" dirty="0"/>
              <a:t>Finish = [true, false, false, false, false]</a:t>
            </a:r>
          </a:p>
          <a:p>
            <a:pPr marL="457200" indent="-457200" fontAlgn="base">
              <a:buFont typeface="+mj-lt"/>
              <a:buAutoNum type="arabicPeriod"/>
            </a:pPr>
            <a:endParaRPr lang="en-US" sz="2000" i="1" dirty="0"/>
          </a:p>
          <a:p>
            <a:pPr marL="457200" indent="-457200" fontAlgn="base">
              <a:buFont typeface="+mj-lt"/>
              <a:buAutoNum type="arabicPeriod"/>
            </a:pPr>
            <a:r>
              <a:rPr lang="en-US" sz="2000" i="1" dirty="0" err="1"/>
              <a:t>i</a:t>
            </a:r>
            <a:r>
              <a:rPr lang="en-US" sz="2000" i="1" dirty="0"/>
              <a:t>=2</a:t>
            </a:r>
            <a:r>
              <a:rPr lang="en-US" sz="2000" dirty="0"/>
              <a:t> is selected as both </a:t>
            </a:r>
          </a:p>
          <a:p>
            <a:pPr marL="457200" indent="-457200" fontAlgn="base">
              <a:buFont typeface="+mj-lt"/>
              <a:buAutoNum type="arabicPeriod"/>
            </a:pPr>
            <a:r>
              <a:rPr lang="en-US" sz="2000" dirty="0"/>
              <a:t>Finish[2] = false and [0, 0, 1]!&lt;=[0, 1, 0]</a:t>
            </a:r>
          </a:p>
          <a:p>
            <a:pPr marL="514350" indent="-514350" fontAlgn="base">
              <a:buFont typeface="+mj-lt"/>
              <a:buAutoNum type="arabicPeriod"/>
            </a:pPr>
            <a:r>
              <a:rPr lang="en-US" sz="2000" dirty="0"/>
              <a:t>P2 should wait</a:t>
            </a:r>
          </a:p>
          <a:p>
            <a:pPr marL="514350" indent="-514350" fontAlgn="base">
              <a:buFont typeface="+mj-lt"/>
              <a:buAutoNum type="arabicPeriod"/>
            </a:pPr>
            <a:r>
              <a:rPr lang="en-US" altLang="en-US" sz="2000" dirty="0"/>
              <a:t>Finish = [true, false, false, false, false]</a:t>
            </a:r>
          </a:p>
          <a:p>
            <a:pPr marL="514350" indent="-514350" fontAlgn="base">
              <a:buFont typeface="+mj-lt"/>
              <a:buAutoNum type="arabicPeriod"/>
            </a:pPr>
            <a:endParaRPr lang="en-US" sz="2000" dirty="0"/>
          </a:p>
          <a:p>
            <a:pPr marL="457200" indent="-457200" fontAlgn="base">
              <a:buFont typeface="+mj-lt"/>
              <a:buAutoNum type="arabicParenR" startAt="6"/>
            </a:pPr>
            <a:endParaRPr lang="en-US" sz="2000" dirty="0"/>
          </a:p>
          <a:p>
            <a:pPr marL="0" indent="0">
              <a:buNone/>
              <a:tabLst>
                <a:tab pos="1428750" algn="l"/>
                <a:tab pos="2338388" algn="ctr"/>
                <a:tab pos="3594100" algn="ctr"/>
                <a:tab pos="4921250" algn="ctr"/>
              </a:tabLst>
            </a:pPr>
            <a:endParaRPr lang="en-US" altLang="en-US" sz="2000" dirty="0"/>
          </a:p>
        </p:txBody>
      </p:sp>
      <p:sp>
        <p:nvSpPr>
          <p:cNvPr id="2" name="Rectangle 1"/>
          <p:cNvSpPr/>
          <p:nvPr/>
        </p:nvSpPr>
        <p:spPr>
          <a:xfrm>
            <a:off x="6477000" y="1295400"/>
            <a:ext cx="2667000" cy="1384995"/>
          </a:xfrm>
          <a:prstGeom prst="rect">
            <a:avLst/>
          </a:prstGeom>
        </p:spPr>
        <p:txBody>
          <a:bodyPr wrap="square">
            <a:spAutoFit/>
          </a:bodyPr>
          <a:lstStyle/>
          <a:p>
            <a:pPr marL="393700" indent="-393700">
              <a:buFont typeface="Monotype Sorts" pitchFamily="-84" charset="2"/>
              <a:buNone/>
            </a:pPr>
            <a:r>
              <a:rPr lang="en-US" altLang="en-US" sz="1400" dirty="0"/>
              <a:t>Check If</a:t>
            </a:r>
          </a:p>
          <a:p>
            <a:pPr marL="393700" indent="-393700">
              <a:buFont typeface="Monotype Sorts" pitchFamily="-84" charset="2"/>
              <a:buNone/>
            </a:pPr>
            <a:r>
              <a:rPr lang="en-US" altLang="en-US" sz="1400" dirty="0"/>
              <a:t>(a)	</a:t>
            </a:r>
            <a:r>
              <a:rPr lang="en-US" altLang="en-US" sz="1400" b="1" i="1" dirty="0"/>
              <a:t>Finish</a:t>
            </a:r>
            <a:r>
              <a:rPr lang="en-US" altLang="en-US" sz="1400" b="1" dirty="0"/>
              <a:t>[</a:t>
            </a:r>
            <a:r>
              <a:rPr lang="en-US" altLang="en-US" sz="1400" b="1" i="1" dirty="0" err="1"/>
              <a:t>i</a:t>
            </a:r>
            <a:r>
              <a:rPr lang="en-US" altLang="en-US" sz="1400" b="1" dirty="0"/>
              <a:t>] == </a:t>
            </a:r>
            <a:r>
              <a:rPr lang="en-US" altLang="en-US" sz="1400" b="1" i="1" dirty="0"/>
              <a:t>false</a:t>
            </a:r>
            <a:endParaRPr lang="en-US" altLang="en-US" sz="1400" b="1" dirty="0"/>
          </a:p>
          <a:p>
            <a:pPr marL="393700" indent="-393700">
              <a:buFont typeface="Monotype Sorts" pitchFamily="-84" charset="2"/>
              <a:buAutoNum type="alphaLcParenBoth" startAt="2"/>
            </a:pPr>
            <a:r>
              <a:rPr lang="en-US" altLang="en-US" sz="1400" b="1" i="1" dirty="0" err="1"/>
              <a:t>Request</a:t>
            </a:r>
            <a:r>
              <a:rPr lang="en-US" altLang="en-US" sz="1400" b="1" i="1" baseline="-25000" dirty="0" err="1"/>
              <a:t>i</a:t>
            </a:r>
            <a:r>
              <a:rPr lang="en-US" altLang="en-US" sz="1400" b="1" dirty="0"/>
              <a:t> </a:t>
            </a:r>
            <a:r>
              <a:rPr lang="en-US" altLang="en-US" sz="1400" b="1" dirty="0">
                <a:sym typeface="Symbol" pitchFamily="18" charset="2"/>
              </a:rPr>
              <a:t> </a:t>
            </a:r>
            <a:r>
              <a:rPr lang="en-US" altLang="en-US" sz="1400" b="1" i="1" dirty="0">
                <a:sym typeface="Symbol" pitchFamily="18" charset="2"/>
              </a:rPr>
              <a:t>Work</a:t>
            </a:r>
          </a:p>
          <a:p>
            <a:r>
              <a:rPr lang="en-US" altLang="en-US" sz="1400" b="1" i="1" dirty="0"/>
              <a:t>Then</a:t>
            </a:r>
          </a:p>
          <a:p>
            <a:r>
              <a:rPr lang="en-US" altLang="en-US" sz="1400" b="1" i="1" dirty="0"/>
              <a:t>Work</a:t>
            </a:r>
            <a:r>
              <a:rPr lang="en-US" altLang="en-US" sz="1400" b="1" dirty="0"/>
              <a:t> = </a:t>
            </a:r>
            <a:r>
              <a:rPr lang="en-US" altLang="en-US" sz="1400" b="1" i="1" dirty="0"/>
              <a:t>Work</a:t>
            </a:r>
            <a:r>
              <a:rPr lang="en-US" altLang="en-US" sz="1400" b="1" dirty="0"/>
              <a:t> + </a:t>
            </a:r>
            <a:r>
              <a:rPr lang="en-US" altLang="en-US" sz="1400" b="1" i="1" dirty="0" err="1"/>
              <a:t>Allocation</a:t>
            </a:r>
            <a:r>
              <a:rPr lang="en-US" altLang="en-US" sz="1400" b="1" i="1" baseline="-25000" dirty="0" err="1"/>
              <a:t>i</a:t>
            </a:r>
            <a:br>
              <a:rPr lang="en-US" altLang="en-US" sz="1400" b="1" dirty="0"/>
            </a:br>
            <a:r>
              <a:rPr lang="en-US" altLang="en-US" sz="1400" b="1" i="1" dirty="0"/>
              <a:t>Finish</a:t>
            </a:r>
            <a:r>
              <a:rPr lang="en-US" altLang="en-US" sz="1400" b="1" dirty="0"/>
              <a:t>[</a:t>
            </a:r>
            <a:r>
              <a:rPr lang="en-US" altLang="en-US" sz="1400" b="1" i="1" dirty="0" err="1"/>
              <a:t>i</a:t>
            </a:r>
            <a:r>
              <a:rPr lang="en-US" altLang="en-US" sz="1400" b="1" dirty="0"/>
              <a:t>] = </a:t>
            </a:r>
            <a:r>
              <a:rPr lang="en-US" altLang="en-US" sz="1400" b="1" i="1" dirty="0"/>
              <a:t>true</a:t>
            </a:r>
            <a:endParaRPr lang="en-US" altLang="en-US" sz="1400" b="1" dirty="0">
              <a:sym typeface="Symbol" pitchFamily="18" charset="2"/>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454" t="22222" r="38311" b="50000"/>
          <a:stretch/>
        </p:blipFill>
        <p:spPr bwMode="auto">
          <a:xfrm>
            <a:off x="6616700" y="3733800"/>
            <a:ext cx="2387600" cy="20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122C4CDB-1A19-4C22-A016-37F6E4BF3F9D}"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107</a:t>
            </a:fld>
            <a:endParaRPr lang="en-US"/>
          </a:p>
        </p:txBody>
      </p:sp>
      <p:sp>
        <p:nvSpPr>
          <p:cNvPr id="7" name="TextBox 6"/>
          <p:cNvSpPr txBox="1"/>
          <p:nvPr/>
        </p:nvSpPr>
        <p:spPr>
          <a:xfrm>
            <a:off x="8077200" y="4888468"/>
            <a:ext cx="228600" cy="369332"/>
          </a:xfrm>
          <a:prstGeom prst="rect">
            <a:avLst/>
          </a:prstGeom>
          <a:noFill/>
        </p:spPr>
        <p:txBody>
          <a:bodyPr wrap="square" rtlCol="0">
            <a:spAutoFit/>
          </a:bodyPr>
          <a:lstStyle/>
          <a:p>
            <a:r>
              <a:rPr lang="en-IN" b="1" dirty="0"/>
              <a:t>1</a:t>
            </a:r>
          </a:p>
        </p:txBody>
      </p:sp>
    </p:spTree>
    <p:extLst>
      <p:ext uri="{BB962C8B-B14F-4D97-AF65-F5344CB8AC3E}">
        <p14:creationId xmlns:p14="http://schemas.microsoft.com/office/powerpoint/2010/main" val="47411082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22350" y="214313"/>
            <a:ext cx="7664450" cy="576262"/>
          </a:xfrm>
        </p:spPr>
        <p:txBody>
          <a:bodyPr>
            <a:normAutofit fontScale="90000"/>
          </a:bodyPr>
          <a:lstStyle/>
          <a:p>
            <a:pPr eaLnBrk="1" hangingPunct="1"/>
            <a:r>
              <a:rPr lang="en-US" altLang="en-US"/>
              <a:t>Example of Detection Algorithm</a:t>
            </a:r>
          </a:p>
        </p:txBody>
      </p:sp>
      <p:sp>
        <p:nvSpPr>
          <p:cNvPr id="43011" name="Rectangle 3"/>
          <p:cNvSpPr>
            <a:spLocks noGrp="1" noChangeArrowheads="1"/>
          </p:cNvSpPr>
          <p:nvPr>
            <p:ph type="body" idx="1"/>
          </p:nvPr>
        </p:nvSpPr>
        <p:spPr>
          <a:xfrm>
            <a:off x="304800" y="1108075"/>
            <a:ext cx="6019801" cy="5521325"/>
          </a:xfrm>
        </p:spPr>
        <p:txBody>
          <a:bodyPr>
            <a:normAutofit/>
          </a:bodyPr>
          <a:lstStyle/>
          <a:p>
            <a:pPr marL="514350" indent="-514350" fontAlgn="base">
              <a:buFont typeface="+mj-lt"/>
              <a:buAutoNum type="arabicPeriod"/>
            </a:pPr>
            <a:r>
              <a:rPr lang="en-US" sz="1900" dirty="0" err="1"/>
              <a:t>i</a:t>
            </a:r>
            <a:r>
              <a:rPr lang="en-US" sz="1900" dirty="0"/>
              <a:t>=3 </a:t>
            </a:r>
          </a:p>
          <a:p>
            <a:pPr marL="514350" indent="-514350" fontAlgn="base">
              <a:buFont typeface="+mj-lt"/>
              <a:buAutoNum type="arabicPeriod"/>
            </a:pPr>
            <a:r>
              <a:rPr lang="en-US" sz="1900" dirty="0"/>
              <a:t>Finish[3] = false and [1, 0, 0]!&lt;=[0, 1, 0]</a:t>
            </a:r>
          </a:p>
          <a:p>
            <a:pPr marL="514350" indent="-514350" fontAlgn="base">
              <a:buFont typeface="+mj-lt"/>
              <a:buAutoNum type="arabicPeriod"/>
            </a:pPr>
            <a:r>
              <a:rPr lang="en-US" sz="1900" dirty="0"/>
              <a:t>P3 should wait</a:t>
            </a:r>
          </a:p>
          <a:p>
            <a:pPr marL="457200" indent="-457200">
              <a:buFont typeface="+mj-lt"/>
              <a:buAutoNum type="arabicPeriod"/>
              <a:tabLst>
                <a:tab pos="1428750" algn="l"/>
                <a:tab pos="2338388" algn="ctr"/>
                <a:tab pos="3594100" algn="ctr"/>
                <a:tab pos="4921250" algn="ctr"/>
              </a:tabLst>
            </a:pPr>
            <a:r>
              <a:rPr lang="en-US" sz="1900" dirty="0"/>
              <a:t> </a:t>
            </a:r>
            <a:r>
              <a:rPr lang="en-US" altLang="en-US" sz="1800" dirty="0"/>
              <a:t>Finish = [true, false, false, false, false]</a:t>
            </a:r>
          </a:p>
          <a:p>
            <a:pPr marL="514350" indent="-514350" fontAlgn="base">
              <a:buFont typeface="+mj-lt"/>
              <a:buAutoNum type="arabicPeriod"/>
            </a:pPr>
            <a:endParaRPr lang="en-US" sz="1900" i="1" dirty="0"/>
          </a:p>
          <a:p>
            <a:pPr marL="514350" indent="-514350" fontAlgn="base">
              <a:buFont typeface="+mj-lt"/>
              <a:buAutoNum type="arabicPeriod"/>
            </a:pPr>
            <a:r>
              <a:rPr lang="en-US" sz="1900" i="1" dirty="0" err="1"/>
              <a:t>i</a:t>
            </a:r>
            <a:r>
              <a:rPr lang="en-US" sz="1900" i="1" dirty="0"/>
              <a:t>=4, </a:t>
            </a:r>
          </a:p>
          <a:p>
            <a:pPr marL="514350" indent="-514350" fontAlgn="base">
              <a:buFont typeface="+mj-lt"/>
              <a:buAutoNum type="arabicPeriod"/>
            </a:pPr>
            <a:r>
              <a:rPr lang="en-US" sz="1900" i="1" dirty="0"/>
              <a:t>F</a:t>
            </a:r>
            <a:r>
              <a:rPr lang="en-US" sz="1900" dirty="0"/>
              <a:t>inish[4]=[false] and [0,0,2]&lt;=[0,1,0]</a:t>
            </a:r>
          </a:p>
          <a:p>
            <a:pPr marL="514350" indent="-514350" fontAlgn="base">
              <a:buFont typeface="+mj-lt"/>
              <a:buAutoNum type="arabicPeriod"/>
            </a:pPr>
            <a:r>
              <a:rPr lang="en-US" sz="1900" dirty="0"/>
              <a:t>P4 should wait</a:t>
            </a:r>
          </a:p>
          <a:p>
            <a:pPr marL="457200" indent="-457200">
              <a:buFont typeface="+mj-lt"/>
              <a:buAutoNum type="arabicPeriod"/>
              <a:tabLst>
                <a:tab pos="1428750" algn="l"/>
                <a:tab pos="2338388" algn="ctr"/>
                <a:tab pos="3594100" algn="ctr"/>
                <a:tab pos="4921250" algn="ctr"/>
              </a:tabLst>
            </a:pPr>
            <a:r>
              <a:rPr lang="en-US" altLang="en-US" sz="1800" dirty="0"/>
              <a:t>Finish = [true, false, false, false, false]</a:t>
            </a:r>
          </a:p>
          <a:p>
            <a:endParaRPr lang="en-US" altLang="en-US" sz="1800" b="1" i="1" dirty="0">
              <a:solidFill>
                <a:srgbClr val="00B0F0"/>
              </a:solidFill>
            </a:endParaRPr>
          </a:p>
          <a:p>
            <a:r>
              <a:rPr lang="en-US" altLang="en-US" sz="1800" b="1" i="1" dirty="0">
                <a:solidFill>
                  <a:srgbClr val="00B0F0"/>
                </a:solidFill>
              </a:rPr>
              <a:t>Finish[</a:t>
            </a:r>
            <a:r>
              <a:rPr lang="en-US" altLang="en-US" sz="1800" b="1" i="1" dirty="0" err="1">
                <a:solidFill>
                  <a:srgbClr val="00B0F0"/>
                </a:solidFill>
              </a:rPr>
              <a:t>i</a:t>
            </a:r>
            <a:r>
              <a:rPr lang="en-US" altLang="en-US" sz="1800" b="1" i="1" dirty="0">
                <a:solidFill>
                  <a:srgbClr val="00B0F0"/>
                </a:solidFill>
              </a:rPr>
              <a:t>] of P1,P2,P3,P4 = false</a:t>
            </a:r>
          </a:p>
          <a:p>
            <a:r>
              <a:rPr lang="en-US" sz="1800" b="1" i="1" dirty="0">
                <a:solidFill>
                  <a:srgbClr val="00B0F0"/>
                </a:solidFill>
              </a:rPr>
              <a:t>So deadlock</a:t>
            </a:r>
          </a:p>
          <a:p>
            <a:r>
              <a:rPr lang="en-US" sz="1800" b="1" i="1" dirty="0">
                <a:solidFill>
                  <a:srgbClr val="00B0F0"/>
                </a:solidFill>
              </a:rPr>
              <a:t>Thus process P1,P2,P3,P4 are deadlocked.</a:t>
            </a:r>
            <a:endParaRPr lang="en-US" sz="1800" dirty="0">
              <a:solidFill>
                <a:srgbClr val="00B0F0"/>
              </a:solidFill>
            </a:endParaRPr>
          </a:p>
          <a:p>
            <a:pPr marL="457200" indent="-457200">
              <a:buFont typeface="+mj-lt"/>
              <a:buAutoNum type="arabicPeriod"/>
              <a:tabLst>
                <a:tab pos="1428750" algn="l"/>
                <a:tab pos="2338388" algn="ctr"/>
                <a:tab pos="3594100" algn="ctr"/>
                <a:tab pos="4921250" algn="ctr"/>
              </a:tabLst>
            </a:pPr>
            <a:endParaRPr lang="en-US" altLang="en-US" sz="1800" dirty="0"/>
          </a:p>
        </p:txBody>
      </p:sp>
      <p:sp>
        <p:nvSpPr>
          <p:cNvPr id="2" name="Rectangle 1"/>
          <p:cNvSpPr/>
          <p:nvPr/>
        </p:nvSpPr>
        <p:spPr>
          <a:xfrm>
            <a:off x="6477000" y="1295400"/>
            <a:ext cx="2667000" cy="2397579"/>
          </a:xfrm>
          <a:prstGeom prst="rect">
            <a:avLst/>
          </a:prstGeom>
        </p:spPr>
        <p:txBody>
          <a:bodyPr wrap="square">
            <a:spAutoFit/>
          </a:bodyPr>
          <a:lstStyle/>
          <a:p>
            <a:pPr marL="393700" indent="-393700">
              <a:buFont typeface="Monotype Sorts" pitchFamily="-84" charset="2"/>
              <a:buNone/>
            </a:pPr>
            <a:r>
              <a:rPr lang="en-US" altLang="en-US" sz="1400" dirty="0"/>
              <a:t>Check If</a:t>
            </a:r>
          </a:p>
          <a:p>
            <a:pPr marL="393700" indent="-393700">
              <a:buFont typeface="Monotype Sorts" pitchFamily="-84" charset="2"/>
              <a:buNone/>
            </a:pPr>
            <a:r>
              <a:rPr lang="en-US" altLang="en-US" sz="1400" dirty="0"/>
              <a:t>(a)	</a:t>
            </a:r>
            <a:r>
              <a:rPr lang="en-US" altLang="en-US" sz="1400" b="1" i="1" dirty="0"/>
              <a:t>Finish</a:t>
            </a:r>
            <a:r>
              <a:rPr lang="en-US" altLang="en-US" sz="1400" b="1" dirty="0"/>
              <a:t>[</a:t>
            </a:r>
            <a:r>
              <a:rPr lang="en-US" altLang="en-US" sz="1400" b="1" i="1" dirty="0" err="1"/>
              <a:t>i</a:t>
            </a:r>
            <a:r>
              <a:rPr lang="en-US" altLang="en-US" sz="1400" b="1" dirty="0"/>
              <a:t>] == </a:t>
            </a:r>
            <a:r>
              <a:rPr lang="en-US" altLang="en-US" sz="1400" b="1" i="1" dirty="0"/>
              <a:t>false</a:t>
            </a:r>
            <a:endParaRPr lang="en-US" altLang="en-US" sz="1400" b="1" dirty="0"/>
          </a:p>
          <a:p>
            <a:pPr marL="393700" indent="-393700">
              <a:buFont typeface="Monotype Sorts" pitchFamily="-84" charset="2"/>
              <a:buAutoNum type="alphaLcParenBoth" startAt="2"/>
            </a:pPr>
            <a:r>
              <a:rPr lang="en-US" altLang="en-US" sz="1400" b="1" i="1" dirty="0" err="1"/>
              <a:t>Request</a:t>
            </a:r>
            <a:r>
              <a:rPr lang="en-US" altLang="en-US" sz="1400" b="1" i="1" baseline="-25000" dirty="0" err="1"/>
              <a:t>i</a:t>
            </a:r>
            <a:r>
              <a:rPr lang="en-US" altLang="en-US" sz="1400" b="1" dirty="0"/>
              <a:t> </a:t>
            </a:r>
            <a:r>
              <a:rPr lang="en-US" altLang="en-US" sz="1400" b="1" dirty="0">
                <a:sym typeface="Symbol" pitchFamily="18" charset="2"/>
              </a:rPr>
              <a:t> </a:t>
            </a:r>
            <a:r>
              <a:rPr lang="en-US" altLang="en-US" sz="1400" b="1" i="1" dirty="0">
                <a:sym typeface="Symbol" pitchFamily="18" charset="2"/>
              </a:rPr>
              <a:t>Work</a:t>
            </a:r>
          </a:p>
          <a:p>
            <a:r>
              <a:rPr lang="en-US" altLang="en-US" sz="1400" b="1" i="1" dirty="0"/>
              <a:t>Then</a:t>
            </a:r>
          </a:p>
          <a:p>
            <a:r>
              <a:rPr lang="en-US" altLang="en-US" sz="1400" b="1" i="1" dirty="0"/>
              <a:t>Work</a:t>
            </a:r>
            <a:r>
              <a:rPr lang="en-US" altLang="en-US" sz="1400" b="1" dirty="0"/>
              <a:t> = </a:t>
            </a:r>
            <a:r>
              <a:rPr lang="en-US" altLang="en-US" sz="1400" b="1" i="1" dirty="0"/>
              <a:t>Work</a:t>
            </a:r>
            <a:r>
              <a:rPr lang="en-US" altLang="en-US" sz="1400" b="1" dirty="0"/>
              <a:t> + </a:t>
            </a:r>
            <a:r>
              <a:rPr lang="en-US" altLang="en-US" sz="1400" b="1" i="1" dirty="0" err="1"/>
              <a:t>Allocation</a:t>
            </a:r>
            <a:r>
              <a:rPr lang="en-US" altLang="en-US" sz="1400" b="1" i="1" baseline="-25000" dirty="0" err="1"/>
              <a:t>i</a:t>
            </a:r>
            <a:br>
              <a:rPr lang="en-US" altLang="en-US" sz="1400" b="1" dirty="0"/>
            </a:br>
            <a:r>
              <a:rPr lang="en-US" altLang="en-US" sz="1400" b="1" i="1" dirty="0"/>
              <a:t>Finish</a:t>
            </a:r>
            <a:r>
              <a:rPr lang="en-US" altLang="en-US" sz="1400" b="1" dirty="0"/>
              <a:t>[</a:t>
            </a:r>
            <a:r>
              <a:rPr lang="en-US" altLang="en-US" sz="1400" b="1" i="1" dirty="0" err="1"/>
              <a:t>i</a:t>
            </a:r>
            <a:r>
              <a:rPr lang="en-US" altLang="en-US" sz="1400" b="1" dirty="0"/>
              <a:t>] = </a:t>
            </a:r>
            <a:r>
              <a:rPr lang="en-US" altLang="en-US" sz="1400" b="1" i="1" dirty="0"/>
              <a:t>true</a:t>
            </a:r>
          </a:p>
          <a:p>
            <a:endParaRPr lang="en-US" altLang="en-US" sz="1400" b="1" i="1" dirty="0">
              <a:sym typeface="Symbol" pitchFamily="18" charset="2"/>
            </a:endParaRPr>
          </a:p>
          <a:p>
            <a:pPr>
              <a:lnSpc>
                <a:spcPct val="90000"/>
              </a:lnSpc>
              <a:buFont typeface="Monotype Sorts" pitchFamily="-84" charset="2"/>
              <a:buNone/>
            </a:pPr>
            <a:r>
              <a:rPr lang="en-US" altLang="en-US" sz="1400" dirty="0"/>
              <a:t>If </a:t>
            </a:r>
            <a:r>
              <a:rPr lang="en-US" altLang="en-US" sz="1400" b="1" i="1" dirty="0"/>
              <a:t>Finish[</a:t>
            </a:r>
            <a:r>
              <a:rPr lang="en-US" altLang="en-US" sz="1400" b="1" i="1" dirty="0" err="1"/>
              <a:t>i</a:t>
            </a:r>
            <a:r>
              <a:rPr lang="en-US" altLang="en-US" sz="1400" b="1" i="1" dirty="0"/>
              <a:t>] == false</a:t>
            </a:r>
            <a:r>
              <a:rPr lang="en-US" altLang="en-US" sz="1400" dirty="0"/>
              <a:t>, for some </a:t>
            </a:r>
            <a:r>
              <a:rPr lang="en-US" altLang="en-US" sz="1400" b="1" i="1" dirty="0" err="1"/>
              <a:t>i</a:t>
            </a:r>
            <a:r>
              <a:rPr lang="en-US" altLang="en-US" sz="1400" dirty="0"/>
              <a:t>, 1 </a:t>
            </a:r>
            <a:r>
              <a:rPr lang="en-US" altLang="en-US" sz="1400" dirty="0">
                <a:sym typeface="Symbol" pitchFamily="18" charset="2"/>
              </a:rPr>
              <a:t> </a:t>
            </a:r>
            <a:r>
              <a:rPr lang="en-US" altLang="en-US" sz="1400" b="1" i="1" dirty="0" err="1">
                <a:sym typeface="Symbol" pitchFamily="18" charset="2"/>
              </a:rPr>
              <a:t>i</a:t>
            </a:r>
            <a:r>
              <a:rPr lang="en-US" altLang="en-US" sz="1400" dirty="0">
                <a:sym typeface="Symbol" pitchFamily="18" charset="2"/>
              </a:rPr>
              <a:t>   </a:t>
            </a:r>
            <a:r>
              <a:rPr lang="en-US" altLang="en-US" sz="1400" b="1" i="1" dirty="0">
                <a:sym typeface="Symbol" pitchFamily="18" charset="2"/>
              </a:rPr>
              <a:t>n</a:t>
            </a:r>
            <a:r>
              <a:rPr lang="en-US" altLang="en-US" sz="1400" dirty="0">
                <a:sym typeface="Symbol" pitchFamily="18" charset="2"/>
              </a:rPr>
              <a:t>, then the system is in deadlock state. 	</a:t>
            </a:r>
            <a:endParaRPr lang="en-US" altLang="en-US" sz="1400" dirty="0"/>
          </a:p>
          <a:p>
            <a:endParaRPr lang="en-US" altLang="en-US" sz="1400" b="1" dirty="0">
              <a:sym typeface="Symbol" pitchFamily="18" charset="2"/>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454" t="22222" r="38311" b="50000"/>
          <a:stretch/>
        </p:blipFill>
        <p:spPr bwMode="auto">
          <a:xfrm>
            <a:off x="6616700" y="3733800"/>
            <a:ext cx="2387600" cy="203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2D0B75B6-2456-442D-9954-8B4227A76BE2}"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108</a:t>
            </a:fld>
            <a:endParaRPr lang="en-US"/>
          </a:p>
        </p:txBody>
      </p:sp>
      <p:sp>
        <p:nvSpPr>
          <p:cNvPr id="10" name="TextBox 9"/>
          <p:cNvSpPr txBox="1"/>
          <p:nvPr/>
        </p:nvSpPr>
        <p:spPr>
          <a:xfrm>
            <a:off x="8077200" y="4888468"/>
            <a:ext cx="228600" cy="369332"/>
          </a:xfrm>
          <a:prstGeom prst="rect">
            <a:avLst/>
          </a:prstGeom>
          <a:noFill/>
        </p:spPr>
        <p:txBody>
          <a:bodyPr wrap="square" rtlCol="0">
            <a:spAutoFit/>
          </a:bodyPr>
          <a:lstStyle/>
          <a:p>
            <a:r>
              <a:rPr lang="en-IN" b="1" dirty="0"/>
              <a:t>1</a:t>
            </a:r>
          </a:p>
        </p:txBody>
      </p:sp>
    </p:spTree>
    <p:extLst>
      <p:ext uri="{BB962C8B-B14F-4D97-AF65-F5344CB8AC3E}">
        <p14:creationId xmlns:p14="http://schemas.microsoft.com/office/powerpoint/2010/main" val="23082716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214313"/>
            <a:ext cx="8229600" cy="576262"/>
          </a:xfrm>
        </p:spPr>
        <p:txBody>
          <a:bodyPr>
            <a:normAutofit fontScale="90000"/>
          </a:bodyPr>
          <a:lstStyle/>
          <a:p>
            <a:pPr eaLnBrk="1" hangingPunct="1"/>
            <a:r>
              <a:rPr lang="en-US" altLang="en-US"/>
              <a:t>Example (Cont.)</a:t>
            </a:r>
          </a:p>
        </p:txBody>
      </p:sp>
      <p:sp>
        <p:nvSpPr>
          <p:cNvPr id="44035" name="Rectangle 3"/>
          <p:cNvSpPr>
            <a:spLocks noGrp="1" noChangeArrowheads="1"/>
          </p:cNvSpPr>
          <p:nvPr>
            <p:ph type="body" idx="1"/>
          </p:nvPr>
        </p:nvSpPr>
        <p:spPr>
          <a:xfrm>
            <a:off x="806450" y="1233488"/>
            <a:ext cx="7781925" cy="5037137"/>
          </a:xfrm>
        </p:spPr>
        <p:txBody>
          <a:bodyPr>
            <a:normAutofit/>
          </a:bodyPr>
          <a:lstStyle/>
          <a:p>
            <a:pPr>
              <a:tabLst>
                <a:tab pos="2800350" algn="l"/>
                <a:tab pos="3708400" algn="ctr"/>
              </a:tabLst>
            </a:pPr>
            <a:r>
              <a:rPr lang="en-US" altLang="en-US" sz="2400" dirty="0"/>
              <a:t>State of system?</a:t>
            </a:r>
          </a:p>
          <a:p>
            <a:pPr lvl="1">
              <a:tabLst>
                <a:tab pos="2800350" algn="l"/>
                <a:tab pos="3708400" algn="ctr"/>
              </a:tabLst>
            </a:pPr>
            <a:r>
              <a:rPr lang="en-US" altLang="en-US" sz="2400" b="1" dirty="0">
                <a:solidFill>
                  <a:srgbClr val="0070C0"/>
                </a:solidFill>
              </a:rPr>
              <a:t>Can reclaim resources held by process </a:t>
            </a:r>
            <a:r>
              <a:rPr lang="en-US" altLang="en-US" sz="2400" b="1" i="1" dirty="0">
                <a:solidFill>
                  <a:srgbClr val="0070C0"/>
                </a:solidFill>
              </a:rPr>
              <a:t>P</a:t>
            </a:r>
            <a:r>
              <a:rPr lang="en-US" altLang="en-US" sz="2400" b="1" baseline="-25000" dirty="0">
                <a:solidFill>
                  <a:srgbClr val="0070C0"/>
                </a:solidFill>
              </a:rPr>
              <a:t>0</a:t>
            </a:r>
            <a:r>
              <a:rPr lang="en-US" altLang="en-US" sz="2400" dirty="0"/>
              <a:t>, but insufficient resources to fulfill other processes; requests</a:t>
            </a:r>
          </a:p>
          <a:p>
            <a:pPr lvl="1">
              <a:tabLst>
                <a:tab pos="2800350" algn="l"/>
                <a:tab pos="3708400" algn="ctr"/>
              </a:tabLst>
            </a:pPr>
            <a:r>
              <a:rPr lang="en-US" altLang="en-US" sz="2400" b="1" dirty="0">
                <a:solidFill>
                  <a:srgbClr val="0070C0"/>
                </a:solidFill>
              </a:rPr>
              <a:t>Deadlock exists</a:t>
            </a:r>
            <a:r>
              <a:rPr lang="en-US" altLang="en-US" sz="2400" dirty="0"/>
              <a:t>, consisting of processes </a:t>
            </a:r>
            <a:r>
              <a:rPr lang="en-US" altLang="en-US" sz="2400" b="1" i="1" dirty="0">
                <a:solidFill>
                  <a:srgbClr val="0070C0"/>
                </a:solidFill>
              </a:rPr>
              <a:t>P</a:t>
            </a:r>
            <a:r>
              <a:rPr lang="en-US" altLang="en-US" sz="2400" b="1" baseline="-25000" dirty="0">
                <a:solidFill>
                  <a:srgbClr val="0070C0"/>
                </a:solidFill>
              </a:rPr>
              <a:t>1</a:t>
            </a:r>
            <a:r>
              <a:rPr lang="en-US" altLang="en-US" sz="2400" b="1" dirty="0">
                <a:solidFill>
                  <a:srgbClr val="0070C0"/>
                </a:solidFill>
              </a:rPr>
              <a:t>, </a:t>
            </a:r>
            <a:r>
              <a:rPr lang="en-US" altLang="en-US" sz="2400" b="1" baseline="-25000" dirty="0">
                <a:solidFill>
                  <a:srgbClr val="0070C0"/>
                </a:solidFill>
              </a:rPr>
              <a:t> </a:t>
            </a:r>
            <a:r>
              <a:rPr lang="en-US" altLang="en-US" sz="2400" b="1" i="1" dirty="0">
                <a:solidFill>
                  <a:srgbClr val="0070C0"/>
                </a:solidFill>
              </a:rPr>
              <a:t>P</a:t>
            </a:r>
            <a:r>
              <a:rPr lang="en-US" altLang="en-US" sz="2400" b="1" baseline="-25000" dirty="0">
                <a:solidFill>
                  <a:srgbClr val="0070C0"/>
                </a:solidFill>
              </a:rPr>
              <a:t>2</a:t>
            </a:r>
            <a:r>
              <a:rPr lang="en-US" altLang="en-US" sz="2400" b="1" dirty="0">
                <a:solidFill>
                  <a:srgbClr val="0070C0"/>
                </a:solidFill>
              </a:rPr>
              <a:t>, </a:t>
            </a:r>
            <a:r>
              <a:rPr lang="en-US" altLang="en-US" sz="2400" b="1" i="1" dirty="0">
                <a:solidFill>
                  <a:srgbClr val="0070C0"/>
                </a:solidFill>
              </a:rPr>
              <a:t>P</a:t>
            </a:r>
            <a:r>
              <a:rPr lang="en-US" altLang="en-US" sz="2400" b="1" baseline="-25000" dirty="0">
                <a:solidFill>
                  <a:srgbClr val="0070C0"/>
                </a:solidFill>
              </a:rPr>
              <a:t>3</a:t>
            </a:r>
            <a:r>
              <a:rPr lang="en-US" altLang="en-US" sz="2400" b="1" dirty="0">
                <a:solidFill>
                  <a:srgbClr val="0070C0"/>
                </a:solidFill>
              </a:rPr>
              <a:t>, and </a:t>
            </a:r>
            <a:r>
              <a:rPr lang="en-US" altLang="en-US" sz="2400" b="1" i="1" dirty="0">
                <a:solidFill>
                  <a:srgbClr val="0070C0"/>
                </a:solidFill>
              </a:rPr>
              <a:t>P</a:t>
            </a:r>
            <a:r>
              <a:rPr lang="en-US" altLang="en-US" sz="2400" b="1" baseline="-25000" dirty="0">
                <a:solidFill>
                  <a:srgbClr val="0070C0"/>
                </a:solidFill>
              </a:rPr>
              <a:t>4</a:t>
            </a:r>
            <a:endParaRPr lang="en-US" altLang="en-US" sz="2400" b="1" dirty="0">
              <a:solidFill>
                <a:srgbClr val="0070C0"/>
              </a:solidFill>
            </a:endParaRPr>
          </a:p>
        </p:txBody>
      </p:sp>
      <p:sp>
        <p:nvSpPr>
          <p:cNvPr id="2" name="Date Placeholder 1"/>
          <p:cNvSpPr>
            <a:spLocks noGrp="1"/>
          </p:cNvSpPr>
          <p:nvPr>
            <p:ph type="dt" sz="half" idx="10"/>
          </p:nvPr>
        </p:nvSpPr>
        <p:spPr/>
        <p:txBody>
          <a:bodyPr/>
          <a:lstStyle/>
          <a:p>
            <a:fld id="{1D8363E4-18D8-47C8-9138-8901716A24C7}"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109</a:t>
            </a:fld>
            <a:endParaRPr lang="en-US"/>
          </a:p>
        </p:txBody>
      </p:sp>
    </p:spTree>
    <p:extLst>
      <p:ext uri="{BB962C8B-B14F-4D97-AF65-F5344CB8AC3E}">
        <p14:creationId xmlns:p14="http://schemas.microsoft.com/office/powerpoint/2010/main" val="2566931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49300" y="182563"/>
            <a:ext cx="7937500" cy="576262"/>
          </a:xfrm>
        </p:spPr>
        <p:txBody>
          <a:bodyPr>
            <a:normAutofit fontScale="90000"/>
          </a:bodyPr>
          <a:lstStyle/>
          <a:p>
            <a:pPr eaLnBrk="1" hangingPunct="1"/>
            <a:r>
              <a:rPr lang="en-US" altLang="en-US"/>
              <a:t>Deadlock Characterization</a:t>
            </a:r>
          </a:p>
        </p:txBody>
      </p:sp>
      <p:sp>
        <p:nvSpPr>
          <p:cNvPr id="7171" name="Rectangle 3"/>
          <p:cNvSpPr>
            <a:spLocks noGrp="1" noChangeArrowheads="1"/>
          </p:cNvSpPr>
          <p:nvPr>
            <p:ph type="body" idx="1"/>
          </p:nvPr>
        </p:nvSpPr>
        <p:spPr>
          <a:xfrm>
            <a:off x="1335088" y="1541463"/>
            <a:ext cx="6691312" cy="4668837"/>
          </a:xfrm>
        </p:spPr>
        <p:txBody>
          <a:bodyPr>
            <a:normAutofit/>
          </a:bodyPr>
          <a:lstStyle/>
          <a:p>
            <a:r>
              <a:rPr lang="en-US" altLang="en-US" b="1" dirty="0">
                <a:solidFill>
                  <a:srgbClr val="3366FF"/>
                </a:solidFill>
              </a:rPr>
              <a:t>Mutual exclusion</a:t>
            </a:r>
          </a:p>
          <a:p>
            <a:r>
              <a:rPr lang="en-US" altLang="en-US" b="1" dirty="0">
                <a:solidFill>
                  <a:srgbClr val="3366FF"/>
                </a:solidFill>
              </a:rPr>
              <a:t>Hold and wait</a:t>
            </a:r>
            <a:endParaRPr lang="en-US" altLang="en-US" sz="800" dirty="0"/>
          </a:p>
          <a:p>
            <a:r>
              <a:rPr lang="en-US" altLang="en-US" b="1" dirty="0">
                <a:solidFill>
                  <a:srgbClr val="3366FF"/>
                </a:solidFill>
              </a:rPr>
              <a:t>No preemption</a:t>
            </a:r>
          </a:p>
          <a:p>
            <a:r>
              <a:rPr lang="en-US" altLang="en-US" b="1" dirty="0">
                <a:solidFill>
                  <a:srgbClr val="3366FF"/>
                </a:solidFill>
              </a:rPr>
              <a:t>Circular wait</a:t>
            </a:r>
            <a:endParaRPr lang="en-US" altLang="en-US" dirty="0"/>
          </a:p>
        </p:txBody>
      </p:sp>
      <p:sp>
        <p:nvSpPr>
          <p:cNvPr id="7172" name="Text Box 5"/>
          <p:cNvSpPr txBox="1">
            <a:spLocks noChangeArrowheads="1"/>
          </p:cNvSpPr>
          <p:nvPr/>
        </p:nvSpPr>
        <p:spPr bwMode="auto">
          <a:xfrm>
            <a:off x="825500" y="909529"/>
            <a:ext cx="63531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dirty="0">
                <a:latin typeface="Helvetica" pitchFamily="-84" charset="0"/>
              </a:rPr>
              <a:t>Deadlock can arise if the following four conditions hold simultaneously.</a:t>
            </a:r>
          </a:p>
        </p:txBody>
      </p:sp>
      <p:sp>
        <p:nvSpPr>
          <p:cNvPr id="2" name="Date Placeholder 1"/>
          <p:cNvSpPr>
            <a:spLocks noGrp="1"/>
          </p:cNvSpPr>
          <p:nvPr>
            <p:ph type="dt" sz="half" idx="10"/>
          </p:nvPr>
        </p:nvSpPr>
        <p:spPr/>
        <p:txBody>
          <a:bodyPr/>
          <a:lstStyle/>
          <a:p>
            <a:fld id="{073E3DA2-985B-4FAC-A315-E4F6F0B00734}"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11</a:t>
            </a:fld>
            <a:endParaRPr lang="en-US"/>
          </a:p>
        </p:txBody>
      </p:sp>
    </p:spTree>
    <p:extLst>
      <p:ext uri="{BB962C8B-B14F-4D97-AF65-F5344CB8AC3E}">
        <p14:creationId xmlns:p14="http://schemas.microsoft.com/office/powerpoint/2010/main" val="35560872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00138" y="230188"/>
            <a:ext cx="7586662" cy="576262"/>
          </a:xfrm>
        </p:spPr>
        <p:txBody>
          <a:bodyPr>
            <a:normAutofit fontScale="90000"/>
          </a:bodyPr>
          <a:lstStyle/>
          <a:p>
            <a:pPr eaLnBrk="1" hangingPunct="1"/>
            <a:r>
              <a:rPr lang="en-US" altLang="en-US"/>
              <a:t>Detection-Algorithm Usage</a:t>
            </a:r>
          </a:p>
        </p:txBody>
      </p:sp>
      <p:sp>
        <p:nvSpPr>
          <p:cNvPr id="45059" name="Rectangle 3"/>
          <p:cNvSpPr>
            <a:spLocks noGrp="1" noChangeArrowheads="1"/>
          </p:cNvSpPr>
          <p:nvPr>
            <p:ph type="body" idx="1"/>
          </p:nvPr>
        </p:nvSpPr>
        <p:spPr>
          <a:xfrm>
            <a:off x="869950" y="1122363"/>
            <a:ext cx="7107238" cy="4530725"/>
          </a:xfrm>
        </p:spPr>
        <p:txBody>
          <a:bodyPr>
            <a:normAutofit/>
          </a:bodyPr>
          <a:lstStyle/>
          <a:p>
            <a:r>
              <a:rPr lang="en-US" sz="2400" dirty="0">
                <a:solidFill>
                  <a:srgbClr val="0070C0"/>
                </a:solidFill>
              </a:rPr>
              <a:t>When should we invoke </a:t>
            </a:r>
            <a:r>
              <a:rPr lang="en-US" sz="2400" dirty="0"/>
              <a:t>the detection algorithm?</a:t>
            </a:r>
            <a:endParaRPr lang="en-US" altLang="en-US" sz="2400" dirty="0"/>
          </a:p>
          <a:p>
            <a:r>
              <a:rPr lang="en-US" altLang="en-US" sz="2400" dirty="0"/>
              <a:t>Depends on:</a:t>
            </a:r>
          </a:p>
          <a:p>
            <a:pPr lvl="1"/>
            <a:r>
              <a:rPr lang="en-US" altLang="en-US" sz="2400" dirty="0">
                <a:solidFill>
                  <a:srgbClr val="0070C0"/>
                </a:solidFill>
              </a:rPr>
              <a:t>How often a deadlock is likely to occur?</a:t>
            </a:r>
          </a:p>
          <a:p>
            <a:pPr lvl="1"/>
            <a:r>
              <a:rPr lang="en-US" altLang="en-US" sz="2400" dirty="0"/>
              <a:t>How many processes will need to be rolled back?</a:t>
            </a:r>
          </a:p>
          <a:p>
            <a:pPr lvl="2"/>
            <a:r>
              <a:rPr lang="en-US" altLang="en-US" dirty="0"/>
              <a:t>one for each disjoint cycle</a:t>
            </a:r>
            <a:br>
              <a:rPr lang="en-US" altLang="en-US" dirty="0"/>
            </a:br>
            <a:endParaRPr lang="en-US" altLang="en-US" dirty="0"/>
          </a:p>
        </p:txBody>
      </p:sp>
      <p:sp>
        <p:nvSpPr>
          <p:cNvPr id="2" name="Date Placeholder 1"/>
          <p:cNvSpPr>
            <a:spLocks noGrp="1"/>
          </p:cNvSpPr>
          <p:nvPr>
            <p:ph type="dt" sz="half" idx="10"/>
          </p:nvPr>
        </p:nvSpPr>
        <p:spPr/>
        <p:txBody>
          <a:bodyPr/>
          <a:lstStyle/>
          <a:p>
            <a:fld id="{54A99A9E-63BD-4CAB-9AE5-154121BCC10B}"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110</a:t>
            </a:fld>
            <a:endParaRPr lang="en-US"/>
          </a:p>
        </p:txBody>
      </p:sp>
    </p:spTree>
    <p:extLst>
      <p:ext uri="{BB962C8B-B14F-4D97-AF65-F5344CB8AC3E}">
        <p14:creationId xmlns:p14="http://schemas.microsoft.com/office/powerpoint/2010/main" val="106676093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00138" y="230188"/>
            <a:ext cx="7586662" cy="576262"/>
          </a:xfrm>
        </p:spPr>
        <p:txBody>
          <a:bodyPr>
            <a:normAutofit fontScale="90000"/>
          </a:bodyPr>
          <a:lstStyle/>
          <a:p>
            <a:pPr eaLnBrk="1" hangingPunct="1"/>
            <a:r>
              <a:rPr lang="en-US" altLang="en-US"/>
              <a:t>Detection-Algorithm Usage</a:t>
            </a:r>
          </a:p>
        </p:txBody>
      </p:sp>
      <p:sp>
        <p:nvSpPr>
          <p:cNvPr id="45059" name="Rectangle 3"/>
          <p:cNvSpPr>
            <a:spLocks noGrp="1" noChangeArrowheads="1"/>
          </p:cNvSpPr>
          <p:nvPr>
            <p:ph type="body" idx="1"/>
          </p:nvPr>
        </p:nvSpPr>
        <p:spPr>
          <a:xfrm>
            <a:off x="869950" y="1122363"/>
            <a:ext cx="7107238" cy="4530725"/>
          </a:xfrm>
        </p:spPr>
        <p:txBody>
          <a:bodyPr>
            <a:normAutofit/>
          </a:bodyPr>
          <a:lstStyle/>
          <a:p>
            <a:r>
              <a:rPr lang="en-US" sz="2800" dirty="0"/>
              <a:t>If deadlocks occur frequently, </a:t>
            </a:r>
          </a:p>
          <a:p>
            <a:pPr lvl="1"/>
            <a:r>
              <a:rPr lang="en-US" sz="2400" dirty="0"/>
              <a:t>then the detection algorithm </a:t>
            </a:r>
            <a:r>
              <a:rPr lang="en-US" sz="2400" dirty="0">
                <a:solidFill>
                  <a:srgbClr val="0070C0"/>
                </a:solidFill>
              </a:rPr>
              <a:t>should be invoked frequently. </a:t>
            </a:r>
          </a:p>
          <a:p>
            <a:pPr lvl="1"/>
            <a:r>
              <a:rPr lang="en-US" sz="2400" dirty="0"/>
              <a:t>Resources allocated to deadlocked processes will be idle until the deadlock can be broken. </a:t>
            </a:r>
          </a:p>
          <a:p>
            <a:pPr lvl="1"/>
            <a:r>
              <a:rPr lang="en-US" sz="2400" dirty="0"/>
              <a:t>In addition, the number of processes involved in the deadlock cycle may grow.</a:t>
            </a:r>
          </a:p>
        </p:txBody>
      </p:sp>
      <p:sp>
        <p:nvSpPr>
          <p:cNvPr id="2" name="Date Placeholder 1"/>
          <p:cNvSpPr>
            <a:spLocks noGrp="1"/>
          </p:cNvSpPr>
          <p:nvPr>
            <p:ph type="dt" sz="half" idx="10"/>
          </p:nvPr>
        </p:nvSpPr>
        <p:spPr/>
        <p:txBody>
          <a:bodyPr/>
          <a:lstStyle/>
          <a:p>
            <a:fld id="{4CAB9583-5F78-4099-A22B-6C68337D3731}"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111</a:t>
            </a:fld>
            <a:endParaRPr lang="en-US"/>
          </a:p>
        </p:txBody>
      </p:sp>
    </p:spTree>
    <p:extLst>
      <p:ext uri="{BB962C8B-B14F-4D97-AF65-F5344CB8AC3E}">
        <p14:creationId xmlns:p14="http://schemas.microsoft.com/office/powerpoint/2010/main" val="303127576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00138" y="230188"/>
            <a:ext cx="7586662" cy="576262"/>
          </a:xfrm>
        </p:spPr>
        <p:txBody>
          <a:bodyPr>
            <a:normAutofit fontScale="90000"/>
          </a:bodyPr>
          <a:lstStyle/>
          <a:p>
            <a:pPr eaLnBrk="1" hangingPunct="1"/>
            <a:r>
              <a:rPr lang="en-US" altLang="en-US"/>
              <a:t>Detection-Algorithm Usage</a:t>
            </a:r>
          </a:p>
        </p:txBody>
      </p:sp>
      <p:sp>
        <p:nvSpPr>
          <p:cNvPr id="45059" name="Rectangle 3"/>
          <p:cNvSpPr>
            <a:spLocks noGrp="1" noChangeArrowheads="1"/>
          </p:cNvSpPr>
          <p:nvPr>
            <p:ph type="body" idx="1"/>
          </p:nvPr>
        </p:nvSpPr>
        <p:spPr>
          <a:xfrm>
            <a:off x="869950" y="1122363"/>
            <a:ext cx="7107238" cy="4530725"/>
          </a:xfrm>
        </p:spPr>
        <p:txBody>
          <a:bodyPr>
            <a:normAutofit/>
          </a:bodyPr>
          <a:lstStyle/>
          <a:p>
            <a:r>
              <a:rPr lang="en-US" altLang="en-US" sz="2400" dirty="0"/>
              <a:t>If detection algorithm is </a:t>
            </a:r>
            <a:r>
              <a:rPr lang="en-US" altLang="en-US" sz="2400" b="1" dirty="0">
                <a:solidFill>
                  <a:srgbClr val="0070C0"/>
                </a:solidFill>
              </a:rPr>
              <a:t>invoked arbitrarily, </a:t>
            </a:r>
          </a:p>
          <a:p>
            <a:pPr lvl="1"/>
            <a:r>
              <a:rPr lang="en-US" altLang="en-US" sz="2400" dirty="0"/>
              <a:t>there may be many cycles in the resource graph and so we would </a:t>
            </a:r>
            <a:r>
              <a:rPr lang="en-US" altLang="en-US" sz="2400" b="1" dirty="0">
                <a:solidFill>
                  <a:srgbClr val="0070C0"/>
                </a:solidFill>
              </a:rPr>
              <a:t>not be able to tell which of the many deadlocked processes </a:t>
            </a:r>
            <a:r>
              <a:rPr lang="ja-JP" altLang="en-US" sz="2400" b="1" dirty="0">
                <a:solidFill>
                  <a:srgbClr val="0070C0"/>
                </a:solidFill>
              </a:rPr>
              <a:t>“</a:t>
            </a:r>
            <a:r>
              <a:rPr lang="en-US" altLang="ja-JP" sz="2400" b="1" dirty="0">
                <a:solidFill>
                  <a:srgbClr val="0070C0"/>
                </a:solidFill>
              </a:rPr>
              <a:t>caused</a:t>
            </a:r>
            <a:r>
              <a:rPr lang="ja-JP" altLang="en-US" sz="2400" b="1" dirty="0">
                <a:solidFill>
                  <a:srgbClr val="0070C0"/>
                </a:solidFill>
              </a:rPr>
              <a:t>”</a:t>
            </a:r>
            <a:r>
              <a:rPr lang="en-US" altLang="ja-JP" sz="2400" b="1" dirty="0">
                <a:solidFill>
                  <a:srgbClr val="0070C0"/>
                </a:solidFill>
              </a:rPr>
              <a:t> the deadlock.</a:t>
            </a:r>
          </a:p>
        </p:txBody>
      </p:sp>
      <p:sp>
        <p:nvSpPr>
          <p:cNvPr id="2" name="Date Placeholder 1"/>
          <p:cNvSpPr>
            <a:spLocks noGrp="1"/>
          </p:cNvSpPr>
          <p:nvPr>
            <p:ph type="dt" sz="half" idx="10"/>
          </p:nvPr>
        </p:nvSpPr>
        <p:spPr/>
        <p:txBody>
          <a:bodyPr/>
          <a:lstStyle/>
          <a:p>
            <a:fld id="{FB033E19-A815-4051-B41C-110AA4BD05F2}"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112</a:t>
            </a:fld>
            <a:endParaRPr lang="en-US"/>
          </a:p>
        </p:txBody>
      </p:sp>
    </p:spTree>
    <p:extLst>
      <p:ext uri="{BB962C8B-B14F-4D97-AF65-F5344CB8AC3E}">
        <p14:creationId xmlns:p14="http://schemas.microsoft.com/office/powerpoint/2010/main" val="19746026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00138" y="230188"/>
            <a:ext cx="7586662" cy="576262"/>
          </a:xfrm>
        </p:spPr>
        <p:txBody>
          <a:bodyPr>
            <a:normAutofit fontScale="90000"/>
          </a:bodyPr>
          <a:lstStyle/>
          <a:p>
            <a:pPr eaLnBrk="1" hangingPunct="1"/>
            <a:r>
              <a:rPr lang="en-US" altLang="en-US"/>
              <a:t>Detection-Algorithm Usage</a:t>
            </a:r>
          </a:p>
        </p:txBody>
      </p:sp>
      <p:sp>
        <p:nvSpPr>
          <p:cNvPr id="45059" name="Rectangle 3"/>
          <p:cNvSpPr>
            <a:spLocks noGrp="1" noChangeArrowheads="1"/>
          </p:cNvSpPr>
          <p:nvPr>
            <p:ph type="body" idx="1"/>
          </p:nvPr>
        </p:nvSpPr>
        <p:spPr>
          <a:xfrm>
            <a:off x="869950" y="1122363"/>
            <a:ext cx="7107238" cy="4530725"/>
          </a:xfrm>
        </p:spPr>
        <p:txBody>
          <a:bodyPr>
            <a:normAutofit/>
          </a:bodyPr>
          <a:lstStyle/>
          <a:p>
            <a:r>
              <a:rPr lang="en-US" altLang="en-US" sz="2400" dirty="0"/>
              <a:t>Invoking the deadlock-detection algorithm </a:t>
            </a:r>
            <a:r>
              <a:rPr lang="en-US" altLang="en-US" sz="2400" b="1" dirty="0">
                <a:solidFill>
                  <a:srgbClr val="0070C0"/>
                </a:solidFill>
              </a:rPr>
              <a:t>for every resource request </a:t>
            </a:r>
          </a:p>
          <a:p>
            <a:pPr lvl="1"/>
            <a:r>
              <a:rPr lang="en-US" altLang="en-US" sz="2400" dirty="0"/>
              <a:t>will incur </a:t>
            </a:r>
            <a:r>
              <a:rPr lang="en-US" altLang="en-US" sz="2400" b="1" dirty="0">
                <a:solidFill>
                  <a:srgbClr val="0070C0"/>
                </a:solidFill>
              </a:rPr>
              <a:t>considerable overhead</a:t>
            </a:r>
            <a:r>
              <a:rPr lang="en-US" altLang="en-US" sz="2400" dirty="0"/>
              <a:t> in computation time. </a:t>
            </a:r>
          </a:p>
          <a:p>
            <a:pPr lvl="1"/>
            <a:endParaRPr lang="en-US" altLang="en-US" sz="2400" dirty="0"/>
          </a:p>
        </p:txBody>
      </p:sp>
      <p:sp>
        <p:nvSpPr>
          <p:cNvPr id="2" name="Date Placeholder 1"/>
          <p:cNvSpPr>
            <a:spLocks noGrp="1"/>
          </p:cNvSpPr>
          <p:nvPr>
            <p:ph type="dt" sz="half" idx="10"/>
          </p:nvPr>
        </p:nvSpPr>
        <p:spPr/>
        <p:txBody>
          <a:bodyPr/>
          <a:lstStyle/>
          <a:p>
            <a:fld id="{FB033E19-A815-4051-B41C-110AA4BD05F2}"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113</a:t>
            </a:fld>
            <a:endParaRPr lang="en-US"/>
          </a:p>
        </p:txBody>
      </p:sp>
    </p:spTree>
    <p:extLst>
      <p:ext uri="{BB962C8B-B14F-4D97-AF65-F5344CB8AC3E}">
        <p14:creationId xmlns:p14="http://schemas.microsoft.com/office/powerpoint/2010/main" val="202454513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00138" y="230188"/>
            <a:ext cx="7586662" cy="576262"/>
          </a:xfrm>
        </p:spPr>
        <p:txBody>
          <a:bodyPr>
            <a:normAutofit fontScale="90000"/>
          </a:bodyPr>
          <a:lstStyle/>
          <a:p>
            <a:pPr eaLnBrk="1" hangingPunct="1"/>
            <a:r>
              <a:rPr lang="en-US" altLang="en-US"/>
              <a:t>Detection-Algorithm Usage</a:t>
            </a:r>
          </a:p>
        </p:txBody>
      </p:sp>
      <p:sp>
        <p:nvSpPr>
          <p:cNvPr id="45059" name="Rectangle 3"/>
          <p:cNvSpPr>
            <a:spLocks noGrp="1" noChangeArrowheads="1"/>
          </p:cNvSpPr>
          <p:nvPr>
            <p:ph type="body" idx="1"/>
          </p:nvPr>
        </p:nvSpPr>
        <p:spPr>
          <a:xfrm>
            <a:off x="869950" y="1122363"/>
            <a:ext cx="7107238" cy="4530725"/>
          </a:xfrm>
        </p:spPr>
        <p:txBody>
          <a:bodyPr>
            <a:normAutofit/>
          </a:bodyPr>
          <a:lstStyle/>
          <a:p>
            <a:r>
              <a:rPr lang="en-US" sz="2400" dirty="0"/>
              <a:t>A less expensive alternative is simply to </a:t>
            </a:r>
          </a:p>
          <a:p>
            <a:pPr lvl="1"/>
            <a:r>
              <a:rPr lang="en-US" sz="2400" b="1" u="sng" dirty="0">
                <a:solidFill>
                  <a:srgbClr val="0070C0"/>
                </a:solidFill>
              </a:rPr>
              <a:t>invoke the algorithm at defined intervals-</a:t>
            </a:r>
          </a:p>
          <a:p>
            <a:pPr lvl="1"/>
            <a:r>
              <a:rPr lang="en-US" sz="2400" b="1" u="sng" dirty="0">
                <a:solidFill>
                  <a:srgbClr val="0070C0"/>
                </a:solidFill>
              </a:rPr>
              <a:t>for example, once per hour or whenever CPU utilization drops below 40 percent.</a:t>
            </a:r>
            <a:endParaRPr lang="en-US" altLang="en-US" sz="2400" b="1" u="sng" dirty="0">
              <a:solidFill>
                <a:srgbClr val="0070C0"/>
              </a:solidFill>
            </a:endParaRPr>
          </a:p>
        </p:txBody>
      </p:sp>
      <p:sp>
        <p:nvSpPr>
          <p:cNvPr id="2" name="Date Placeholder 1"/>
          <p:cNvSpPr>
            <a:spLocks noGrp="1"/>
          </p:cNvSpPr>
          <p:nvPr>
            <p:ph type="dt" sz="half" idx="10"/>
          </p:nvPr>
        </p:nvSpPr>
        <p:spPr/>
        <p:txBody>
          <a:bodyPr/>
          <a:lstStyle/>
          <a:p>
            <a:fld id="{60567ACB-EC35-4B01-AD49-D86C6A3068A4}"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114</a:t>
            </a:fld>
            <a:endParaRPr lang="en-US"/>
          </a:p>
        </p:txBody>
      </p:sp>
    </p:spTree>
    <p:extLst>
      <p:ext uri="{BB962C8B-B14F-4D97-AF65-F5344CB8AC3E}">
        <p14:creationId xmlns:p14="http://schemas.microsoft.com/office/powerpoint/2010/main" val="284811836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81000" y="228600"/>
            <a:ext cx="8588375" cy="457200"/>
          </a:xfrm>
        </p:spPr>
        <p:style>
          <a:lnRef idx="1">
            <a:schemeClr val="accent5"/>
          </a:lnRef>
          <a:fillRef idx="2">
            <a:schemeClr val="accent5"/>
          </a:fillRef>
          <a:effectRef idx="1">
            <a:schemeClr val="accent5"/>
          </a:effectRef>
          <a:fontRef idx="minor">
            <a:schemeClr val="dk1"/>
          </a:fontRef>
        </p:style>
        <p:txBody>
          <a:bodyPr/>
          <a:lstStyle/>
          <a:p>
            <a:pPr eaLnBrk="1" hangingPunct="1"/>
            <a:r>
              <a:rPr lang="en-US" altLang="en-US" sz="2400" dirty="0"/>
              <a:t>Recovery from Deadlock</a:t>
            </a:r>
          </a:p>
        </p:txBody>
      </p:sp>
      <p:sp>
        <p:nvSpPr>
          <p:cNvPr id="46083" name="Rectangle 3"/>
          <p:cNvSpPr>
            <a:spLocks noGrp="1" noChangeArrowheads="1"/>
          </p:cNvSpPr>
          <p:nvPr>
            <p:ph type="body" idx="1"/>
          </p:nvPr>
        </p:nvSpPr>
        <p:spPr>
          <a:xfrm>
            <a:off x="963613" y="1108075"/>
            <a:ext cx="7694612" cy="4530725"/>
          </a:xfrm>
        </p:spPr>
        <p:txBody>
          <a:bodyPr>
            <a:noAutofit/>
          </a:bodyPr>
          <a:lstStyle/>
          <a:p>
            <a:r>
              <a:rPr lang="en-US" sz="2400" dirty="0"/>
              <a:t>When a detection algorithm determines that </a:t>
            </a:r>
          </a:p>
          <a:p>
            <a:pPr lvl="1"/>
            <a:r>
              <a:rPr lang="en-US" sz="2400" dirty="0"/>
              <a:t>a deadlock exists, </a:t>
            </a:r>
          </a:p>
          <a:p>
            <a:endParaRPr lang="en-US" sz="2400" dirty="0"/>
          </a:p>
          <a:p>
            <a:r>
              <a:rPr lang="en-US" sz="2400" dirty="0"/>
              <a:t>Several alternatives are available-</a:t>
            </a:r>
          </a:p>
          <a:p>
            <a:pPr lvl="1"/>
            <a:r>
              <a:rPr lang="en-US" sz="2400" dirty="0"/>
              <a:t>Let the operator deal with the </a:t>
            </a:r>
            <a:r>
              <a:rPr lang="en-US" sz="2400" dirty="0">
                <a:solidFill>
                  <a:srgbClr val="0070C0"/>
                </a:solidFill>
              </a:rPr>
              <a:t>deadlock manually. </a:t>
            </a:r>
          </a:p>
          <a:p>
            <a:pPr lvl="1"/>
            <a:r>
              <a:rPr lang="en-US" sz="2400" dirty="0"/>
              <a:t>Let the system </a:t>
            </a:r>
            <a:r>
              <a:rPr lang="en-US" sz="2400" i="1" dirty="0"/>
              <a:t>recover </a:t>
            </a:r>
            <a:r>
              <a:rPr lang="en-US" sz="2400" dirty="0"/>
              <a:t>from the </a:t>
            </a:r>
            <a:r>
              <a:rPr lang="en-US" sz="2400" dirty="0">
                <a:solidFill>
                  <a:srgbClr val="0070C0"/>
                </a:solidFill>
              </a:rPr>
              <a:t>deadlock automatically. </a:t>
            </a:r>
          </a:p>
        </p:txBody>
      </p:sp>
      <p:sp>
        <p:nvSpPr>
          <p:cNvPr id="2" name="Date Placeholder 1"/>
          <p:cNvSpPr>
            <a:spLocks noGrp="1"/>
          </p:cNvSpPr>
          <p:nvPr>
            <p:ph type="dt" sz="half" idx="10"/>
          </p:nvPr>
        </p:nvSpPr>
        <p:spPr/>
        <p:txBody>
          <a:bodyPr/>
          <a:lstStyle/>
          <a:p>
            <a:fld id="{C741064C-00A2-452A-A79F-BB659725FD5F}"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115</a:t>
            </a:fld>
            <a:endParaRPr lang="en-US"/>
          </a:p>
        </p:txBody>
      </p:sp>
    </p:spTree>
    <p:extLst>
      <p:ext uri="{BB962C8B-B14F-4D97-AF65-F5344CB8AC3E}">
        <p14:creationId xmlns:p14="http://schemas.microsoft.com/office/powerpoint/2010/main" val="40080299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23913" y="228600"/>
            <a:ext cx="8588375" cy="457200"/>
          </a:xfrm>
        </p:spPr>
        <p:txBody>
          <a:bodyPr/>
          <a:lstStyle/>
          <a:p>
            <a:pPr eaLnBrk="1" hangingPunct="1"/>
            <a:r>
              <a:rPr lang="en-US" altLang="en-US" sz="2400" dirty="0"/>
              <a:t>Recovery from Deadlock</a:t>
            </a:r>
          </a:p>
        </p:txBody>
      </p:sp>
      <p:sp>
        <p:nvSpPr>
          <p:cNvPr id="46083" name="Rectangle 3"/>
          <p:cNvSpPr>
            <a:spLocks noGrp="1" noChangeArrowheads="1"/>
          </p:cNvSpPr>
          <p:nvPr>
            <p:ph type="body" idx="1"/>
          </p:nvPr>
        </p:nvSpPr>
        <p:spPr>
          <a:xfrm>
            <a:off x="963613" y="1108075"/>
            <a:ext cx="7694612" cy="4530725"/>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There are two options for breaking a deadlock </a:t>
            </a:r>
          </a:p>
          <a:p>
            <a:pPr lvl="2"/>
            <a:r>
              <a:rPr lang="en-US" dirty="0"/>
              <a:t>Process Termination</a:t>
            </a:r>
          </a:p>
          <a:p>
            <a:pPr lvl="3"/>
            <a:r>
              <a:rPr lang="en-US" dirty="0"/>
              <a:t>Abort one or more processes to break the circular wait. </a:t>
            </a:r>
          </a:p>
          <a:p>
            <a:pPr lvl="2"/>
            <a:r>
              <a:rPr lang="en-US" dirty="0"/>
              <a:t>Resource Preemption</a:t>
            </a:r>
          </a:p>
          <a:p>
            <a:pPr lvl="3"/>
            <a:r>
              <a:rPr lang="en-US" dirty="0"/>
              <a:t>Preempt some resources from one or more of the deadlocked processes</a:t>
            </a:r>
            <a:endParaRPr lang="en-US" altLang="en-US" dirty="0"/>
          </a:p>
        </p:txBody>
      </p:sp>
      <p:sp>
        <p:nvSpPr>
          <p:cNvPr id="2" name="Date Placeholder 1"/>
          <p:cNvSpPr>
            <a:spLocks noGrp="1"/>
          </p:cNvSpPr>
          <p:nvPr>
            <p:ph type="dt" sz="half" idx="10"/>
          </p:nvPr>
        </p:nvSpPr>
        <p:spPr/>
        <p:txBody>
          <a:bodyPr/>
          <a:lstStyle/>
          <a:p>
            <a:fld id="{901AB0BE-56D5-403F-909B-3C8892C1F10B}"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116</a:t>
            </a:fld>
            <a:endParaRPr lang="en-US"/>
          </a:p>
        </p:txBody>
      </p:sp>
    </p:spTree>
    <p:extLst>
      <p:ext uri="{BB962C8B-B14F-4D97-AF65-F5344CB8AC3E}">
        <p14:creationId xmlns:p14="http://schemas.microsoft.com/office/powerpoint/2010/main" val="42048135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304800"/>
            <a:ext cx="8588375" cy="457200"/>
          </a:xfrm>
        </p:spPr>
        <p:style>
          <a:lnRef idx="1">
            <a:schemeClr val="accent5"/>
          </a:lnRef>
          <a:fillRef idx="2">
            <a:schemeClr val="accent5"/>
          </a:fillRef>
          <a:effectRef idx="1">
            <a:schemeClr val="accent5"/>
          </a:effectRef>
          <a:fontRef idx="minor">
            <a:schemeClr val="dk1"/>
          </a:fontRef>
        </p:style>
        <p:txBody>
          <a:bodyPr/>
          <a:lstStyle/>
          <a:p>
            <a:pPr eaLnBrk="1" hangingPunct="1"/>
            <a:r>
              <a:rPr lang="en-US" altLang="en-US" sz="2400" dirty="0"/>
              <a:t>Recovery from Deadlock:  Process Termination</a:t>
            </a:r>
          </a:p>
        </p:txBody>
      </p:sp>
      <p:sp>
        <p:nvSpPr>
          <p:cNvPr id="46083" name="Rectangle 3"/>
          <p:cNvSpPr>
            <a:spLocks noGrp="1" noChangeArrowheads="1"/>
          </p:cNvSpPr>
          <p:nvPr>
            <p:ph type="body" idx="1"/>
          </p:nvPr>
        </p:nvSpPr>
        <p:spPr>
          <a:xfrm>
            <a:off x="963613" y="1108075"/>
            <a:ext cx="7694612" cy="4530725"/>
          </a:xfrm>
        </p:spPr>
        <p:txBody>
          <a:bodyPr>
            <a:noAutofit/>
          </a:bodyPr>
          <a:lstStyle/>
          <a:p>
            <a:r>
              <a:rPr lang="en-US" sz="2400" dirty="0"/>
              <a:t>Eliminate deadlocks by aborting processes</a:t>
            </a:r>
          </a:p>
          <a:p>
            <a:endParaRPr lang="en-US" sz="2400" dirty="0"/>
          </a:p>
          <a:p>
            <a:r>
              <a:rPr lang="en-US" sz="2400" dirty="0"/>
              <a:t>The system reclaims all resources allocated to the terminated processes.</a:t>
            </a:r>
          </a:p>
          <a:p>
            <a:endParaRPr lang="en-US" altLang="en-US" sz="2400" dirty="0"/>
          </a:p>
          <a:p>
            <a:r>
              <a:rPr lang="en-US" altLang="en-US" sz="2400" dirty="0"/>
              <a:t>2 Methods-</a:t>
            </a:r>
          </a:p>
          <a:p>
            <a:pPr lvl="1"/>
            <a:r>
              <a:rPr lang="en-US" altLang="en-US" sz="2400" dirty="0">
                <a:solidFill>
                  <a:srgbClr val="00B0F0"/>
                </a:solidFill>
              </a:rPr>
              <a:t>Abort all deadlocked processes</a:t>
            </a:r>
            <a:br>
              <a:rPr lang="en-US" altLang="en-US" sz="2400" dirty="0">
                <a:solidFill>
                  <a:srgbClr val="00B0F0"/>
                </a:solidFill>
              </a:rPr>
            </a:br>
            <a:r>
              <a:rPr lang="en-US" altLang="en-US" sz="2400" dirty="0">
                <a:solidFill>
                  <a:srgbClr val="00B0F0"/>
                </a:solidFill>
              </a:rPr>
              <a:t>	</a:t>
            </a:r>
          </a:p>
          <a:p>
            <a:pPr lvl="1"/>
            <a:r>
              <a:rPr lang="en-US" altLang="en-US" sz="2400" dirty="0">
                <a:solidFill>
                  <a:srgbClr val="00B0F0"/>
                </a:solidFill>
              </a:rPr>
              <a:t>Abort one process at a time until the deadlock cycle is eliminated</a:t>
            </a:r>
            <a:br>
              <a:rPr lang="en-US" altLang="en-US" sz="2400" dirty="0">
                <a:solidFill>
                  <a:srgbClr val="00B0F0"/>
                </a:solidFill>
              </a:rPr>
            </a:br>
            <a:endParaRPr lang="en-US" altLang="en-US" sz="2400" dirty="0">
              <a:solidFill>
                <a:srgbClr val="00B0F0"/>
              </a:solidFill>
            </a:endParaRPr>
          </a:p>
        </p:txBody>
      </p:sp>
      <p:sp>
        <p:nvSpPr>
          <p:cNvPr id="2" name="Date Placeholder 1"/>
          <p:cNvSpPr>
            <a:spLocks noGrp="1"/>
          </p:cNvSpPr>
          <p:nvPr>
            <p:ph type="dt" sz="half" idx="10"/>
          </p:nvPr>
        </p:nvSpPr>
        <p:spPr/>
        <p:txBody>
          <a:bodyPr/>
          <a:lstStyle/>
          <a:p>
            <a:fld id="{64C53BB5-62D4-42A0-8C94-750E0371FD41}"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117</a:t>
            </a:fld>
            <a:endParaRPr lang="en-US"/>
          </a:p>
        </p:txBody>
      </p:sp>
    </p:spTree>
    <p:extLst>
      <p:ext uri="{BB962C8B-B14F-4D97-AF65-F5344CB8AC3E}">
        <p14:creationId xmlns:p14="http://schemas.microsoft.com/office/powerpoint/2010/main" val="10979924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23913" y="228600"/>
            <a:ext cx="8588375" cy="457200"/>
          </a:xfrm>
        </p:spPr>
        <p:style>
          <a:lnRef idx="1">
            <a:schemeClr val="accent5"/>
          </a:lnRef>
          <a:fillRef idx="2">
            <a:schemeClr val="accent5"/>
          </a:fillRef>
          <a:effectRef idx="1">
            <a:schemeClr val="accent5"/>
          </a:effectRef>
          <a:fontRef idx="minor">
            <a:schemeClr val="dk1"/>
          </a:fontRef>
        </p:style>
        <p:txBody>
          <a:bodyPr/>
          <a:lstStyle/>
          <a:p>
            <a:pPr eaLnBrk="1" hangingPunct="1"/>
            <a:r>
              <a:rPr lang="en-US" altLang="en-US" sz="2400"/>
              <a:t>Recovery from Deadlock:  Process Termination</a:t>
            </a:r>
          </a:p>
        </p:txBody>
      </p:sp>
      <p:sp>
        <p:nvSpPr>
          <p:cNvPr id="46083" name="Rectangle 3"/>
          <p:cNvSpPr>
            <a:spLocks noGrp="1" noChangeArrowheads="1"/>
          </p:cNvSpPr>
          <p:nvPr>
            <p:ph type="body" idx="1"/>
          </p:nvPr>
        </p:nvSpPr>
        <p:spPr>
          <a:xfrm>
            <a:off x="963613" y="1108075"/>
            <a:ext cx="7694612" cy="4530725"/>
          </a:xfrm>
        </p:spPr>
        <p:txBody>
          <a:bodyPr>
            <a:noAutofit/>
          </a:bodyPr>
          <a:lstStyle/>
          <a:p>
            <a:r>
              <a:rPr lang="en-US" sz="2400" dirty="0"/>
              <a:t>Abort all deadlocked processes</a:t>
            </a:r>
          </a:p>
          <a:p>
            <a:pPr lvl="1"/>
            <a:r>
              <a:rPr lang="en-US" sz="2400" dirty="0"/>
              <a:t>Breaks the deadlock cycle, but </a:t>
            </a:r>
            <a:r>
              <a:rPr lang="en-US" sz="2400" b="1" dirty="0">
                <a:solidFill>
                  <a:srgbClr val="0070C0"/>
                </a:solidFill>
              </a:rPr>
              <a:t>at great expense; </a:t>
            </a:r>
          </a:p>
          <a:p>
            <a:pPr lvl="1"/>
            <a:r>
              <a:rPr lang="en-US" sz="2400" dirty="0"/>
              <a:t>The deadlocked processes </a:t>
            </a:r>
            <a:r>
              <a:rPr lang="en-US" sz="2400" b="1" dirty="0">
                <a:solidFill>
                  <a:srgbClr val="0070C0"/>
                </a:solidFill>
              </a:rPr>
              <a:t>may have computed for a long time, </a:t>
            </a:r>
          </a:p>
          <a:p>
            <a:pPr lvl="1"/>
            <a:r>
              <a:rPr lang="en-US" sz="2400" dirty="0"/>
              <a:t>The results of these partial computations must be discarded and probably will have </a:t>
            </a:r>
            <a:r>
              <a:rPr lang="en-US" sz="2400" b="1" dirty="0">
                <a:solidFill>
                  <a:srgbClr val="0070C0"/>
                </a:solidFill>
              </a:rPr>
              <a:t>to be recomputed later. </a:t>
            </a:r>
          </a:p>
        </p:txBody>
      </p:sp>
      <p:sp>
        <p:nvSpPr>
          <p:cNvPr id="2" name="Date Placeholder 1"/>
          <p:cNvSpPr>
            <a:spLocks noGrp="1"/>
          </p:cNvSpPr>
          <p:nvPr>
            <p:ph type="dt" sz="half" idx="10"/>
          </p:nvPr>
        </p:nvSpPr>
        <p:spPr/>
        <p:txBody>
          <a:bodyPr/>
          <a:lstStyle/>
          <a:p>
            <a:fld id="{59A12F34-E2AE-47ED-8AC8-7CA3C707A813}"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118</a:t>
            </a:fld>
            <a:endParaRPr lang="en-US"/>
          </a:p>
        </p:txBody>
      </p:sp>
    </p:spTree>
    <p:extLst>
      <p:ext uri="{BB962C8B-B14F-4D97-AF65-F5344CB8AC3E}">
        <p14:creationId xmlns:p14="http://schemas.microsoft.com/office/powerpoint/2010/main" val="136795644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23913" y="228600"/>
            <a:ext cx="8588375" cy="457200"/>
          </a:xfrm>
        </p:spPr>
        <p:style>
          <a:lnRef idx="1">
            <a:schemeClr val="accent5"/>
          </a:lnRef>
          <a:fillRef idx="2">
            <a:schemeClr val="accent5"/>
          </a:fillRef>
          <a:effectRef idx="1">
            <a:schemeClr val="accent5"/>
          </a:effectRef>
          <a:fontRef idx="minor">
            <a:schemeClr val="dk1"/>
          </a:fontRef>
        </p:style>
        <p:txBody>
          <a:bodyPr/>
          <a:lstStyle/>
          <a:p>
            <a:pPr eaLnBrk="1" hangingPunct="1"/>
            <a:r>
              <a:rPr lang="en-US" altLang="en-US" sz="2400"/>
              <a:t>Recovery from Deadlock:  Process Termination</a:t>
            </a:r>
          </a:p>
        </p:txBody>
      </p:sp>
      <p:sp>
        <p:nvSpPr>
          <p:cNvPr id="46083" name="Rectangle 3"/>
          <p:cNvSpPr>
            <a:spLocks noGrp="1" noChangeArrowheads="1"/>
          </p:cNvSpPr>
          <p:nvPr>
            <p:ph type="body" idx="1"/>
          </p:nvPr>
        </p:nvSpPr>
        <p:spPr>
          <a:xfrm>
            <a:off x="963613" y="1108075"/>
            <a:ext cx="7694612" cy="4530725"/>
          </a:xfrm>
        </p:spPr>
        <p:txBody>
          <a:bodyPr>
            <a:noAutofit/>
          </a:bodyPr>
          <a:lstStyle/>
          <a:p>
            <a:r>
              <a:rPr lang="en-US" sz="2400" dirty="0"/>
              <a:t>Abort one process at a time until the deadlock cycle is eliminated. </a:t>
            </a:r>
          </a:p>
          <a:p>
            <a:pPr lvl="1"/>
            <a:r>
              <a:rPr lang="en-US" sz="2400" dirty="0"/>
              <a:t>Incurs </a:t>
            </a:r>
            <a:r>
              <a:rPr lang="en-US" sz="2400" b="1" dirty="0">
                <a:solidFill>
                  <a:srgbClr val="0070C0"/>
                </a:solidFill>
              </a:rPr>
              <a:t>considerable overhead</a:t>
            </a:r>
            <a:r>
              <a:rPr lang="en-US" sz="2400" dirty="0"/>
              <a:t>, since </a:t>
            </a:r>
            <a:r>
              <a:rPr lang="en-US" sz="2400" b="1" dirty="0">
                <a:solidFill>
                  <a:srgbClr val="0070C0"/>
                </a:solidFill>
              </a:rPr>
              <a:t>after each process is aborted, </a:t>
            </a:r>
          </a:p>
          <a:p>
            <a:pPr lvl="1"/>
            <a:r>
              <a:rPr lang="en-US" sz="2400" b="1" dirty="0">
                <a:solidFill>
                  <a:srgbClr val="0070C0"/>
                </a:solidFill>
              </a:rPr>
              <a:t>Deadlock-detection algorithm must be invoked </a:t>
            </a:r>
            <a:r>
              <a:rPr lang="en-US" sz="2400" dirty="0"/>
              <a:t>to determine whether any processes are still deadlocked.</a:t>
            </a:r>
            <a:endParaRPr lang="en-US" altLang="en-US" sz="2400" dirty="0"/>
          </a:p>
        </p:txBody>
      </p:sp>
      <p:sp>
        <p:nvSpPr>
          <p:cNvPr id="2" name="Date Placeholder 1"/>
          <p:cNvSpPr>
            <a:spLocks noGrp="1"/>
          </p:cNvSpPr>
          <p:nvPr>
            <p:ph type="dt" sz="half" idx="10"/>
          </p:nvPr>
        </p:nvSpPr>
        <p:spPr/>
        <p:txBody>
          <a:bodyPr/>
          <a:lstStyle/>
          <a:p>
            <a:fld id="{953D8E74-B1C0-4F18-A271-DF413C19EF01}"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119</a:t>
            </a:fld>
            <a:endParaRPr lang="en-US"/>
          </a:p>
        </p:txBody>
      </p:sp>
    </p:spTree>
    <p:extLst>
      <p:ext uri="{BB962C8B-B14F-4D97-AF65-F5344CB8AC3E}">
        <p14:creationId xmlns:p14="http://schemas.microsoft.com/office/powerpoint/2010/main" val="162970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49300" y="182563"/>
            <a:ext cx="7937500" cy="576262"/>
          </a:xfrm>
        </p:spPr>
        <p:txBody>
          <a:bodyPr>
            <a:normAutofit fontScale="90000"/>
          </a:bodyPr>
          <a:lstStyle/>
          <a:p>
            <a:pPr eaLnBrk="1" hangingPunct="1"/>
            <a:r>
              <a:rPr lang="en-US" altLang="en-US"/>
              <a:t>Deadlock Characterization</a:t>
            </a:r>
          </a:p>
        </p:txBody>
      </p:sp>
      <p:sp>
        <p:nvSpPr>
          <p:cNvPr id="7171" name="Rectangle 3"/>
          <p:cNvSpPr>
            <a:spLocks noGrp="1" noChangeArrowheads="1"/>
          </p:cNvSpPr>
          <p:nvPr>
            <p:ph type="body" idx="1"/>
          </p:nvPr>
        </p:nvSpPr>
        <p:spPr>
          <a:xfrm>
            <a:off x="1335088" y="1541463"/>
            <a:ext cx="6691312" cy="4668837"/>
          </a:xfrm>
        </p:spPr>
        <p:txBody>
          <a:bodyPr>
            <a:noAutofit/>
          </a:bodyPr>
          <a:lstStyle/>
          <a:p>
            <a:pPr marL="0" indent="0">
              <a:buNone/>
            </a:pPr>
            <a:r>
              <a:rPr lang="en-US" altLang="en-US" sz="2400" b="1" dirty="0">
                <a:solidFill>
                  <a:srgbClr val="3366FF"/>
                </a:solidFill>
              </a:rPr>
              <a:t>Mutual exclusion</a:t>
            </a:r>
            <a:r>
              <a:rPr lang="en-US" altLang="en-US" sz="2400" b="1" dirty="0"/>
              <a:t>:</a:t>
            </a:r>
            <a:r>
              <a:rPr lang="en-US" altLang="en-US" sz="2400" dirty="0"/>
              <a:t>  </a:t>
            </a:r>
          </a:p>
          <a:p>
            <a:r>
              <a:rPr lang="en-US" altLang="en-US" sz="2400" dirty="0"/>
              <a:t>Only one process at a time can use a resource</a:t>
            </a:r>
          </a:p>
          <a:p>
            <a:r>
              <a:rPr lang="en-US" altLang="en-US" sz="2400" dirty="0"/>
              <a:t>If another process requests that resource, the requesting process must be delayed until the resource has been released</a:t>
            </a:r>
            <a:endParaRPr lang="en-US" altLang="en-US" sz="500" dirty="0"/>
          </a:p>
          <a:p>
            <a:pPr marL="0" indent="0">
              <a:buNone/>
            </a:pPr>
            <a:r>
              <a:rPr lang="en-US" altLang="en-US" sz="2400" b="1" dirty="0">
                <a:solidFill>
                  <a:srgbClr val="3366FF"/>
                </a:solidFill>
              </a:rPr>
              <a:t>Hold and wait</a:t>
            </a:r>
            <a:r>
              <a:rPr lang="en-US" altLang="en-US" sz="2400" b="1" dirty="0"/>
              <a:t>:</a:t>
            </a:r>
            <a:r>
              <a:rPr lang="en-US" altLang="en-US" sz="2400" dirty="0"/>
              <a:t>  </a:t>
            </a:r>
          </a:p>
          <a:p>
            <a:r>
              <a:rPr lang="en-US" altLang="en-US" sz="2400" dirty="0"/>
              <a:t>A process holding at least one resource is waiting to acquire additional resources held by other processes</a:t>
            </a:r>
            <a:endParaRPr lang="en-US" altLang="en-US" sz="500" dirty="0"/>
          </a:p>
        </p:txBody>
      </p:sp>
      <p:sp>
        <p:nvSpPr>
          <p:cNvPr id="7172" name="Text Box 5"/>
          <p:cNvSpPr txBox="1">
            <a:spLocks noChangeArrowheads="1"/>
          </p:cNvSpPr>
          <p:nvPr/>
        </p:nvSpPr>
        <p:spPr bwMode="auto">
          <a:xfrm>
            <a:off x="825500" y="1049338"/>
            <a:ext cx="6353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a:latin typeface="Helvetica" pitchFamily="-84" charset="0"/>
              </a:rPr>
              <a:t>Deadlock can arise if four conditions hold simultaneously.</a:t>
            </a:r>
          </a:p>
        </p:txBody>
      </p:sp>
      <p:sp>
        <p:nvSpPr>
          <p:cNvPr id="2" name="Date Placeholder 1"/>
          <p:cNvSpPr>
            <a:spLocks noGrp="1"/>
          </p:cNvSpPr>
          <p:nvPr>
            <p:ph type="dt" sz="half" idx="10"/>
          </p:nvPr>
        </p:nvSpPr>
        <p:spPr/>
        <p:txBody>
          <a:bodyPr/>
          <a:lstStyle/>
          <a:p>
            <a:fld id="{427FF265-D40B-43A1-BC58-578E9908DB24}"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12</a:t>
            </a:fld>
            <a:endParaRPr lang="en-US"/>
          </a:p>
        </p:txBody>
      </p:sp>
    </p:spTree>
    <p:extLst>
      <p:ext uri="{BB962C8B-B14F-4D97-AF65-F5344CB8AC3E}">
        <p14:creationId xmlns:p14="http://schemas.microsoft.com/office/powerpoint/2010/main" val="187036763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23913" y="228600"/>
            <a:ext cx="8588375" cy="457200"/>
          </a:xfrm>
        </p:spPr>
        <p:style>
          <a:lnRef idx="1">
            <a:schemeClr val="accent5"/>
          </a:lnRef>
          <a:fillRef idx="2">
            <a:schemeClr val="accent5"/>
          </a:fillRef>
          <a:effectRef idx="1">
            <a:schemeClr val="accent5"/>
          </a:effectRef>
          <a:fontRef idx="minor">
            <a:schemeClr val="dk1"/>
          </a:fontRef>
        </p:style>
        <p:txBody>
          <a:bodyPr/>
          <a:lstStyle/>
          <a:p>
            <a:pPr eaLnBrk="1" hangingPunct="1"/>
            <a:r>
              <a:rPr lang="en-US" altLang="en-US" sz="2400"/>
              <a:t>Recovery from Deadlock:  Process Termination</a:t>
            </a:r>
          </a:p>
        </p:txBody>
      </p:sp>
      <p:sp>
        <p:nvSpPr>
          <p:cNvPr id="46083" name="Rectangle 3"/>
          <p:cNvSpPr>
            <a:spLocks noGrp="1" noChangeArrowheads="1"/>
          </p:cNvSpPr>
          <p:nvPr>
            <p:ph type="body" idx="1"/>
          </p:nvPr>
        </p:nvSpPr>
        <p:spPr>
          <a:xfrm>
            <a:off x="963613" y="1108075"/>
            <a:ext cx="7694612" cy="4530725"/>
          </a:xfrm>
        </p:spPr>
        <p:txBody>
          <a:bodyPr>
            <a:noAutofit/>
          </a:bodyPr>
          <a:lstStyle/>
          <a:p>
            <a:pPr marL="0" indent="0">
              <a:buNone/>
            </a:pPr>
            <a:r>
              <a:rPr lang="en-US" sz="2400" dirty="0"/>
              <a:t>Examples-</a:t>
            </a:r>
          </a:p>
          <a:p>
            <a:r>
              <a:rPr lang="en-US" sz="2400" dirty="0"/>
              <a:t>Aborting a process may not be easy. </a:t>
            </a:r>
          </a:p>
          <a:p>
            <a:pPr marL="457200" indent="-457200">
              <a:buFont typeface="+mj-lt"/>
              <a:buAutoNum type="arabicPeriod"/>
            </a:pPr>
            <a:r>
              <a:rPr lang="en-US" sz="2400" dirty="0"/>
              <a:t>If the process was in the midst of updating a file, terminating it </a:t>
            </a:r>
          </a:p>
          <a:p>
            <a:pPr lvl="1"/>
            <a:r>
              <a:rPr lang="en-US" sz="2400" dirty="0"/>
              <a:t>will leave that </a:t>
            </a:r>
            <a:r>
              <a:rPr lang="en-US" sz="2400" b="1" dirty="0">
                <a:solidFill>
                  <a:srgbClr val="0070C0"/>
                </a:solidFill>
              </a:rPr>
              <a:t>file in an incorrect state</a:t>
            </a:r>
            <a:r>
              <a:rPr lang="en-US" sz="2400" dirty="0"/>
              <a:t>. </a:t>
            </a:r>
          </a:p>
          <a:p>
            <a:pPr marL="457200" indent="-457200">
              <a:buFont typeface="+mj-lt"/>
              <a:buAutoNum type="arabicPeriod"/>
            </a:pPr>
            <a:r>
              <a:rPr lang="en-US" sz="2400" dirty="0"/>
              <a:t>If the process was in the midst of printing data on a printer, </a:t>
            </a:r>
          </a:p>
          <a:p>
            <a:pPr lvl="1"/>
            <a:r>
              <a:rPr lang="en-US" sz="2400" dirty="0"/>
              <a:t>the </a:t>
            </a:r>
            <a:r>
              <a:rPr lang="en-US" sz="2400" b="1" dirty="0">
                <a:solidFill>
                  <a:srgbClr val="0070C0"/>
                </a:solidFill>
              </a:rPr>
              <a:t>system must reset the printer </a:t>
            </a:r>
            <a:r>
              <a:rPr lang="en-US" sz="2400" dirty="0"/>
              <a:t>to a correct state before printing the next job.</a:t>
            </a:r>
            <a:endParaRPr lang="en-US" altLang="en-US" sz="2400" dirty="0"/>
          </a:p>
        </p:txBody>
      </p:sp>
      <p:sp>
        <p:nvSpPr>
          <p:cNvPr id="2" name="Date Placeholder 1"/>
          <p:cNvSpPr>
            <a:spLocks noGrp="1"/>
          </p:cNvSpPr>
          <p:nvPr>
            <p:ph type="dt" sz="half" idx="10"/>
          </p:nvPr>
        </p:nvSpPr>
        <p:spPr/>
        <p:txBody>
          <a:bodyPr/>
          <a:lstStyle/>
          <a:p>
            <a:fld id="{39B2FCF0-0615-457F-8B6B-D501F07ADBC4}"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120</a:t>
            </a:fld>
            <a:endParaRPr lang="en-US"/>
          </a:p>
        </p:txBody>
      </p:sp>
    </p:spTree>
    <p:extLst>
      <p:ext uri="{BB962C8B-B14F-4D97-AF65-F5344CB8AC3E}">
        <p14:creationId xmlns:p14="http://schemas.microsoft.com/office/powerpoint/2010/main" val="7262776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23913" y="228600"/>
            <a:ext cx="8588375" cy="457200"/>
          </a:xfrm>
        </p:spPr>
        <p:txBody>
          <a:bodyPr/>
          <a:lstStyle/>
          <a:p>
            <a:pPr eaLnBrk="1" hangingPunct="1"/>
            <a:r>
              <a:rPr lang="en-US" altLang="en-US" sz="2400"/>
              <a:t>Recovery from Deadlock:  Process Termination</a:t>
            </a:r>
          </a:p>
        </p:txBody>
      </p:sp>
      <p:sp>
        <p:nvSpPr>
          <p:cNvPr id="46083" name="Rectangle 3"/>
          <p:cNvSpPr>
            <a:spLocks noGrp="1" noChangeArrowheads="1"/>
          </p:cNvSpPr>
          <p:nvPr>
            <p:ph type="body" idx="1"/>
          </p:nvPr>
        </p:nvSpPr>
        <p:spPr>
          <a:xfrm>
            <a:off x="963613" y="1108075"/>
            <a:ext cx="7694612" cy="4530725"/>
          </a:xfrm>
        </p:spPr>
        <p:txBody>
          <a:bodyPr>
            <a:normAutofit/>
          </a:bodyPr>
          <a:lstStyle/>
          <a:p>
            <a:r>
              <a:rPr lang="en-US" sz="2400" dirty="0"/>
              <a:t>Abort those processes whose termination will </a:t>
            </a:r>
            <a:r>
              <a:rPr lang="en-US" sz="2400" b="1" dirty="0">
                <a:solidFill>
                  <a:srgbClr val="0070C0"/>
                </a:solidFill>
              </a:rPr>
              <a:t>incur the minimum cost.</a:t>
            </a:r>
          </a:p>
          <a:p>
            <a:endParaRPr lang="en-US" sz="2400" b="1" dirty="0">
              <a:solidFill>
                <a:srgbClr val="0070C0"/>
              </a:solidFill>
            </a:endParaRPr>
          </a:p>
          <a:p>
            <a:r>
              <a:rPr lang="en-US" altLang="en-US" sz="2400" dirty="0"/>
              <a:t>In </a:t>
            </a:r>
            <a:r>
              <a:rPr lang="en-US" altLang="en-US" sz="2400" b="1" dirty="0">
                <a:solidFill>
                  <a:srgbClr val="0070C0"/>
                </a:solidFill>
              </a:rPr>
              <a:t>which order </a:t>
            </a:r>
            <a:r>
              <a:rPr lang="en-US" altLang="en-US" sz="2400" dirty="0"/>
              <a:t>should we choose to abort?</a:t>
            </a:r>
          </a:p>
        </p:txBody>
      </p:sp>
      <p:sp>
        <p:nvSpPr>
          <p:cNvPr id="2" name="Date Placeholder 1"/>
          <p:cNvSpPr>
            <a:spLocks noGrp="1"/>
          </p:cNvSpPr>
          <p:nvPr>
            <p:ph type="dt" sz="half" idx="10"/>
          </p:nvPr>
        </p:nvSpPr>
        <p:spPr/>
        <p:txBody>
          <a:bodyPr/>
          <a:lstStyle/>
          <a:p>
            <a:fld id="{68FAE709-D6A1-4C66-8CAE-3998E8833215}"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121</a:t>
            </a:fld>
            <a:endParaRPr lang="en-US"/>
          </a:p>
        </p:txBody>
      </p:sp>
    </p:spTree>
    <p:extLst>
      <p:ext uri="{BB962C8B-B14F-4D97-AF65-F5344CB8AC3E}">
        <p14:creationId xmlns:p14="http://schemas.microsoft.com/office/powerpoint/2010/main" val="50039529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23913" y="228600"/>
            <a:ext cx="8588375" cy="457200"/>
          </a:xfrm>
        </p:spPr>
        <p:txBody>
          <a:bodyPr/>
          <a:lstStyle/>
          <a:p>
            <a:pPr eaLnBrk="1" hangingPunct="1"/>
            <a:r>
              <a:rPr lang="en-US" altLang="en-US" sz="2400"/>
              <a:t>Recovery from Deadlock:  Process Termination</a:t>
            </a:r>
          </a:p>
        </p:txBody>
      </p:sp>
      <p:sp>
        <p:nvSpPr>
          <p:cNvPr id="46083" name="Rectangle 3"/>
          <p:cNvSpPr>
            <a:spLocks noGrp="1" noChangeArrowheads="1"/>
          </p:cNvSpPr>
          <p:nvPr>
            <p:ph type="body" idx="1"/>
          </p:nvPr>
        </p:nvSpPr>
        <p:spPr>
          <a:xfrm>
            <a:off x="963613" y="1108075"/>
            <a:ext cx="7694612" cy="4530725"/>
          </a:xfrm>
        </p:spPr>
        <p:txBody>
          <a:bodyPr>
            <a:normAutofit/>
          </a:bodyPr>
          <a:lstStyle/>
          <a:p>
            <a:r>
              <a:rPr lang="en-US" sz="2400" dirty="0"/>
              <a:t>Many factors may affect -</a:t>
            </a:r>
            <a:endParaRPr lang="en-US" altLang="en-US" sz="2400" dirty="0"/>
          </a:p>
          <a:p>
            <a:pPr marL="800100" lvl="1" indent="-342900">
              <a:buFont typeface="Arial" pitchFamily="34" charset="0"/>
              <a:buAutoNum type="arabicPeriod"/>
            </a:pPr>
            <a:r>
              <a:rPr lang="en-US" altLang="en-US" sz="2000" b="1" dirty="0">
                <a:solidFill>
                  <a:srgbClr val="0070C0"/>
                </a:solidFill>
              </a:rPr>
              <a:t>Priority </a:t>
            </a:r>
            <a:r>
              <a:rPr lang="en-US" altLang="en-US" sz="2000" dirty="0"/>
              <a:t>of the process</a:t>
            </a:r>
          </a:p>
          <a:p>
            <a:pPr marL="800100" lvl="1" indent="-342900">
              <a:buFont typeface="Arial" pitchFamily="34" charset="0"/>
              <a:buAutoNum type="arabicPeriod"/>
            </a:pPr>
            <a:r>
              <a:rPr lang="en-US" altLang="en-US" sz="2000" dirty="0"/>
              <a:t>How long process has computed, and </a:t>
            </a:r>
            <a:r>
              <a:rPr lang="en-US" altLang="en-US" sz="2000" b="1" dirty="0">
                <a:solidFill>
                  <a:srgbClr val="0070C0"/>
                </a:solidFill>
              </a:rPr>
              <a:t>how much longer to completion</a:t>
            </a:r>
          </a:p>
          <a:p>
            <a:pPr marL="800100" lvl="1" indent="-342900">
              <a:buFont typeface="Arial" pitchFamily="34" charset="0"/>
              <a:buAutoNum type="arabicPeriod"/>
            </a:pPr>
            <a:r>
              <a:rPr lang="en-US" altLang="en-US" sz="2000" dirty="0"/>
              <a:t>Resources the process has used</a:t>
            </a:r>
          </a:p>
          <a:p>
            <a:pPr marL="800100" lvl="1" indent="-342900">
              <a:buFont typeface="Arial" pitchFamily="34" charset="0"/>
              <a:buAutoNum type="arabicPeriod"/>
            </a:pPr>
            <a:r>
              <a:rPr lang="en-US" altLang="en-US" sz="2000" b="1" dirty="0">
                <a:solidFill>
                  <a:srgbClr val="0070C0"/>
                </a:solidFill>
              </a:rPr>
              <a:t>Resources process needs to complete</a:t>
            </a:r>
          </a:p>
          <a:p>
            <a:pPr marL="800100" lvl="1" indent="-342900">
              <a:buFont typeface="Arial" pitchFamily="34" charset="0"/>
              <a:buAutoNum type="arabicPeriod"/>
            </a:pPr>
            <a:r>
              <a:rPr lang="en-US" altLang="en-US" sz="2000" b="1" dirty="0">
                <a:solidFill>
                  <a:srgbClr val="0070C0"/>
                </a:solidFill>
              </a:rPr>
              <a:t>How many processes will need to be terminated</a:t>
            </a:r>
          </a:p>
          <a:p>
            <a:pPr marL="800100" lvl="1" indent="-342900">
              <a:buFont typeface="Arial" pitchFamily="34" charset="0"/>
              <a:buAutoNum type="arabicPeriod"/>
            </a:pPr>
            <a:r>
              <a:rPr lang="en-US" altLang="en-US" sz="2000" dirty="0"/>
              <a:t>Is process interactive or batch?</a:t>
            </a:r>
          </a:p>
        </p:txBody>
      </p:sp>
      <p:sp>
        <p:nvSpPr>
          <p:cNvPr id="2" name="Date Placeholder 1"/>
          <p:cNvSpPr>
            <a:spLocks noGrp="1"/>
          </p:cNvSpPr>
          <p:nvPr>
            <p:ph type="dt" sz="half" idx="10"/>
          </p:nvPr>
        </p:nvSpPr>
        <p:spPr/>
        <p:txBody>
          <a:bodyPr/>
          <a:lstStyle/>
          <a:p>
            <a:fld id="{63AB9509-46A5-48D6-A4D5-19A4686E54AC}"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122</a:t>
            </a:fld>
            <a:endParaRPr lang="en-US"/>
          </a:p>
        </p:txBody>
      </p:sp>
    </p:spTree>
    <p:extLst>
      <p:ext uri="{BB962C8B-B14F-4D97-AF65-F5344CB8AC3E}">
        <p14:creationId xmlns:p14="http://schemas.microsoft.com/office/powerpoint/2010/main" val="4424167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14400" y="304800"/>
            <a:ext cx="8020050" cy="457200"/>
          </a:xfrm>
        </p:spPr>
        <p:style>
          <a:lnRef idx="1">
            <a:schemeClr val="accent5"/>
          </a:lnRef>
          <a:fillRef idx="2">
            <a:schemeClr val="accent5"/>
          </a:fillRef>
          <a:effectRef idx="1">
            <a:schemeClr val="accent5"/>
          </a:effectRef>
          <a:fontRef idx="minor">
            <a:schemeClr val="dk1"/>
          </a:fontRef>
        </p:style>
        <p:txBody>
          <a:bodyPr/>
          <a:lstStyle/>
          <a:p>
            <a:pPr eaLnBrk="1" hangingPunct="1"/>
            <a:r>
              <a:rPr lang="en-US" altLang="en-US" sz="2400"/>
              <a:t>Recovery from Deadlock:  Resource Preemption</a:t>
            </a:r>
          </a:p>
        </p:txBody>
      </p:sp>
      <p:sp>
        <p:nvSpPr>
          <p:cNvPr id="47107" name="Rectangle 3"/>
          <p:cNvSpPr>
            <a:spLocks noGrp="1" noChangeArrowheads="1"/>
          </p:cNvSpPr>
          <p:nvPr>
            <p:ph type="body" idx="1"/>
          </p:nvPr>
        </p:nvSpPr>
        <p:spPr>
          <a:xfrm>
            <a:off x="858838" y="1150938"/>
            <a:ext cx="7827962" cy="4483100"/>
          </a:xfrm>
        </p:spPr>
        <p:txBody>
          <a:bodyPr>
            <a:normAutofit/>
          </a:bodyPr>
          <a:lstStyle/>
          <a:p>
            <a:r>
              <a:rPr lang="en-US" sz="2400" dirty="0"/>
              <a:t>Successively preempt some resources from processes </a:t>
            </a:r>
          </a:p>
          <a:p>
            <a:r>
              <a:rPr lang="en-US" sz="2400" dirty="0"/>
              <a:t>Give these resources to other processes until the deadlock cycle is broken.</a:t>
            </a:r>
          </a:p>
          <a:p>
            <a:endParaRPr lang="en-US" sz="2400" dirty="0"/>
          </a:p>
          <a:p>
            <a:r>
              <a:rPr lang="en-US" sz="2400" dirty="0"/>
              <a:t>If preemption is used, 3 issues need to be addressed:</a:t>
            </a:r>
          </a:p>
          <a:p>
            <a:pPr lvl="1"/>
            <a:r>
              <a:rPr lang="en-US" altLang="en-US" sz="2400" b="1" dirty="0"/>
              <a:t>Selecting a victim</a:t>
            </a:r>
            <a:endParaRPr lang="en-US" altLang="en-US" sz="2400" dirty="0"/>
          </a:p>
          <a:p>
            <a:pPr lvl="1"/>
            <a:r>
              <a:rPr lang="en-US" altLang="en-US" sz="2400" b="1" dirty="0"/>
              <a:t>Rollback</a:t>
            </a:r>
            <a:r>
              <a:rPr lang="en-US" altLang="en-US" sz="2400" dirty="0"/>
              <a:t> </a:t>
            </a:r>
          </a:p>
          <a:p>
            <a:pPr lvl="1"/>
            <a:r>
              <a:rPr lang="en-US" altLang="en-US" sz="2400" b="1" dirty="0"/>
              <a:t>Starvation</a:t>
            </a:r>
            <a:endParaRPr lang="en-US" altLang="en-US" sz="2400" dirty="0"/>
          </a:p>
        </p:txBody>
      </p:sp>
      <p:sp>
        <p:nvSpPr>
          <p:cNvPr id="2" name="Date Placeholder 1"/>
          <p:cNvSpPr>
            <a:spLocks noGrp="1"/>
          </p:cNvSpPr>
          <p:nvPr>
            <p:ph type="dt" sz="half" idx="10"/>
          </p:nvPr>
        </p:nvSpPr>
        <p:spPr/>
        <p:txBody>
          <a:bodyPr/>
          <a:lstStyle/>
          <a:p>
            <a:fld id="{21605080-69E7-4438-96BC-AA74B1CB02F6}"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123</a:t>
            </a:fld>
            <a:endParaRPr lang="en-US"/>
          </a:p>
        </p:txBody>
      </p:sp>
    </p:spTree>
    <p:extLst>
      <p:ext uri="{BB962C8B-B14F-4D97-AF65-F5344CB8AC3E}">
        <p14:creationId xmlns:p14="http://schemas.microsoft.com/office/powerpoint/2010/main" val="340687614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14400" y="304800"/>
            <a:ext cx="8020050" cy="457200"/>
          </a:xfrm>
        </p:spPr>
        <p:style>
          <a:lnRef idx="1">
            <a:schemeClr val="accent5"/>
          </a:lnRef>
          <a:fillRef idx="2">
            <a:schemeClr val="accent5"/>
          </a:fillRef>
          <a:effectRef idx="1">
            <a:schemeClr val="accent5"/>
          </a:effectRef>
          <a:fontRef idx="minor">
            <a:schemeClr val="dk1"/>
          </a:fontRef>
        </p:style>
        <p:txBody>
          <a:bodyPr/>
          <a:lstStyle/>
          <a:p>
            <a:pPr eaLnBrk="1" hangingPunct="1"/>
            <a:r>
              <a:rPr lang="en-US" altLang="en-US" sz="2400"/>
              <a:t>Recovery from Deadlock:  Resource Preemption</a:t>
            </a:r>
          </a:p>
        </p:txBody>
      </p:sp>
      <p:sp>
        <p:nvSpPr>
          <p:cNvPr id="47107" name="Rectangle 3"/>
          <p:cNvSpPr>
            <a:spLocks noGrp="1" noChangeArrowheads="1"/>
          </p:cNvSpPr>
          <p:nvPr>
            <p:ph type="body" idx="1"/>
          </p:nvPr>
        </p:nvSpPr>
        <p:spPr>
          <a:xfrm>
            <a:off x="858838" y="1150938"/>
            <a:ext cx="7675562" cy="4483100"/>
          </a:xfrm>
        </p:spPr>
        <p:txBody>
          <a:bodyPr>
            <a:noAutofit/>
          </a:bodyPr>
          <a:lstStyle/>
          <a:p>
            <a:r>
              <a:rPr lang="en-US" altLang="en-US" sz="2400" b="1" dirty="0"/>
              <a:t>Selecting a victim </a:t>
            </a:r>
            <a:r>
              <a:rPr lang="en-US" altLang="en-US" sz="2400" dirty="0"/>
              <a:t>– </a:t>
            </a:r>
          </a:p>
          <a:p>
            <a:pPr lvl="1"/>
            <a:r>
              <a:rPr lang="en-US" altLang="en-US" sz="2400" dirty="0"/>
              <a:t>Which resources and Which Processes are to be pre-empted</a:t>
            </a:r>
          </a:p>
          <a:p>
            <a:pPr lvl="1"/>
            <a:r>
              <a:rPr lang="en-US" sz="2400" dirty="0"/>
              <a:t>determine the order of preemption to minimize cost.</a:t>
            </a:r>
          </a:p>
          <a:p>
            <a:pPr lvl="1"/>
            <a:r>
              <a:rPr lang="en-US" sz="2400" dirty="0"/>
              <a:t>Cost factors </a:t>
            </a:r>
          </a:p>
          <a:p>
            <a:pPr lvl="2"/>
            <a:r>
              <a:rPr lang="en-US" dirty="0"/>
              <a:t>as the number of resources a deadlocked process is holding </a:t>
            </a:r>
          </a:p>
          <a:p>
            <a:pPr lvl="2"/>
            <a:r>
              <a:rPr lang="en-US" dirty="0"/>
              <a:t>Amount of time the process has so far consumed during its execution</a:t>
            </a:r>
            <a:endParaRPr lang="en-US" altLang="en-US" dirty="0"/>
          </a:p>
        </p:txBody>
      </p:sp>
      <p:sp>
        <p:nvSpPr>
          <p:cNvPr id="2" name="Date Placeholder 1"/>
          <p:cNvSpPr>
            <a:spLocks noGrp="1"/>
          </p:cNvSpPr>
          <p:nvPr>
            <p:ph type="dt" sz="half" idx="10"/>
          </p:nvPr>
        </p:nvSpPr>
        <p:spPr/>
        <p:txBody>
          <a:bodyPr/>
          <a:lstStyle/>
          <a:p>
            <a:fld id="{C7E1AFB2-6DCD-431F-AD7E-8FBE333B5D02}"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124</a:t>
            </a:fld>
            <a:endParaRPr lang="en-US"/>
          </a:p>
        </p:txBody>
      </p:sp>
    </p:spTree>
    <p:extLst>
      <p:ext uri="{BB962C8B-B14F-4D97-AF65-F5344CB8AC3E}">
        <p14:creationId xmlns:p14="http://schemas.microsoft.com/office/powerpoint/2010/main" val="291557630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14400" y="304800"/>
            <a:ext cx="8020050" cy="457200"/>
          </a:xfrm>
        </p:spPr>
        <p:style>
          <a:lnRef idx="1">
            <a:schemeClr val="accent5"/>
          </a:lnRef>
          <a:fillRef idx="2">
            <a:schemeClr val="accent5"/>
          </a:fillRef>
          <a:effectRef idx="1">
            <a:schemeClr val="accent5"/>
          </a:effectRef>
          <a:fontRef idx="minor">
            <a:schemeClr val="dk1"/>
          </a:fontRef>
        </p:style>
        <p:txBody>
          <a:bodyPr/>
          <a:lstStyle/>
          <a:p>
            <a:pPr eaLnBrk="1" hangingPunct="1"/>
            <a:r>
              <a:rPr lang="en-US" altLang="en-US" sz="2400"/>
              <a:t>Recovery from Deadlock:  Resource Preemption</a:t>
            </a:r>
          </a:p>
        </p:txBody>
      </p:sp>
      <p:sp>
        <p:nvSpPr>
          <p:cNvPr id="47107" name="Rectangle 3"/>
          <p:cNvSpPr>
            <a:spLocks noGrp="1" noChangeArrowheads="1"/>
          </p:cNvSpPr>
          <p:nvPr>
            <p:ph type="body" idx="1"/>
          </p:nvPr>
        </p:nvSpPr>
        <p:spPr>
          <a:xfrm>
            <a:off x="858838" y="1150938"/>
            <a:ext cx="7675562" cy="4483100"/>
          </a:xfrm>
        </p:spPr>
        <p:txBody>
          <a:bodyPr>
            <a:noAutofit/>
          </a:bodyPr>
          <a:lstStyle/>
          <a:p>
            <a:r>
              <a:rPr lang="en-US" altLang="en-US" sz="2400" b="1" dirty="0"/>
              <a:t>Rollback</a:t>
            </a:r>
            <a:r>
              <a:rPr lang="en-US" altLang="en-US" sz="2400" dirty="0"/>
              <a:t> – return to some safe state, restart </a:t>
            </a:r>
            <a:r>
              <a:rPr lang="en-US" altLang="en-US" sz="2400"/>
              <a:t>process from </a:t>
            </a:r>
            <a:r>
              <a:rPr lang="en-US" altLang="en-US" sz="2400" dirty="0"/>
              <a:t>that state</a:t>
            </a:r>
            <a:br>
              <a:rPr lang="en-US" altLang="en-US" sz="2400" dirty="0"/>
            </a:br>
            <a:endParaRPr lang="en-US" altLang="en-US" sz="2400" dirty="0"/>
          </a:p>
        </p:txBody>
      </p:sp>
      <p:sp>
        <p:nvSpPr>
          <p:cNvPr id="2" name="Date Placeholder 1"/>
          <p:cNvSpPr>
            <a:spLocks noGrp="1"/>
          </p:cNvSpPr>
          <p:nvPr>
            <p:ph type="dt" sz="half" idx="10"/>
          </p:nvPr>
        </p:nvSpPr>
        <p:spPr/>
        <p:txBody>
          <a:bodyPr/>
          <a:lstStyle/>
          <a:p>
            <a:fld id="{C7E1AFB2-6DCD-431F-AD7E-8FBE333B5D02}"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125</a:t>
            </a:fld>
            <a:endParaRPr lang="en-US"/>
          </a:p>
        </p:txBody>
      </p:sp>
    </p:spTree>
    <p:extLst>
      <p:ext uri="{BB962C8B-B14F-4D97-AF65-F5344CB8AC3E}">
        <p14:creationId xmlns:p14="http://schemas.microsoft.com/office/powerpoint/2010/main" val="295415590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14400" y="304800"/>
            <a:ext cx="8020050" cy="457200"/>
          </a:xfrm>
        </p:spPr>
        <p:style>
          <a:lnRef idx="1">
            <a:schemeClr val="accent5"/>
          </a:lnRef>
          <a:fillRef idx="2">
            <a:schemeClr val="accent5"/>
          </a:fillRef>
          <a:effectRef idx="1">
            <a:schemeClr val="accent5"/>
          </a:effectRef>
          <a:fontRef idx="minor">
            <a:schemeClr val="dk1"/>
          </a:fontRef>
        </p:style>
        <p:txBody>
          <a:bodyPr/>
          <a:lstStyle/>
          <a:p>
            <a:pPr eaLnBrk="1" hangingPunct="1"/>
            <a:r>
              <a:rPr lang="en-US" altLang="en-US" sz="2400"/>
              <a:t>Recovery from Deadlock:  Resource Preemption</a:t>
            </a:r>
          </a:p>
        </p:txBody>
      </p:sp>
      <p:sp>
        <p:nvSpPr>
          <p:cNvPr id="47107" name="Rectangle 3"/>
          <p:cNvSpPr>
            <a:spLocks noGrp="1" noChangeArrowheads="1"/>
          </p:cNvSpPr>
          <p:nvPr>
            <p:ph type="body" idx="1"/>
          </p:nvPr>
        </p:nvSpPr>
        <p:spPr>
          <a:xfrm>
            <a:off x="858838" y="1150938"/>
            <a:ext cx="7675562" cy="4483100"/>
          </a:xfrm>
        </p:spPr>
        <p:txBody>
          <a:bodyPr>
            <a:noAutofit/>
          </a:bodyPr>
          <a:lstStyle/>
          <a:p>
            <a:pPr marL="0" indent="0">
              <a:buNone/>
            </a:pPr>
            <a:r>
              <a:rPr lang="en-US" altLang="en-US" sz="2400" b="1" dirty="0"/>
              <a:t>Rollback</a:t>
            </a:r>
            <a:r>
              <a:rPr lang="en-US" altLang="en-US" sz="2400" dirty="0"/>
              <a:t> – </a:t>
            </a:r>
          </a:p>
          <a:p>
            <a:r>
              <a:rPr lang="en-IN" sz="2400" dirty="0"/>
              <a:t>If we pre-empt a resource from a process</a:t>
            </a:r>
          </a:p>
          <a:p>
            <a:r>
              <a:rPr lang="en-IN" sz="2400" dirty="0"/>
              <a:t>Clearly, it cannot continue with its normal execution; </a:t>
            </a:r>
          </a:p>
          <a:p>
            <a:r>
              <a:rPr lang="en-IN" sz="2400" dirty="0"/>
              <a:t>It is missing some needed resource. </a:t>
            </a:r>
          </a:p>
          <a:p>
            <a:pPr marL="0" indent="0">
              <a:buNone/>
            </a:pPr>
            <a:endParaRPr lang="en-IN" sz="2400" b="1" dirty="0"/>
          </a:p>
          <a:p>
            <a:pPr marL="0" indent="0">
              <a:buNone/>
            </a:pPr>
            <a:r>
              <a:rPr lang="en-IN" sz="2400" b="1" dirty="0"/>
              <a:t>What should be done with that process? </a:t>
            </a:r>
          </a:p>
          <a:p>
            <a:r>
              <a:rPr lang="en-IN" sz="2400" dirty="0"/>
              <a:t>We must roll back the process to some safe state and restart it from that state.</a:t>
            </a:r>
          </a:p>
        </p:txBody>
      </p:sp>
      <p:sp>
        <p:nvSpPr>
          <p:cNvPr id="2" name="Date Placeholder 1"/>
          <p:cNvSpPr>
            <a:spLocks noGrp="1"/>
          </p:cNvSpPr>
          <p:nvPr>
            <p:ph type="dt" sz="half" idx="10"/>
          </p:nvPr>
        </p:nvSpPr>
        <p:spPr/>
        <p:txBody>
          <a:bodyPr/>
          <a:lstStyle/>
          <a:p>
            <a:fld id="{C7E1AFB2-6DCD-431F-AD7E-8FBE333B5D02}"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126</a:t>
            </a:fld>
            <a:endParaRPr lang="en-US"/>
          </a:p>
        </p:txBody>
      </p:sp>
    </p:spTree>
    <p:extLst>
      <p:ext uri="{BB962C8B-B14F-4D97-AF65-F5344CB8AC3E}">
        <p14:creationId xmlns:p14="http://schemas.microsoft.com/office/powerpoint/2010/main" val="7670313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14400" y="304800"/>
            <a:ext cx="8020050" cy="457200"/>
          </a:xfrm>
        </p:spPr>
        <p:style>
          <a:lnRef idx="1">
            <a:schemeClr val="accent5"/>
          </a:lnRef>
          <a:fillRef idx="2">
            <a:schemeClr val="accent5"/>
          </a:fillRef>
          <a:effectRef idx="1">
            <a:schemeClr val="accent5"/>
          </a:effectRef>
          <a:fontRef idx="minor">
            <a:schemeClr val="dk1"/>
          </a:fontRef>
        </p:style>
        <p:txBody>
          <a:bodyPr/>
          <a:lstStyle/>
          <a:p>
            <a:pPr eaLnBrk="1" hangingPunct="1"/>
            <a:r>
              <a:rPr lang="en-US" altLang="en-US" sz="2400"/>
              <a:t>Recovery from Deadlock:  Resource Preemption</a:t>
            </a:r>
          </a:p>
        </p:txBody>
      </p:sp>
      <p:sp>
        <p:nvSpPr>
          <p:cNvPr id="47107" name="Rectangle 3"/>
          <p:cNvSpPr>
            <a:spLocks noGrp="1" noChangeArrowheads="1"/>
          </p:cNvSpPr>
          <p:nvPr>
            <p:ph type="body" idx="1"/>
          </p:nvPr>
        </p:nvSpPr>
        <p:spPr>
          <a:xfrm>
            <a:off x="858838" y="1150938"/>
            <a:ext cx="7675562" cy="4483100"/>
          </a:xfrm>
        </p:spPr>
        <p:txBody>
          <a:bodyPr>
            <a:noAutofit/>
          </a:bodyPr>
          <a:lstStyle/>
          <a:p>
            <a:pPr marL="0" indent="0">
              <a:buNone/>
            </a:pPr>
            <a:r>
              <a:rPr lang="en-US" altLang="en-US" sz="2400" b="1" dirty="0"/>
              <a:t>Safe State-</a:t>
            </a:r>
            <a:endParaRPr lang="en-US" altLang="en-US" sz="2400" dirty="0"/>
          </a:p>
          <a:p>
            <a:r>
              <a:rPr lang="en-IN" sz="2400" dirty="0"/>
              <a:t>It is difficult to determine what a safe state is, </a:t>
            </a:r>
          </a:p>
          <a:p>
            <a:r>
              <a:rPr lang="en-IN" sz="2400" dirty="0"/>
              <a:t>The simplest solution is a total rollback: abort the process and then restart it.</a:t>
            </a:r>
          </a:p>
          <a:p>
            <a:r>
              <a:rPr lang="en-IN" sz="2400" dirty="0"/>
              <a:t>Although it is more effective to roll back the process only as far as necessary to break the deadlock, this method requires the system to keep more information about the state of all running processes.</a:t>
            </a:r>
            <a:br>
              <a:rPr lang="en-US" altLang="en-US" sz="2400" dirty="0"/>
            </a:br>
            <a:endParaRPr lang="en-US" altLang="en-US" sz="2400" dirty="0"/>
          </a:p>
        </p:txBody>
      </p:sp>
      <p:sp>
        <p:nvSpPr>
          <p:cNvPr id="2" name="Date Placeholder 1"/>
          <p:cNvSpPr>
            <a:spLocks noGrp="1"/>
          </p:cNvSpPr>
          <p:nvPr>
            <p:ph type="dt" sz="half" idx="10"/>
          </p:nvPr>
        </p:nvSpPr>
        <p:spPr/>
        <p:txBody>
          <a:bodyPr/>
          <a:lstStyle/>
          <a:p>
            <a:fld id="{C7E1AFB2-6DCD-431F-AD7E-8FBE333B5D02}"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127</a:t>
            </a:fld>
            <a:endParaRPr lang="en-US"/>
          </a:p>
        </p:txBody>
      </p:sp>
    </p:spTree>
    <p:extLst>
      <p:ext uri="{BB962C8B-B14F-4D97-AF65-F5344CB8AC3E}">
        <p14:creationId xmlns:p14="http://schemas.microsoft.com/office/powerpoint/2010/main" val="20185527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14400" y="304800"/>
            <a:ext cx="8020050" cy="457200"/>
          </a:xfrm>
        </p:spPr>
        <p:style>
          <a:lnRef idx="1">
            <a:schemeClr val="accent5"/>
          </a:lnRef>
          <a:fillRef idx="2">
            <a:schemeClr val="accent5"/>
          </a:fillRef>
          <a:effectRef idx="1">
            <a:schemeClr val="accent5"/>
          </a:effectRef>
          <a:fontRef idx="minor">
            <a:schemeClr val="dk1"/>
          </a:fontRef>
        </p:style>
        <p:txBody>
          <a:bodyPr/>
          <a:lstStyle/>
          <a:p>
            <a:pPr eaLnBrk="1" hangingPunct="1"/>
            <a:r>
              <a:rPr lang="en-US" altLang="en-US" sz="2400"/>
              <a:t>Recovery from Deadlock:  Resource Preemption</a:t>
            </a:r>
          </a:p>
        </p:txBody>
      </p:sp>
      <p:sp>
        <p:nvSpPr>
          <p:cNvPr id="47107" name="Rectangle 3"/>
          <p:cNvSpPr>
            <a:spLocks noGrp="1" noChangeArrowheads="1"/>
          </p:cNvSpPr>
          <p:nvPr>
            <p:ph type="body" idx="1"/>
          </p:nvPr>
        </p:nvSpPr>
        <p:spPr>
          <a:xfrm>
            <a:off x="858838" y="1150938"/>
            <a:ext cx="7675562" cy="4483100"/>
          </a:xfrm>
        </p:spPr>
        <p:txBody>
          <a:bodyPr>
            <a:noAutofit/>
          </a:bodyPr>
          <a:lstStyle/>
          <a:p>
            <a:pPr marL="0" indent="0">
              <a:buNone/>
            </a:pPr>
            <a:r>
              <a:rPr lang="en-US" altLang="en-US" sz="2400" b="1" dirty="0"/>
              <a:t>Starvation</a:t>
            </a:r>
            <a:r>
              <a:rPr lang="en-US" altLang="en-US" sz="2400" dirty="0"/>
              <a:t> –  </a:t>
            </a:r>
          </a:p>
          <a:p>
            <a:r>
              <a:rPr lang="en-US" altLang="en-US" sz="2400" b="1" dirty="0">
                <a:solidFill>
                  <a:srgbClr val="0070C0"/>
                </a:solidFill>
              </a:rPr>
              <a:t>Same process may always be picked as victim,</a:t>
            </a:r>
          </a:p>
          <a:p>
            <a:r>
              <a:rPr lang="en-IN" sz="2400" dirty="0"/>
              <a:t>How can we guarantee that resources will not always be pre-empted from the same process?</a:t>
            </a:r>
            <a:r>
              <a:rPr lang="en-US" altLang="en-US" sz="2400" dirty="0"/>
              <a:t> </a:t>
            </a:r>
          </a:p>
          <a:p>
            <a:r>
              <a:rPr lang="en-IN" sz="2400" dirty="0"/>
              <a:t>Ensure that a process can be picked as a victim" only a (small) finite number of times</a:t>
            </a:r>
          </a:p>
          <a:p>
            <a:r>
              <a:rPr lang="en-US" altLang="en-US" sz="2400" b="1" dirty="0">
                <a:solidFill>
                  <a:srgbClr val="0070C0"/>
                </a:solidFill>
              </a:rPr>
              <a:t>Include number of rollback in cost factor</a:t>
            </a:r>
          </a:p>
        </p:txBody>
      </p:sp>
      <p:sp>
        <p:nvSpPr>
          <p:cNvPr id="2" name="Date Placeholder 1"/>
          <p:cNvSpPr>
            <a:spLocks noGrp="1"/>
          </p:cNvSpPr>
          <p:nvPr>
            <p:ph type="dt" sz="half" idx="10"/>
          </p:nvPr>
        </p:nvSpPr>
        <p:spPr/>
        <p:txBody>
          <a:bodyPr/>
          <a:lstStyle/>
          <a:p>
            <a:fld id="{C7E1AFB2-6DCD-431F-AD7E-8FBE333B5D02}"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128</a:t>
            </a:fld>
            <a:endParaRPr lang="en-US"/>
          </a:p>
        </p:txBody>
      </p:sp>
    </p:spTree>
    <p:extLst>
      <p:ext uri="{BB962C8B-B14F-4D97-AF65-F5344CB8AC3E}">
        <p14:creationId xmlns:p14="http://schemas.microsoft.com/office/powerpoint/2010/main" val="3926065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49300" y="182563"/>
            <a:ext cx="7937500" cy="576262"/>
          </a:xfrm>
        </p:spPr>
        <p:txBody>
          <a:bodyPr>
            <a:normAutofit fontScale="90000"/>
          </a:bodyPr>
          <a:lstStyle/>
          <a:p>
            <a:pPr eaLnBrk="1" hangingPunct="1"/>
            <a:r>
              <a:rPr lang="en-US" altLang="en-US"/>
              <a:t>Deadlock Characterization</a:t>
            </a:r>
          </a:p>
        </p:txBody>
      </p:sp>
      <p:sp>
        <p:nvSpPr>
          <p:cNvPr id="7171" name="Rectangle 3"/>
          <p:cNvSpPr>
            <a:spLocks noGrp="1" noChangeArrowheads="1"/>
          </p:cNvSpPr>
          <p:nvPr>
            <p:ph type="body" idx="1"/>
          </p:nvPr>
        </p:nvSpPr>
        <p:spPr>
          <a:xfrm>
            <a:off x="1335088" y="1541463"/>
            <a:ext cx="6691312" cy="4668837"/>
          </a:xfrm>
        </p:spPr>
        <p:txBody>
          <a:bodyPr>
            <a:normAutofit fontScale="77500" lnSpcReduction="20000"/>
          </a:bodyPr>
          <a:lstStyle/>
          <a:p>
            <a:pPr marL="0" indent="0">
              <a:buNone/>
            </a:pPr>
            <a:r>
              <a:rPr lang="en-US" altLang="en-US" b="1" dirty="0">
                <a:solidFill>
                  <a:srgbClr val="3366FF"/>
                </a:solidFill>
              </a:rPr>
              <a:t>No preemption</a:t>
            </a:r>
            <a:endParaRPr lang="en-US" altLang="en-US" dirty="0"/>
          </a:p>
          <a:p>
            <a:r>
              <a:rPr lang="en-US" altLang="en-US" dirty="0"/>
              <a:t>Resources cannot be preempted</a:t>
            </a:r>
          </a:p>
          <a:p>
            <a:r>
              <a:rPr lang="en-US" altLang="en-US" dirty="0"/>
              <a:t>A resource can be released only voluntarily by the process holding it, after that process has completed its task</a:t>
            </a:r>
            <a:endParaRPr lang="en-US" altLang="en-US" sz="800" dirty="0"/>
          </a:p>
          <a:p>
            <a:pPr marL="0" indent="0">
              <a:buNone/>
            </a:pPr>
            <a:r>
              <a:rPr lang="en-US" altLang="en-US" b="1" dirty="0">
                <a:solidFill>
                  <a:srgbClr val="3366FF"/>
                </a:solidFill>
              </a:rPr>
              <a:t>Circular wait</a:t>
            </a:r>
            <a:endParaRPr lang="en-US" altLang="en-US" b="1" dirty="0"/>
          </a:p>
          <a:p>
            <a:r>
              <a:rPr lang="en-US" altLang="en-US" dirty="0"/>
              <a:t>There exists a set {</a:t>
            </a:r>
            <a:r>
              <a:rPr lang="en-US" altLang="en-US" i="1" dirty="0"/>
              <a:t>P</a:t>
            </a:r>
            <a:r>
              <a:rPr lang="en-US" altLang="en-US" baseline="-25000" dirty="0"/>
              <a:t>0</a:t>
            </a:r>
            <a:r>
              <a:rPr lang="en-US" altLang="en-US" dirty="0"/>
              <a:t>, </a:t>
            </a:r>
            <a:r>
              <a:rPr lang="en-US" altLang="en-US" i="1" dirty="0"/>
              <a:t>P</a:t>
            </a:r>
            <a:r>
              <a:rPr lang="en-US" altLang="en-US" baseline="-25000" dirty="0"/>
              <a:t>1</a:t>
            </a:r>
            <a:r>
              <a:rPr lang="en-US" altLang="en-US" dirty="0"/>
              <a:t>, …, </a:t>
            </a:r>
            <a:r>
              <a:rPr lang="en-US" altLang="en-US" i="1" dirty="0" err="1"/>
              <a:t>P</a:t>
            </a:r>
            <a:r>
              <a:rPr lang="en-US" altLang="en-US" baseline="-25000" dirty="0" err="1"/>
              <a:t>n</a:t>
            </a:r>
            <a:r>
              <a:rPr lang="en-US" altLang="en-US" dirty="0"/>
              <a:t>} of waiting processes such that </a:t>
            </a:r>
          </a:p>
          <a:p>
            <a:r>
              <a:rPr lang="en-US" altLang="en-US" i="1" dirty="0"/>
              <a:t>P</a:t>
            </a:r>
            <a:r>
              <a:rPr lang="en-US" altLang="en-US" baseline="-25000" dirty="0"/>
              <a:t>0 </a:t>
            </a:r>
            <a:r>
              <a:rPr lang="en-US" altLang="en-US" dirty="0"/>
              <a:t>is waiting for a resource that is held by </a:t>
            </a:r>
            <a:r>
              <a:rPr lang="en-US" altLang="en-US" i="1" dirty="0"/>
              <a:t>P</a:t>
            </a:r>
            <a:r>
              <a:rPr lang="en-US" altLang="en-US" baseline="-25000" dirty="0"/>
              <a:t>1</a:t>
            </a:r>
            <a:r>
              <a:rPr lang="en-US" altLang="en-US" dirty="0"/>
              <a:t>, </a:t>
            </a:r>
          </a:p>
          <a:p>
            <a:r>
              <a:rPr lang="en-US" altLang="en-US" i="1" dirty="0"/>
              <a:t>P</a:t>
            </a:r>
            <a:r>
              <a:rPr lang="en-US" altLang="en-US" baseline="-25000" dirty="0"/>
              <a:t>1</a:t>
            </a:r>
            <a:r>
              <a:rPr lang="en-US" altLang="en-US" dirty="0"/>
              <a:t> is waiting for a resource that is held by </a:t>
            </a:r>
            <a:r>
              <a:rPr lang="en-US" altLang="en-US" i="1" dirty="0"/>
              <a:t>P</a:t>
            </a:r>
            <a:r>
              <a:rPr lang="en-US" altLang="en-US" baseline="-25000" dirty="0"/>
              <a:t>2</a:t>
            </a:r>
            <a:r>
              <a:rPr lang="en-US" altLang="en-US" dirty="0"/>
              <a:t>, …, </a:t>
            </a:r>
          </a:p>
          <a:p>
            <a:r>
              <a:rPr lang="en-US" altLang="en-US" i="1" dirty="0" err="1"/>
              <a:t>P</a:t>
            </a:r>
            <a:r>
              <a:rPr lang="en-US" altLang="en-US" i="1" baseline="-25000" dirty="0" err="1"/>
              <a:t>n</a:t>
            </a:r>
            <a:r>
              <a:rPr lang="en-US" altLang="en-US" baseline="-25000" dirty="0"/>
              <a:t>–1</a:t>
            </a:r>
            <a:r>
              <a:rPr lang="en-US" altLang="en-US" dirty="0"/>
              <a:t> is waiting for a resource that is held by </a:t>
            </a:r>
            <a:r>
              <a:rPr lang="en-US" altLang="en-US" i="1" dirty="0" err="1"/>
              <a:t>P</a:t>
            </a:r>
            <a:r>
              <a:rPr lang="en-US" altLang="en-US" baseline="-25000" dirty="0" err="1"/>
              <a:t>n</a:t>
            </a:r>
            <a:r>
              <a:rPr lang="en-US" altLang="en-US" dirty="0"/>
              <a:t>, </a:t>
            </a:r>
          </a:p>
          <a:p>
            <a:r>
              <a:rPr lang="en-US" altLang="en-US" i="1" dirty="0" err="1"/>
              <a:t>P</a:t>
            </a:r>
            <a:r>
              <a:rPr lang="en-US" altLang="en-US" baseline="-25000" dirty="0" err="1"/>
              <a:t>n</a:t>
            </a:r>
            <a:r>
              <a:rPr lang="en-US" altLang="en-US" dirty="0"/>
              <a:t> is waiting for a resource that is held by </a:t>
            </a:r>
            <a:r>
              <a:rPr lang="en-US" altLang="en-US" i="1" dirty="0"/>
              <a:t>P</a:t>
            </a:r>
            <a:r>
              <a:rPr lang="en-US" altLang="en-US" baseline="-25000" dirty="0"/>
              <a:t>0</a:t>
            </a:r>
            <a:r>
              <a:rPr lang="en-US" altLang="en-US" dirty="0"/>
              <a:t>.</a:t>
            </a:r>
          </a:p>
          <a:p>
            <a:endParaRPr lang="en-US" altLang="en-US" dirty="0"/>
          </a:p>
        </p:txBody>
      </p:sp>
      <p:sp>
        <p:nvSpPr>
          <p:cNvPr id="7172" name="Text Box 5"/>
          <p:cNvSpPr txBox="1">
            <a:spLocks noChangeArrowheads="1"/>
          </p:cNvSpPr>
          <p:nvPr/>
        </p:nvSpPr>
        <p:spPr bwMode="auto">
          <a:xfrm>
            <a:off x="825500" y="1049338"/>
            <a:ext cx="6353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a:latin typeface="Helvetica" pitchFamily="-84" charset="0"/>
              </a:rPr>
              <a:t>Deadlock can arise if four conditions hold simultaneously.</a:t>
            </a:r>
          </a:p>
        </p:txBody>
      </p:sp>
      <p:sp>
        <p:nvSpPr>
          <p:cNvPr id="2" name="Date Placeholder 1"/>
          <p:cNvSpPr>
            <a:spLocks noGrp="1"/>
          </p:cNvSpPr>
          <p:nvPr>
            <p:ph type="dt" sz="half" idx="10"/>
          </p:nvPr>
        </p:nvSpPr>
        <p:spPr/>
        <p:txBody>
          <a:bodyPr/>
          <a:lstStyle/>
          <a:p>
            <a:fld id="{5982DAB2-ABC6-4E1C-A5B2-DC175DB2E019}"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13</a:t>
            </a:fld>
            <a:endParaRPr lang="en-US"/>
          </a:p>
        </p:txBody>
      </p:sp>
    </p:spTree>
    <p:extLst>
      <p:ext uri="{BB962C8B-B14F-4D97-AF65-F5344CB8AC3E}">
        <p14:creationId xmlns:p14="http://schemas.microsoft.com/office/powerpoint/2010/main" val="3187782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49300" y="182563"/>
            <a:ext cx="7937500" cy="576262"/>
          </a:xfrm>
        </p:spPr>
        <p:txBody>
          <a:bodyPr>
            <a:normAutofit fontScale="90000"/>
          </a:bodyPr>
          <a:lstStyle/>
          <a:p>
            <a:pPr eaLnBrk="1" hangingPunct="1"/>
            <a:r>
              <a:rPr lang="en-US" altLang="en-US"/>
              <a:t>Deadlock with Mutex Locks</a:t>
            </a:r>
          </a:p>
        </p:txBody>
      </p:sp>
      <p:sp>
        <p:nvSpPr>
          <p:cNvPr id="8195" name="Rectangle 3"/>
          <p:cNvSpPr>
            <a:spLocks noGrp="1" noChangeArrowheads="1"/>
          </p:cNvSpPr>
          <p:nvPr>
            <p:ph type="body" idx="1"/>
          </p:nvPr>
        </p:nvSpPr>
        <p:spPr>
          <a:xfrm>
            <a:off x="844550" y="1141413"/>
            <a:ext cx="7742238" cy="5084762"/>
          </a:xfrm>
        </p:spPr>
        <p:txBody>
          <a:bodyPr/>
          <a:lstStyle/>
          <a:p>
            <a:r>
              <a:rPr lang="en-US" altLang="en-US" dirty="0"/>
              <a:t>Deadlocks can occur via system calls, locking, etc.</a:t>
            </a:r>
          </a:p>
        </p:txBody>
      </p:sp>
      <p:sp>
        <p:nvSpPr>
          <p:cNvPr id="2" name="Date Placeholder 1"/>
          <p:cNvSpPr>
            <a:spLocks noGrp="1"/>
          </p:cNvSpPr>
          <p:nvPr>
            <p:ph type="dt" sz="half" idx="10"/>
          </p:nvPr>
        </p:nvSpPr>
        <p:spPr/>
        <p:txBody>
          <a:bodyPr/>
          <a:lstStyle/>
          <a:p>
            <a:fld id="{84E29951-C5F4-4DA7-92BA-0018E2335FFC}"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14</a:t>
            </a:fld>
            <a:endParaRPr lang="en-US"/>
          </a:p>
        </p:txBody>
      </p:sp>
    </p:spTree>
    <p:extLst>
      <p:ext uri="{BB962C8B-B14F-4D97-AF65-F5344CB8AC3E}">
        <p14:creationId xmlns:p14="http://schemas.microsoft.com/office/powerpoint/2010/main" val="1494521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03300" y="166688"/>
            <a:ext cx="7683500" cy="576262"/>
          </a:xfrm>
        </p:spPr>
        <p:txBody>
          <a:bodyPr>
            <a:normAutofit fontScale="90000"/>
          </a:bodyPr>
          <a:lstStyle/>
          <a:p>
            <a:pPr eaLnBrk="1" hangingPunct="1"/>
            <a:r>
              <a:rPr lang="en-US" altLang="en-US"/>
              <a:t>Resource-Allocation Graph</a:t>
            </a:r>
          </a:p>
        </p:txBody>
      </p:sp>
      <p:sp>
        <p:nvSpPr>
          <p:cNvPr id="9219" name="Rectangle 3"/>
          <p:cNvSpPr>
            <a:spLocks noGrp="1" noChangeArrowheads="1"/>
          </p:cNvSpPr>
          <p:nvPr>
            <p:ph type="body" idx="1"/>
          </p:nvPr>
        </p:nvSpPr>
        <p:spPr>
          <a:xfrm>
            <a:off x="1184275" y="1557338"/>
            <a:ext cx="6808788" cy="4019550"/>
          </a:xfrm>
        </p:spPr>
        <p:txBody>
          <a:bodyPr>
            <a:normAutofit/>
          </a:bodyPr>
          <a:lstStyle/>
          <a:p>
            <a:r>
              <a:rPr lang="en-US" altLang="en-US" dirty="0"/>
              <a:t>V is partitioned into two types:</a:t>
            </a:r>
          </a:p>
          <a:p>
            <a:pPr lvl="1"/>
            <a:r>
              <a:rPr lang="en-US" altLang="en-US" i="1" dirty="0"/>
              <a:t>P</a:t>
            </a:r>
            <a:r>
              <a:rPr lang="en-US" altLang="en-US" dirty="0"/>
              <a:t> = {</a:t>
            </a:r>
            <a:r>
              <a:rPr lang="en-US" altLang="en-US" i="1" dirty="0"/>
              <a:t>P</a:t>
            </a:r>
            <a:r>
              <a:rPr lang="en-US" altLang="en-US" baseline="-25000" dirty="0"/>
              <a:t>1</a:t>
            </a:r>
            <a:r>
              <a:rPr lang="en-US" altLang="en-US" dirty="0"/>
              <a:t>, </a:t>
            </a:r>
            <a:r>
              <a:rPr lang="en-US" altLang="en-US" i="1" dirty="0"/>
              <a:t>P</a:t>
            </a:r>
            <a:r>
              <a:rPr lang="en-US" altLang="en-US" baseline="-25000" dirty="0"/>
              <a:t>2</a:t>
            </a:r>
            <a:r>
              <a:rPr lang="en-US" altLang="en-US" dirty="0"/>
              <a:t>, …, </a:t>
            </a:r>
            <a:r>
              <a:rPr lang="en-US" altLang="en-US" i="1" dirty="0" err="1"/>
              <a:t>P</a:t>
            </a:r>
            <a:r>
              <a:rPr lang="en-US" altLang="en-US" i="1" baseline="-25000" dirty="0" err="1"/>
              <a:t>n</a:t>
            </a:r>
            <a:r>
              <a:rPr lang="en-US" altLang="en-US" dirty="0"/>
              <a:t>}, </a:t>
            </a:r>
          </a:p>
          <a:p>
            <a:pPr lvl="1"/>
            <a:r>
              <a:rPr lang="en-US" altLang="en-US" dirty="0"/>
              <a:t>the set consisting of all the processes in the system</a:t>
            </a:r>
            <a:br>
              <a:rPr lang="en-US" altLang="en-US" dirty="0"/>
            </a:br>
            <a:endParaRPr lang="en-US" altLang="en-US" dirty="0"/>
          </a:p>
          <a:p>
            <a:pPr lvl="1"/>
            <a:r>
              <a:rPr lang="en-US" altLang="en-US" i="1" dirty="0"/>
              <a:t>R</a:t>
            </a:r>
            <a:r>
              <a:rPr lang="en-US" altLang="en-US" dirty="0"/>
              <a:t> =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a:t>R</a:t>
            </a:r>
            <a:r>
              <a:rPr lang="en-US" altLang="en-US" i="1" baseline="-25000" dirty="0"/>
              <a:t>m</a:t>
            </a:r>
            <a:r>
              <a:rPr lang="en-US" altLang="en-US" dirty="0"/>
              <a:t>}, </a:t>
            </a:r>
          </a:p>
          <a:p>
            <a:pPr lvl="1"/>
            <a:r>
              <a:rPr lang="en-US" altLang="en-US" dirty="0"/>
              <a:t>the set consisting of all resource types in the system</a:t>
            </a:r>
          </a:p>
          <a:p>
            <a:pPr lvl="1"/>
            <a:endParaRPr lang="en-US" altLang="en-US" sz="900" dirty="0"/>
          </a:p>
        </p:txBody>
      </p:sp>
      <p:sp>
        <p:nvSpPr>
          <p:cNvPr id="9220" name="Text Box 4"/>
          <p:cNvSpPr txBox="1">
            <a:spLocks noChangeArrowheads="1"/>
          </p:cNvSpPr>
          <p:nvPr/>
        </p:nvSpPr>
        <p:spPr bwMode="auto">
          <a:xfrm>
            <a:off x="822325" y="1035050"/>
            <a:ext cx="4692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sz="2000">
                <a:latin typeface="Helvetica" pitchFamily="-84" charset="0"/>
              </a:rPr>
              <a:t>A set of vertices </a:t>
            </a:r>
            <a:r>
              <a:rPr lang="en-US" altLang="en-US" sz="2000" i="1">
                <a:latin typeface="Helvetica" pitchFamily="-84" charset="0"/>
              </a:rPr>
              <a:t>V</a:t>
            </a:r>
            <a:r>
              <a:rPr lang="en-US" altLang="en-US" sz="2000">
                <a:latin typeface="Helvetica" pitchFamily="-84" charset="0"/>
              </a:rPr>
              <a:t> and a set of edges </a:t>
            </a:r>
            <a:r>
              <a:rPr lang="en-US" altLang="en-US" sz="2000" i="1">
                <a:latin typeface="Helvetica" pitchFamily="-84" charset="0"/>
              </a:rPr>
              <a:t>E</a:t>
            </a:r>
            <a:r>
              <a:rPr lang="en-US" altLang="en-US" sz="2000">
                <a:latin typeface="Helvetica" pitchFamily="-84" charset="0"/>
              </a:rPr>
              <a:t>.</a:t>
            </a:r>
          </a:p>
        </p:txBody>
      </p:sp>
      <p:sp>
        <p:nvSpPr>
          <p:cNvPr id="2" name="Date Placeholder 1"/>
          <p:cNvSpPr>
            <a:spLocks noGrp="1"/>
          </p:cNvSpPr>
          <p:nvPr>
            <p:ph type="dt" sz="half" idx="10"/>
          </p:nvPr>
        </p:nvSpPr>
        <p:spPr/>
        <p:txBody>
          <a:bodyPr/>
          <a:lstStyle/>
          <a:p>
            <a:fld id="{3FF9D5E3-1793-4174-B6FA-FA8F092998BE}"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15</a:t>
            </a:fld>
            <a:endParaRPr lang="en-US"/>
          </a:p>
        </p:txBody>
      </p:sp>
    </p:spTree>
    <p:extLst>
      <p:ext uri="{BB962C8B-B14F-4D97-AF65-F5344CB8AC3E}">
        <p14:creationId xmlns:p14="http://schemas.microsoft.com/office/powerpoint/2010/main" val="3516404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03300" y="166688"/>
            <a:ext cx="7683500" cy="576262"/>
          </a:xfrm>
        </p:spPr>
        <p:txBody>
          <a:bodyPr>
            <a:normAutofit fontScale="90000"/>
          </a:bodyPr>
          <a:lstStyle/>
          <a:p>
            <a:pPr eaLnBrk="1" hangingPunct="1"/>
            <a:r>
              <a:rPr lang="en-US" altLang="en-US"/>
              <a:t>Resource-Allocation Graph</a:t>
            </a:r>
          </a:p>
        </p:txBody>
      </p:sp>
      <p:sp>
        <p:nvSpPr>
          <p:cNvPr id="9219" name="Rectangle 3"/>
          <p:cNvSpPr>
            <a:spLocks noGrp="1" noChangeArrowheads="1"/>
          </p:cNvSpPr>
          <p:nvPr>
            <p:ph type="body" idx="1"/>
          </p:nvPr>
        </p:nvSpPr>
        <p:spPr>
          <a:xfrm>
            <a:off x="1184275" y="1557338"/>
            <a:ext cx="6808788" cy="4019550"/>
          </a:xfrm>
        </p:spPr>
        <p:txBody>
          <a:bodyPr>
            <a:normAutofit fontScale="85000" lnSpcReduction="10000"/>
          </a:bodyPr>
          <a:lstStyle/>
          <a:p>
            <a:pPr marL="0" indent="0">
              <a:buNone/>
            </a:pPr>
            <a:r>
              <a:rPr lang="en-US" altLang="en-US" b="1" dirty="0">
                <a:solidFill>
                  <a:srgbClr val="3366FF"/>
                </a:solidFill>
              </a:rPr>
              <a:t>request edge</a:t>
            </a:r>
            <a:r>
              <a:rPr lang="en-US" altLang="en-US" dirty="0">
                <a:solidFill>
                  <a:srgbClr val="3366FF"/>
                </a:solidFill>
              </a:rPr>
              <a:t> </a:t>
            </a:r>
            <a:r>
              <a:rPr lang="en-US" altLang="en-US" dirty="0"/>
              <a:t>– </a:t>
            </a:r>
          </a:p>
          <a:p>
            <a:r>
              <a:rPr lang="en-US" altLang="en-US" dirty="0"/>
              <a:t>directed edge </a:t>
            </a:r>
            <a:r>
              <a:rPr lang="en-US" altLang="en-US" i="1" dirty="0"/>
              <a:t>P</a:t>
            </a:r>
            <a:r>
              <a:rPr lang="en-US" altLang="en-US" i="1" baseline="-25000" dirty="0"/>
              <a:t>i </a:t>
            </a:r>
            <a:r>
              <a:rPr lang="en-US" altLang="en-US" dirty="0">
                <a:sym typeface="Symbol" pitchFamily="18" charset="2"/>
              </a:rPr>
              <a:t> </a:t>
            </a:r>
            <a:r>
              <a:rPr lang="en-US" altLang="en-US" i="1" dirty="0" err="1">
                <a:sym typeface="Symbol" pitchFamily="18" charset="2"/>
              </a:rPr>
              <a:t>R</a:t>
            </a:r>
            <a:r>
              <a:rPr lang="en-US" altLang="en-US" i="1" baseline="-25000" dirty="0" err="1">
                <a:sym typeface="Symbol" pitchFamily="18" charset="2"/>
              </a:rPr>
              <a:t>j</a:t>
            </a:r>
            <a:endParaRPr lang="en-US" altLang="en-US" i="1" baseline="-25000" dirty="0">
              <a:sym typeface="Symbol" pitchFamily="18" charset="2"/>
            </a:endParaRPr>
          </a:p>
          <a:p>
            <a:r>
              <a:rPr lang="en-US" altLang="en-US" i="1" dirty="0"/>
              <a:t>P</a:t>
            </a:r>
            <a:r>
              <a:rPr lang="en-US" altLang="en-US" i="1" baseline="-25000" dirty="0"/>
              <a:t>i </a:t>
            </a:r>
            <a:r>
              <a:rPr lang="en-US" altLang="en-US" i="1" dirty="0"/>
              <a:t>Process </a:t>
            </a:r>
            <a:r>
              <a:rPr lang="en-US" altLang="en-US" dirty="0">
                <a:sym typeface="Symbol" pitchFamily="18" charset="2"/>
              </a:rPr>
              <a:t>requested an instance of Resource type </a:t>
            </a:r>
            <a:r>
              <a:rPr lang="en-US" altLang="en-US" i="1" dirty="0" err="1">
                <a:sym typeface="Symbol" pitchFamily="18" charset="2"/>
              </a:rPr>
              <a:t>R</a:t>
            </a:r>
            <a:r>
              <a:rPr lang="en-US" altLang="en-US" i="1" baseline="-25000" dirty="0" err="1">
                <a:sym typeface="Symbol" pitchFamily="18" charset="2"/>
              </a:rPr>
              <a:t>j</a:t>
            </a:r>
            <a:r>
              <a:rPr lang="en-US" altLang="en-US" i="1" baseline="-25000" dirty="0">
                <a:sym typeface="Symbol" pitchFamily="18" charset="2"/>
              </a:rPr>
              <a:t> </a:t>
            </a:r>
          </a:p>
          <a:p>
            <a:r>
              <a:rPr lang="en-US" altLang="en-US" i="1" dirty="0"/>
              <a:t>P</a:t>
            </a:r>
            <a:r>
              <a:rPr lang="en-US" altLang="en-US" i="1" baseline="-25000" dirty="0"/>
              <a:t>i</a:t>
            </a:r>
            <a:r>
              <a:rPr lang="en-US" altLang="en-US" i="1" dirty="0"/>
              <a:t> is currently waiting for that resource</a:t>
            </a:r>
            <a:endParaRPr lang="en-US" altLang="en-US" i="1" baseline="-25000" dirty="0">
              <a:sym typeface="Symbol" pitchFamily="18" charset="2"/>
            </a:endParaRPr>
          </a:p>
          <a:p>
            <a:endParaRPr lang="en-US" altLang="en-US" i="1" baseline="-25000" dirty="0">
              <a:sym typeface="Symbol" pitchFamily="18" charset="2"/>
            </a:endParaRPr>
          </a:p>
          <a:p>
            <a:endParaRPr lang="en-US" altLang="en-US" sz="800" i="1" baseline="-25000" dirty="0">
              <a:sym typeface="Symbol" pitchFamily="18" charset="2"/>
            </a:endParaRPr>
          </a:p>
          <a:p>
            <a:pPr marL="0" indent="0">
              <a:buNone/>
            </a:pPr>
            <a:r>
              <a:rPr lang="en-US" altLang="en-US" b="1" dirty="0">
                <a:solidFill>
                  <a:srgbClr val="3366FF"/>
                </a:solidFill>
                <a:sym typeface="Symbol" pitchFamily="18" charset="2"/>
              </a:rPr>
              <a:t>assignment edge</a:t>
            </a:r>
            <a:r>
              <a:rPr lang="en-US" altLang="en-US" dirty="0">
                <a:solidFill>
                  <a:srgbClr val="3366FF"/>
                </a:solidFill>
                <a:sym typeface="Symbol" pitchFamily="18" charset="2"/>
              </a:rPr>
              <a:t> </a:t>
            </a:r>
            <a:r>
              <a:rPr lang="en-US" altLang="en-US" dirty="0"/>
              <a:t>– </a:t>
            </a:r>
          </a:p>
          <a:p>
            <a:r>
              <a:rPr lang="en-US" altLang="en-US" dirty="0"/>
              <a:t>directed edge </a:t>
            </a:r>
            <a:r>
              <a:rPr lang="en-US" altLang="en-US" i="1" dirty="0" err="1"/>
              <a:t>R</a:t>
            </a:r>
            <a:r>
              <a:rPr lang="en-US" altLang="en-US" i="1" baseline="-25000" dirty="0" err="1"/>
              <a:t>j</a:t>
            </a:r>
            <a:r>
              <a:rPr lang="en-US" altLang="en-US" i="1" dirty="0"/>
              <a:t> </a:t>
            </a:r>
            <a:r>
              <a:rPr lang="en-US" altLang="en-US" dirty="0">
                <a:sym typeface="Symbol" pitchFamily="18" charset="2"/>
              </a:rPr>
              <a:t> </a:t>
            </a:r>
            <a:r>
              <a:rPr lang="en-US" altLang="en-US" i="1" dirty="0">
                <a:sym typeface="Symbol" pitchFamily="18" charset="2"/>
              </a:rPr>
              <a:t>P</a:t>
            </a:r>
            <a:r>
              <a:rPr lang="en-US" altLang="en-US" i="1" baseline="-25000" dirty="0">
                <a:sym typeface="Symbol" pitchFamily="18" charset="2"/>
              </a:rPr>
              <a:t>i</a:t>
            </a:r>
          </a:p>
          <a:p>
            <a:r>
              <a:rPr lang="en-US" altLang="en-US" i="1" dirty="0" err="1"/>
              <a:t>R</a:t>
            </a:r>
            <a:r>
              <a:rPr lang="en-US" altLang="en-US" i="1" baseline="-25000" dirty="0" err="1"/>
              <a:t>j</a:t>
            </a:r>
            <a:r>
              <a:rPr lang="en-US" altLang="en-US" i="1" dirty="0"/>
              <a:t> Resource has been allocated to Process </a:t>
            </a:r>
            <a:r>
              <a:rPr lang="en-US" altLang="en-US" i="1" dirty="0">
                <a:sym typeface="Symbol" pitchFamily="18" charset="2"/>
              </a:rPr>
              <a:t>P</a:t>
            </a:r>
            <a:r>
              <a:rPr lang="en-US" altLang="en-US" i="1" baseline="-25000" dirty="0">
                <a:sym typeface="Symbol" pitchFamily="18" charset="2"/>
              </a:rPr>
              <a:t>i</a:t>
            </a:r>
          </a:p>
          <a:p>
            <a:endParaRPr lang="en-US" altLang="en-US" i="1" baseline="-25000" dirty="0">
              <a:sym typeface="Symbol" pitchFamily="18" charset="2"/>
            </a:endParaRPr>
          </a:p>
          <a:p>
            <a:endParaRPr lang="en-US" altLang="en-US" dirty="0">
              <a:sym typeface="Symbol" pitchFamily="18" charset="2"/>
            </a:endParaRPr>
          </a:p>
        </p:txBody>
      </p:sp>
      <p:sp>
        <p:nvSpPr>
          <p:cNvPr id="9220" name="Text Box 4"/>
          <p:cNvSpPr txBox="1">
            <a:spLocks noChangeArrowheads="1"/>
          </p:cNvSpPr>
          <p:nvPr/>
        </p:nvSpPr>
        <p:spPr bwMode="auto">
          <a:xfrm>
            <a:off x="822325" y="1035050"/>
            <a:ext cx="4692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sz="2000">
                <a:latin typeface="Helvetica" pitchFamily="-84" charset="0"/>
              </a:rPr>
              <a:t>A set of vertices </a:t>
            </a:r>
            <a:r>
              <a:rPr lang="en-US" altLang="en-US" sz="2000" i="1">
                <a:latin typeface="Helvetica" pitchFamily="-84" charset="0"/>
              </a:rPr>
              <a:t>V</a:t>
            </a:r>
            <a:r>
              <a:rPr lang="en-US" altLang="en-US" sz="2000">
                <a:latin typeface="Helvetica" pitchFamily="-84" charset="0"/>
              </a:rPr>
              <a:t> and a set of edges </a:t>
            </a:r>
            <a:r>
              <a:rPr lang="en-US" altLang="en-US" sz="2000" i="1">
                <a:latin typeface="Helvetica" pitchFamily="-84" charset="0"/>
              </a:rPr>
              <a:t>E</a:t>
            </a:r>
            <a:r>
              <a:rPr lang="en-US" altLang="en-US" sz="2000">
                <a:latin typeface="Helvetica" pitchFamily="-84" charset="0"/>
              </a:rPr>
              <a:t>.</a:t>
            </a:r>
          </a:p>
        </p:txBody>
      </p:sp>
      <p:sp>
        <p:nvSpPr>
          <p:cNvPr id="2" name="Date Placeholder 1"/>
          <p:cNvSpPr>
            <a:spLocks noGrp="1"/>
          </p:cNvSpPr>
          <p:nvPr>
            <p:ph type="dt" sz="half" idx="10"/>
          </p:nvPr>
        </p:nvSpPr>
        <p:spPr/>
        <p:txBody>
          <a:bodyPr/>
          <a:lstStyle/>
          <a:p>
            <a:fld id="{53825EBB-07FB-4CF0-BE44-CC9A02533F96}"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16</a:t>
            </a:fld>
            <a:endParaRPr lang="en-US"/>
          </a:p>
        </p:txBody>
      </p:sp>
    </p:spTree>
    <p:extLst>
      <p:ext uri="{BB962C8B-B14F-4D97-AF65-F5344CB8AC3E}">
        <p14:creationId xmlns:p14="http://schemas.microsoft.com/office/powerpoint/2010/main" val="4133986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28713" y="182563"/>
            <a:ext cx="7810500" cy="576262"/>
          </a:xfrm>
        </p:spPr>
        <p:txBody>
          <a:bodyPr>
            <a:normAutofit fontScale="90000"/>
          </a:bodyPr>
          <a:lstStyle/>
          <a:p>
            <a:pPr eaLnBrk="1" hangingPunct="1"/>
            <a:r>
              <a:rPr lang="en-US" altLang="en-US"/>
              <a:t>Resource-Allocation Graph (Cont.)</a:t>
            </a:r>
          </a:p>
        </p:txBody>
      </p:sp>
      <p:sp>
        <p:nvSpPr>
          <p:cNvPr id="10243" name="Rectangle 3"/>
          <p:cNvSpPr>
            <a:spLocks noGrp="1" noChangeArrowheads="1"/>
          </p:cNvSpPr>
          <p:nvPr>
            <p:ph type="body" idx="1"/>
          </p:nvPr>
        </p:nvSpPr>
        <p:spPr>
          <a:xfrm>
            <a:off x="885825" y="1138238"/>
            <a:ext cx="7343775" cy="2595561"/>
          </a:xfrm>
        </p:spPr>
        <p:txBody>
          <a:bodyPr>
            <a:normAutofit/>
          </a:bodyPr>
          <a:lstStyle/>
          <a:p>
            <a:r>
              <a:rPr lang="en-US" altLang="en-US" sz="2400" dirty="0"/>
              <a:t>Process</a:t>
            </a:r>
          </a:p>
          <a:p>
            <a:endParaRPr lang="en-US" altLang="en-US" sz="2400" dirty="0"/>
          </a:p>
          <a:p>
            <a:r>
              <a:rPr lang="en-US" altLang="en-US" sz="2400" dirty="0"/>
              <a:t>Resource Type with 4 instances-</a:t>
            </a:r>
          </a:p>
          <a:p>
            <a:pPr lvl="1"/>
            <a:r>
              <a:rPr lang="en-US" altLang="en-US" sz="2400" dirty="0"/>
              <a:t>Resource may have more than 1 instance</a:t>
            </a:r>
          </a:p>
          <a:p>
            <a:pPr lvl="1"/>
            <a:r>
              <a:rPr lang="en-US" altLang="en-US" sz="2400" dirty="0"/>
              <a:t>Each such instance is a dot within the square</a:t>
            </a:r>
          </a:p>
          <a:p>
            <a:pPr>
              <a:buFont typeface="Monotype Sorts" pitchFamily="-84" charset="2"/>
              <a:buNone/>
            </a:pPr>
            <a:endParaRPr lang="en-US" altLang="en-US" sz="2400" dirty="0"/>
          </a:p>
        </p:txBody>
      </p:sp>
      <p:sp>
        <p:nvSpPr>
          <p:cNvPr id="10244" name="Oval 4"/>
          <p:cNvSpPr>
            <a:spLocks noChangeArrowheads="1"/>
          </p:cNvSpPr>
          <p:nvPr/>
        </p:nvSpPr>
        <p:spPr bwMode="auto">
          <a:xfrm>
            <a:off x="3117850" y="1158876"/>
            <a:ext cx="495300" cy="495300"/>
          </a:xfrm>
          <a:prstGeom prst="ellipse">
            <a:avLst/>
          </a:prstGeom>
          <a:solidFill>
            <a:srgbClr val="CCECFF"/>
          </a:solidFill>
          <a:ln w="9525">
            <a:solidFill>
              <a:schemeClr val="tx1"/>
            </a:solidFill>
            <a:round/>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endParaRPr lang="en-US" altLang="en-US"/>
          </a:p>
        </p:txBody>
      </p:sp>
      <p:grpSp>
        <p:nvGrpSpPr>
          <p:cNvPr id="2" name="Group 12"/>
          <p:cNvGrpSpPr>
            <a:grpSpLocks/>
          </p:cNvGrpSpPr>
          <p:nvPr/>
        </p:nvGrpSpPr>
        <p:grpSpPr bwMode="auto">
          <a:xfrm>
            <a:off x="6360463" y="1981200"/>
            <a:ext cx="438150" cy="419100"/>
            <a:chOff x="2666" y="1966"/>
            <a:chExt cx="276" cy="264"/>
          </a:xfrm>
          <a:solidFill>
            <a:srgbClr val="CCECFF"/>
          </a:solidFill>
        </p:grpSpPr>
        <p:sp>
          <p:nvSpPr>
            <p:cNvPr id="10264" name="Rectangle 7"/>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5" name="Rectangle 8"/>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6" name="Rectangle 9"/>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7" name="Rectangle 10"/>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8" name="Rectangle 11"/>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5" name="Date Placeholder 4"/>
          <p:cNvSpPr>
            <a:spLocks noGrp="1"/>
          </p:cNvSpPr>
          <p:nvPr>
            <p:ph type="dt" sz="half" idx="10"/>
          </p:nvPr>
        </p:nvSpPr>
        <p:spPr/>
        <p:txBody>
          <a:bodyPr/>
          <a:lstStyle/>
          <a:p>
            <a:fld id="{E0B52B9C-5F5F-4327-9FB2-0B8415D96D0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7" name="Slide Number Placeholder 6"/>
          <p:cNvSpPr>
            <a:spLocks noGrp="1"/>
          </p:cNvSpPr>
          <p:nvPr>
            <p:ph type="sldNum" sz="quarter" idx="12"/>
          </p:nvPr>
        </p:nvSpPr>
        <p:spPr/>
        <p:txBody>
          <a:bodyPr/>
          <a:lstStyle/>
          <a:p>
            <a:fld id="{AF144C7F-AB31-43DF-AFD3-1AE152CB8031}" type="slidenum">
              <a:rPr lang="en-US" smtClean="0"/>
              <a:t>17</a:t>
            </a:fld>
            <a:endParaRPr lang="en-US"/>
          </a:p>
        </p:txBody>
      </p:sp>
    </p:spTree>
    <p:extLst>
      <p:ext uri="{BB962C8B-B14F-4D97-AF65-F5344CB8AC3E}">
        <p14:creationId xmlns:p14="http://schemas.microsoft.com/office/powerpoint/2010/main" val="709530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28713" y="182563"/>
            <a:ext cx="7810500" cy="576262"/>
          </a:xfrm>
        </p:spPr>
        <p:txBody>
          <a:bodyPr>
            <a:normAutofit fontScale="90000"/>
          </a:bodyPr>
          <a:lstStyle/>
          <a:p>
            <a:pPr eaLnBrk="1" hangingPunct="1"/>
            <a:r>
              <a:rPr lang="en-US" altLang="en-US"/>
              <a:t>Resource-Allocation Graph (Cont.)</a:t>
            </a:r>
          </a:p>
        </p:txBody>
      </p:sp>
      <p:sp>
        <p:nvSpPr>
          <p:cNvPr id="10243" name="Rectangle 3"/>
          <p:cNvSpPr>
            <a:spLocks noGrp="1" noChangeArrowheads="1"/>
          </p:cNvSpPr>
          <p:nvPr>
            <p:ph type="body" idx="1"/>
          </p:nvPr>
        </p:nvSpPr>
        <p:spPr>
          <a:xfrm>
            <a:off x="885825" y="1138238"/>
            <a:ext cx="7343775" cy="4530725"/>
          </a:xfrm>
        </p:spPr>
        <p:txBody>
          <a:bodyPr>
            <a:normAutofit/>
          </a:bodyPr>
          <a:lstStyle/>
          <a:p>
            <a:r>
              <a:rPr lang="en-US" altLang="en-US" sz="2400" i="1" dirty="0"/>
              <a:t>P</a:t>
            </a:r>
            <a:r>
              <a:rPr lang="en-US" altLang="en-US" sz="2400" i="1" baseline="-25000" dirty="0"/>
              <a:t>i</a:t>
            </a:r>
            <a:r>
              <a:rPr lang="en-US" altLang="en-US" sz="2400" i="1" dirty="0"/>
              <a:t> </a:t>
            </a:r>
            <a:r>
              <a:rPr lang="en-US" altLang="en-US" sz="2400" dirty="0"/>
              <a:t>requests instance of </a:t>
            </a:r>
            <a:r>
              <a:rPr lang="en-US" altLang="en-US" sz="2400" i="1" dirty="0" err="1"/>
              <a:t>R</a:t>
            </a:r>
            <a:r>
              <a:rPr lang="en-US" altLang="en-US" sz="2400" i="1" baseline="-25000" dirty="0" err="1"/>
              <a:t>j</a:t>
            </a:r>
            <a:endParaRPr lang="en-US" altLang="en-US" sz="2400" i="1" baseline="-25000" dirty="0"/>
          </a:p>
          <a:p>
            <a:pPr lvl="1"/>
            <a:r>
              <a:rPr lang="en-US" altLang="en-US" sz="2400" i="1" dirty="0"/>
              <a:t>Request edge points only to the square </a:t>
            </a:r>
            <a:endParaRPr lang="en-US" altLang="en-US" sz="2400" dirty="0"/>
          </a:p>
          <a:p>
            <a:endParaRPr lang="en-US" altLang="en-US" sz="2400" dirty="0"/>
          </a:p>
          <a:p>
            <a:pPr>
              <a:buFont typeface="Monotype Sorts" pitchFamily="-84" charset="2"/>
              <a:buNone/>
            </a:pPr>
            <a:endParaRPr lang="en-US" altLang="en-US" sz="2400" dirty="0"/>
          </a:p>
          <a:p>
            <a:r>
              <a:rPr lang="en-US" altLang="en-US" sz="2400" i="1" dirty="0"/>
              <a:t>P</a:t>
            </a:r>
            <a:r>
              <a:rPr lang="en-US" altLang="en-US" sz="2400" i="1" baseline="-25000" dirty="0"/>
              <a:t>i</a:t>
            </a:r>
            <a:r>
              <a:rPr lang="en-US" altLang="en-US" sz="2400" dirty="0"/>
              <a:t> is holding an instance of </a:t>
            </a:r>
            <a:r>
              <a:rPr lang="en-US" altLang="en-US" sz="2400" i="1" dirty="0" err="1"/>
              <a:t>R</a:t>
            </a:r>
            <a:r>
              <a:rPr lang="en-US" altLang="en-US" sz="2400" i="1" baseline="-25000" dirty="0" err="1"/>
              <a:t>j</a:t>
            </a:r>
            <a:endParaRPr lang="en-US" altLang="en-US" sz="2400" i="1" baseline="-25000" dirty="0"/>
          </a:p>
          <a:p>
            <a:pPr lvl="1"/>
            <a:r>
              <a:rPr lang="en-US" altLang="en-US" sz="2400" i="1" dirty="0"/>
              <a:t>Assignment edge also designates one of the dots in the square</a:t>
            </a:r>
          </a:p>
        </p:txBody>
      </p:sp>
      <p:sp>
        <p:nvSpPr>
          <p:cNvPr id="10245" name="Oval 5"/>
          <p:cNvSpPr>
            <a:spLocks noChangeArrowheads="1"/>
          </p:cNvSpPr>
          <p:nvPr/>
        </p:nvSpPr>
        <p:spPr bwMode="auto">
          <a:xfrm>
            <a:off x="3876675" y="4191000"/>
            <a:ext cx="495300" cy="495300"/>
          </a:xfrm>
          <a:prstGeom prst="ellipse">
            <a:avLst/>
          </a:prstGeom>
          <a:solidFill>
            <a:srgbClr val="CCECFF"/>
          </a:solidFill>
          <a:ln w="9525">
            <a:solidFill>
              <a:schemeClr val="tx1"/>
            </a:solidFill>
            <a:round/>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r>
              <a:rPr lang="en-US" altLang="en-US" i="1" dirty="0">
                <a:latin typeface="Helvetica" pitchFamily="-84" charset="0"/>
              </a:rPr>
              <a:t>P</a:t>
            </a:r>
            <a:r>
              <a:rPr lang="en-US" altLang="en-US" i="1" baseline="-25000" dirty="0">
                <a:latin typeface="Helvetica" pitchFamily="-84" charset="0"/>
              </a:rPr>
              <a:t>i</a:t>
            </a:r>
            <a:endParaRPr lang="en-US" altLang="en-US" dirty="0">
              <a:latin typeface="Helvetica" pitchFamily="-84" charset="0"/>
            </a:endParaRPr>
          </a:p>
        </p:txBody>
      </p:sp>
      <p:sp>
        <p:nvSpPr>
          <p:cNvPr id="10246" name="Oval 6"/>
          <p:cNvSpPr>
            <a:spLocks noChangeArrowheads="1"/>
          </p:cNvSpPr>
          <p:nvPr/>
        </p:nvSpPr>
        <p:spPr bwMode="auto">
          <a:xfrm>
            <a:off x="3860800" y="2133600"/>
            <a:ext cx="495300" cy="495300"/>
          </a:xfrm>
          <a:prstGeom prst="ellipse">
            <a:avLst/>
          </a:prstGeom>
          <a:solidFill>
            <a:srgbClr val="CCECFF"/>
          </a:solidFill>
          <a:ln w="9525">
            <a:solidFill>
              <a:schemeClr val="tx1"/>
            </a:solidFill>
            <a:round/>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r>
              <a:rPr lang="en-US" altLang="en-US" i="1">
                <a:latin typeface="Helvetica" pitchFamily="-84" charset="0"/>
              </a:rPr>
              <a:t>P</a:t>
            </a:r>
            <a:r>
              <a:rPr lang="en-US" altLang="en-US" i="1" baseline="-25000">
                <a:latin typeface="Helvetica" pitchFamily="-84" charset="0"/>
              </a:rPr>
              <a:t>i</a:t>
            </a:r>
            <a:endParaRPr lang="en-US" altLang="en-US" i="1">
              <a:latin typeface="Helvetica" pitchFamily="-84" charset="0"/>
            </a:endParaRPr>
          </a:p>
        </p:txBody>
      </p:sp>
      <p:grpSp>
        <p:nvGrpSpPr>
          <p:cNvPr id="3" name="Group 13"/>
          <p:cNvGrpSpPr>
            <a:grpSpLocks/>
          </p:cNvGrpSpPr>
          <p:nvPr/>
        </p:nvGrpSpPr>
        <p:grpSpPr bwMode="auto">
          <a:xfrm>
            <a:off x="4692650" y="2197100"/>
            <a:ext cx="438150" cy="419100"/>
            <a:chOff x="2666" y="1966"/>
            <a:chExt cx="276" cy="264"/>
          </a:xfrm>
          <a:solidFill>
            <a:srgbClr val="CCECFF"/>
          </a:solidFill>
        </p:grpSpPr>
        <p:sp>
          <p:nvSpPr>
            <p:cNvPr id="10259" name="Rectangle 14"/>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0" name="Rectangle 15"/>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1" name="Rectangle 16"/>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2" name="Rectangle 17"/>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3" name="Rectangle 18"/>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0249" name="Line 19"/>
          <p:cNvSpPr>
            <a:spLocks noChangeShapeType="1"/>
          </p:cNvSpPr>
          <p:nvPr/>
        </p:nvSpPr>
        <p:spPr bwMode="auto">
          <a:xfrm>
            <a:off x="4365625" y="2400300"/>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0" name="Text Box 20"/>
          <p:cNvSpPr txBox="1">
            <a:spLocks noChangeArrowheads="1"/>
          </p:cNvSpPr>
          <p:nvPr/>
        </p:nvSpPr>
        <p:spPr bwMode="auto">
          <a:xfrm>
            <a:off x="4752975" y="2614613"/>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sz="1400" i="1">
                <a:latin typeface="Helvetica" pitchFamily="-84" charset="0"/>
              </a:rPr>
              <a:t>R</a:t>
            </a:r>
            <a:r>
              <a:rPr lang="en-US" altLang="en-US" sz="1400" i="1" baseline="-25000">
                <a:latin typeface="Helvetica" pitchFamily="-84" charset="0"/>
              </a:rPr>
              <a:t>j</a:t>
            </a:r>
            <a:endParaRPr lang="en-US" altLang="en-US" sz="1400" i="1">
              <a:latin typeface="Helvetica" pitchFamily="-84" charset="0"/>
            </a:endParaRPr>
          </a:p>
        </p:txBody>
      </p:sp>
      <p:grpSp>
        <p:nvGrpSpPr>
          <p:cNvPr id="4" name="Group 21"/>
          <p:cNvGrpSpPr>
            <a:grpSpLocks/>
          </p:cNvGrpSpPr>
          <p:nvPr/>
        </p:nvGrpSpPr>
        <p:grpSpPr bwMode="auto">
          <a:xfrm>
            <a:off x="4670425" y="4254500"/>
            <a:ext cx="438150" cy="419100"/>
            <a:chOff x="2666" y="1966"/>
            <a:chExt cx="276" cy="264"/>
          </a:xfrm>
          <a:solidFill>
            <a:srgbClr val="CCECFF"/>
          </a:solidFill>
        </p:grpSpPr>
        <p:sp>
          <p:nvSpPr>
            <p:cNvPr id="10254" name="Rectangle 22"/>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5" name="Rectangle 23"/>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6" name="Rectangle 24"/>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7" name="Rectangle 25"/>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8" name="Rectangle 26"/>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0252" name="Line 27"/>
          <p:cNvSpPr>
            <a:spLocks noChangeShapeType="1"/>
          </p:cNvSpPr>
          <p:nvPr/>
        </p:nvSpPr>
        <p:spPr bwMode="auto">
          <a:xfrm flipH="1">
            <a:off x="4343400" y="4400550"/>
            <a:ext cx="476250"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3" name="Text Box 28"/>
          <p:cNvSpPr txBox="1">
            <a:spLocks noChangeArrowheads="1"/>
          </p:cNvSpPr>
          <p:nvPr/>
        </p:nvSpPr>
        <p:spPr bwMode="auto">
          <a:xfrm>
            <a:off x="4721225" y="4643437"/>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sz="1400" i="1">
                <a:latin typeface="Helvetica" pitchFamily="-84" charset="0"/>
              </a:rPr>
              <a:t>R</a:t>
            </a:r>
            <a:r>
              <a:rPr lang="en-US" altLang="en-US" sz="1400" i="1" baseline="-25000">
                <a:latin typeface="Helvetica" pitchFamily="-84" charset="0"/>
              </a:rPr>
              <a:t>j</a:t>
            </a:r>
            <a:endParaRPr lang="en-US" altLang="en-US" sz="1400" i="1">
              <a:latin typeface="Helvetica" pitchFamily="-84" charset="0"/>
            </a:endParaRPr>
          </a:p>
        </p:txBody>
      </p:sp>
      <p:sp>
        <p:nvSpPr>
          <p:cNvPr id="5" name="Date Placeholder 4"/>
          <p:cNvSpPr>
            <a:spLocks noGrp="1"/>
          </p:cNvSpPr>
          <p:nvPr>
            <p:ph type="dt" sz="half" idx="10"/>
          </p:nvPr>
        </p:nvSpPr>
        <p:spPr/>
        <p:txBody>
          <a:bodyPr/>
          <a:lstStyle/>
          <a:p>
            <a:fld id="{E0B52B9C-5F5F-4327-9FB2-0B8415D96D0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7" name="Slide Number Placeholder 6"/>
          <p:cNvSpPr>
            <a:spLocks noGrp="1"/>
          </p:cNvSpPr>
          <p:nvPr>
            <p:ph type="sldNum" sz="quarter" idx="12"/>
          </p:nvPr>
        </p:nvSpPr>
        <p:spPr/>
        <p:txBody>
          <a:bodyPr/>
          <a:lstStyle/>
          <a:p>
            <a:fld id="{AF144C7F-AB31-43DF-AFD3-1AE152CB8031}" type="slidenum">
              <a:rPr lang="en-US" smtClean="0"/>
              <a:t>18</a:t>
            </a:fld>
            <a:endParaRPr lang="en-US"/>
          </a:p>
        </p:txBody>
      </p:sp>
    </p:spTree>
    <p:extLst>
      <p:ext uri="{BB962C8B-B14F-4D97-AF65-F5344CB8AC3E}">
        <p14:creationId xmlns:p14="http://schemas.microsoft.com/office/powerpoint/2010/main" val="764922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128713" y="182563"/>
            <a:ext cx="7810500" cy="576262"/>
          </a:xfrm>
        </p:spPr>
        <p:txBody>
          <a:bodyPr>
            <a:normAutofit fontScale="90000"/>
          </a:bodyPr>
          <a:lstStyle/>
          <a:p>
            <a:pPr eaLnBrk="1" hangingPunct="1"/>
            <a:r>
              <a:rPr lang="en-US" altLang="en-US"/>
              <a:t>Resource-Allocation Graph (Cont.)</a:t>
            </a:r>
          </a:p>
        </p:txBody>
      </p:sp>
      <p:sp>
        <p:nvSpPr>
          <p:cNvPr id="10243" name="Rectangle 3"/>
          <p:cNvSpPr>
            <a:spLocks noGrp="1" noChangeArrowheads="1"/>
          </p:cNvSpPr>
          <p:nvPr>
            <p:ph type="body" idx="1"/>
          </p:nvPr>
        </p:nvSpPr>
        <p:spPr>
          <a:xfrm>
            <a:off x="885825" y="1138238"/>
            <a:ext cx="7343775" cy="4530725"/>
          </a:xfrm>
        </p:spPr>
        <p:txBody>
          <a:bodyPr>
            <a:normAutofit/>
          </a:bodyPr>
          <a:lstStyle/>
          <a:p>
            <a:r>
              <a:rPr lang="en-US" altLang="en-US" sz="2400" i="1" dirty="0"/>
              <a:t>P</a:t>
            </a:r>
            <a:r>
              <a:rPr lang="en-US" altLang="en-US" sz="2400" i="1" baseline="-25000" dirty="0"/>
              <a:t>i</a:t>
            </a:r>
            <a:r>
              <a:rPr lang="en-US" altLang="en-US" sz="2400" i="1" dirty="0"/>
              <a:t> </a:t>
            </a:r>
            <a:r>
              <a:rPr lang="en-US" altLang="en-US" sz="2400" dirty="0"/>
              <a:t>requests instance of </a:t>
            </a:r>
            <a:r>
              <a:rPr lang="en-US" altLang="en-US" sz="2400" i="1" dirty="0" err="1"/>
              <a:t>R</a:t>
            </a:r>
            <a:r>
              <a:rPr lang="en-US" altLang="en-US" sz="2400" i="1" baseline="-25000" dirty="0" err="1"/>
              <a:t>j</a:t>
            </a:r>
            <a:endParaRPr lang="en-US" altLang="en-US" sz="2400" i="1" baseline="-25000" dirty="0"/>
          </a:p>
          <a:p>
            <a:pPr lvl="1"/>
            <a:r>
              <a:rPr lang="en-US" altLang="en-US" sz="2000" i="1" dirty="0"/>
              <a:t>When process requests , the request edge is inserted in the graph</a:t>
            </a:r>
          </a:p>
          <a:p>
            <a:pPr lvl="1"/>
            <a:r>
              <a:rPr lang="en-US" altLang="en-US" sz="2000" i="1" dirty="0"/>
              <a:t>When request is granted, request edge is transformed to assignment edge the resource</a:t>
            </a:r>
          </a:p>
          <a:p>
            <a:pPr lvl="1"/>
            <a:r>
              <a:rPr lang="en-US" altLang="en-US" sz="2000" i="1" dirty="0"/>
              <a:t>When Resource not needed, assignment edge is deleted</a:t>
            </a:r>
          </a:p>
          <a:p>
            <a:pPr lvl="1"/>
            <a:endParaRPr lang="en-US" altLang="en-US" sz="2400" dirty="0"/>
          </a:p>
          <a:p>
            <a:pPr>
              <a:buFont typeface="Monotype Sorts" pitchFamily="-84" charset="2"/>
              <a:buNone/>
            </a:pPr>
            <a:endParaRPr lang="en-US" altLang="en-US" sz="2400" dirty="0"/>
          </a:p>
        </p:txBody>
      </p:sp>
      <p:sp>
        <p:nvSpPr>
          <p:cNvPr id="10245" name="Oval 5"/>
          <p:cNvSpPr>
            <a:spLocks noChangeArrowheads="1"/>
          </p:cNvSpPr>
          <p:nvPr/>
        </p:nvSpPr>
        <p:spPr bwMode="auto">
          <a:xfrm>
            <a:off x="3876675" y="5316538"/>
            <a:ext cx="495300" cy="495300"/>
          </a:xfrm>
          <a:prstGeom prst="ellipse">
            <a:avLst/>
          </a:prstGeom>
          <a:solidFill>
            <a:srgbClr val="CCECFF"/>
          </a:solidFill>
          <a:ln w="9525">
            <a:solidFill>
              <a:schemeClr val="tx1"/>
            </a:solidFill>
            <a:round/>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r>
              <a:rPr lang="en-US" altLang="en-US" i="1">
                <a:latin typeface="Helvetica" pitchFamily="-84" charset="0"/>
              </a:rPr>
              <a:t>P</a:t>
            </a:r>
            <a:r>
              <a:rPr lang="en-US" altLang="en-US" i="1" baseline="-25000">
                <a:latin typeface="Helvetica" pitchFamily="-84" charset="0"/>
              </a:rPr>
              <a:t>i</a:t>
            </a:r>
            <a:endParaRPr lang="en-US" altLang="en-US">
              <a:latin typeface="Helvetica" pitchFamily="-84" charset="0"/>
            </a:endParaRPr>
          </a:p>
        </p:txBody>
      </p:sp>
      <p:sp>
        <p:nvSpPr>
          <p:cNvPr id="10246" name="Oval 6"/>
          <p:cNvSpPr>
            <a:spLocks noChangeArrowheads="1"/>
          </p:cNvSpPr>
          <p:nvPr/>
        </p:nvSpPr>
        <p:spPr bwMode="auto">
          <a:xfrm>
            <a:off x="3860800" y="3914775"/>
            <a:ext cx="495300" cy="495300"/>
          </a:xfrm>
          <a:prstGeom prst="ellipse">
            <a:avLst/>
          </a:prstGeom>
          <a:solidFill>
            <a:srgbClr val="CCECFF"/>
          </a:solidFill>
          <a:ln w="9525">
            <a:solidFill>
              <a:schemeClr val="tx1"/>
            </a:solidFill>
            <a:round/>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r>
              <a:rPr lang="en-US" altLang="en-US" i="1" dirty="0">
                <a:latin typeface="Helvetica" pitchFamily="-84" charset="0"/>
              </a:rPr>
              <a:t>P</a:t>
            </a:r>
            <a:r>
              <a:rPr lang="en-US" altLang="en-US" i="1" baseline="-25000" dirty="0">
                <a:latin typeface="Helvetica" pitchFamily="-84" charset="0"/>
              </a:rPr>
              <a:t>i</a:t>
            </a:r>
            <a:endParaRPr lang="en-US" altLang="en-US" i="1" dirty="0">
              <a:latin typeface="Helvetica" pitchFamily="-84" charset="0"/>
            </a:endParaRPr>
          </a:p>
        </p:txBody>
      </p:sp>
      <p:grpSp>
        <p:nvGrpSpPr>
          <p:cNvPr id="3" name="Group 13"/>
          <p:cNvGrpSpPr>
            <a:grpSpLocks/>
          </p:cNvGrpSpPr>
          <p:nvPr/>
        </p:nvGrpSpPr>
        <p:grpSpPr bwMode="auto">
          <a:xfrm>
            <a:off x="4692650" y="3978275"/>
            <a:ext cx="438150" cy="419100"/>
            <a:chOff x="2666" y="1966"/>
            <a:chExt cx="276" cy="264"/>
          </a:xfrm>
          <a:solidFill>
            <a:srgbClr val="CCECFF"/>
          </a:solidFill>
        </p:grpSpPr>
        <p:sp>
          <p:nvSpPr>
            <p:cNvPr id="10259" name="Rectangle 14"/>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0" name="Rectangle 15"/>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1" name="Rectangle 16"/>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2" name="Rectangle 17"/>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3" name="Rectangle 18"/>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0249" name="Line 19"/>
          <p:cNvSpPr>
            <a:spLocks noChangeShapeType="1"/>
          </p:cNvSpPr>
          <p:nvPr/>
        </p:nvSpPr>
        <p:spPr bwMode="auto">
          <a:xfrm>
            <a:off x="4365625" y="4181475"/>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0" name="Text Box 20"/>
          <p:cNvSpPr txBox="1">
            <a:spLocks noChangeArrowheads="1"/>
          </p:cNvSpPr>
          <p:nvPr/>
        </p:nvSpPr>
        <p:spPr bwMode="auto">
          <a:xfrm>
            <a:off x="4752975" y="4395788"/>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sz="1400" i="1">
                <a:latin typeface="Helvetica" pitchFamily="-84" charset="0"/>
              </a:rPr>
              <a:t>R</a:t>
            </a:r>
            <a:r>
              <a:rPr lang="en-US" altLang="en-US" sz="1400" i="1" baseline="-25000">
                <a:latin typeface="Helvetica" pitchFamily="-84" charset="0"/>
              </a:rPr>
              <a:t>j</a:t>
            </a:r>
            <a:endParaRPr lang="en-US" altLang="en-US" sz="1400" i="1">
              <a:latin typeface="Helvetica" pitchFamily="-84" charset="0"/>
            </a:endParaRPr>
          </a:p>
        </p:txBody>
      </p:sp>
      <p:grpSp>
        <p:nvGrpSpPr>
          <p:cNvPr id="4" name="Group 21"/>
          <p:cNvGrpSpPr>
            <a:grpSpLocks/>
          </p:cNvGrpSpPr>
          <p:nvPr/>
        </p:nvGrpSpPr>
        <p:grpSpPr bwMode="auto">
          <a:xfrm>
            <a:off x="4670425" y="5380038"/>
            <a:ext cx="438150" cy="419100"/>
            <a:chOff x="2666" y="1966"/>
            <a:chExt cx="276" cy="264"/>
          </a:xfrm>
          <a:solidFill>
            <a:srgbClr val="CCECFF"/>
          </a:solidFill>
        </p:grpSpPr>
        <p:sp>
          <p:nvSpPr>
            <p:cNvPr id="10254" name="Rectangle 22"/>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5" name="Rectangle 23"/>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6" name="Rectangle 24"/>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7" name="Rectangle 25"/>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8" name="Rectangle 26"/>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0252" name="Line 27"/>
          <p:cNvSpPr>
            <a:spLocks noChangeShapeType="1"/>
          </p:cNvSpPr>
          <p:nvPr/>
        </p:nvSpPr>
        <p:spPr bwMode="auto">
          <a:xfrm flipH="1">
            <a:off x="4343400" y="5526088"/>
            <a:ext cx="476250"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3" name="Text Box 28"/>
          <p:cNvSpPr txBox="1">
            <a:spLocks noChangeArrowheads="1"/>
          </p:cNvSpPr>
          <p:nvPr/>
        </p:nvSpPr>
        <p:spPr bwMode="auto">
          <a:xfrm>
            <a:off x="4721225" y="5768975"/>
            <a:ext cx="338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sz="1400" i="1">
                <a:latin typeface="Helvetica" pitchFamily="-84" charset="0"/>
              </a:rPr>
              <a:t>R</a:t>
            </a:r>
            <a:r>
              <a:rPr lang="en-US" altLang="en-US" sz="1400" i="1" baseline="-25000">
                <a:latin typeface="Helvetica" pitchFamily="-84" charset="0"/>
              </a:rPr>
              <a:t>j</a:t>
            </a:r>
            <a:endParaRPr lang="en-US" altLang="en-US" sz="1400" i="1">
              <a:latin typeface="Helvetica" pitchFamily="-84" charset="0"/>
            </a:endParaRPr>
          </a:p>
        </p:txBody>
      </p:sp>
      <p:sp>
        <p:nvSpPr>
          <p:cNvPr id="2" name="Date Placeholder 1"/>
          <p:cNvSpPr>
            <a:spLocks noGrp="1"/>
          </p:cNvSpPr>
          <p:nvPr>
            <p:ph type="dt" sz="half" idx="10"/>
          </p:nvPr>
        </p:nvSpPr>
        <p:spPr/>
        <p:txBody>
          <a:bodyPr/>
          <a:lstStyle/>
          <a:p>
            <a:fld id="{D27E54A4-9498-440C-9B9C-830C6BDA4F2A}"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19</a:t>
            </a:fld>
            <a:endParaRPr lang="en-US"/>
          </a:p>
        </p:txBody>
      </p:sp>
    </p:spTree>
    <p:extLst>
      <p:ext uri="{BB962C8B-B14F-4D97-AF65-F5344CB8AC3E}">
        <p14:creationId xmlns:p14="http://schemas.microsoft.com/office/powerpoint/2010/main" val="53688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63513"/>
            <a:ext cx="8229600" cy="576262"/>
          </a:xfrm>
        </p:spPr>
        <p:txBody>
          <a:bodyPr>
            <a:normAutofit fontScale="90000"/>
          </a:bodyPr>
          <a:lstStyle/>
          <a:p>
            <a:pPr eaLnBrk="1" hangingPunct="1"/>
            <a:r>
              <a:rPr lang="en-US" altLang="en-US" dirty="0"/>
              <a:t>Objectives</a:t>
            </a:r>
          </a:p>
        </p:txBody>
      </p:sp>
      <p:sp>
        <p:nvSpPr>
          <p:cNvPr id="5123" name="Rectangle 3"/>
          <p:cNvSpPr>
            <a:spLocks noGrp="1" noChangeArrowheads="1"/>
          </p:cNvSpPr>
          <p:nvPr>
            <p:ph type="body" idx="1"/>
          </p:nvPr>
        </p:nvSpPr>
        <p:spPr>
          <a:xfrm>
            <a:off x="882650" y="1233488"/>
            <a:ext cx="7118350" cy="4500562"/>
          </a:xfrm>
        </p:spPr>
        <p:txBody>
          <a:bodyPr>
            <a:normAutofit/>
          </a:bodyPr>
          <a:lstStyle/>
          <a:p>
            <a:r>
              <a:rPr lang="en-US" altLang="en-US" sz="2800" dirty="0"/>
              <a:t>To develop a description of deadlocks, </a:t>
            </a:r>
          </a:p>
          <a:p>
            <a:pPr lvl="1"/>
            <a:r>
              <a:rPr lang="en-US" altLang="en-US" sz="2400" dirty="0"/>
              <a:t>which prevent sets of concurrent processes from completing their tasks</a:t>
            </a:r>
          </a:p>
          <a:p>
            <a:r>
              <a:rPr lang="en-US" altLang="en-US" sz="2800" dirty="0"/>
              <a:t>To present a number of different methods for</a:t>
            </a:r>
          </a:p>
          <a:p>
            <a:pPr lvl="1"/>
            <a:r>
              <a:rPr lang="en-US" altLang="en-US" sz="2400" dirty="0"/>
              <a:t> preventing or </a:t>
            </a:r>
          </a:p>
          <a:p>
            <a:pPr lvl="1"/>
            <a:r>
              <a:rPr lang="en-US" altLang="en-US" sz="2400" dirty="0"/>
              <a:t>avoiding deadlocks in a computer system</a:t>
            </a:r>
          </a:p>
          <a:p>
            <a:pPr>
              <a:buSzPct val="85000"/>
              <a:buFont typeface="Monotype Sorts" pitchFamily="-84" charset="2"/>
              <a:buNone/>
            </a:pPr>
            <a:endParaRPr lang="en-US" altLang="en-US" sz="3600" dirty="0"/>
          </a:p>
        </p:txBody>
      </p:sp>
      <p:sp>
        <p:nvSpPr>
          <p:cNvPr id="2" name="Date Placeholder 1"/>
          <p:cNvSpPr>
            <a:spLocks noGrp="1"/>
          </p:cNvSpPr>
          <p:nvPr>
            <p:ph type="dt" sz="half" idx="10"/>
          </p:nvPr>
        </p:nvSpPr>
        <p:spPr/>
        <p:txBody>
          <a:bodyPr/>
          <a:lstStyle/>
          <a:p>
            <a:fld id="{D066803F-FBEB-4459-9DEB-5B5E6EB9B893}"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2</a:t>
            </a:fld>
            <a:endParaRPr lang="en-US"/>
          </a:p>
        </p:txBody>
      </p:sp>
    </p:spTree>
    <p:extLst>
      <p:ext uri="{BB962C8B-B14F-4D97-AF65-F5344CB8AC3E}">
        <p14:creationId xmlns:p14="http://schemas.microsoft.com/office/powerpoint/2010/main" val="3706539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1076325" y="207963"/>
            <a:ext cx="8150225" cy="512762"/>
          </a:xfrm>
        </p:spPr>
        <p:txBody>
          <a:bodyPr>
            <a:normAutofit fontScale="90000"/>
          </a:bodyPr>
          <a:lstStyle/>
          <a:p>
            <a:pPr eaLnBrk="1" hangingPunct="1"/>
            <a:r>
              <a:rPr lang="en-US" altLang="en-US" sz="2800"/>
              <a:t>Example of a Resource Allocation Graph</a:t>
            </a:r>
          </a:p>
        </p:txBody>
      </p:sp>
      <p:pic>
        <p:nvPicPr>
          <p:cNvPr id="11267" name="Picture 1032"/>
          <p:cNvPicPr>
            <a:picLocks noChangeAspect="1" noChangeArrowheads="1"/>
          </p:cNvPicPr>
          <p:nvPr/>
        </p:nvPicPr>
        <p:blipFill>
          <a:blip r:embed="rId3">
            <a:extLst>
              <a:ext uri="{28A0092B-C50C-407E-A947-70E740481C1C}">
                <a14:useLocalDpi xmlns:a14="http://schemas.microsoft.com/office/drawing/2010/main" val="0"/>
              </a:ext>
            </a:extLst>
          </a:blip>
          <a:srcRect l="25287" t="926" r="25287" b="1532"/>
          <a:stretch>
            <a:fillRect/>
          </a:stretch>
        </p:blipFill>
        <p:spPr bwMode="auto">
          <a:xfrm>
            <a:off x="1143000" y="1316038"/>
            <a:ext cx="2741612"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4920E7BB-A22F-406F-B7A8-4C906A8AF716}"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20</a:t>
            </a:fld>
            <a:endParaRPr lang="en-US"/>
          </a:p>
        </p:txBody>
      </p:sp>
    </p:spTree>
    <p:extLst>
      <p:ext uri="{BB962C8B-B14F-4D97-AF65-F5344CB8AC3E}">
        <p14:creationId xmlns:p14="http://schemas.microsoft.com/office/powerpoint/2010/main" val="2171077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1076325" y="207963"/>
            <a:ext cx="8150225" cy="512762"/>
          </a:xfrm>
        </p:spPr>
        <p:txBody>
          <a:bodyPr>
            <a:normAutofit fontScale="90000"/>
          </a:bodyPr>
          <a:lstStyle/>
          <a:p>
            <a:pPr eaLnBrk="1" hangingPunct="1"/>
            <a:r>
              <a:rPr lang="en-US" altLang="en-US" sz="2800"/>
              <a:t>Example of a Resource Allocation Graph</a:t>
            </a:r>
          </a:p>
        </p:txBody>
      </p:sp>
      <p:pic>
        <p:nvPicPr>
          <p:cNvPr id="11267" name="Picture 1032"/>
          <p:cNvPicPr>
            <a:picLocks noChangeAspect="1" noChangeArrowheads="1"/>
          </p:cNvPicPr>
          <p:nvPr/>
        </p:nvPicPr>
        <p:blipFill>
          <a:blip r:embed="rId3">
            <a:extLst>
              <a:ext uri="{28A0092B-C50C-407E-A947-70E740481C1C}">
                <a14:useLocalDpi xmlns:a14="http://schemas.microsoft.com/office/drawing/2010/main" val="0"/>
              </a:ext>
            </a:extLst>
          </a:blip>
          <a:srcRect l="25287" t="926" r="25287" b="1532"/>
          <a:stretch>
            <a:fillRect/>
          </a:stretch>
        </p:blipFill>
        <p:spPr bwMode="auto">
          <a:xfrm>
            <a:off x="1143000" y="1316038"/>
            <a:ext cx="2741612"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4" name="Rectangle 3"/>
          <p:cNvSpPr txBox="1">
            <a:spLocks noChangeArrowheads="1"/>
          </p:cNvSpPr>
          <p:nvPr/>
        </p:nvSpPr>
        <p:spPr>
          <a:xfrm>
            <a:off x="4724400" y="1447800"/>
            <a:ext cx="4267200" cy="40195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en-US" sz="2400" dirty="0"/>
              <a:t>Sets P,R,E</a:t>
            </a:r>
          </a:p>
          <a:p>
            <a:r>
              <a:rPr lang="en-US" altLang="en-US" sz="2400" dirty="0"/>
              <a:t>P={P1,P2,P3}</a:t>
            </a:r>
          </a:p>
          <a:p>
            <a:r>
              <a:rPr lang="en-US" altLang="en-US" sz="2400" dirty="0"/>
              <a:t>R={R1,R2,R3}</a:t>
            </a:r>
          </a:p>
          <a:p>
            <a:pPr marL="0" indent="0">
              <a:buNone/>
            </a:pPr>
            <a:r>
              <a:rPr lang="en-US" altLang="en-US" sz="2400" dirty="0"/>
              <a:t>Resource Instances</a:t>
            </a:r>
          </a:p>
          <a:p>
            <a:r>
              <a:rPr lang="en-US" altLang="en-US" sz="2400" dirty="0"/>
              <a:t>R1=1 Instance</a:t>
            </a:r>
          </a:p>
          <a:p>
            <a:r>
              <a:rPr lang="en-US" altLang="en-US" sz="2400" dirty="0"/>
              <a:t>R2=2 instances</a:t>
            </a:r>
          </a:p>
          <a:p>
            <a:r>
              <a:rPr lang="en-US" altLang="en-US" sz="2400" dirty="0"/>
              <a:t>R3=1 instances</a:t>
            </a:r>
          </a:p>
          <a:p>
            <a:r>
              <a:rPr lang="en-US" altLang="en-US" sz="2400" dirty="0"/>
              <a:t>R4=3 instances</a:t>
            </a:r>
          </a:p>
          <a:p>
            <a:pPr lvl="1"/>
            <a:endParaRPr lang="en-US" altLang="en-US" sz="700" dirty="0"/>
          </a:p>
        </p:txBody>
      </p:sp>
      <p:sp>
        <p:nvSpPr>
          <p:cNvPr id="2" name="Date Placeholder 1"/>
          <p:cNvSpPr>
            <a:spLocks noGrp="1"/>
          </p:cNvSpPr>
          <p:nvPr>
            <p:ph type="dt" sz="half" idx="10"/>
          </p:nvPr>
        </p:nvSpPr>
        <p:spPr/>
        <p:txBody>
          <a:bodyPr/>
          <a:lstStyle/>
          <a:p>
            <a:fld id="{A08B31C7-A332-49D8-97E3-78499B60F19C}"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5" name="Slide Number Placeholder 4"/>
          <p:cNvSpPr>
            <a:spLocks noGrp="1"/>
          </p:cNvSpPr>
          <p:nvPr>
            <p:ph type="sldNum" sz="quarter" idx="12"/>
          </p:nvPr>
        </p:nvSpPr>
        <p:spPr/>
        <p:txBody>
          <a:bodyPr/>
          <a:lstStyle/>
          <a:p>
            <a:fld id="{AF144C7F-AB31-43DF-AFD3-1AE152CB8031}" type="slidenum">
              <a:rPr lang="en-US" smtClean="0"/>
              <a:t>21</a:t>
            </a:fld>
            <a:endParaRPr lang="en-US"/>
          </a:p>
        </p:txBody>
      </p:sp>
    </p:spTree>
    <p:extLst>
      <p:ext uri="{BB962C8B-B14F-4D97-AF65-F5344CB8AC3E}">
        <p14:creationId xmlns:p14="http://schemas.microsoft.com/office/powerpoint/2010/main" val="3875838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1076325" y="207963"/>
            <a:ext cx="8150225" cy="512762"/>
          </a:xfrm>
        </p:spPr>
        <p:txBody>
          <a:bodyPr>
            <a:normAutofit fontScale="90000"/>
          </a:bodyPr>
          <a:lstStyle/>
          <a:p>
            <a:pPr eaLnBrk="1" hangingPunct="1"/>
            <a:r>
              <a:rPr lang="en-US" altLang="en-US" sz="2800"/>
              <a:t>Example of a Resource Allocation Graph</a:t>
            </a:r>
          </a:p>
        </p:txBody>
      </p:sp>
      <p:pic>
        <p:nvPicPr>
          <p:cNvPr id="11267" name="Picture 1032"/>
          <p:cNvPicPr>
            <a:picLocks noChangeAspect="1" noChangeArrowheads="1"/>
          </p:cNvPicPr>
          <p:nvPr/>
        </p:nvPicPr>
        <p:blipFill>
          <a:blip r:embed="rId3">
            <a:extLst>
              <a:ext uri="{28A0092B-C50C-407E-A947-70E740481C1C}">
                <a14:useLocalDpi xmlns:a14="http://schemas.microsoft.com/office/drawing/2010/main" val="0"/>
              </a:ext>
            </a:extLst>
          </a:blip>
          <a:srcRect l="25287" t="926" r="25287" b="1532"/>
          <a:stretch>
            <a:fillRect/>
          </a:stretch>
        </p:blipFill>
        <p:spPr bwMode="auto">
          <a:xfrm>
            <a:off x="381000" y="1316037"/>
            <a:ext cx="2741612"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4" name="Rectangle 3"/>
          <p:cNvSpPr txBox="1">
            <a:spLocks noChangeArrowheads="1"/>
          </p:cNvSpPr>
          <p:nvPr/>
        </p:nvSpPr>
        <p:spPr>
          <a:xfrm>
            <a:off x="3352800" y="1447800"/>
            <a:ext cx="5638800"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IN" sz="2400" dirty="0"/>
              <a:t>Process states:</a:t>
            </a:r>
          </a:p>
          <a:p>
            <a:r>
              <a:rPr lang="en-IN" sz="2400" dirty="0"/>
              <a:t>Process P1 is holding an instance of resource type R2 and is waiting for an instance of resource type R1 .</a:t>
            </a:r>
          </a:p>
          <a:p>
            <a:r>
              <a:rPr lang="en-IN" sz="2400" dirty="0"/>
              <a:t>Process P2 is holding an instance of R1 and an instance of R2 and is waiting for an instance of R3.</a:t>
            </a:r>
          </a:p>
          <a:p>
            <a:r>
              <a:rPr lang="en-IN" sz="2400" dirty="0"/>
              <a:t>Process </a:t>
            </a:r>
            <a:r>
              <a:rPr lang="en-IN" sz="2400" i="1" dirty="0"/>
              <a:t>P3 </a:t>
            </a:r>
            <a:r>
              <a:rPr lang="en-IN" sz="2400" dirty="0"/>
              <a:t>is holding an instance of R3 .</a:t>
            </a:r>
          </a:p>
          <a:p>
            <a:endParaRPr lang="en-IN" altLang="en-US" sz="2400" dirty="0"/>
          </a:p>
          <a:p>
            <a:r>
              <a:rPr lang="en-US" altLang="en-US" sz="2400" dirty="0"/>
              <a:t>E={P1-&gt;R1,P2-&gt;R3,R1-&gt;P2,</a:t>
            </a:r>
          </a:p>
          <a:p>
            <a:pPr marL="0" indent="0">
              <a:buNone/>
            </a:pPr>
            <a:r>
              <a:rPr lang="en-US" altLang="en-US" sz="2400" dirty="0"/>
              <a:t>	R2-&gt;P2,R2-&gt;P1,R3-&gt;P3}</a:t>
            </a:r>
          </a:p>
          <a:p>
            <a:endParaRPr lang="en-US" altLang="en-US" sz="2400" dirty="0"/>
          </a:p>
        </p:txBody>
      </p:sp>
      <p:sp>
        <p:nvSpPr>
          <p:cNvPr id="2" name="Date Placeholder 1"/>
          <p:cNvSpPr>
            <a:spLocks noGrp="1"/>
          </p:cNvSpPr>
          <p:nvPr>
            <p:ph type="dt" sz="half" idx="10"/>
          </p:nvPr>
        </p:nvSpPr>
        <p:spPr/>
        <p:txBody>
          <a:bodyPr/>
          <a:lstStyle/>
          <a:p>
            <a:fld id="{A08B31C7-A332-49D8-97E3-78499B60F19C}"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5" name="Slide Number Placeholder 4"/>
          <p:cNvSpPr>
            <a:spLocks noGrp="1"/>
          </p:cNvSpPr>
          <p:nvPr>
            <p:ph type="sldNum" sz="quarter" idx="12"/>
          </p:nvPr>
        </p:nvSpPr>
        <p:spPr/>
        <p:txBody>
          <a:bodyPr/>
          <a:lstStyle/>
          <a:p>
            <a:fld id="{AF144C7F-AB31-43DF-AFD3-1AE152CB8031}" type="slidenum">
              <a:rPr lang="en-US" smtClean="0"/>
              <a:t>22</a:t>
            </a:fld>
            <a:endParaRPr lang="en-US"/>
          </a:p>
        </p:txBody>
      </p:sp>
    </p:spTree>
    <p:extLst>
      <p:ext uri="{BB962C8B-B14F-4D97-AF65-F5344CB8AC3E}">
        <p14:creationId xmlns:p14="http://schemas.microsoft.com/office/powerpoint/2010/main" val="2733306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52400"/>
            <a:ext cx="8229600" cy="576263"/>
          </a:xfrm>
        </p:spPr>
        <p:txBody>
          <a:bodyPr>
            <a:normAutofit fontScale="90000"/>
          </a:bodyPr>
          <a:lstStyle/>
          <a:p>
            <a:pPr eaLnBrk="1" hangingPunct="1"/>
            <a:r>
              <a:rPr lang="en-US" altLang="en-US"/>
              <a:t>Basic Facts</a:t>
            </a:r>
          </a:p>
        </p:txBody>
      </p:sp>
      <p:sp>
        <p:nvSpPr>
          <p:cNvPr id="14339" name="Rectangle 3"/>
          <p:cNvSpPr>
            <a:spLocks noGrp="1" noChangeArrowheads="1"/>
          </p:cNvSpPr>
          <p:nvPr>
            <p:ph type="body" idx="1"/>
          </p:nvPr>
        </p:nvSpPr>
        <p:spPr>
          <a:xfrm>
            <a:off x="865188" y="1217613"/>
            <a:ext cx="7897812" cy="4400550"/>
          </a:xfrm>
        </p:spPr>
        <p:txBody>
          <a:bodyPr>
            <a:normAutofit fontScale="92500" lnSpcReduction="10000"/>
          </a:bodyPr>
          <a:lstStyle/>
          <a:p>
            <a:r>
              <a:rPr lang="en-US" altLang="en-US" dirty="0"/>
              <a:t>If graph contains no cycles </a:t>
            </a:r>
            <a:r>
              <a:rPr lang="en-US" altLang="en-US" dirty="0">
                <a:sym typeface="Symbol" pitchFamily="18" charset="2"/>
              </a:rPr>
              <a:t> no deadlock</a:t>
            </a:r>
          </a:p>
          <a:p>
            <a:r>
              <a:rPr lang="en-US" altLang="en-US" dirty="0">
                <a:sym typeface="Symbol" pitchFamily="18" charset="2"/>
              </a:rPr>
              <a:t>If graph contains a cycle </a:t>
            </a:r>
          </a:p>
          <a:p>
            <a:pPr lvl="1"/>
            <a:r>
              <a:rPr lang="en-US" altLang="en-US" dirty="0">
                <a:sym typeface="Symbol" pitchFamily="18" charset="2"/>
              </a:rPr>
              <a:t>Deadlock may exist</a:t>
            </a:r>
          </a:p>
          <a:p>
            <a:pPr lvl="1"/>
            <a:r>
              <a:rPr lang="en-US" altLang="en-US" dirty="0">
                <a:sym typeface="Symbol" pitchFamily="18" charset="2"/>
              </a:rPr>
              <a:t>if only one instance per resource type, then deadlock</a:t>
            </a:r>
          </a:p>
          <a:p>
            <a:pPr lvl="2"/>
            <a:r>
              <a:rPr lang="en-US" altLang="en-US" dirty="0">
                <a:sym typeface="Symbol" pitchFamily="18" charset="2"/>
              </a:rPr>
              <a:t>In this case, cycle is both necessary and sufficient condition for deadlock</a:t>
            </a:r>
          </a:p>
          <a:p>
            <a:pPr lvl="1"/>
            <a:r>
              <a:rPr lang="en-US" altLang="en-US" dirty="0">
                <a:sym typeface="Symbol" pitchFamily="18" charset="2"/>
              </a:rPr>
              <a:t>if several instances per resource type, possibility of deadlock</a:t>
            </a:r>
          </a:p>
          <a:p>
            <a:pPr lvl="2"/>
            <a:r>
              <a:rPr lang="en-US" altLang="en-US">
                <a:sym typeface="Symbol" pitchFamily="18" charset="2"/>
              </a:rPr>
              <a:t>In this </a:t>
            </a:r>
            <a:r>
              <a:rPr lang="en-US" altLang="en-US" dirty="0">
                <a:sym typeface="Symbol" pitchFamily="18" charset="2"/>
              </a:rPr>
              <a:t>case, cycle is necessary </a:t>
            </a:r>
            <a:r>
              <a:rPr lang="en-US" altLang="en-US">
                <a:sym typeface="Symbol" pitchFamily="18" charset="2"/>
              </a:rPr>
              <a:t>but not </a:t>
            </a:r>
            <a:r>
              <a:rPr lang="en-US" altLang="en-US" dirty="0">
                <a:sym typeface="Symbol" pitchFamily="18" charset="2"/>
              </a:rPr>
              <a:t>sufficient condition for existence of deadlock</a:t>
            </a:r>
          </a:p>
        </p:txBody>
      </p:sp>
      <p:sp>
        <p:nvSpPr>
          <p:cNvPr id="2" name="Date Placeholder 1"/>
          <p:cNvSpPr>
            <a:spLocks noGrp="1"/>
          </p:cNvSpPr>
          <p:nvPr>
            <p:ph type="dt" sz="half" idx="10"/>
          </p:nvPr>
        </p:nvSpPr>
        <p:spPr/>
        <p:txBody>
          <a:bodyPr/>
          <a:lstStyle/>
          <a:p>
            <a:fld id="{3F59EA18-00C4-4A89-8770-47AB09854B7E}"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23</a:t>
            </a:fld>
            <a:endParaRPr lang="en-US"/>
          </a:p>
        </p:txBody>
      </p:sp>
    </p:spTree>
    <p:extLst>
      <p:ext uri="{BB962C8B-B14F-4D97-AF65-F5344CB8AC3E}">
        <p14:creationId xmlns:p14="http://schemas.microsoft.com/office/powerpoint/2010/main" val="2423996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33463" y="273050"/>
            <a:ext cx="8378825" cy="469900"/>
          </a:xfrm>
        </p:spPr>
        <p:txBody>
          <a:bodyPr>
            <a:normAutofit fontScale="90000"/>
          </a:bodyPr>
          <a:lstStyle/>
          <a:p>
            <a:pPr eaLnBrk="1" hangingPunct="1"/>
            <a:r>
              <a:rPr lang="en-US" altLang="en-US" sz="2800"/>
              <a:t>Resource Allocation Graph With A Deadlock</a:t>
            </a:r>
          </a:p>
        </p:txBody>
      </p:sp>
      <p:pic>
        <p:nvPicPr>
          <p:cNvPr id="1229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252538"/>
            <a:ext cx="190500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a:xfrm>
            <a:off x="4800600" y="1447800"/>
            <a:ext cx="4191000" cy="472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400" dirty="0">
                <a:solidFill>
                  <a:srgbClr val="FF0000"/>
                </a:solidFill>
              </a:rPr>
              <a:t>If P3 requests an instance of resource R2?</a:t>
            </a:r>
          </a:p>
          <a:p>
            <a:r>
              <a:rPr lang="en-US" altLang="en-US" sz="2400" dirty="0"/>
              <a:t>Since no resource instance is free, a request edge P3-&gt;R2 is added</a:t>
            </a:r>
          </a:p>
          <a:p>
            <a:pPr marL="0" indent="0">
              <a:buNone/>
            </a:pPr>
            <a:endParaRPr lang="en-US" altLang="en-US" sz="2400" dirty="0"/>
          </a:p>
          <a:p>
            <a:pPr marL="0" indent="0">
              <a:buNone/>
            </a:pPr>
            <a:endParaRPr lang="en-US" altLang="en-US" sz="2400" dirty="0"/>
          </a:p>
          <a:p>
            <a:pPr marL="0" indent="0">
              <a:buNone/>
            </a:pPr>
            <a:endParaRPr lang="en-US" altLang="en-US" sz="2400" dirty="0"/>
          </a:p>
        </p:txBody>
      </p:sp>
      <p:pic>
        <p:nvPicPr>
          <p:cNvPr id="5" name="Picture 1032"/>
          <p:cNvPicPr>
            <a:picLocks noChangeAspect="1" noChangeArrowheads="1"/>
          </p:cNvPicPr>
          <p:nvPr/>
        </p:nvPicPr>
        <p:blipFill>
          <a:blip r:embed="rId4">
            <a:extLst>
              <a:ext uri="{28A0092B-C50C-407E-A947-70E740481C1C}">
                <a14:useLocalDpi xmlns:a14="http://schemas.microsoft.com/office/drawing/2010/main" val="0"/>
              </a:ext>
            </a:extLst>
          </a:blip>
          <a:srcRect l="25287" t="926" r="25287" b="1532"/>
          <a:stretch>
            <a:fillRect/>
          </a:stretch>
        </p:blipFill>
        <p:spPr bwMode="auto">
          <a:xfrm>
            <a:off x="315047" y="1252538"/>
            <a:ext cx="1818553"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cxnSp>
        <p:nvCxnSpPr>
          <p:cNvPr id="3" name="Straight Arrow Connector 2"/>
          <p:cNvCxnSpPr/>
          <p:nvPr/>
        </p:nvCxnSpPr>
        <p:spPr>
          <a:xfrm>
            <a:off x="1447800" y="5791200"/>
            <a:ext cx="1981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fld id="{87CA3C7A-6B8F-41D9-9404-D1008395801F}"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7" name="Slide Number Placeholder 6"/>
          <p:cNvSpPr>
            <a:spLocks noGrp="1"/>
          </p:cNvSpPr>
          <p:nvPr>
            <p:ph type="sldNum" sz="quarter" idx="12"/>
          </p:nvPr>
        </p:nvSpPr>
        <p:spPr/>
        <p:txBody>
          <a:bodyPr/>
          <a:lstStyle/>
          <a:p>
            <a:fld id="{AF144C7F-AB31-43DF-AFD3-1AE152CB8031}" type="slidenum">
              <a:rPr lang="en-US" smtClean="0"/>
              <a:t>24</a:t>
            </a:fld>
            <a:endParaRPr lang="en-US"/>
          </a:p>
        </p:txBody>
      </p:sp>
    </p:spTree>
    <p:extLst>
      <p:ext uri="{BB962C8B-B14F-4D97-AF65-F5344CB8AC3E}">
        <p14:creationId xmlns:p14="http://schemas.microsoft.com/office/powerpoint/2010/main" val="2171460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33463" y="273050"/>
            <a:ext cx="8378825" cy="469900"/>
          </a:xfrm>
        </p:spPr>
        <p:txBody>
          <a:bodyPr>
            <a:normAutofit fontScale="90000"/>
          </a:bodyPr>
          <a:lstStyle/>
          <a:p>
            <a:pPr eaLnBrk="1" hangingPunct="1"/>
            <a:r>
              <a:rPr lang="en-US" altLang="en-US" sz="2800"/>
              <a:t>Resource Allocation Graph With A Deadlock</a:t>
            </a:r>
          </a:p>
        </p:txBody>
      </p:sp>
      <p:pic>
        <p:nvPicPr>
          <p:cNvPr id="1229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252538"/>
            <a:ext cx="190500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a:xfrm>
            <a:off x="4800600" y="1447800"/>
            <a:ext cx="4191000" cy="472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000" dirty="0"/>
              <a:t>So, Now Two cycles exist –</a:t>
            </a:r>
          </a:p>
          <a:p>
            <a:pPr marL="0" indent="0">
              <a:buNone/>
            </a:pPr>
            <a:r>
              <a:rPr lang="en-US" altLang="en-US" sz="2000" dirty="0"/>
              <a:t>P1-&gt;R1-&gt;P2-&gt;R3-&gt;P3-&gt;R2-&gt;P1</a:t>
            </a:r>
          </a:p>
          <a:p>
            <a:pPr marL="0" indent="0">
              <a:buNone/>
            </a:pPr>
            <a:r>
              <a:rPr lang="en-US" altLang="en-US" sz="2000" dirty="0"/>
              <a:t>P2-&gt;R3-&gt;P3-&gt;R2-&gt;P2 </a:t>
            </a:r>
          </a:p>
          <a:p>
            <a:endParaRPr lang="en-US" altLang="en-US" sz="2000" dirty="0"/>
          </a:p>
          <a:p>
            <a:r>
              <a:rPr lang="en-US" altLang="en-US" sz="2000" dirty="0"/>
              <a:t>P1,P2,P3 are deadlocked</a:t>
            </a:r>
          </a:p>
          <a:p>
            <a:pPr marL="0" indent="0">
              <a:buNone/>
            </a:pPr>
            <a:endParaRPr lang="en-US" altLang="en-US" sz="2400" dirty="0"/>
          </a:p>
          <a:p>
            <a:pPr marL="0" indent="0">
              <a:buNone/>
            </a:pPr>
            <a:endParaRPr lang="en-US" altLang="en-US" sz="2400" dirty="0"/>
          </a:p>
          <a:p>
            <a:pPr marL="0" indent="0">
              <a:buNone/>
            </a:pPr>
            <a:endParaRPr lang="en-US" altLang="en-US" sz="2400" dirty="0"/>
          </a:p>
        </p:txBody>
      </p:sp>
      <p:pic>
        <p:nvPicPr>
          <p:cNvPr id="5" name="Picture 1032"/>
          <p:cNvPicPr>
            <a:picLocks noChangeAspect="1" noChangeArrowheads="1"/>
          </p:cNvPicPr>
          <p:nvPr/>
        </p:nvPicPr>
        <p:blipFill>
          <a:blip r:embed="rId4">
            <a:extLst>
              <a:ext uri="{28A0092B-C50C-407E-A947-70E740481C1C}">
                <a14:useLocalDpi xmlns:a14="http://schemas.microsoft.com/office/drawing/2010/main" val="0"/>
              </a:ext>
            </a:extLst>
          </a:blip>
          <a:srcRect l="25287" t="926" r="25287" b="1532"/>
          <a:stretch>
            <a:fillRect/>
          </a:stretch>
        </p:blipFill>
        <p:spPr bwMode="auto">
          <a:xfrm>
            <a:off x="315047" y="1252538"/>
            <a:ext cx="1818553"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cxnSp>
        <p:nvCxnSpPr>
          <p:cNvPr id="3" name="Straight Arrow Connector 2"/>
          <p:cNvCxnSpPr/>
          <p:nvPr/>
        </p:nvCxnSpPr>
        <p:spPr>
          <a:xfrm>
            <a:off x="1447800" y="5791200"/>
            <a:ext cx="1981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fld id="{87CA3C7A-6B8F-41D9-9404-D1008395801F}"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7" name="Slide Number Placeholder 6"/>
          <p:cNvSpPr>
            <a:spLocks noGrp="1"/>
          </p:cNvSpPr>
          <p:nvPr>
            <p:ph type="sldNum" sz="quarter" idx="12"/>
          </p:nvPr>
        </p:nvSpPr>
        <p:spPr/>
        <p:txBody>
          <a:bodyPr/>
          <a:lstStyle/>
          <a:p>
            <a:fld id="{AF144C7F-AB31-43DF-AFD3-1AE152CB8031}" type="slidenum">
              <a:rPr lang="en-US" smtClean="0"/>
              <a:t>25</a:t>
            </a:fld>
            <a:endParaRPr lang="en-US"/>
          </a:p>
        </p:txBody>
      </p:sp>
    </p:spTree>
    <p:extLst>
      <p:ext uri="{BB962C8B-B14F-4D97-AF65-F5344CB8AC3E}">
        <p14:creationId xmlns:p14="http://schemas.microsoft.com/office/powerpoint/2010/main" val="1757479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33463" y="273050"/>
            <a:ext cx="8378825" cy="469900"/>
          </a:xfrm>
        </p:spPr>
        <p:txBody>
          <a:bodyPr>
            <a:normAutofit fontScale="90000"/>
          </a:bodyPr>
          <a:lstStyle/>
          <a:p>
            <a:pPr eaLnBrk="1" hangingPunct="1"/>
            <a:r>
              <a:rPr lang="en-US" altLang="en-US" sz="2800"/>
              <a:t>Resource Allocation Graph With A Deadlock</a:t>
            </a:r>
          </a:p>
        </p:txBody>
      </p:sp>
      <p:pic>
        <p:nvPicPr>
          <p:cNvPr id="1229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252538"/>
            <a:ext cx="190500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a:xfrm>
            <a:off x="4800600" y="1447800"/>
            <a:ext cx="4191000" cy="472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000" dirty="0"/>
              <a:t>P1,P2,P3 are deadlocked</a:t>
            </a:r>
          </a:p>
          <a:p>
            <a:r>
              <a:rPr lang="en-IN" sz="2000" dirty="0"/>
              <a:t>Process </a:t>
            </a:r>
            <a:r>
              <a:rPr lang="en-IN" sz="2000" i="1" dirty="0"/>
              <a:t>P2 </a:t>
            </a:r>
            <a:r>
              <a:rPr lang="en-IN" sz="2000" dirty="0"/>
              <a:t>is waiting for the resource </a:t>
            </a:r>
            <a:r>
              <a:rPr lang="en-IN" sz="2000" i="1" dirty="0"/>
              <a:t>R3, </a:t>
            </a:r>
            <a:r>
              <a:rPr lang="en-IN" sz="2000" dirty="0"/>
              <a:t>which is held by process </a:t>
            </a:r>
            <a:r>
              <a:rPr lang="en-IN" sz="2000" i="1" dirty="0"/>
              <a:t>P3. </a:t>
            </a:r>
            <a:r>
              <a:rPr lang="en-IN" sz="2000" dirty="0"/>
              <a:t>Process </a:t>
            </a:r>
            <a:r>
              <a:rPr lang="en-IN" sz="2000" i="1" dirty="0"/>
              <a:t>P3 </a:t>
            </a:r>
            <a:r>
              <a:rPr lang="en-IN" sz="2000" dirty="0"/>
              <a:t>is waiting for either process </a:t>
            </a:r>
            <a:r>
              <a:rPr lang="en-IN" sz="2000" i="1" dirty="0"/>
              <a:t>P1 </a:t>
            </a:r>
            <a:r>
              <a:rPr lang="en-IN" sz="2000" dirty="0"/>
              <a:t>or process </a:t>
            </a:r>
            <a:r>
              <a:rPr lang="en-IN" sz="2000" i="1" dirty="0"/>
              <a:t>P2 </a:t>
            </a:r>
            <a:r>
              <a:rPr lang="en-IN" sz="2000" dirty="0"/>
              <a:t>to release resource R2. </a:t>
            </a:r>
          </a:p>
          <a:p>
            <a:r>
              <a:rPr lang="en-IN" sz="2000" dirty="0"/>
              <a:t>In addition, process </a:t>
            </a:r>
            <a:r>
              <a:rPr lang="en-IN" sz="2000" i="1" dirty="0"/>
              <a:t>P1 </a:t>
            </a:r>
            <a:r>
              <a:rPr lang="en-IN" sz="2000" dirty="0"/>
              <a:t>is waiting for process </a:t>
            </a:r>
            <a:r>
              <a:rPr lang="en-IN" sz="2000" i="1" dirty="0"/>
              <a:t>P2 </a:t>
            </a:r>
            <a:r>
              <a:rPr lang="en-IN" sz="2000" dirty="0"/>
              <a:t>to release resource R1.</a:t>
            </a:r>
          </a:p>
          <a:p>
            <a:r>
              <a:rPr lang="en-IN" altLang="en-US" sz="2000" dirty="0"/>
              <a:t>Circular Wait</a:t>
            </a:r>
            <a:endParaRPr lang="en-US" altLang="en-US" sz="2000" dirty="0"/>
          </a:p>
          <a:p>
            <a:pPr marL="0" indent="0">
              <a:buNone/>
            </a:pPr>
            <a:endParaRPr lang="en-US" altLang="en-US" sz="2400" dirty="0"/>
          </a:p>
          <a:p>
            <a:pPr marL="0" indent="0">
              <a:buNone/>
            </a:pPr>
            <a:endParaRPr lang="en-US" altLang="en-US" sz="2400" dirty="0"/>
          </a:p>
          <a:p>
            <a:pPr marL="0" indent="0">
              <a:buNone/>
            </a:pPr>
            <a:endParaRPr lang="en-US" altLang="en-US" sz="2400" dirty="0"/>
          </a:p>
        </p:txBody>
      </p:sp>
      <p:pic>
        <p:nvPicPr>
          <p:cNvPr id="5" name="Picture 1032"/>
          <p:cNvPicPr>
            <a:picLocks noChangeAspect="1" noChangeArrowheads="1"/>
          </p:cNvPicPr>
          <p:nvPr/>
        </p:nvPicPr>
        <p:blipFill>
          <a:blip r:embed="rId4">
            <a:extLst>
              <a:ext uri="{28A0092B-C50C-407E-A947-70E740481C1C}">
                <a14:useLocalDpi xmlns:a14="http://schemas.microsoft.com/office/drawing/2010/main" val="0"/>
              </a:ext>
            </a:extLst>
          </a:blip>
          <a:srcRect l="25287" t="926" r="25287" b="1532"/>
          <a:stretch>
            <a:fillRect/>
          </a:stretch>
        </p:blipFill>
        <p:spPr bwMode="auto">
          <a:xfrm>
            <a:off x="315047" y="1252538"/>
            <a:ext cx="1818553"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cxnSp>
        <p:nvCxnSpPr>
          <p:cNvPr id="3" name="Straight Arrow Connector 2"/>
          <p:cNvCxnSpPr/>
          <p:nvPr/>
        </p:nvCxnSpPr>
        <p:spPr>
          <a:xfrm>
            <a:off x="1447800" y="5791200"/>
            <a:ext cx="1981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fld id="{87CA3C7A-6B8F-41D9-9404-D1008395801F}"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7" name="Slide Number Placeholder 6"/>
          <p:cNvSpPr>
            <a:spLocks noGrp="1"/>
          </p:cNvSpPr>
          <p:nvPr>
            <p:ph type="sldNum" sz="quarter" idx="12"/>
          </p:nvPr>
        </p:nvSpPr>
        <p:spPr/>
        <p:txBody>
          <a:bodyPr/>
          <a:lstStyle/>
          <a:p>
            <a:fld id="{AF144C7F-AB31-43DF-AFD3-1AE152CB8031}" type="slidenum">
              <a:rPr lang="en-US" smtClean="0"/>
              <a:t>26</a:t>
            </a:fld>
            <a:endParaRPr lang="en-US"/>
          </a:p>
        </p:txBody>
      </p:sp>
    </p:spTree>
    <p:extLst>
      <p:ext uri="{BB962C8B-B14F-4D97-AF65-F5344CB8AC3E}">
        <p14:creationId xmlns:p14="http://schemas.microsoft.com/office/powerpoint/2010/main" val="2509700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 y="76200"/>
            <a:ext cx="9196388" cy="762000"/>
          </a:xfrm>
        </p:spPr>
        <p:txBody>
          <a:bodyPr>
            <a:noAutofit/>
          </a:bodyPr>
          <a:lstStyle/>
          <a:p>
            <a:pPr eaLnBrk="1" hangingPunct="1"/>
            <a:r>
              <a:rPr lang="en-US" altLang="en-US" sz="3200" dirty="0"/>
              <a:t>Resource Allocation Graph With A Cycle But No Deadlock</a:t>
            </a:r>
          </a:p>
        </p:txBody>
      </p:sp>
      <p:pic>
        <p:nvPicPr>
          <p:cNvPr id="13315" name="Picture 4"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15015"/>
            <a:ext cx="2952750"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a:xfrm>
            <a:off x="4724400" y="1447800"/>
            <a:ext cx="4267200" cy="472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400" dirty="0"/>
              <a:t>One cycle exist –</a:t>
            </a:r>
          </a:p>
          <a:p>
            <a:pPr marL="0" indent="0">
              <a:buNone/>
            </a:pPr>
            <a:r>
              <a:rPr lang="en-US" altLang="en-US" sz="2400" dirty="0"/>
              <a:t>P1-&gt;R1-&gt;P3-&gt;R2-&gt;P1</a:t>
            </a:r>
          </a:p>
          <a:p>
            <a:endParaRPr lang="en-US" altLang="en-US" sz="2400" dirty="0"/>
          </a:p>
          <a:p>
            <a:r>
              <a:rPr lang="en-US" altLang="en-US" sz="2400" dirty="0"/>
              <a:t>Still No Deadlock</a:t>
            </a:r>
          </a:p>
          <a:p>
            <a:r>
              <a:rPr lang="en-US" altLang="en-US" sz="2400" dirty="0"/>
              <a:t>?</a:t>
            </a:r>
          </a:p>
          <a:p>
            <a:endParaRPr lang="en-US" altLang="en-US" sz="2400" dirty="0"/>
          </a:p>
          <a:p>
            <a:pPr marL="0" indent="0">
              <a:buNone/>
            </a:pPr>
            <a:endParaRPr lang="en-US" altLang="en-US" sz="2400" dirty="0"/>
          </a:p>
        </p:txBody>
      </p:sp>
      <p:sp>
        <p:nvSpPr>
          <p:cNvPr id="2" name="Date Placeholder 1"/>
          <p:cNvSpPr>
            <a:spLocks noGrp="1"/>
          </p:cNvSpPr>
          <p:nvPr>
            <p:ph type="dt" sz="half" idx="10"/>
          </p:nvPr>
        </p:nvSpPr>
        <p:spPr/>
        <p:txBody>
          <a:bodyPr/>
          <a:lstStyle/>
          <a:p>
            <a:fld id="{15F87C78-3BFD-40CE-AE65-8C2FDE2C8D53}"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5" name="Slide Number Placeholder 4"/>
          <p:cNvSpPr>
            <a:spLocks noGrp="1"/>
          </p:cNvSpPr>
          <p:nvPr>
            <p:ph type="sldNum" sz="quarter" idx="12"/>
          </p:nvPr>
        </p:nvSpPr>
        <p:spPr/>
        <p:txBody>
          <a:bodyPr/>
          <a:lstStyle/>
          <a:p>
            <a:fld id="{AF144C7F-AB31-43DF-AFD3-1AE152CB8031}" type="slidenum">
              <a:rPr lang="en-US" smtClean="0"/>
              <a:t>27</a:t>
            </a:fld>
            <a:endParaRPr lang="en-US"/>
          </a:p>
        </p:txBody>
      </p:sp>
    </p:spTree>
    <p:extLst>
      <p:ext uri="{BB962C8B-B14F-4D97-AF65-F5344CB8AC3E}">
        <p14:creationId xmlns:p14="http://schemas.microsoft.com/office/powerpoint/2010/main" val="2328913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 y="76200"/>
            <a:ext cx="9196388" cy="762000"/>
          </a:xfrm>
        </p:spPr>
        <p:txBody>
          <a:bodyPr>
            <a:noAutofit/>
          </a:bodyPr>
          <a:lstStyle/>
          <a:p>
            <a:pPr eaLnBrk="1" hangingPunct="1"/>
            <a:r>
              <a:rPr lang="en-US" altLang="en-US" sz="3200" dirty="0"/>
              <a:t>Resource Allocation Graph With A Cycle But No Deadlock</a:t>
            </a:r>
          </a:p>
        </p:txBody>
      </p:sp>
      <p:pic>
        <p:nvPicPr>
          <p:cNvPr id="13315" name="Picture 4"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15015"/>
            <a:ext cx="2952750"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a:xfrm>
            <a:off x="4724400" y="1447800"/>
            <a:ext cx="4267200" cy="4724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400" dirty="0"/>
              <a:t>Still No Deadlock</a:t>
            </a:r>
          </a:p>
          <a:p>
            <a:r>
              <a:rPr lang="en-US" altLang="en-US" sz="2400" dirty="0"/>
              <a:t>P4 may release its instance of resource R2, which can be allocated to P3 </a:t>
            </a:r>
          </a:p>
          <a:p>
            <a:r>
              <a:rPr lang="en-US" altLang="en-US" sz="2400" dirty="0"/>
              <a:t>Thus, Breaking the cycle</a:t>
            </a:r>
          </a:p>
          <a:p>
            <a:pPr marL="0" indent="0">
              <a:buNone/>
            </a:pPr>
            <a:endParaRPr lang="en-US" altLang="en-US" sz="2400" dirty="0"/>
          </a:p>
          <a:p>
            <a:pPr marL="0" indent="0">
              <a:buNone/>
            </a:pPr>
            <a:endParaRPr lang="en-US" altLang="en-US" sz="2400" dirty="0"/>
          </a:p>
          <a:p>
            <a:pPr marL="0" indent="0">
              <a:buNone/>
            </a:pPr>
            <a:endParaRPr lang="en-US" altLang="en-US" sz="2400" dirty="0"/>
          </a:p>
        </p:txBody>
      </p:sp>
      <p:sp>
        <p:nvSpPr>
          <p:cNvPr id="2" name="Date Placeholder 1"/>
          <p:cNvSpPr>
            <a:spLocks noGrp="1"/>
          </p:cNvSpPr>
          <p:nvPr>
            <p:ph type="dt" sz="half" idx="10"/>
          </p:nvPr>
        </p:nvSpPr>
        <p:spPr/>
        <p:txBody>
          <a:bodyPr/>
          <a:lstStyle/>
          <a:p>
            <a:fld id="{15F87C78-3BFD-40CE-AE65-8C2FDE2C8D53}"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5" name="Slide Number Placeholder 4"/>
          <p:cNvSpPr>
            <a:spLocks noGrp="1"/>
          </p:cNvSpPr>
          <p:nvPr>
            <p:ph type="sldNum" sz="quarter" idx="12"/>
          </p:nvPr>
        </p:nvSpPr>
        <p:spPr/>
        <p:txBody>
          <a:bodyPr/>
          <a:lstStyle/>
          <a:p>
            <a:fld id="{AF144C7F-AB31-43DF-AFD3-1AE152CB8031}" type="slidenum">
              <a:rPr lang="en-US" smtClean="0"/>
              <a:t>28</a:t>
            </a:fld>
            <a:endParaRPr lang="en-US"/>
          </a:p>
        </p:txBody>
      </p:sp>
    </p:spTree>
    <p:extLst>
      <p:ext uri="{BB962C8B-B14F-4D97-AF65-F5344CB8AC3E}">
        <p14:creationId xmlns:p14="http://schemas.microsoft.com/office/powerpoint/2010/main" val="1488480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09663" y="214313"/>
            <a:ext cx="7577137" cy="576262"/>
          </a:xfrm>
        </p:spPr>
        <p:txBody>
          <a:bodyPr>
            <a:normAutofit fontScale="90000"/>
          </a:bodyPr>
          <a:lstStyle/>
          <a:p>
            <a:pPr eaLnBrk="1" hangingPunct="1"/>
            <a:r>
              <a:rPr lang="en-US" altLang="en-US"/>
              <a:t>Methods for Handling Deadlocks</a:t>
            </a:r>
          </a:p>
        </p:txBody>
      </p:sp>
      <p:sp>
        <p:nvSpPr>
          <p:cNvPr id="15363" name="Rectangle 3"/>
          <p:cNvSpPr>
            <a:spLocks noGrp="1" noChangeArrowheads="1"/>
          </p:cNvSpPr>
          <p:nvPr>
            <p:ph type="body" idx="1"/>
          </p:nvPr>
        </p:nvSpPr>
        <p:spPr>
          <a:xfrm>
            <a:off x="882650" y="1198562"/>
            <a:ext cx="6153150" cy="4821237"/>
          </a:xfrm>
        </p:spPr>
        <p:txBody>
          <a:bodyPr>
            <a:normAutofit/>
          </a:bodyPr>
          <a:lstStyle/>
          <a:p>
            <a:r>
              <a:rPr lang="en-US" altLang="en-US" sz="2400" dirty="0"/>
              <a:t>Ensure that the system will </a:t>
            </a:r>
            <a:r>
              <a:rPr lang="en-US" altLang="en-US" sz="2400" b="1" i="1" dirty="0">
                <a:solidFill>
                  <a:srgbClr val="FF0066"/>
                </a:solidFill>
              </a:rPr>
              <a:t>never</a:t>
            </a:r>
            <a:r>
              <a:rPr lang="en-US" altLang="en-US" sz="2400" dirty="0"/>
              <a:t> enter a deadlock state:</a:t>
            </a:r>
          </a:p>
          <a:p>
            <a:pPr lvl="1"/>
            <a:r>
              <a:rPr lang="en-US" altLang="en-US" sz="2400" dirty="0"/>
              <a:t>Deadlock prevention</a:t>
            </a:r>
          </a:p>
          <a:p>
            <a:pPr lvl="1"/>
            <a:r>
              <a:rPr lang="en-US" altLang="en-US" sz="2400" dirty="0"/>
              <a:t>Deadlock avoidance</a:t>
            </a:r>
          </a:p>
        </p:txBody>
      </p:sp>
      <p:sp>
        <p:nvSpPr>
          <p:cNvPr id="2" name="Date Placeholder 1"/>
          <p:cNvSpPr>
            <a:spLocks noGrp="1"/>
          </p:cNvSpPr>
          <p:nvPr>
            <p:ph type="dt" sz="half" idx="10"/>
          </p:nvPr>
        </p:nvSpPr>
        <p:spPr/>
        <p:txBody>
          <a:bodyPr/>
          <a:lstStyle/>
          <a:p>
            <a:fld id="{82B69EC2-4955-4161-AA60-FF304D8A58C2}"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29</a:t>
            </a:fld>
            <a:endParaRPr lang="en-US"/>
          </a:p>
        </p:txBody>
      </p:sp>
    </p:spTree>
    <p:extLst>
      <p:ext uri="{BB962C8B-B14F-4D97-AF65-F5344CB8AC3E}">
        <p14:creationId xmlns:p14="http://schemas.microsoft.com/office/powerpoint/2010/main" val="321842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76213"/>
            <a:ext cx="8229600" cy="576262"/>
          </a:xfrm>
        </p:spPr>
        <p:txBody>
          <a:bodyPr>
            <a:normAutofit fontScale="90000"/>
          </a:bodyPr>
          <a:lstStyle/>
          <a:p>
            <a:pPr eaLnBrk="1" hangingPunct="1"/>
            <a:r>
              <a:rPr lang="en-US" altLang="en-US"/>
              <a:t>System Model</a:t>
            </a:r>
          </a:p>
        </p:txBody>
      </p:sp>
      <p:sp>
        <p:nvSpPr>
          <p:cNvPr id="6147" name="Rectangle 3"/>
          <p:cNvSpPr>
            <a:spLocks noGrp="1" noChangeArrowheads="1"/>
          </p:cNvSpPr>
          <p:nvPr>
            <p:ph type="body" idx="1"/>
          </p:nvPr>
        </p:nvSpPr>
        <p:spPr>
          <a:xfrm>
            <a:off x="941388" y="1158875"/>
            <a:ext cx="7351712" cy="4483100"/>
          </a:xfrm>
        </p:spPr>
        <p:txBody>
          <a:bodyPr>
            <a:normAutofit/>
          </a:bodyPr>
          <a:lstStyle/>
          <a:p>
            <a:r>
              <a:rPr lang="en-US" altLang="en-US" sz="2800" dirty="0"/>
              <a:t>System consists of finite no of resources</a:t>
            </a:r>
          </a:p>
          <a:p>
            <a:pPr lvl="1"/>
            <a:r>
              <a:rPr lang="en-US" altLang="en-US" sz="2400" dirty="0"/>
              <a:t>To be distributed among a number of competing processes</a:t>
            </a:r>
          </a:p>
          <a:p>
            <a:r>
              <a:rPr lang="en-US" sz="2800" dirty="0"/>
              <a:t>Resources are partitioned into several types, </a:t>
            </a:r>
          </a:p>
          <a:p>
            <a:pPr lvl="1"/>
            <a:r>
              <a:rPr lang="en-US" sz="2400" dirty="0"/>
              <a:t>Each consisting of some number of identical instances. </a:t>
            </a:r>
          </a:p>
          <a:p>
            <a:pPr lvl="1"/>
            <a:endParaRPr lang="en-US" dirty="0"/>
          </a:p>
        </p:txBody>
      </p:sp>
      <p:sp>
        <p:nvSpPr>
          <p:cNvPr id="2" name="Date Placeholder 1"/>
          <p:cNvSpPr>
            <a:spLocks noGrp="1"/>
          </p:cNvSpPr>
          <p:nvPr>
            <p:ph type="dt" sz="half" idx="10"/>
          </p:nvPr>
        </p:nvSpPr>
        <p:spPr/>
        <p:txBody>
          <a:bodyPr/>
          <a:lstStyle/>
          <a:p>
            <a:fld id="{EDA622D2-4C1D-41E7-90AA-14E10AC2EA57}"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3</a:t>
            </a:fld>
            <a:endParaRPr lang="en-US"/>
          </a:p>
        </p:txBody>
      </p:sp>
    </p:spTree>
    <p:extLst>
      <p:ext uri="{BB962C8B-B14F-4D97-AF65-F5344CB8AC3E}">
        <p14:creationId xmlns:p14="http://schemas.microsoft.com/office/powerpoint/2010/main" val="479171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09663" y="214313"/>
            <a:ext cx="7577137" cy="576262"/>
          </a:xfrm>
        </p:spPr>
        <p:txBody>
          <a:bodyPr>
            <a:normAutofit fontScale="90000"/>
          </a:bodyPr>
          <a:lstStyle/>
          <a:p>
            <a:pPr eaLnBrk="1" hangingPunct="1"/>
            <a:r>
              <a:rPr lang="en-US" altLang="en-US"/>
              <a:t>Methods for Handling Deadlocks</a:t>
            </a:r>
          </a:p>
        </p:txBody>
      </p:sp>
      <p:sp>
        <p:nvSpPr>
          <p:cNvPr id="15363" name="Rectangle 3"/>
          <p:cNvSpPr>
            <a:spLocks noGrp="1" noChangeArrowheads="1"/>
          </p:cNvSpPr>
          <p:nvPr>
            <p:ph type="body" idx="1"/>
          </p:nvPr>
        </p:nvSpPr>
        <p:spPr>
          <a:xfrm>
            <a:off x="882650" y="1198562"/>
            <a:ext cx="7270750" cy="4821237"/>
          </a:xfrm>
        </p:spPr>
        <p:txBody>
          <a:bodyPr>
            <a:normAutofit/>
          </a:bodyPr>
          <a:lstStyle/>
          <a:p>
            <a:r>
              <a:rPr lang="en-US" altLang="en-US" sz="2400" dirty="0"/>
              <a:t>If the system does not apply either a Deadlock prevention or Deadlock avoidance, </a:t>
            </a:r>
          </a:p>
          <a:p>
            <a:pPr lvl="1"/>
            <a:r>
              <a:rPr lang="en-US" altLang="en-US" sz="2400" dirty="0"/>
              <a:t>then deadlock may occur</a:t>
            </a:r>
          </a:p>
        </p:txBody>
      </p:sp>
      <p:sp>
        <p:nvSpPr>
          <p:cNvPr id="2" name="Date Placeholder 1"/>
          <p:cNvSpPr>
            <a:spLocks noGrp="1"/>
          </p:cNvSpPr>
          <p:nvPr>
            <p:ph type="dt" sz="half" idx="10"/>
          </p:nvPr>
        </p:nvSpPr>
        <p:spPr/>
        <p:txBody>
          <a:bodyPr/>
          <a:lstStyle/>
          <a:p>
            <a:fld id="{B5ECF4E1-25B1-4B99-AFC6-150C6418CD7E}"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30</a:t>
            </a:fld>
            <a:endParaRPr lang="en-US"/>
          </a:p>
        </p:txBody>
      </p:sp>
    </p:spTree>
    <p:extLst>
      <p:ext uri="{BB962C8B-B14F-4D97-AF65-F5344CB8AC3E}">
        <p14:creationId xmlns:p14="http://schemas.microsoft.com/office/powerpoint/2010/main" val="3420840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09663" y="214313"/>
            <a:ext cx="7577137" cy="576262"/>
          </a:xfrm>
        </p:spPr>
        <p:txBody>
          <a:bodyPr>
            <a:normAutofit fontScale="90000"/>
          </a:bodyPr>
          <a:lstStyle/>
          <a:p>
            <a:pPr eaLnBrk="1" hangingPunct="1"/>
            <a:r>
              <a:rPr lang="en-US" altLang="en-US"/>
              <a:t>Methods for Handling Deadlocks</a:t>
            </a:r>
          </a:p>
        </p:txBody>
      </p:sp>
      <p:sp>
        <p:nvSpPr>
          <p:cNvPr id="15363" name="Rectangle 3"/>
          <p:cNvSpPr>
            <a:spLocks noGrp="1" noChangeArrowheads="1"/>
          </p:cNvSpPr>
          <p:nvPr>
            <p:ph type="body" idx="1"/>
          </p:nvPr>
        </p:nvSpPr>
        <p:spPr>
          <a:xfrm>
            <a:off x="882650" y="1198562"/>
            <a:ext cx="7270750" cy="4821237"/>
          </a:xfrm>
        </p:spPr>
        <p:txBody>
          <a:bodyPr>
            <a:normAutofit/>
          </a:bodyPr>
          <a:lstStyle/>
          <a:p>
            <a:r>
              <a:rPr lang="en-US" altLang="en-US" sz="2400" dirty="0"/>
              <a:t>Then Allow the system to enter a deadlock state and then recover</a:t>
            </a:r>
          </a:p>
          <a:p>
            <a:r>
              <a:rPr lang="en-US" altLang="en-US" sz="2400" dirty="0"/>
              <a:t>Ignore the problem and pretend that deadlocks never occur in the system;</a:t>
            </a:r>
          </a:p>
          <a:p>
            <a:pPr lvl="1"/>
            <a:r>
              <a:rPr lang="en-US" altLang="en-US" sz="2400" dirty="0"/>
              <a:t> used by most operating systems, including UNIX</a:t>
            </a:r>
          </a:p>
        </p:txBody>
      </p:sp>
      <p:sp>
        <p:nvSpPr>
          <p:cNvPr id="2" name="Date Placeholder 1"/>
          <p:cNvSpPr>
            <a:spLocks noGrp="1"/>
          </p:cNvSpPr>
          <p:nvPr>
            <p:ph type="dt" sz="half" idx="10"/>
          </p:nvPr>
        </p:nvSpPr>
        <p:spPr/>
        <p:txBody>
          <a:bodyPr/>
          <a:lstStyle/>
          <a:p>
            <a:fld id="{B5ECF4E1-25B1-4B99-AFC6-150C6418CD7E}"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31</a:t>
            </a:fld>
            <a:endParaRPr lang="en-US"/>
          </a:p>
        </p:txBody>
      </p:sp>
    </p:spTree>
    <p:extLst>
      <p:ext uri="{BB962C8B-B14F-4D97-AF65-F5344CB8AC3E}">
        <p14:creationId xmlns:p14="http://schemas.microsoft.com/office/powerpoint/2010/main" val="1168509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609600" y="2895600"/>
            <a:ext cx="7800975" cy="576262"/>
          </a:xfrm>
        </p:spPr>
        <p:txBody>
          <a:bodyPr>
            <a:normAutofit fontScale="90000"/>
          </a:bodyPr>
          <a:lstStyle/>
          <a:p>
            <a:pPr eaLnBrk="1" hangingPunct="1"/>
            <a:r>
              <a:rPr lang="en-US" altLang="en-US" dirty="0"/>
              <a:t>Deadlock Prevention</a:t>
            </a:r>
          </a:p>
        </p:txBody>
      </p:sp>
      <p:sp>
        <p:nvSpPr>
          <p:cNvPr id="2" name="Date Placeholder 1"/>
          <p:cNvSpPr>
            <a:spLocks noGrp="1"/>
          </p:cNvSpPr>
          <p:nvPr>
            <p:ph type="dt" sz="half" idx="10"/>
          </p:nvPr>
        </p:nvSpPr>
        <p:spPr/>
        <p:txBody>
          <a:bodyPr/>
          <a:lstStyle/>
          <a:p>
            <a:fld id="{B777D069-E1BF-4F73-94EE-ADC22B1EB239}"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32</a:t>
            </a:fld>
            <a:endParaRPr lang="en-US"/>
          </a:p>
        </p:txBody>
      </p:sp>
    </p:spTree>
    <p:extLst>
      <p:ext uri="{BB962C8B-B14F-4D97-AF65-F5344CB8AC3E}">
        <p14:creationId xmlns:p14="http://schemas.microsoft.com/office/powerpoint/2010/main" val="783143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885825" y="198438"/>
            <a:ext cx="7800975" cy="576262"/>
          </a:xfrm>
        </p:spPr>
        <p:txBody>
          <a:bodyPr>
            <a:normAutofit fontScale="90000"/>
          </a:bodyPr>
          <a:lstStyle/>
          <a:p>
            <a:pPr eaLnBrk="1" hangingPunct="1"/>
            <a:r>
              <a:rPr lang="en-US" altLang="en-US"/>
              <a:t>Deadlock Prevention</a:t>
            </a:r>
          </a:p>
        </p:txBody>
      </p:sp>
      <p:sp>
        <p:nvSpPr>
          <p:cNvPr id="16387" name="Rectangle 1027"/>
          <p:cNvSpPr>
            <a:spLocks noGrp="1" noChangeArrowheads="1"/>
          </p:cNvSpPr>
          <p:nvPr>
            <p:ph type="body" idx="1"/>
          </p:nvPr>
        </p:nvSpPr>
        <p:spPr>
          <a:xfrm>
            <a:off x="1160463" y="1633538"/>
            <a:ext cx="6523037" cy="3822700"/>
          </a:xfrm>
        </p:spPr>
        <p:txBody>
          <a:bodyPr>
            <a:normAutofit/>
          </a:bodyPr>
          <a:lstStyle/>
          <a:p>
            <a:r>
              <a:rPr lang="en-US" sz="2400" dirty="0">
                <a:solidFill>
                  <a:srgbClr val="0070C0"/>
                </a:solidFill>
              </a:rPr>
              <a:t>Prevent the occurrence of a deadlock</a:t>
            </a:r>
          </a:p>
          <a:p>
            <a:endParaRPr lang="en-US" sz="2400" dirty="0"/>
          </a:p>
          <a:p>
            <a:r>
              <a:rPr lang="en-US" sz="2400" dirty="0"/>
              <a:t>Provides a set of methods for ensuring that </a:t>
            </a:r>
          </a:p>
          <a:p>
            <a:endParaRPr lang="en-US" sz="2400" dirty="0"/>
          </a:p>
          <a:p>
            <a:r>
              <a:rPr lang="en-US" sz="2400" b="1" dirty="0">
                <a:solidFill>
                  <a:srgbClr val="FF0000"/>
                </a:solidFill>
              </a:rPr>
              <a:t>at least one of the necessary conditions cannot hold. </a:t>
            </a:r>
          </a:p>
          <a:p>
            <a:endParaRPr lang="en-US" sz="2400" b="1" dirty="0">
              <a:solidFill>
                <a:srgbClr val="FF0000"/>
              </a:solidFill>
            </a:endParaRPr>
          </a:p>
          <a:p>
            <a:r>
              <a:rPr lang="en-US" sz="2400" b="1" dirty="0">
                <a:solidFill>
                  <a:srgbClr val="FF0000"/>
                </a:solidFill>
              </a:rPr>
              <a:t>by constraining how requests for resources can be made.</a:t>
            </a:r>
            <a:endParaRPr lang="en-US" altLang="en-US" sz="2400" b="1" dirty="0">
              <a:solidFill>
                <a:srgbClr val="FF0000"/>
              </a:solidFill>
            </a:endParaRPr>
          </a:p>
        </p:txBody>
      </p:sp>
      <p:sp>
        <p:nvSpPr>
          <p:cNvPr id="16388" name="Text Box 1028"/>
          <p:cNvSpPr txBox="1">
            <a:spLocks noChangeArrowheads="1"/>
          </p:cNvSpPr>
          <p:nvPr/>
        </p:nvSpPr>
        <p:spPr bwMode="auto">
          <a:xfrm>
            <a:off x="819150" y="1116013"/>
            <a:ext cx="427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dirty="0">
                <a:latin typeface="Helvetica" pitchFamily="-84" charset="0"/>
              </a:rPr>
              <a:t>Restrain the ways request can be made</a:t>
            </a:r>
          </a:p>
        </p:txBody>
      </p:sp>
      <p:sp>
        <p:nvSpPr>
          <p:cNvPr id="2" name="Date Placeholder 1"/>
          <p:cNvSpPr>
            <a:spLocks noGrp="1"/>
          </p:cNvSpPr>
          <p:nvPr>
            <p:ph type="dt" sz="half" idx="10"/>
          </p:nvPr>
        </p:nvSpPr>
        <p:spPr/>
        <p:txBody>
          <a:bodyPr/>
          <a:lstStyle/>
          <a:p>
            <a:fld id="{1E48A5B5-F6A4-4367-B7FC-BE441C1D6BED}"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33</a:t>
            </a:fld>
            <a:endParaRPr lang="en-US"/>
          </a:p>
        </p:txBody>
      </p:sp>
    </p:spTree>
    <p:extLst>
      <p:ext uri="{BB962C8B-B14F-4D97-AF65-F5344CB8AC3E}">
        <p14:creationId xmlns:p14="http://schemas.microsoft.com/office/powerpoint/2010/main" val="3197501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885825" y="198438"/>
            <a:ext cx="7800975" cy="576262"/>
          </a:xfrm>
        </p:spPr>
        <p:txBody>
          <a:bodyPr>
            <a:normAutofit fontScale="90000"/>
          </a:bodyPr>
          <a:lstStyle/>
          <a:p>
            <a:pPr eaLnBrk="1" hangingPunct="1"/>
            <a:r>
              <a:rPr lang="en-US" altLang="en-US"/>
              <a:t>Deadlock Prevention</a:t>
            </a:r>
          </a:p>
        </p:txBody>
      </p:sp>
      <p:sp>
        <p:nvSpPr>
          <p:cNvPr id="16387" name="Rectangle 1027"/>
          <p:cNvSpPr>
            <a:spLocks noGrp="1" noChangeArrowheads="1"/>
          </p:cNvSpPr>
          <p:nvPr>
            <p:ph type="body" idx="1"/>
          </p:nvPr>
        </p:nvSpPr>
        <p:spPr>
          <a:xfrm>
            <a:off x="1160463" y="1633538"/>
            <a:ext cx="6523037" cy="3822700"/>
          </a:xfrm>
        </p:spPr>
        <p:txBody>
          <a:bodyPr>
            <a:normAutofit/>
          </a:bodyPr>
          <a:lstStyle/>
          <a:p>
            <a:r>
              <a:rPr lang="en-US" altLang="en-US" b="1" dirty="0"/>
              <a:t>Mutual Exclusion</a:t>
            </a:r>
            <a:r>
              <a:rPr lang="en-US" altLang="en-US" dirty="0"/>
              <a:t> – </a:t>
            </a:r>
          </a:p>
          <a:p>
            <a:r>
              <a:rPr lang="en-US" altLang="en-US" sz="2400" dirty="0">
                <a:solidFill>
                  <a:srgbClr val="0070C0"/>
                </a:solidFill>
              </a:rPr>
              <a:t>ME not required for sharable resources (e.g., read-only files); </a:t>
            </a:r>
          </a:p>
          <a:p>
            <a:pPr lvl="1"/>
            <a:r>
              <a:rPr lang="en-US" altLang="en-US" sz="2400" dirty="0" err="1"/>
              <a:t>Eg</a:t>
            </a:r>
            <a:r>
              <a:rPr lang="en-US" altLang="en-US" sz="2400" dirty="0"/>
              <a:t>-</a:t>
            </a:r>
            <a:r>
              <a:rPr lang="en-US" sz="2400" dirty="0"/>
              <a:t>If several processes attempt to open a read-only file at the  same time, they can be granted simultaneous access to the file.</a:t>
            </a:r>
            <a:endParaRPr lang="en-US" altLang="en-US" sz="2400" dirty="0"/>
          </a:p>
        </p:txBody>
      </p:sp>
      <p:sp>
        <p:nvSpPr>
          <p:cNvPr id="16388" name="Text Box 1028"/>
          <p:cNvSpPr txBox="1">
            <a:spLocks noChangeArrowheads="1"/>
          </p:cNvSpPr>
          <p:nvPr/>
        </p:nvSpPr>
        <p:spPr bwMode="auto">
          <a:xfrm>
            <a:off x="819150" y="1116013"/>
            <a:ext cx="427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a:latin typeface="Helvetica" pitchFamily="-84" charset="0"/>
              </a:rPr>
              <a:t>Restrain the ways request can be made</a:t>
            </a:r>
          </a:p>
        </p:txBody>
      </p:sp>
      <p:sp>
        <p:nvSpPr>
          <p:cNvPr id="2" name="Date Placeholder 1"/>
          <p:cNvSpPr>
            <a:spLocks noGrp="1"/>
          </p:cNvSpPr>
          <p:nvPr>
            <p:ph type="dt" sz="half" idx="10"/>
          </p:nvPr>
        </p:nvSpPr>
        <p:spPr/>
        <p:txBody>
          <a:bodyPr/>
          <a:lstStyle/>
          <a:p>
            <a:fld id="{F3E9E629-7EF7-4DBB-A2FB-FC17205F0167}"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34</a:t>
            </a:fld>
            <a:endParaRPr lang="en-US"/>
          </a:p>
        </p:txBody>
      </p:sp>
    </p:spTree>
    <p:extLst>
      <p:ext uri="{BB962C8B-B14F-4D97-AF65-F5344CB8AC3E}">
        <p14:creationId xmlns:p14="http://schemas.microsoft.com/office/powerpoint/2010/main" val="1577232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885825" y="198438"/>
            <a:ext cx="7800975" cy="576262"/>
          </a:xfrm>
        </p:spPr>
        <p:txBody>
          <a:bodyPr>
            <a:normAutofit fontScale="90000"/>
          </a:bodyPr>
          <a:lstStyle/>
          <a:p>
            <a:pPr eaLnBrk="1" hangingPunct="1"/>
            <a:r>
              <a:rPr lang="en-US" altLang="en-US"/>
              <a:t>Deadlock Prevention</a:t>
            </a:r>
          </a:p>
        </p:txBody>
      </p:sp>
      <p:sp>
        <p:nvSpPr>
          <p:cNvPr id="16387" name="Rectangle 1027"/>
          <p:cNvSpPr>
            <a:spLocks noGrp="1" noChangeArrowheads="1"/>
          </p:cNvSpPr>
          <p:nvPr>
            <p:ph type="body" idx="1"/>
          </p:nvPr>
        </p:nvSpPr>
        <p:spPr>
          <a:xfrm>
            <a:off x="1160463" y="1633538"/>
            <a:ext cx="6523037" cy="3822700"/>
          </a:xfrm>
        </p:spPr>
        <p:txBody>
          <a:bodyPr>
            <a:normAutofit/>
          </a:bodyPr>
          <a:lstStyle/>
          <a:p>
            <a:r>
              <a:rPr lang="en-US" altLang="en-US" b="1" dirty="0"/>
              <a:t>Mutual Exclusion</a:t>
            </a:r>
            <a:r>
              <a:rPr lang="en-US" altLang="en-US" dirty="0"/>
              <a:t> – </a:t>
            </a:r>
          </a:p>
          <a:p>
            <a:r>
              <a:rPr lang="en-US" altLang="en-US" sz="2400" dirty="0">
                <a:solidFill>
                  <a:srgbClr val="0070C0"/>
                </a:solidFill>
              </a:rPr>
              <a:t>ME must hold for non-sharable resources</a:t>
            </a:r>
          </a:p>
          <a:p>
            <a:pPr lvl="1"/>
            <a:r>
              <a:rPr lang="en-US" altLang="en-US" sz="2400" dirty="0" err="1"/>
              <a:t>Eg</a:t>
            </a:r>
            <a:r>
              <a:rPr lang="en-US" altLang="en-US" sz="2400" dirty="0"/>
              <a:t>- A </a:t>
            </a:r>
            <a:r>
              <a:rPr lang="en-US" sz="2400" dirty="0"/>
              <a:t>printer cannot be simultaneously shared by several processes.</a:t>
            </a:r>
            <a:endParaRPr lang="en-US" altLang="en-US" sz="2400" dirty="0"/>
          </a:p>
        </p:txBody>
      </p:sp>
      <p:sp>
        <p:nvSpPr>
          <p:cNvPr id="16388" name="Text Box 1028"/>
          <p:cNvSpPr txBox="1">
            <a:spLocks noChangeArrowheads="1"/>
          </p:cNvSpPr>
          <p:nvPr/>
        </p:nvSpPr>
        <p:spPr bwMode="auto">
          <a:xfrm>
            <a:off x="819150" y="1116013"/>
            <a:ext cx="427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a:latin typeface="Helvetica" pitchFamily="-84" charset="0"/>
              </a:rPr>
              <a:t>Restrain the ways request can be made</a:t>
            </a:r>
          </a:p>
        </p:txBody>
      </p:sp>
      <p:sp>
        <p:nvSpPr>
          <p:cNvPr id="2" name="Date Placeholder 1"/>
          <p:cNvSpPr>
            <a:spLocks noGrp="1"/>
          </p:cNvSpPr>
          <p:nvPr>
            <p:ph type="dt" sz="half" idx="10"/>
          </p:nvPr>
        </p:nvSpPr>
        <p:spPr/>
        <p:txBody>
          <a:bodyPr/>
          <a:lstStyle/>
          <a:p>
            <a:fld id="{1FD88F26-9A48-495B-8E29-AC553D1AA9B4}"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35</a:t>
            </a:fld>
            <a:endParaRPr lang="en-US"/>
          </a:p>
        </p:txBody>
      </p:sp>
    </p:spTree>
    <p:extLst>
      <p:ext uri="{BB962C8B-B14F-4D97-AF65-F5344CB8AC3E}">
        <p14:creationId xmlns:p14="http://schemas.microsoft.com/office/powerpoint/2010/main" val="3306762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885825" y="198438"/>
            <a:ext cx="7800975" cy="576262"/>
          </a:xfrm>
        </p:spPr>
        <p:txBody>
          <a:bodyPr>
            <a:normAutofit fontScale="90000"/>
          </a:bodyPr>
          <a:lstStyle/>
          <a:p>
            <a:pPr eaLnBrk="1" hangingPunct="1"/>
            <a:r>
              <a:rPr lang="en-US" altLang="en-US"/>
              <a:t>Deadlock Prevention</a:t>
            </a:r>
          </a:p>
        </p:txBody>
      </p:sp>
      <p:sp>
        <p:nvSpPr>
          <p:cNvPr id="16387" name="Rectangle 1027"/>
          <p:cNvSpPr>
            <a:spLocks noGrp="1" noChangeArrowheads="1"/>
          </p:cNvSpPr>
          <p:nvPr>
            <p:ph type="body" idx="1"/>
          </p:nvPr>
        </p:nvSpPr>
        <p:spPr>
          <a:xfrm>
            <a:off x="1160463" y="1633538"/>
            <a:ext cx="6523037" cy="3822700"/>
          </a:xfrm>
        </p:spPr>
        <p:txBody>
          <a:bodyPr>
            <a:normAutofit/>
          </a:bodyPr>
          <a:lstStyle/>
          <a:p>
            <a:r>
              <a:rPr lang="en-US" altLang="en-US" b="1" dirty="0"/>
              <a:t>Hold and Wait</a:t>
            </a:r>
          </a:p>
          <a:p>
            <a:pPr lvl="1"/>
            <a:r>
              <a:rPr lang="en-US" altLang="en-US" dirty="0"/>
              <a:t>Must guarantee that whenever a process </a:t>
            </a:r>
            <a:r>
              <a:rPr lang="en-US" altLang="en-US" dirty="0">
                <a:solidFill>
                  <a:srgbClr val="0070C0"/>
                </a:solidFill>
              </a:rPr>
              <a:t>requests a resource</a:t>
            </a:r>
            <a:r>
              <a:rPr lang="en-US" altLang="en-US" dirty="0"/>
              <a:t>, </a:t>
            </a:r>
          </a:p>
          <a:p>
            <a:pPr lvl="1"/>
            <a:r>
              <a:rPr lang="en-US" altLang="en-US" dirty="0">
                <a:solidFill>
                  <a:srgbClr val="0070C0"/>
                </a:solidFill>
              </a:rPr>
              <a:t>it does not hold any other resources</a:t>
            </a:r>
          </a:p>
        </p:txBody>
      </p:sp>
      <p:sp>
        <p:nvSpPr>
          <p:cNvPr id="16388" name="Text Box 1028"/>
          <p:cNvSpPr txBox="1">
            <a:spLocks noChangeArrowheads="1"/>
          </p:cNvSpPr>
          <p:nvPr/>
        </p:nvSpPr>
        <p:spPr bwMode="auto">
          <a:xfrm>
            <a:off x="819150" y="1116013"/>
            <a:ext cx="427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a:latin typeface="Helvetica" pitchFamily="-84" charset="0"/>
              </a:rPr>
              <a:t>Restrain the ways request can be made</a:t>
            </a:r>
          </a:p>
        </p:txBody>
      </p:sp>
      <p:sp>
        <p:nvSpPr>
          <p:cNvPr id="2" name="Date Placeholder 1"/>
          <p:cNvSpPr>
            <a:spLocks noGrp="1"/>
          </p:cNvSpPr>
          <p:nvPr>
            <p:ph type="dt" sz="half" idx="10"/>
          </p:nvPr>
        </p:nvSpPr>
        <p:spPr/>
        <p:txBody>
          <a:bodyPr/>
          <a:lstStyle/>
          <a:p>
            <a:fld id="{FFC80B0C-527D-4340-8C33-3025B108191A}"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36</a:t>
            </a:fld>
            <a:endParaRPr lang="en-US"/>
          </a:p>
        </p:txBody>
      </p:sp>
    </p:spTree>
    <p:extLst>
      <p:ext uri="{BB962C8B-B14F-4D97-AF65-F5344CB8AC3E}">
        <p14:creationId xmlns:p14="http://schemas.microsoft.com/office/powerpoint/2010/main" val="69616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885825" y="198438"/>
            <a:ext cx="7800975" cy="576262"/>
          </a:xfrm>
        </p:spPr>
        <p:txBody>
          <a:bodyPr>
            <a:normAutofit fontScale="90000"/>
          </a:bodyPr>
          <a:lstStyle/>
          <a:p>
            <a:pPr eaLnBrk="1" hangingPunct="1"/>
            <a:r>
              <a:rPr lang="en-US" altLang="en-US"/>
              <a:t>Deadlock Prevention</a:t>
            </a:r>
          </a:p>
        </p:txBody>
      </p:sp>
      <p:sp>
        <p:nvSpPr>
          <p:cNvPr id="16387" name="Rectangle 1027"/>
          <p:cNvSpPr>
            <a:spLocks noGrp="1" noChangeArrowheads="1"/>
          </p:cNvSpPr>
          <p:nvPr>
            <p:ph type="body" idx="1"/>
          </p:nvPr>
        </p:nvSpPr>
        <p:spPr>
          <a:xfrm>
            <a:off x="1160463" y="1633538"/>
            <a:ext cx="6523037" cy="4310062"/>
          </a:xfrm>
        </p:spPr>
        <p:txBody>
          <a:bodyPr>
            <a:normAutofit/>
          </a:bodyPr>
          <a:lstStyle/>
          <a:p>
            <a:r>
              <a:rPr lang="en-US" altLang="en-US" dirty="0"/>
              <a:t>Method 1</a:t>
            </a:r>
          </a:p>
          <a:p>
            <a:pPr lvl="1"/>
            <a:r>
              <a:rPr lang="en-US" altLang="en-US" dirty="0"/>
              <a:t>Require process to request and </a:t>
            </a:r>
            <a:r>
              <a:rPr lang="en-US" altLang="en-US" dirty="0">
                <a:solidFill>
                  <a:srgbClr val="0070C0"/>
                </a:solidFill>
              </a:rPr>
              <a:t>be allocated all its resources </a:t>
            </a:r>
          </a:p>
          <a:p>
            <a:pPr lvl="2"/>
            <a:r>
              <a:rPr lang="en-US" altLang="en-US" dirty="0">
                <a:solidFill>
                  <a:srgbClr val="0070C0"/>
                </a:solidFill>
              </a:rPr>
              <a:t>before it begins execution, </a:t>
            </a:r>
          </a:p>
          <a:p>
            <a:pPr lvl="1"/>
            <a:r>
              <a:rPr lang="en-US" dirty="0"/>
              <a:t>Implement this provision by requiring that system calls requesting resources for a process </a:t>
            </a:r>
          </a:p>
          <a:p>
            <a:pPr lvl="2"/>
            <a:r>
              <a:rPr lang="en-US" dirty="0"/>
              <a:t>precede all other system calls.</a:t>
            </a:r>
            <a:endParaRPr lang="en-US" altLang="en-US" dirty="0"/>
          </a:p>
          <a:p>
            <a:pPr marL="457200" lvl="1" indent="0">
              <a:buNone/>
            </a:pPr>
            <a:r>
              <a:rPr lang="en-US" altLang="en-US" dirty="0"/>
              <a:t>			</a:t>
            </a:r>
          </a:p>
        </p:txBody>
      </p:sp>
      <p:sp>
        <p:nvSpPr>
          <p:cNvPr id="16388" name="Text Box 1028"/>
          <p:cNvSpPr txBox="1">
            <a:spLocks noChangeArrowheads="1"/>
          </p:cNvSpPr>
          <p:nvPr/>
        </p:nvSpPr>
        <p:spPr bwMode="auto">
          <a:xfrm>
            <a:off x="819150" y="1114703"/>
            <a:ext cx="20136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b="1" dirty="0"/>
              <a:t>Hold and Wait</a:t>
            </a:r>
          </a:p>
        </p:txBody>
      </p:sp>
      <p:sp>
        <p:nvSpPr>
          <p:cNvPr id="2" name="Date Placeholder 1"/>
          <p:cNvSpPr>
            <a:spLocks noGrp="1"/>
          </p:cNvSpPr>
          <p:nvPr>
            <p:ph type="dt" sz="half" idx="10"/>
          </p:nvPr>
        </p:nvSpPr>
        <p:spPr/>
        <p:txBody>
          <a:bodyPr/>
          <a:lstStyle/>
          <a:p>
            <a:fld id="{DCC1136F-CB1E-4726-A599-A10035681414}"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37</a:t>
            </a:fld>
            <a:endParaRPr lang="en-US"/>
          </a:p>
        </p:txBody>
      </p:sp>
    </p:spTree>
    <p:extLst>
      <p:ext uri="{BB962C8B-B14F-4D97-AF65-F5344CB8AC3E}">
        <p14:creationId xmlns:p14="http://schemas.microsoft.com/office/powerpoint/2010/main" val="938994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885825" y="198438"/>
            <a:ext cx="7800975" cy="576262"/>
          </a:xfrm>
        </p:spPr>
        <p:txBody>
          <a:bodyPr>
            <a:normAutofit fontScale="90000"/>
          </a:bodyPr>
          <a:lstStyle/>
          <a:p>
            <a:pPr eaLnBrk="1" hangingPunct="1"/>
            <a:r>
              <a:rPr lang="en-US" altLang="en-US"/>
              <a:t>Deadlock Prevention</a:t>
            </a:r>
          </a:p>
        </p:txBody>
      </p:sp>
      <p:sp>
        <p:nvSpPr>
          <p:cNvPr id="16387" name="Rectangle 1027"/>
          <p:cNvSpPr>
            <a:spLocks noGrp="1" noChangeArrowheads="1"/>
          </p:cNvSpPr>
          <p:nvPr>
            <p:ph type="body" idx="1"/>
          </p:nvPr>
        </p:nvSpPr>
        <p:spPr>
          <a:xfrm>
            <a:off x="1160463" y="1633538"/>
            <a:ext cx="6523037" cy="4310062"/>
          </a:xfrm>
        </p:spPr>
        <p:txBody>
          <a:bodyPr>
            <a:normAutofit lnSpcReduction="10000"/>
          </a:bodyPr>
          <a:lstStyle/>
          <a:p>
            <a:r>
              <a:rPr lang="en-US" altLang="en-US" dirty="0"/>
              <a:t>Method 2</a:t>
            </a:r>
          </a:p>
          <a:p>
            <a:pPr lvl="1"/>
            <a:r>
              <a:rPr lang="en-US" altLang="en-US" dirty="0"/>
              <a:t>allow process to request resources </a:t>
            </a:r>
          </a:p>
          <a:p>
            <a:pPr lvl="2"/>
            <a:r>
              <a:rPr lang="en-US" altLang="en-US" dirty="0"/>
              <a:t>only when the process has none allocated to it.</a:t>
            </a:r>
          </a:p>
          <a:p>
            <a:pPr lvl="1"/>
            <a:r>
              <a:rPr lang="en-US" dirty="0">
                <a:solidFill>
                  <a:srgbClr val="0070C0"/>
                </a:solidFill>
              </a:rPr>
              <a:t>A process may request some resources and use them</a:t>
            </a:r>
          </a:p>
          <a:p>
            <a:pPr lvl="2"/>
            <a:r>
              <a:rPr lang="en-US" u="sng" dirty="0"/>
              <a:t>Before it can request any additional resources</a:t>
            </a:r>
          </a:p>
          <a:p>
            <a:pPr lvl="2"/>
            <a:r>
              <a:rPr lang="en-US" u="sng" dirty="0"/>
              <a:t>It must release all the resources that it is currently allocated.</a:t>
            </a:r>
            <a:endParaRPr lang="en-US" altLang="en-US" u="sng" dirty="0"/>
          </a:p>
        </p:txBody>
      </p:sp>
      <p:sp>
        <p:nvSpPr>
          <p:cNvPr id="16388" name="Text Box 1028"/>
          <p:cNvSpPr txBox="1">
            <a:spLocks noChangeArrowheads="1"/>
          </p:cNvSpPr>
          <p:nvPr/>
        </p:nvSpPr>
        <p:spPr bwMode="auto">
          <a:xfrm>
            <a:off x="819150" y="1114703"/>
            <a:ext cx="20136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b="1" dirty="0"/>
              <a:t>Hold and Wait</a:t>
            </a:r>
          </a:p>
        </p:txBody>
      </p:sp>
      <p:sp>
        <p:nvSpPr>
          <p:cNvPr id="2" name="Date Placeholder 1"/>
          <p:cNvSpPr>
            <a:spLocks noGrp="1"/>
          </p:cNvSpPr>
          <p:nvPr>
            <p:ph type="dt" sz="half" idx="10"/>
          </p:nvPr>
        </p:nvSpPr>
        <p:spPr/>
        <p:txBody>
          <a:bodyPr/>
          <a:lstStyle/>
          <a:p>
            <a:fld id="{EFBDA558-DB01-4360-BCE9-D5E151F03521}"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38</a:t>
            </a:fld>
            <a:endParaRPr lang="en-US"/>
          </a:p>
        </p:txBody>
      </p:sp>
    </p:spTree>
    <p:extLst>
      <p:ext uri="{BB962C8B-B14F-4D97-AF65-F5344CB8AC3E}">
        <p14:creationId xmlns:p14="http://schemas.microsoft.com/office/powerpoint/2010/main" val="28091593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885825" y="198438"/>
            <a:ext cx="7800975" cy="576262"/>
          </a:xfrm>
        </p:spPr>
        <p:txBody>
          <a:bodyPr>
            <a:normAutofit fontScale="90000"/>
          </a:bodyPr>
          <a:lstStyle/>
          <a:p>
            <a:pPr eaLnBrk="1" hangingPunct="1"/>
            <a:r>
              <a:rPr lang="en-US" altLang="en-US"/>
              <a:t>Deadlock Prevention</a:t>
            </a:r>
          </a:p>
        </p:txBody>
      </p:sp>
      <p:sp>
        <p:nvSpPr>
          <p:cNvPr id="16387" name="Rectangle 1027"/>
          <p:cNvSpPr>
            <a:spLocks noGrp="1" noChangeArrowheads="1"/>
          </p:cNvSpPr>
          <p:nvPr>
            <p:ph type="body" idx="1"/>
          </p:nvPr>
        </p:nvSpPr>
        <p:spPr>
          <a:xfrm>
            <a:off x="1160463" y="1633538"/>
            <a:ext cx="6523037" cy="4310062"/>
          </a:xfrm>
        </p:spPr>
        <p:txBody>
          <a:bodyPr>
            <a:normAutofit/>
          </a:bodyPr>
          <a:lstStyle/>
          <a:p>
            <a:r>
              <a:rPr lang="en-US" dirty="0"/>
              <a:t>Consider a process that </a:t>
            </a:r>
          </a:p>
          <a:p>
            <a:pPr lvl="1"/>
            <a:r>
              <a:rPr lang="en-US" dirty="0"/>
              <a:t>copies data from a DVD drive to a file on disk, </a:t>
            </a:r>
          </a:p>
          <a:p>
            <a:pPr lvl="1"/>
            <a:r>
              <a:rPr lang="en-US" dirty="0"/>
              <a:t>sorts the file, and </a:t>
            </a:r>
          </a:p>
          <a:p>
            <a:pPr lvl="1"/>
            <a:r>
              <a:rPr lang="en-US" dirty="0"/>
              <a:t>then prints the results to a printer. </a:t>
            </a:r>
          </a:p>
          <a:p>
            <a:endParaRPr lang="en-US" dirty="0"/>
          </a:p>
          <a:p>
            <a:endParaRPr lang="en-US" dirty="0"/>
          </a:p>
        </p:txBody>
      </p:sp>
      <p:sp>
        <p:nvSpPr>
          <p:cNvPr id="16388" name="Text Box 1028"/>
          <p:cNvSpPr txBox="1">
            <a:spLocks noChangeArrowheads="1"/>
          </p:cNvSpPr>
          <p:nvPr/>
        </p:nvSpPr>
        <p:spPr bwMode="auto">
          <a:xfrm>
            <a:off x="819150" y="1114703"/>
            <a:ext cx="67762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b="1" dirty="0"/>
              <a:t>Hold and Wait-</a:t>
            </a:r>
            <a:r>
              <a:rPr lang="en-US" dirty="0"/>
              <a:t> Difference between these two protocols</a:t>
            </a:r>
            <a:endParaRPr lang="en-US" altLang="en-US" b="1" dirty="0"/>
          </a:p>
        </p:txBody>
      </p:sp>
      <p:sp>
        <p:nvSpPr>
          <p:cNvPr id="2" name="Date Placeholder 1"/>
          <p:cNvSpPr>
            <a:spLocks noGrp="1"/>
          </p:cNvSpPr>
          <p:nvPr>
            <p:ph type="dt" sz="half" idx="10"/>
          </p:nvPr>
        </p:nvSpPr>
        <p:spPr/>
        <p:txBody>
          <a:bodyPr/>
          <a:lstStyle/>
          <a:p>
            <a:fld id="{2BE9A86F-48B9-44CB-884E-8F2FE7AF21D5}"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39</a:t>
            </a:fld>
            <a:endParaRPr lang="en-US"/>
          </a:p>
        </p:txBody>
      </p:sp>
    </p:spTree>
    <p:extLst>
      <p:ext uri="{BB962C8B-B14F-4D97-AF65-F5344CB8AC3E}">
        <p14:creationId xmlns:p14="http://schemas.microsoft.com/office/powerpoint/2010/main" val="181177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76213"/>
            <a:ext cx="8229600" cy="576262"/>
          </a:xfrm>
        </p:spPr>
        <p:txBody>
          <a:bodyPr>
            <a:normAutofit fontScale="90000"/>
          </a:bodyPr>
          <a:lstStyle/>
          <a:p>
            <a:pPr eaLnBrk="1" hangingPunct="1"/>
            <a:r>
              <a:rPr lang="en-US" altLang="en-US"/>
              <a:t>System Model</a:t>
            </a:r>
          </a:p>
        </p:txBody>
      </p:sp>
      <p:sp>
        <p:nvSpPr>
          <p:cNvPr id="6147" name="Rectangle 3"/>
          <p:cNvSpPr>
            <a:spLocks noGrp="1" noChangeArrowheads="1"/>
          </p:cNvSpPr>
          <p:nvPr>
            <p:ph type="body" idx="1"/>
          </p:nvPr>
        </p:nvSpPr>
        <p:spPr>
          <a:xfrm>
            <a:off x="941388" y="1158875"/>
            <a:ext cx="7351712" cy="4483100"/>
          </a:xfrm>
        </p:spPr>
        <p:txBody>
          <a:bodyPr>
            <a:normAutofit/>
          </a:bodyPr>
          <a:lstStyle/>
          <a:p>
            <a:r>
              <a:rPr lang="en-US" sz="2800" dirty="0"/>
              <a:t>Resource types –</a:t>
            </a:r>
          </a:p>
          <a:p>
            <a:pPr lvl="1"/>
            <a:r>
              <a:rPr lang="en-US" sz="2400" dirty="0"/>
              <a:t>Memory space</a:t>
            </a:r>
          </a:p>
          <a:p>
            <a:pPr lvl="1"/>
            <a:r>
              <a:rPr lang="en-US" sz="2400" dirty="0"/>
              <a:t>CPU cycles</a:t>
            </a:r>
          </a:p>
          <a:p>
            <a:pPr lvl="1"/>
            <a:r>
              <a:rPr lang="en-US" sz="2400" dirty="0"/>
              <a:t>Files</a:t>
            </a:r>
          </a:p>
          <a:p>
            <a:pPr lvl="1"/>
            <a:r>
              <a:rPr lang="en-US" sz="2400" dirty="0"/>
              <a:t>I/0 devices (such as printers and DVD drives) </a:t>
            </a:r>
          </a:p>
          <a:p>
            <a:r>
              <a:rPr lang="en-US" sz="2800" dirty="0"/>
              <a:t>If a system has two CPUs, </a:t>
            </a:r>
          </a:p>
          <a:p>
            <a:pPr lvl="1"/>
            <a:r>
              <a:rPr lang="en-US" sz="2400" dirty="0"/>
              <a:t>then the resource type </a:t>
            </a:r>
            <a:r>
              <a:rPr lang="en-US" sz="2400" i="1" dirty="0"/>
              <a:t>CPU </a:t>
            </a:r>
            <a:r>
              <a:rPr lang="en-US" sz="2400" dirty="0"/>
              <a:t>has two instances</a:t>
            </a:r>
            <a:endParaRPr lang="en-US" altLang="en-US" sz="2400" dirty="0"/>
          </a:p>
        </p:txBody>
      </p:sp>
      <p:sp>
        <p:nvSpPr>
          <p:cNvPr id="2" name="Date Placeholder 1"/>
          <p:cNvSpPr>
            <a:spLocks noGrp="1"/>
          </p:cNvSpPr>
          <p:nvPr>
            <p:ph type="dt" sz="half" idx="10"/>
          </p:nvPr>
        </p:nvSpPr>
        <p:spPr/>
        <p:txBody>
          <a:bodyPr/>
          <a:lstStyle/>
          <a:p>
            <a:fld id="{9AADBA2D-C7CD-4330-91CA-79945944C63A}"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4</a:t>
            </a:fld>
            <a:endParaRPr lang="en-US"/>
          </a:p>
        </p:txBody>
      </p:sp>
    </p:spTree>
    <p:extLst>
      <p:ext uri="{BB962C8B-B14F-4D97-AF65-F5344CB8AC3E}">
        <p14:creationId xmlns:p14="http://schemas.microsoft.com/office/powerpoint/2010/main" val="4748510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885825" y="198438"/>
            <a:ext cx="7800975" cy="576262"/>
          </a:xfrm>
        </p:spPr>
        <p:txBody>
          <a:bodyPr>
            <a:normAutofit fontScale="90000"/>
          </a:bodyPr>
          <a:lstStyle/>
          <a:p>
            <a:pPr eaLnBrk="1" hangingPunct="1"/>
            <a:r>
              <a:rPr lang="en-US" altLang="en-US"/>
              <a:t>Deadlock Prevention</a:t>
            </a:r>
          </a:p>
        </p:txBody>
      </p:sp>
      <p:sp>
        <p:nvSpPr>
          <p:cNvPr id="16387" name="Rectangle 1027"/>
          <p:cNvSpPr>
            <a:spLocks noGrp="1" noChangeArrowheads="1"/>
          </p:cNvSpPr>
          <p:nvPr>
            <p:ph type="body" idx="1"/>
          </p:nvPr>
        </p:nvSpPr>
        <p:spPr>
          <a:xfrm>
            <a:off x="1160463" y="1633538"/>
            <a:ext cx="6523037" cy="4310062"/>
          </a:xfrm>
        </p:spPr>
        <p:txBody>
          <a:bodyPr>
            <a:normAutofit/>
          </a:bodyPr>
          <a:lstStyle/>
          <a:p>
            <a:pPr marL="0" indent="0">
              <a:buNone/>
            </a:pPr>
            <a:r>
              <a:rPr lang="en-US" sz="2400" dirty="0"/>
              <a:t>Method 1</a:t>
            </a:r>
          </a:p>
          <a:p>
            <a:r>
              <a:rPr lang="en-US" sz="2400" u="sng" dirty="0"/>
              <a:t>If all resources must be requested at the beginning of the process, </a:t>
            </a:r>
          </a:p>
          <a:p>
            <a:r>
              <a:rPr lang="en-US" sz="2400" u="sng" dirty="0"/>
              <a:t>The process must initially request the DVD drive, disk file, and printer. </a:t>
            </a:r>
          </a:p>
          <a:p>
            <a:r>
              <a:rPr lang="en-US" sz="2400" dirty="0"/>
              <a:t>It will hold the printer for its entire execution, even though it needs the printer only at the end.</a:t>
            </a:r>
          </a:p>
          <a:p>
            <a:endParaRPr lang="en-US" dirty="0"/>
          </a:p>
        </p:txBody>
      </p:sp>
      <p:sp>
        <p:nvSpPr>
          <p:cNvPr id="16388" name="Text Box 1028"/>
          <p:cNvSpPr txBox="1">
            <a:spLocks noChangeArrowheads="1"/>
          </p:cNvSpPr>
          <p:nvPr/>
        </p:nvSpPr>
        <p:spPr bwMode="auto">
          <a:xfrm>
            <a:off x="819150" y="1114703"/>
            <a:ext cx="67762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b="1" dirty="0"/>
              <a:t>Hold and Wait-</a:t>
            </a:r>
            <a:r>
              <a:rPr lang="en-US" dirty="0"/>
              <a:t> Difference between these two protocols</a:t>
            </a:r>
            <a:endParaRPr lang="en-US" altLang="en-US" b="1" dirty="0"/>
          </a:p>
        </p:txBody>
      </p:sp>
      <p:sp>
        <p:nvSpPr>
          <p:cNvPr id="2" name="Date Placeholder 1"/>
          <p:cNvSpPr>
            <a:spLocks noGrp="1"/>
          </p:cNvSpPr>
          <p:nvPr>
            <p:ph type="dt" sz="half" idx="10"/>
          </p:nvPr>
        </p:nvSpPr>
        <p:spPr/>
        <p:txBody>
          <a:bodyPr/>
          <a:lstStyle/>
          <a:p>
            <a:fld id="{38B924B6-CF59-4A4F-9360-747AE80F3BDC}"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40</a:t>
            </a:fld>
            <a:endParaRPr lang="en-US"/>
          </a:p>
        </p:txBody>
      </p:sp>
    </p:spTree>
    <p:extLst>
      <p:ext uri="{BB962C8B-B14F-4D97-AF65-F5344CB8AC3E}">
        <p14:creationId xmlns:p14="http://schemas.microsoft.com/office/powerpoint/2010/main" val="25849296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885825" y="198438"/>
            <a:ext cx="7800975" cy="576262"/>
          </a:xfrm>
        </p:spPr>
        <p:txBody>
          <a:bodyPr>
            <a:normAutofit fontScale="90000"/>
          </a:bodyPr>
          <a:lstStyle/>
          <a:p>
            <a:pPr eaLnBrk="1" hangingPunct="1"/>
            <a:r>
              <a:rPr lang="en-US" altLang="en-US"/>
              <a:t>Deadlock Prevention</a:t>
            </a:r>
          </a:p>
        </p:txBody>
      </p:sp>
      <p:sp>
        <p:nvSpPr>
          <p:cNvPr id="16387" name="Rectangle 1027"/>
          <p:cNvSpPr>
            <a:spLocks noGrp="1" noChangeArrowheads="1"/>
          </p:cNvSpPr>
          <p:nvPr>
            <p:ph type="body" idx="1"/>
          </p:nvPr>
        </p:nvSpPr>
        <p:spPr>
          <a:xfrm>
            <a:off x="1160463" y="1633538"/>
            <a:ext cx="6523037" cy="4310062"/>
          </a:xfrm>
        </p:spPr>
        <p:txBody>
          <a:bodyPr>
            <a:normAutofit lnSpcReduction="10000"/>
          </a:bodyPr>
          <a:lstStyle/>
          <a:p>
            <a:pPr marL="0" indent="0">
              <a:buNone/>
            </a:pPr>
            <a:r>
              <a:rPr lang="en-US" sz="2400" dirty="0"/>
              <a:t>Method 2</a:t>
            </a:r>
          </a:p>
          <a:p>
            <a:r>
              <a:rPr lang="en-US" sz="2400" u="sng" dirty="0"/>
              <a:t>The process to request initially only the DVD drive and disk file. </a:t>
            </a:r>
          </a:p>
          <a:p>
            <a:r>
              <a:rPr lang="en-US" sz="2400" dirty="0"/>
              <a:t>It copies from the DVD drive to the disk and then releases both the DVD drive and the disk file. </a:t>
            </a:r>
          </a:p>
          <a:p>
            <a:r>
              <a:rPr lang="en-US" sz="2400" u="sng" dirty="0"/>
              <a:t>The process must then again request the disk file and the printer. </a:t>
            </a:r>
          </a:p>
          <a:p>
            <a:r>
              <a:rPr lang="en-US" sz="2400" dirty="0"/>
              <a:t>After copying the disk file to the printer, it releases these two resources </a:t>
            </a:r>
          </a:p>
          <a:p>
            <a:r>
              <a:rPr lang="en-US" sz="2400" dirty="0"/>
              <a:t>Terminates.</a:t>
            </a:r>
            <a:endParaRPr lang="en-US" altLang="en-US" sz="2400" dirty="0"/>
          </a:p>
        </p:txBody>
      </p:sp>
      <p:sp>
        <p:nvSpPr>
          <p:cNvPr id="16388" name="Text Box 1028"/>
          <p:cNvSpPr txBox="1">
            <a:spLocks noChangeArrowheads="1"/>
          </p:cNvSpPr>
          <p:nvPr/>
        </p:nvSpPr>
        <p:spPr bwMode="auto">
          <a:xfrm>
            <a:off x="819150" y="1114703"/>
            <a:ext cx="67762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b="1" dirty="0"/>
              <a:t>Hold and Wait-</a:t>
            </a:r>
            <a:r>
              <a:rPr lang="en-US" dirty="0"/>
              <a:t> Difference between these two protocols</a:t>
            </a:r>
            <a:endParaRPr lang="en-US" altLang="en-US" b="1" dirty="0"/>
          </a:p>
        </p:txBody>
      </p:sp>
      <p:sp>
        <p:nvSpPr>
          <p:cNvPr id="2" name="Date Placeholder 1"/>
          <p:cNvSpPr>
            <a:spLocks noGrp="1"/>
          </p:cNvSpPr>
          <p:nvPr>
            <p:ph type="dt" sz="half" idx="10"/>
          </p:nvPr>
        </p:nvSpPr>
        <p:spPr/>
        <p:txBody>
          <a:bodyPr/>
          <a:lstStyle/>
          <a:p>
            <a:fld id="{74916ADD-788E-4738-9D9B-A087FFDFDB69}"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41</a:t>
            </a:fld>
            <a:endParaRPr lang="en-US"/>
          </a:p>
        </p:txBody>
      </p:sp>
    </p:spTree>
    <p:extLst>
      <p:ext uri="{BB962C8B-B14F-4D97-AF65-F5344CB8AC3E}">
        <p14:creationId xmlns:p14="http://schemas.microsoft.com/office/powerpoint/2010/main" val="27468979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885825" y="198438"/>
            <a:ext cx="7800975" cy="576262"/>
          </a:xfrm>
        </p:spPr>
        <p:txBody>
          <a:bodyPr>
            <a:normAutofit fontScale="90000"/>
          </a:bodyPr>
          <a:lstStyle/>
          <a:p>
            <a:pPr eaLnBrk="1" hangingPunct="1"/>
            <a:r>
              <a:rPr lang="en-US" altLang="en-US"/>
              <a:t>Deadlock Prevention</a:t>
            </a:r>
          </a:p>
        </p:txBody>
      </p:sp>
      <p:sp>
        <p:nvSpPr>
          <p:cNvPr id="16387" name="Rectangle 1027"/>
          <p:cNvSpPr>
            <a:spLocks noGrp="1" noChangeArrowheads="1"/>
          </p:cNvSpPr>
          <p:nvPr>
            <p:ph type="body" idx="1"/>
          </p:nvPr>
        </p:nvSpPr>
        <p:spPr>
          <a:xfrm>
            <a:off x="1160463" y="1633538"/>
            <a:ext cx="6523037" cy="4310062"/>
          </a:xfrm>
        </p:spPr>
        <p:txBody>
          <a:bodyPr>
            <a:noAutofit/>
          </a:bodyPr>
          <a:lstStyle/>
          <a:p>
            <a:r>
              <a:rPr lang="en-US" sz="2400" dirty="0"/>
              <a:t>Two main disadvantages. </a:t>
            </a:r>
          </a:p>
          <a:p>
            <a:r>
              <a:rPr lang="en-US" sz="2400" dirty="0"/>
              <a:t>First Method, resource utilization may be low, </a:t>
            </a:r>
          </a:p>
          <a:p>
            <a:pPr lvl="1"/>
            <a:r>
              <a:rPr lang="en-US" sz="2400" u="sng" dirty="0"/>
              <a:t>since resources may be allocated but unused for a long period.</a:t>
            </a:r>
          </a:p>
          <a:p>
            <a:r>
              <a:rPr lang="en-US" sz="2400" dirty="0"/>
              <a:t>Second Method, starvation is possible. </a:t>
            </a:r>
          </a:p>
          <a:p>
            <a:pPr lvl="1"/>
            <a:r>
              <a:rPr lang="en-US" sz="2400" dirty="0"/>
              <a:t>A process that needs several popular resources may have to wait indefinitely, </a:t>
            </a:r>
          </a:p>
          <a:p>
            <a:pPr lvl="1"/>
            <a:r>
              <a:rPr lang="en-US" sz="2400" u="sng" dirty="0"/>
              <a:t>because at least one of the resources that it needs is always allocated to some other process.</a:t>
            </a:r>
            <a:endParaRPr lang="en-US" altLang="en-US" sz="2400" u="sng" dirty="0"/>
          </a:p>
        </p:txBody>
      </p:sp>
      <p:sp>
        <p:nvSpPr>
          <p:cNvPr id="16388" name="Text Box 1028"/>
          <p:cNvSpPr txBox="1">
            <a:spLocks noChangeArrowheads="1"/>
          </p:cNvSpPr>
          <p:nvPr/>
        </p:nvSpPr>
        <p:spPr bwMode="auto">
          <a:xfrm>
            <a:off x="819150" y="1114703"/>
            <a:ext cx="67762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b="1" dirty="0"/>
              <a:t>Hold and Wait-</a:t>
            </a:r>
            <a:r>
              <a:rPr lang="en-US" dirty="0"/>
              <a:t> Difference between these two protocols</a:t>
            </a:r>
            <a:endParaRPr lang="en-US" altLang="en-US" b="1" dirty="0"/>
          </a:p>
        </p:txBody>
      </p:sp>
      <p:sp>
        <p:nvSpPr>
          <p:cNvPr id="2" name="Date Placeholder 1"/>
          <p:cNvSpPr>
            <a:spLocks noGrp="1"/>
          </p:cNvSpPr>
          <p:nvPr>
            <p:ph type="dt" sz="half" idx="10"/>
          </p:nvPr>
        </p:nvSpPr>
        <p:spPr/>
        <p:txBody>
          <a:bodyPr/>
          <a:lstStyle/>
          <a:p>
            <a:fld id="{4DA9F24F-3ACD-4A35-9EAF-150F81B995D3}"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42</a:t>
            </a:fld>
            <a:endParaRPr lang="en-US"/>
          </a:p>
        </p:txBody>
      </p:sp>
    </p:spTree>
    <p:extLst>
      <p:ext uri="{BB962C8B-B14F-4D97-AF65-F5344CB8AC3E}">
        <p14:creationId xmlns:p14="http://schemas.microsoft.com/office/powerpoint/2010/main" val="27471262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03300" y="166688"/>
            <a:ext cx="7683500" cy="576262"/>
          </a:xfrm>
        </p:spPr>
        <p:txBody>
          <a:bodyPr>
            <a:normAutofit fontScale="90000"/>
          </a:bodyPr>
          <a:lstStyle/>
          <a:p>
            <a:pPr eaLnBrk="1" hangingPunct="1"/>
            <a:r>
              <a:rPr lang="en-US" altLang="en-US"/>
              <a:t>Deadlock Prevention (Cont.)</a:t>
            </a:r>
          </a:p>
        </p:txBody>
      </p:sp>
      <p:sp>
        <p:nvSpPr>
          <p:cNvPr id="17411" name="Rectangle 1027"/>
          <p:cNvSpPr>
            <a:spLocks noGrp="1" noChangeArrowheads="1"/>
          </p:cNvSpPr>
          <p:nvPr>
            <p:ph type="body" idx="1"/>
          </p:nvPr>
        </p:nvSpPr>
        <p:spPr>
          <a:xfrm>
            <a:off x="838200" y="1076325"/>
            <a:ext cx="6705600" cy="4446588"/>
          </a:xfrm>
        </p:spPr>
        <p:txBody>
          <a:bodyPr>
            <a:normAutofit fontScale="92500" lnSpcReduction="20000"/>
          </a:bodyPr>
          <a:lstStyle/>
          <a:p>
            <a:r>
              <a:rPr lang="en-US" altLang="en-US" b="1" dirty="0"/>
              <a:t>No Preemption</a:t>
            </a:r>
            <a:r>
              <a:rPr lang="en-US" altLang="en-US" dirty="0"/>
              <a:t> –</a:t>
            </a:r>
          </a:p>
          <a:p>
            <a:pPr lvl="1"/>
            <a:r>
              <a:rPr lang="en-US" altLang="en-US" dirty="0"/>
              <a:t>Method 1</a:t>
            </a:r>
          </a:p>
          <a:p>
            <a:pPr lvl="1"/>
            <a:r>
              <a:rPr lang="en-US" altLang="en-US" dirty="0"/>
              <a:t>If a process that is holding some resources requests another resource that cannot be immediately allocated to it, </a:t>
            </a:r>
          </a:p>
          <a:p>
            <a:pPr lvl="2"/>
            <a:r>
              <a:rPr lang="en-US" altLang="en-US" b="1" dirty="0">
                <a:solidFill>
                  <a:srgbClr val="0070C0"/>
                </a:solidFill>
              </a:rPr>
              <a:t>then all resources currently being held are released</a:t>
            </a:r>
          </a:p>
          <a:p>
            <a:pPr lvl="2"/>
            <a:r>
              <a:rPr lang="en-US" altLang="en-US" b="1" dirty="0">
                <a:solidFill>
                  <a:srgbClr val="0070C0"/>
                </a:solidFill>
              </a:rPr>
              <a:t>Preempted resources are added to the list of resources </a:t>
            </a:r>
          </a:p>
          <a:p>
            <a:pPr lvl="1"/>
            <a:r>
              <a:rPr lang="en-US" altLang="en-US" dirty="0"/>
              <a:t>Process will be restarted only when </a:t>
            </a:r>
          </a:p>
          <a:p>
            <a:pPr lvl="2"/>
            <a:r>
              <a:rPr lang="en-US" altLang="en-US" dirty="0"/>
              <a:t>it can regain its old resources, as well as </a:t>
            </a:r>
          </a:p>
          <a:p>
            <a:pPr lvl="2"/>
            <a:r>
              <a:rPr lang="en-US" altLang="en-US" dirty="0"/>
              <a:t>the new ones that it is requesting</a:t>
            </a:r>
          </a:p>
        </p:txBody>
      </p:sp>
      <p:sp>
        <p:nvSpPr>
          <p:cNvPr id="2" name="Date Placeholder 1"/>
          <p:cNvSpPr>
            <a:spLocks noGrp="1"/>
          </p:cNvSpPr>
          <p:nvPr>
            <p:ph type="dt" sz="half" idx="10"/>
          </p:nvPr>
        </p:nvSpPr>
        <p:spPr/>
        <p:txBody>
          <a:bodyPr/>
          <a:lstStyle/>
          <a:p>
            <a:fld id="{F316BC27-42EF-46F9-872E-3E7CD494A769}"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43</a:t>
            </a:fld>
            <a:endParaRPr lang="en-US"/>
          </a:p>
        </p:txBody>
      </p:sp>
    </p:spTree>
    <p:extLst>
      <p:ext uri="{BB962C8B-B14F-4D97-AF65-F5344CB8AC3E}">
        <p14:creationId xmlns:p14="http://schemas.microsoft.com/office/powerpoint/2010/main" val="2206470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03300" y="166688"/>
            <a:ext cx="7683500" cy="576262"/>
          </a:xfrm>
        </p:spPr>
        <p:txBody>
          <a:bodyPr>
            <a:normAutofit fontScale="90000"/>
          </a:bodyPr>
          <a:lstStyle/>
          <a:p>
            <a:pPr eaLnBrk="1" hangingPunct="1"/>
            <a:r>
              <a:rPr lang="en-US" altLang="en-US"/>
              <a:t>Deadlock Prevention (Cont.)</a:t>
            </a:r>
          </a:p>
        </p:txBody>
      </p:sp>
      <p:sp>
        <p:nvSpPr>
          <p:cNvPr id="17411" name="Rectangle 1027"/>
          <p:cNvSpPr>
            <a:spLocks noGrp="1" noChangeArrowheads="1"/>
          </p:cNvSpPr>
          <p:nvPr>
            <p:ph type="body" idx="1"/>
          </p:nvPr>
        </p:nvSpPr>
        <p:spPr>
          <a:xfrm>
            <a:off x="838200" y="1076324"/>
            <a:ext cx="7239000" cy="5248275"/>
          </a:xfrm>
        </p:spPr>
        <p:txBody>
          <a:bodyPr>
            <a:normAutofit/>
          </a:bodyPr>
          <a:lstStyle/>
          <a:p>
            <a:r>
              <a:rPr lang="en-US" altLang="en-US" b="1" dirty="0"/>
              <a:t>No Preemption</a:t>
            </a:r>
            <a:r>
              <a:rPr lang="en-US" altLang="en-US" dirty="0"/>
              <a:t> –</a:t>
            </a:r>
          </a:p>
          <a:p>
            <a:pPr lvl="1"/>
            <a:r>
              <a:rPr lang="en-US" altLang="en-US" sz="2400" dirty="0"/>
              <a:t>Method 2-</a:t>
            </a:r>
          </a:p>
          <a:p>
            <a:r>
              <a:rPr lang="en-US" sz="2400" dirty="0"/>
              <a:t>If a process requests some resources, </a:t>
            </a:r>
          </a:p>
          <a:p>
            <a:pPr lvl="1"/>
            <a:r>
              <a:rPr lang="en-US" sz="2400" dirty="0"/>
              <a:t>If they are not available, </a:t>
            </a:r>
          </a:p>
          <a:p>
            <a:pPr lvl="1"/>
            <a:r>
              <a:rPr lang="en-US" sz="2400" dirty="0">
                <a:solidFill>
                  <a:srgbClr val="0070C0"/>
                </a:solidFill>
              </a:rPr>
              <a:t>check If they are allocated to some other process that is waiting for additional resources. </a:t>
            </a:r>
          </a:p>
          <a:p>
            <a:r>
              <a:rPr lang="en-US" sz="2400" dirty="0"/>
              <a:t>If so, we </a:t>
            </a:r>
          </a:p>
          <a:p>
            <a:pPr lvl="1"/>
            <a:r>
              <a:rPr lang="en-US" sz="2400" dirty="0">
                <a:solidFill>
                  <a:srgbClr val="0070C0"/>
                </a:solidFill>
              </a:rPr>
              <a:t>preempt the desired resources from the waiting process and </a:t>
            </a:r>
          </a:p>
          <a:p>
            <a:pPr lvl="1"/>
            <a:r>
              <a:rPr lang="en-US" sz="2400" dirty="0">
                <a:solidFill>
                  <a:srgbClr val="0070C0"/>
                </a:solidFill>
              </a:rPr>
              <a:t>allocate them to the requesting process. </a:t>
            </a:r>
          </a:p>
        </p:txBody>
      </p:sp>
      <p:sp>
        <p:nvSpPr>
          <p:cNvPr id="2" name="Date Placeholder 1"/>
          <p:cNvSpPr>
            <a:spLocks noGrp="1"/>
          </p:cNvSpPr>
          <p:nvPr>
            <p:ph type="dt" sz="half" idx="10"/>
          </p:nvPr>
        </p:nvSpPr>
        <p:spPr/>
        <p:txBody>
          <a:bodyPr/>
          <a:lstStyle/>
          <a:p>
            <a:fld id="{46E15F19-AAD0-47F7-ACEF-1EDD9DDD5C5E}"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44</a:t>
            </a:fld>
            <a:endParaRPr lang="en-US"/>
          </a:p>
        </p:txBody>
      </p:sp>
    </p:spTree>
    <p:extLst>
      <p:ext uri="{BB962C8B-B14F-4D97-AF65-F5344CB8AC3E}">
        <p14:creationId xmlns:p14="http://schemas.microsoft.com/office/powerpoint/2010/main" val="2626198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03300" y="166688"/>
            <a:ext cx="7683500" cy="576262"/>
          </a:xfrm>
        </p:spPr>
        <p:txBody>
          <a:bodyPr>
            <a:normAutofit fontScale="90000"/>
          </a:bodyPr>
          <a:lstStyle/>
          <a:p>
            <a:pPr eaLnBrk="1" hangingPunct="1"/>
            <a:r>
              <a:rPr lang="en-US" altLang="en-US"/>
              <a:t>Deadlock Prevention (Cont.)</a:t>
            </a:r>
          </a:p>
        </p:txBody>
      </p:sp>
      <p:sp>
        <p:nvSpPr>
          <p:cNvPr id="17411" name="Rectangle 1027"/>
          <p:cNvSpPr>
            <a:spLocks noGrp="1" noChangeArrowheads="1"/>
          </p:cNvSpPr>
          <p:nvPr>
            <p:ph type="body" idx="1"/>
          </p:nvPr>
        </p:nvSpPr>
        <p:spPr>
          <a:xfrm>
            <a:off x="838200" y="1076324"/>
            <a:ext cx="7239000" cy="5248275"/>
          </a:xfrm>
        </p:spPr>
        <p:txBody>
          <a:bodyPr>
            <a:normAutofit lnSpcReduction="10000"/>
          </a:bodyPr>
          <a:lstStyle/>
          <a:p>
            <a:r>
              <a:rPr lang="en-US" altLang="en-US" b="1" dirty="0"/>
              <a:t>No Preemption</a:t>
            </a:r>
            <a:r>
              <a:rPr lang="en-US" altLang="en-US" dirty="0"/>
              <a:t> –</a:t>
            </a:r>
          </a:p>
          <a:p>
            <a:pPr lvl="1"/>
            <a:r>
              <a:rPr lang="en-US" altLang="en-US" dirty="0"/>
              <a:t>Method 2-</a:t>
            </a:r>
          </a:p>
          <a:p>
            <a:r>
              <a:rPr lang="en-US" sz="2400" dirty="0"/>
              <a:t>If the resources are </a:t>
            </a:r>
          </a:p>
          <a:p>
            <a:pPr lvl="1"/>
            <a:r>
              <a:rPr lang="en-US" sz="2000" dirty="0">
                <a:solidFill>
                  <a:srgbClr val="0070C0"/>
                </a:solidFill>
              </a:rPr>
              <a:t>neither available </a:t>
            </a:r>
          </a:p>
          <a:p>
            <a:pPr lvl="1"/>
            <a:r>
              <a:rPr lang="en-US" sz="2000" dirty="0">
                <a:solidFill>
                  <a:srgbClr val="0070C0"/>
                </a:solidFill>
              </a:rPr>
              <a:t>nor held by a waiting process, </a:t>
            </a:r>
          </a:p>
          <a:p>
            <a:pPr lvl="1"/>
            <a:r>
              <a:rPr lang="en-US" sz="2000" dirty="0"/>
              <a:t>the requesting process must wait. </a:t>
            </a:r>
          </a:p>
          <a:p>
            <a:r>
              <a:rPr lang="en-US" sz="2400" dirty="0"/>
              <a:t>While it is waiting, </a:t>
            </a:r>
          </a:p>
          <a:p>
            <a:pPr lvl="1"/>
            <a:r>
              <a:rPr lang="en-US" sz="2000" dirty="0">
                <a:solidFill>
                  <a:srgbClr val="0070C0"/>
                </a:solidFill>
              </a:rPr>
              <a:t>some of its resources may be preempted, </a:t>
            </a:r>
          </a:p>
          <a:p>
            <a:pPr lvl="1"/>
            <a:r>
              <a:rPr lang="en-US" sz="2000" dirty="0">
                <a:solidFill>
                  <a:srgbClr val="0070C0"/>
                </a:solidFill>
              </a:rPr>
              <a:t>but only if another process requests them.</a:t>
            </a:r>
            <a:r>
              <a:rPr lang="en-US" sz="2000" dirty="0"/>
              <a:t> </a:t>
            </a:r>
          </a:p>
          <a:p>
            <a:r>
              <a:rPr lang="en-US" sz="2400" dirty="0"/>
              <a:t>A process can be restarted only </a:t>
            </a:r>
          </a:p>
          <a:p>
            <a:pPr lvl="1"/>
            <a:r>
              <a:rPr lang="en-US" sz="2000" dirty="0"/>
              <a:t>when it is allocated the new resources it is requesting and</a:t>
            </a:r>
          </a:p>
          <a:p>
            <a:pPr lvl="1"/>
            <a:r>
              <a:rPr lang="en-US" sz="2000" dirty="0"/>
              <a:t> recovers any resources that were preempted while it was waiting.</a:t>
            </a:r>
            <a:endParaRPr lang="en-US" altLang="en-US" sz="2000" dirty="0"/>
          </a:p>
        </p:txBody>
      </p:sp>
      <p:sp>
        <p:nvSpPr>
          <p:cNvPr id="2" name="Date Placeholder 1"/>
          <p:cNvSpPr>
            <a:spLocks noGrp="1"/>
          </p:cNvSpPr>
          <p:nvPr>
            <p:ph type="dt" sz="half" idx="10"/>
          </p:nvPr>
        </p:nvSpPr>
        <p:spPr/>
        <p:txBody>
          <a:bodyPr/>
          <a:lstStyle/>
          <a:p>
            <a:fld id="{47635015-0799-4FEA-A0A5-BBF742652F19}"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45</a:t>
            </a:fld>
            <a:endParaRPr lang="en-US"/>
          </a:p>
        </p:txBody>
      </p:sp>
    </p:spTree>
    <p:extLst>
      <p:ext uri="{BB962C8B-B14F-4D97-AF65-F5344CB8AC3E}">
        <p14:creationId xmlns:p14="http://schemas.microsoft.com/office/powerpoint/2010/main" val="4456553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03300" y="166688"/>
            <a:ext cx="7683500" cy="576262"/>
          </a:xfrm>
        </p:spPr>
        <p:txBody>
          <a:bodyPr>
            <a:normAutofit fontScale="90000"/>
          </a:bodyPr>
          <a:lstStyle/>
          <a:p>
            <a:pPr eaLnBrk="1" hangingPunct="1"/>
            <a:r>
              <a:rPr lang="en-US" altLang="en-US"/>
              <a:t>Deadlock Prevention (Cont.)</a:t>
            </a:r>
          </a:p>
        </p:txBody>
      </p:sp>
      <p:sp>
        <p:nvSpPr>
          <p:cNvPr id="17411" name="Rectangle 1027"/>
          <p:cNvSpPr>
            <a:spLocks noGrp="1" noChangeArrowheads="1"/>
          </p:cNvSpPr>
          <p:nvPr>
            <p:ph type="body" idx="1"/>
          </p:nvPr>
        </p:nvSpPr>
        <p:spPr>
          <a:xfrm>
            <a:off x="838200" y="1076325"/>
            <a:ext cx="6705600" cy="4446588"/>
          </a:xfrm>
        </p:spPr>
        <p:txBody>
          <a:bodyPr>
            <a:normAutofit/>
          </a:bodyPr>
          <a:lstStyle/>
          <a:p>
            <a:r>
              <a:rPr lang="en-US" altLang="en-US" b="1" dirty="0"/>
              <a:t>Circular Wait</a:t>
            </a:r>
            <a:r>
              <a:rPr lang="en-US" altLang="en-US" dirty="0"/>
              <a:t> – </a:t>
            </a:r>
          </a:p>
          <a:p>
            <a:r>
              <a:rPr lang="en-US" altLang="en-US" dirty="0"/>
              <a:t>Impose a total ordering of all resource types, </a:t>
            </a:r>
          </a:p>
          <a:p>
            <a:r>
              <a:rPr lang="en-US" altLang="en-US" dirty="0"/>
              <a:t>Requires that </a:t>
            </a:r>
            <a:r>
              <a:rPr lang="en-US" altLang="en-US" dirty="0">
                <a:solidFill>
                  <a:srgbClr val="0070C0"/>
                </a:solidFill>
              </a:rPr>
              <a:t>each process requests resources in an increasing order of enumeration</a:t>
            </a:r>
          </a:p>
          <a:p>
            <a:pPr lvl="1"/>
            <a:endParaRPr lang="en-US" altLang="en-US" dirty="0"/>
          </a:p>
        </p:txBody>
      </p:sp>
      <p:sp>
        <p:nvSpPr>
          <p:cNvPr id="2" name="Date Placeholder 1"/>
          <p:cNvSpPr>
            <a:spLocks noGrp="1"/>
          </p:cNvSpPr>
          <p:nvPr>
            <p:ph type="dt" sz="half" idx="10"/>
          </p:nvPr>
        </p:nvSpPr>
        <p:spPr/>
        <p:txBody>
          <a:bodyPr/>
          <a:lstStyle/>
          <a:p>
            <a:fld id="{3498D18C-0A21-4073-926A-627222B36DFF}"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46</a:t>
            </a:fld>
            <a:endParaRPr lang="en-US"/>
          </a:p>
        </p:txBody>
      </p:sp>
    </p:spTree>
    <p:extLst>
      <p:ext uri="{BB962C8B-B14F-4D97-AF65-F5344CB8AC3E}">
        <p14:creationId xmlns:p14="http://schemas.microsoft.com/office/powerpoint/2010/main" val="2017784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03300" y="166688"/>
            <a:ext cx="7683500" cy="576262"/>
          </a:xfrm>
        </p:spPr>
        <p:txBody>
          <a:bodyPr>
            <a:normAutofit fontScale="90000"/>
          </a:bodyPr>
          <a:lstStyle/>
          <a:p>
            <a:pPr eaLnBrk="1" hangingPunct="1"/>
            <a:r>
              <a:rPr lang="en-US" altLang="en-US"/>
              <a:t>Deadlock Prevention (Cont.)</a:t>
            </a:r>
          </a:p>
        </p:txBody>
      </p:sp>
      <p:sp>
        <p:nvSpPr>
          <p:cNvPr id="17411" name="Rectangle 1027"/>
          <p:cNvSpPr>
            <a:spLocks noGrp="1" noChangeArrowheads="1"/>
          </p:cNvSpPr>
          <p:nvPr>
            <p:ph type="body" idx="1"/>
          </p:nvPr>
        </p:nvSpPr>
        <p:spPr>
          <a:xfrm>
            <a:off x="838200" y="1076325"/>
            <a:ext cx="6705600" cy="4446588"/>
          </a:xfrm>
        </p:spPr>
        <p:txBody>
          <a:bodyPr>
            <a:normAutofit/>
          </a:bodyPr>
          <a:lstStyle/>
          <a:p>
            <a:r>
              <a:rPr lang="en-US" altLang="en-US" b="1" dirty="0"/>
              <a:t>Circular Wait</a:t>
            </a:r>
            <a:r>
              <a:rPr lang="en-US" altLang="en-US" dirty="0"/>
              <a:t> </a:t>
            </a:r>
          </a:p>
          <a:p>
            <a:r>
              <a:rPr lang="en-US" sz="2400" i="1" dirty="0"/>
              <a:t>Resources R </a:t>
            </a:r>
            <a:r>
              <a:rPr lang="en-US" sz="2400" dirty="0"/>
              <a:t>= { R1, R2, ... , Rm} </a:t>
            </a:r>
          </a:p>
          <a:p>
            <a:r>
              <a:rPr lang="en-US" sz="2400" dirty="0"/>
              <a:t>Assign to each resource type a unique integer number, </a:t>
            </a:r>
          </a:p>
          <a:p>
            <a:pPr lvl="1"/>
            <a:r>
              <a:rPr lang="en-US" sz="2400" dirty="0"/>
              <a:t>which allows us to compare two resources </a:t>
            </a:r>
          </a:p>
          <a:p>
            <a:pPr lvl="1"/>
            <a:r>
              <a:rPr lang="en-US" sz="2400" dirty="0">
                <a:solidFill>
                  <a:srgbClr val="0070C0"/>
                </a:solidFill>
              </a:rPr>
              <a:t>to determine whether one precedes another in our ordering. </a:t>
            </a:r>
          </a:p>
          <a:p>
            <a:r>
              <a:rPr lang="en-US" sz="2400" dirty="0"/>
              <a:t>Define a one-to-one function </a:t>
            </a:r>
          </a:p>
          <a:p>
            <a:pPr marL="0" indent="0">
              <a:buNone/>
            </a:pPr>
            <a:r>
              <a:rPr lang="en-US" sz="2400" dirty="0"/>
              <a:t>		</a:t>
            </a:r>
            <a:r>
              <a:rPr lang="en-US" sz="2400" dirty="0">
                <a:solidFill>
                  <a:srgbClr val="0070C0"/>
                </a:solidFill>
              </a:rPr>
              <a:t>F: </a:t>
            </a:r>
            <a:r>
              <a:rPr lang="en-US" sz="2400" i="1" dirty="0">
                <a:solidFill>
                  <a:srgbClr val="0070C0"/>
                </a:solidFill>
              </a:rPr>
              <a:t>R -&gt;</a:t>
            </a:r>
            <a:r>
              <a:rPr lang="en-US" sz="2400" dirty="0">
                <a:solidFill>
                  <a:srgbClr val="0070C0"/>
                </a:solidFill>
              </a:rPr>
              <a:t> </a:t>
            </a:r>
            <a:r>
              <a:rPr lang="en-US" sz="2400" i="1" dirty="0">
                <a:solidFill>
                  <a:srgbClr val="0070C0"/>
                </a:solidFill>
              </a:rPr>
              <a:t>N</a:t>
            </a:r>
          </a:p>
          <a:p>
            <a:r>
              <a:rPr lang="en-US" sz="2400" dirty="0"/>
              <a:t>where </a:t>
            </a:r>
            <a:r>
              <a:rPr lang="en-US" sz="2400" i="1" dirty="0"/>
              <a:t>N </a:t>
            </a:r>
            <a:r>
              <a:rPr lang="en-US" sz="2400" dirty="0"/>
              <a:t>is the set of natural numbers. </a:t>
            </a:r>
          </a:p>
        </p:txBody>
      </p:sp>
      <p:sp>
        <p:nvSpPr>
          <p:cNvPr id="2" name="Date Placeholder 1"/>
          <p:cNvSpPr>
            <a:spLocks noGrp="1"/>
          </p:cNvSpPr>
          <p:nvPr>
            <p:ph type="dt" sz="half" idx="10"/>
          </p:nvPr>
        </p:nvSpPr>
        <p:spPr/>
        <p:txBody>
          <a:bodyPr/>
          <a:lstStyle/>
          <a:p>
            <a:fld id="{9C83D22D-9527-4B7E-8C1D-A846FCD19EB6}"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47</a:t>
            </a:fld>
            <a:endParaRPr lang="en-US"/>
          </a:p>
        </p:txBody>
      </p:sp>
    </p:spTree>
    <p:extLst>
      <p:ext uri="{BB962C8B-B14F-4D97-AF65-F5344CB8AC3E}">
        <p14:creationId xmlns:p14="http://schemas.microsoft.com/office/powerpoint/2010/main" val="1359852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03300" y="166688"/>
            <a:ext cx="7683500" cy="576262"/>
          </a:xfrm>
        </p:spPr>
        <p:txBody>
          <a:bodyPr>
            <a:normAutofit fontScale="90000"/>
          </a:bodyPr>
          <a:lstStyle/>
          <a:p>
            <a:pPr eaLnBrk="1" hangingPunct="1"/>
            <a:r>
              <a:rPr lang="en-US" altLang="en-US"/>
              <a:t>Deadlock Prevention (Cont.)</a:t>
            </a:r>
          </a:p>
        </p:txBody>
      </p:sp>
      <p:sp>
        <p:nvSpPr>
          <p:cNvPr id="17411" name="Rectangle 1027"/>
          <p:cNvSpPr>
            <a:spLocks noGrp="1" noChangeArrowheads="1"/>
          </p:cNvSpPr>
          <p:nvPr>
            <p:ph type="body" idx="1"/>
          </p:nvPr>
        </p:nvSpPr>
        <p:spPr>
          <a:xfrm>
            <a:off x="838200" y="1076325"/>
            <a:ext cx="6705600" cy="4446588"/>
          </a:xfrm>
        </p:spPr>
        <p:txBody>
          <a:bodyPr>
            <a:noAutofit/>
          </a:bodyPr>
          <a:lstStyle/>
          <a:p>
            <a:r>
              <a:rPr lang="en-US" altLang="en-US" sz="2400" b="1" dirty="0"/>
              <a:t>Circular Wait</a:t>
            </a:r>
            <a:r>
              <a:rPr lang="en-US" altLang="en-US" sz="2400" dirty="0"/>
              <a:t> </a:t>
            </a:r>
          </a:p>
          <a:p>
            <a:r>
              <a:rPr lang="en-US" sz="2400" dirty="0"/>
              <a:t>For example, if the set of resource types </a:t>
            </a:r>
            <a:r>
              <a:rPr lang="en-US" sz="2400" i="1" dirty="0"/>
              <a:t>R </a:t>
            </a:r>
            <a:r>
              <a:rPr lang="en-US" sz="2400" dirty="0"/>
              <a:t>includes  tape drives, disk drives, and printers, then the function </a:t>
            </a:r>
            <a:r>
              <a:rPr lang="en-US" sz="2400" i="1" dirty="0"/>
              <a:t>F </a:t>
            </a:r>
            <a:r>
              <a:rPr lang="en-US" sz="2400" dirty="0"/>
              <a:t>might be defined as follows:</a:t>
            </a:r>
          </a:p>
          <a:p>
            <a:pPr marL="0" indent="0">
              <a:buNone/>
            </a:pPr>
            <a:r>
              <a:rPr lang="en-US" sz="2400" i="1" dirty="0"/>
              <a:t>	F </a:t>
            </a:r>
            <a:r>
              <a:rPr lang="en-US" sz="2400" dirty="0"/>
              <a:t>(tape drive) = 1</a:t>
            </a:r>
          </a:p>
          <a:p>
            <a:pPr marL="0" indent="0">
              <a:buNone/>
            </a:pPr>
            <a:r>
              <a:rPr lang="en-US" sz="2400" i="1" dirty="0"/>
              <a:t>	F </a:t>
            </a:r>
            <a:r>
              <a:rPr lang="en-US" sz="2400" dirty="0"/>
              <a:t>(disk drive) = 5</a:t>
            </a:r>
          </a:p>
          <a:p>
            <a:pPr marL="0" indent="0">
              <a:buNone/>
            </a:pPr>
            <a:r>
              <a:rPr lang="en-US" sz="2400" i="1" dirty="0"/>
              <a:t>	F </a:t>
            </a:r>
            <a:r>
              <a:rPr lang="en-US" sz="2400" dirty="0"/>
              <a:t>(printer) = 12</a:t>
            </a:r>
          </a:p>
          <a:p>
            <a:r>
              <a:rPr lang="en-US" sz="2400" dirty="0"/>
              <a:t>A process that wants to use the tape drive and printer at the same time </a:t>
            </a:r>
          </a:p>
          <a:p>
            <a:pPr lvl="1"/>
            <a:r>
              <a:rPr lang="en-US" sz="2400" dirty="0">
                <a:solidFill>
                  <a:srgbClr val="0070C0"/>
                </a:solidFill>
              </a:rPr>
              <a:t>must first request the tape drive and then request the printer.</a:t>
            </a:r>
            <a:endParaRPr lang="en-US" altLang="en-US" sz="2400" dirty="0">
              <a:solidFill>
                <a:srgbClr val="0070C0"/>
              </a:solidFill>
            </a:endParaRPr>
          </a:p>
        </p:txBody>
      </p:sp>
      <p:sp>
        <p:nvSpPr>
          <p:cNvPr id="2" name="Date Placeholder 1"/>
          <p:cNvSpPr>
            <a:spLocks noGrp="1"/>
          </p:cNvSpPr>
          <p:nvPr>
            <p:ph type="dt" sz="half" idx="10"/>
          </p:nvPr>
        </p:nvSpPr>
        <p:spPr/>
        <p:txBody>
          <a:bodyPr/>
          <a:lstStyle/>
          <a:p>
            <a:fld id="{AFFD14F9-7DC9-463C-A998-EFD1C7729EBC}"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48</a:t>
            </a:fld>
            <a:endParaRPr lang="en-US"/>
          </a:p>
        </p:txBody>
      </p:sp>
    </p:spTree>
    <p:extLst>
      <p:ext uri="{BB962C8B-B14F-4D97-AF65-F5344CB8AC3E}">
        <p14:creationId xmlns:p14="http://schemas.microsoft.com/office/powerpoint/2010/main" val="20913642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1003300" y="166688"/>
            <a:ext cx="7683500" cy="576262"/>
          </a:xfrm>
        </p:spPr>
        <p:txBody>
          <a:bodyPr>
            <a:normAutofit fontScale="90000"/>
          </a:bodyPr>
          <a:lstStyle/>
          <a:p>
            <a:pPr eaLnBrk="1" hangingPunct="1"/>
            <a:r>
              <a:rPr lang="en-US" altLang="en-US"/>
              <a:t>Deadlock Prevention (Cont.)</a:t>
            </a:r>
          </a:p>
        </p:txBody>
      </p:sp>
      <p:sp>
        <p:nvSpPr>
          <p:cNvPr id="17411" name="Rectangle 1027"/>
          <p:cNvSpPr>
            <a:spLocks noGrp="1" noChangeArrowheads="1"/>
          </p:cNvSpPr>
          <p:nvPr>
            <p:ph type="body" idx="1"/>
          </p:nvPr>
        </p:nvSpPr>
        <p:spPr>
          <a:xfrm>
            <a:off x="838200" y="1076325"/>
            <a:ext cx="6705600" cy="4446588"/>
          </a:xfrm>
        </p:spPr>
        <p:txBody>
          <a:bodyPr>
            <a:normAutofit/>
          </a:bodyPr>
          <a:lstStyle/>
          <a:p>
            <a:r>
              <a:rPr lang="en-US" altLang="en-US" b="1" dirty="0"/>
              <a:t>Circular Wait</a:t>
            </a:r>
            <a:r>
              <a:rPr lang="en-US" altLang="en-US" dirty="0"/>
              <a:t> </a:t>
            </a:r>
          </a:p>
          <a:p>
            <a:r>
              <a:rPr lang="en-US" sz="2400" dirty="0"/>
              <a:t>A process can initially request any number of instances of a resource type, </a:t>
            </a:r>
            <a:r>
              <a:rPr lang="en-US" sz="2400" i="1" dirty="0" err="1"/>
              <a:t>Ri</a:t>
            </a:r>
            <a:r>
              <a:rPr lang="en-US" sz="2400" i="1" dirty="0"/>
              <a:t>. </a:t>
            </a:r>
          </a:p>
          <a:p>
            <a:r>
              <a:rPr lang="en-US" sz="2400" dirty="0"/>
              <a:t>After that, the process can request instances of resource type </a:t>
            </a:r>
            <a:r>
              <a:rPr lang="en-US" sz="2400" i="1" dirty="0" err="1"/>
              <a:t>Rj</a:t>
            </a:r>
            <a:r>
              <a:rPr lang="en-US" sz="2400" i="1" dirty="0"/>
              <a:t> </a:t>
            </a:r>
          </a:p>
          <a:p>
            <a:r>
              <a:rPr lang="en-US" sz="2400" dirty="0"/>
              <a:t>If and only if F(</a:t>
            </a:r>
            <a:r>
              <a:rPr lang="en-US" sz="2400" dirty="0" err="1"/>
              <a:t>Rj</a:t>
            </a:r>
            <a:r>
              <a:rPr lang="en-US" sz="2400" dirty="0"/>
              <a:t>) &gt; F(</a:t>
            </a:r>
            <a:r>
              <a:rPr lang="en-US" sz="2400" dirty="0" err="1"/>
              <a:t>Ri</a:t>
            </a:r>
            <a:r>
              <a:rPr lang="en-US" sz="2400" dirty="0"/>
              <a:t>)</a:t>
            </a:r>
          </a:p>
          <a:p>
            <a:endParaRPr lang="en-US" sz="2400" dirty="0"/>
          </a:p>
          <a:p>
            <a:endParaRPr lang="en-US" sz="2400" dirty="0"/>
          </a:p>
        </p:txBody>
      </p:sp>
      <p:sp>
        <p:nvSpPr>
          <p:cNvPr id="2" name="Date Placeholder 1"/>
          <p:cNvSpPr>
            <a:spLocks noGrp="1"/>
          </p:cNvSpPr>
          <p:nvPr>
            <p:ph type="dt" sz="half" idx="10"/>
          </p:nvPr>
        </p:nvSpPr>
        <p:spPr/>
        <p:txBody>
          <a:bodyPr/>
          <a:lstStyle/>
          <a:p>
            <a:fld id="{EC9EE676-DBCD-40AD-946F-AE50C41852F4}"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49</a:t>
            </a:fld>
            <a:endParaRPr lang="en-US"/>
          </a:p>
        </p:txBody>
      </p:sp>
    </p:spTree>
    <p:extLst>
      <p:ext uri="{BB962C8B-B14F-4D97-AF65-F5344CB8AC3E}">
        <p14:creationId xmlns:p14="http://schemas.microsoft.com/office/powerpoint/2010/main" val="207718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76213"/>
            <a:ext cx="8229600" cy="576262"/>
          </a:xfrm>
        </p:spPr>
        <p:txBody>
          <a:bodyPr>
            <a:normAutofit fontScale="90000"/>
          </a:bodyPr>
          <a:lstStyle/>
          <a:p>
            <a:pPr eaLnBrk="1" hangingPunct="1"/>
            <a:r>
              <a:rPr lang="en-US" altLang="en-US"/>
              <a:t>System Model</a:t>
            </a:r>
          </a:p>
        </p:txBody>
      </p:sp>
      <p:sp>
        <p:nvSpPr>
          <p:cNvPr id="6147" name="Rectangle 3"/>
          <p:cNvSpPr>
            <a:spLocks noGrp="1" noChangeArrowheads="1"/>
          </p:cNvSpPr>
          <p:nvPr>
            <p:ph type="body" idx="1"/>
          </p:nvPr>
        </p:nvSpPr>
        <p:spPr>
          <a:xfrm>
            <a:off x="941388" y="1158875"/>
            <a:ext cx="7351712" cy="4483100"/>
          </a:xfrm>
        </p:spPr>
        <p:txBody>
          <a:bodyPr>
            <a:normAutofit/>
          </a:bodyPr>
          <a:lstStyle/>
          <a:p>
            <a:r>
              <a:rPr lang="en-US" altLang="en-US" sz="2800" dirty="0"/>
              <a:t>Resource types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 ., </a:t>
            </a:r>
            <a:r>
              <a:rPr lang="en-US" altLang="en-US" sz="2800" i="1" dirty="0"/>
              <a:t>R</a:t>
            </a:r>
            <a:r>
              <a:rPr lang="en-US" altLang="en-US" sz="2800" baseline="-25000" dirty="0"/>
              <a:t>m</a:t>
            </a:r>
          </a:p>
          <a:p>
            <a:r>
              <a:rPr lang="en-US" altLang="en-US" sz="2800" dirty="0"/>
              <a:t>Each resource type </a:t>
            </a:r>
            <a:r>
              <a:rPr lang="en-US" altLang="en-US" sz="2800" i="1" dirty="0" err="1"/>
              <a:t>R</a:t>
            </a:r>
            <a:r>
              <a:rPr lang="en-US" altLang="en-US" sz="2800" baseline="-25000" dirty="0" err="1"/>
              <a:t>i</a:t>
            </a:r>
            <a:r>
              <a:rPr lang="en-US" altLang="en-US" sz="2800" dirty="0"/>
              <a:t> has </a:t>
            </a:r>
            <a:r>
              <a:rPr lang="en-US" altLang="en-US" sz="2800" i="1" dirty="0"/>
              <a:t>W</a:t>
            </a:r>
            <a:r>
              <a:rPr lang="en-US" altLang="en-US" sz="2800" baseline="-25000" dirty="0"/>
              <a:t>i</a:t>
            </a:r>
            <a:r>
              <a:rPr lang="en-US" altLang="en-US" sz="2800" dirty="0"/>
              <a:t> instances.</a:t>
            </a:r>
          </a:p>
          <a:p>
            <a:r>
              <a:rPr lang="en-US" altLang="en-US" sz="2800" dirty="0"/>
              <a:t>A process may utilize a resource in only the following sequence:</a:t>
            </a:r>
          </a:p>
          <a:p>
            <a:pPr lvl="1"/>
            <a:r>
              <a:rPr lang="en-US" altLang="en-US" sz="2400" b="1" dirty="0"/>
              <a:t>request </a:t>
            </a:r>
          </a:p>
          <a:p>
            <a:pPr lvl="1"/>
            <a:r>
              <a:rPr lang="en-US" altLang="en-US" sz="2400" b="1" dirty="0"/>
              <a:t>use </a:t>
            </a:r>
          </a:p>
          <a:p>
            <a:pPr lvl="1"/>
            <a:r>
              <a:rPr lang="en-US" altLang="en-US" sz="2400" b="1" dirty="0"/>
              <a:t>release</a:t>
            </a:r>
          </a:p>
        </p:txBody>
      </p:sp>
      <p:sp>
        <p:nvSpPr>
          <p:cNvPr id="2" name="Date Placeholder 1"/>
          <p:cNvSpPr>
            <a:spLocks noGrp="1"/>
          </p:cNvSpPr>
          <p:nvPr>
            <p:ph type="dt" sz="half" idx="10"/>
          </p:nvPr>
        </p:nvSpPr>
        <p:spPr/>
        <p:txBody>
          <a:bodyPr/>
          <a:lstStyle/>
          <a:p>
            <a:fld id="{6A0A65CE-4E04-4503-B9A2-B21653ACD278}"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5</a:t>
            </a:fld>
            <a:endParaRPr lang="en-US"/>
          </a:p>
        </p:txBody>
      </p:sp>
    </p:spTree>
    <p:extLst>
      <p:ext uri="{BB962C8B-B14F-4D97-AF65-F5344CB8AC3E}">
        <p14:creationId xmlns:p14="http://schemas.microsoft.com/office/powerpoint/2010/main" val="20896226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3048000"/>
            <a:ext cx="7762875" cy="576262"/>
          </a:xfrm>
        </p:spPr>
        <p:txBody>
          <a:bodyPr>
            <a:normAutofit fontScale="90000"/>
          </a:bodyPr>
          <a:lstStyle/>
          <a:p>
            <a:pPr eaLnBrk="1" hangingPunct="1"/>
            <a:r>
              <a:rPr lang="en-US" altLang="en-US" dirty="0"/>
              <a:t>Deadlock Avoidance</a:t>
            </a:r>
          </a:p>
        </p:txBody>
      </p:sp>
      <p:sp>
        <p:nvSpPr>
          <p:cNvPr id="2" name="Date Placeholder 1"/>
          <p:cNvSpPr>
            <a:spLocks noGrp="1"/>
          </p:cNvSpPr>
          <p:nvPr>
            <p:ph type="dt" sz="half" idx="10"/>
          </p:nvPr>
        </p:nvSpPr>
        <p:spPr/>
        <p:txBody>
          <a:bodyPr/>
          <a:lstStyle/>
          <a:p>
            <a:fld id="{9678F021-4F61-4440-82F6-4A85D4932A9D}"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50</a:t>
            </a:fld>
            <a:endParaRPr lang="en-US"/>
          </a:p>
        </p:txBody>
      </p:sp>
    </p:spTree>
    <p:extLst>
      <p:ext uri="{BB962C8B-B14F-4D97-AF65-F5344CB8AC3E}">
        <p14:creationId xmlns:p14="http://schemas.microsoft.com/office/powerpoint/2010/main" val="40589140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23925" y="198438"/>
            <a:ext cx="7762875" cy="576262"/>
          </a:xfrm>
        </p:spPr>
        <p:txBody>
          <a:bodyPr>
            <a:normAutofit fontScale="90000"/>
          </a:bodyPr>
          <a:lstStyle/>
          <a:p>
            <a:pPr eaLnBrk="1" hangingPunct="1"/>
            <a:r>
              <a:rPr lang="en-US" altLang="en-US"/>
              <a:t>Deadlock Avoidance</a:t>
            </a:r>
          </a:p>
        </p:txBody>
      </p:sp>
      <p:sp>
        <p:nvSpPr>
          <p:cNvPr id="20483" name="Rectangle 3"/>
          <p:cNvSpPr>
            <a:spLocks noGrp="1" noChangeArrowheads="1"/>
          </p:cNvSpPr>
          <p:nvPr>
            <p:ph type="body" idx="1"/>
          </p:nvPr>
        </p:nvSpPr>
        <p:spPr>
          <a:xfrm>
            <a:off x="1371600" y="1447800"/>
            <a:ext cx="6629400" cy="3783012"/>
          </a:xfrm>
        </p:spPr>
        <p:txBody>
          <a:bodyPr>
            <a:noAutofit/>
          </a:bodyPr>
          <a:lstStyle/>
          <a:p>
            <a:pPr marL="0" indent="0">
              <a:buNone/>
            </a:pPr>
            <a:r>
              <a:rPr lang="en-US" sz="2400" dirty="0">
                <a:solidFill>
                  <a:srgbClr val="0070C0"/>
                </a:solidFill>
              </a:rPr>
              <a:t>Disadvantages of Deadlock prevention??</a:t>
            </a:r>
          </a:p>
          <a:p>
            <a:r>
              <a:rPr lang="en-US" sz="2400" dirty="0"/>
              <a:t>Possible side effects of preventing deadlocks, are </a:t>
            </a:r>
          </a:p>
          <a:p>
            <a:pPr lvl="1"/>
            <a:r>
              <a:rPr lang="en-US" sz="2400" u="sng" dirty="0"/>
              <a:t>low device utilization and </a:t>
            </a:r>
          </a:p>
          <a:p>
            <a:pPr lvl="1"/>
            <a:r>
              <a:rPr lang="en-US" sz="2400" u="sng" dirty="0"/>
              <a:t>reduced system throughput.</a:t>
            </a:r>
          </a:p>
          <a:p>
            <a:endParaRPr lang="en-US" sz="2400" dirty="0"/>
          </a:p>
          <a:p>
            <a:r>
              <a:rPr lang="en-US" sz="2400" dirty="0"/>
              <a:t>An alternative method for avoiding deadlocks </a:t>
            </a:r>
          </a:p>
          <a:p>
            <a:pPr lvl="1"/>
            <a:r>
              <a:rPr lang="en-US" sz="2400" dirty="0"/>
              <a:t>Deadlock Avoidance</a:t>
            </a:r>
          </a:p>
          <a:p>
            <a:pPr lvl="1"/>
            <a:r>
              <a:rPr lang="en-US" sz="2400" dirty="0">
                <a:solidFill>
                  <a:srgbClr val="0070C0"/>
                </a:solidFill>
              </a:rPr>
              <a:t>is to require additional information about how resources are to be requested</a:t>
            </a:r>
            <a:endParaRPr lang="en-US" altLang="en-US" sz="2400" dirty="0">
              <a:solidFill>
                <a:srgbClr val="0070C0"/>
              </a:solidFill>
            </a:endParaRPr>
          </a:p>
        </p:txBody>
      </p:sp>
      <p:sp>
        <p:nvSpPr>
          <p:cNvPr id="2" name="Date Placeholder 1"/>
          <p:cNvSpPr>
            <a:spLocks noGrp="1"/>
          </p:cNvSpPr>
          <p:nvPr>
            <p:ph type="dt" sz="half" idx="10"/>
          </p:nvPr>
        </p:nvSpPr>
        <p:spPr/>
        <p:txBody>
          <a:bodyPr/>
          <a:lstStyle/>
          <a:p>
            <a:fld id="{B83A05A5-C112-4B38-8A73-FAF6B69C3CFE}"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51</a:t>
            </a:fld>
            <a:endParaRPr lang="en-US"/>
          </a:p>
        </p:txBody>
      </p:sp>
    </p:spTree>
    <p:extLst>
      <p:ext uri="{BB962C8B-B14F-4D97-AF65-F5344CB8AC3E}">
        <p14:creationId xmlns:p14="http://schemas.microsoft.com/office/powerpoint/2010/main" val="12590412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priori</a:t>
            </a:r>
          </a:p>
        </p:txBody>
      </p:sp>
      <p:sp>
        <p:nvSpPr>
          <p:cNvPr id="3" name="Content Placeholder 2"/>
          <p:cNvSpPr>
            <a:spLocks noGrp="1"/>
          </p:cNvSpPr>
          <p:nvPr>
            <p:ph idx="1"/>
          </p:nvPr>
        </p:nvSpPr>
        <p:spPr/>
        <p:txBody>
          <a:bodyPr>
            <a:normAutofit/>
          </a:bodyPr>
          <a:lstStyle/>
          <a:p>
            <a:r>
              <a:rPr lang="en-IN" sz="2400" dirty="0"/>
              <a:t>In Latin </a:t>
            </a:r>
            <a:r>
              <a:rPr lang="en-IN" sz="2400" i="1" dirty="0"/>
              <a:t>a priori</a:t>
            </a:r>
            <a:r>
              <a:rPr lang="en-IN" sz="2400" dirty="0"/>
              <a:t> means “what comes first.” </a:t>
            </a:r>
          </a:p>
          <a:p>
            <a:endParaRPr lang="en-IN" sz="2400" i="1" dirty="0"/>
          </a:p>
          <a:p>
            <a:r>
              <a:rPr lang="en-IN" sz="2400" i="1" dirty="0"/>
              <a:t>A priori</a:t>
            </a:r>
            <a:r>
              <a:rPr lang="en-IN" sz="2400" dirty="0"/>
              <a:t> understandings are the assumptions that come before the rest of the assessment, argument, or analysis.</a:t>
            </a:r>
          </a:p>
        </p:txBody>
      </p:sp>
      <p:sp>
        <p:nvSpPr>
          <p:cNvPr id="4" name="Date Placeholder 3"/>
          <p:cNvSpPr>
            <a:spLocks noGrp="1"/>
          </p:cNvSpPr>
          <p:nvPr>
            <p:ph type="dt" sz="half" idx="10"/>
          </p:nvPr>
        </p:nvSpPr>
        <p:spPr/>
        <p:txBody>
          <a:bodyPr/>
          <a:lstStyle/>
          <a:p>
            <a:fld id="{CC241B03-08DC-4BFF-9A30-22AE298AD750}"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52</a:t>
            </a:fld>
            <a:endParaRPr lang="en-US"/>
          </a:p>
        </p:txBody>
      </p:sp>
    </p:spTree>
    <p:extLst>
      <p:ext uri="{BB962C8B-B14F-4D97-AF65-F5344CB8AC3E}">
        <p14:creationId xmlns:p14="http://schemas.microsoft.com/office/powerpoint/2010/main" val="3270819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23925" y="198438"/>
            <a:ext cx="7762875" cy="576262"/>
          </a:xfrm>
        </p:spPr>
        <p:txBody>
          <a:bodyPr>
            <a:normAutofit fontScale="90000"/>
          </a:bodyPr>
          <a:lstStyle/>
          <a:p>
            <a:pPr eaLnBrk="1" hangingPunct="1"/>
            <a:r>
              <a:rPr lang="en-US" altLang="en-US"/>
              <a:t>Deadlock Avoidance</a:t>
            </a:r>
          </a:p>
        </p:txBody>
      </p:sp>
      <p:sp>
        <p:nvSpPr>
          <p:cNvPr id="20483" name="Rectangle 3"/>
          <p:cNvSpPr>
            <a:spLocks noGrp="1" noChangeArrowheads="1"/>
          </p:cNvSpPr>
          <p:nvPr>
            <p:ph type="body" idx="1"/>
          </p:nvPr>
        </p:nvSpPr>
        <p:spPr>
          <a:xfrm>
            <a:off x="1397000" y="1814513"/>
            <a:ext cx="6629400" cy="3783012"/>
          </a:xfrm>
        </p:spPr>
        <p:txBody>
          <a:bodyPr>
            <a:normAutofit/>
          </a:bodyPr>
          <a:lstStyle/>
          <a:p>
            <a:r>
              <a:rPr lang="en-US" altLang="en-US" sz="2400" dirty="0"/>
              <a:t>Simplest and most useful model requires that </a:t>
            </a:r>
          </a:p>
          <a:p>
            <a:pPr lvl="1"/>
            <a:r>
              <a:rPr lang="en-US" altLang="en-US" sz="2400" dirty="0"/>
              <a:t>each process declare the </a:t>
            </a:r>
            <a:r>
              <a:rPr lang="en-US" altLang="en-US" sz="2400" b="1" i="1" dirty="0">
                <a:solidFill>
                  <a:srgbClr val="0070C0"/>
                </a:solidFill>
              </a:rPr>
              <a:t>maximum number</a:t>
            </a:r>
            <a:r>
              <a:rPr lang="en-US" altLang="en-US" sz="2400" b="1" dirty="0"/>
              <a:t> </a:t>
            </a:r>
            <a:r>
              <a:rPr lang="en-US" altLang="en-US" sz="2400" dirty="0"/>
              <a:t>of resources of each type that it </a:t>
            </a:r>
            <a:r>
              <a:rPr lang="en-US" altLang="en-US" sz="2400" dirty="0">
                <a:solidFill>
                  <a:srgbClr val="0070C0"/>
                </a:solidFill>
              </a:rPr>
              <a:t>may need</a:t>
            </a:r>
          </a:p>
        </p:txBody>
      </p:sp>
      <p:sp>
        <p:nvSpPr>
          <p:cNvPr id="20484" name="Text Box 4"/>
          <p:cNvSpPr txBox="1">
            <a:spLocks noChangeArrowheads="1"/>
          </p:cNvSpPr>
          <p:nvPr/>
        </p:nvSpPr>
        <p:spPr bwMode="auto">
          <a:xfrm>
            <a:off x="1154113" y="1098550"/>
            <a:ext cx="7769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pPr>
            <a:r>
              <a:rPr lang="en-US" altLang="en-US" dirty="0">
                <a:latin typeface="Helvetica" pitchFamily="-84" charset="0"/>
              </a:rPr>
              <a:t>Requires that the system has some additional </a:t>
            </a:r>
            <a:r>
              <a:rPr lang="en-US" altLang="en-US" b="1" i="1" dirty="0">
                <a:solidFill>
                  <a:srgbClr val="0070C0"/>
                </a:solidFill>
                <a:latin typeface="Helvetica" pitchFamily="-84" charset="0"/>
              </a:rPr>
              <a:t>a priori </a:t>
            </a:r>
            <a:r>
              <a:rPr lang="en-US" altLang="en-US" dirty="0">
                <a:solidFill>
                  <a:srgbClr val="0070C0"/>
                </a:solidFill>
                <a:latin typeface="Helvetica" pitchFamily="-84" charset="0"/>
              </a:rPr>
              <a:t>information </a:t>
            </a:r>
            <a:br>
              <a:rPr lang="en-US" altLang="en-US" dirty="0">
                <a:solidFill>
                  <a:srgbClr val="0070C0"/>
                </a:solidFill>
                <a:latin typeface="Helvetica" pitchFamily="-84" charset="0"/>
              </a:rPr>
            </a:br>
            <a:r>
              <a:rPr lang="en-US" altLang="en-US" dirty="0">
                <a:latin typeface="Helvetica" pitchFamily="-84" charset="0"/>
              </a:rPr>
              <a:t>available</a:t>
            </a:r>
          </a:p>
        </p:txBody>
      </p:sp>
      <p:sp>
        <p:nvSpPr>
          <p:cNvPr id="3" name="Date Placeholder 2"/>
          <p:cNvSpPr>
            <a:spLocks noGrp="1"/>
          </p:cNvSpPr>
          <p:nvPr>
            <p:ph type="dt" sz="half" idx="10"/>
          </p:nvPr>
        </p:nvSpPr>
        <p:spPr/>
        <p:txBody>
          <a:bodyPr/>
          <a:lstStyle/>
          <a:p>
            <a:fld id="{E2F75B4E-3247-41DD-AC78-5362482FC0DD}" type="datetime1">
              <a:rPr lang="en-US" smtClean="0"/>
              <a:t>24/11/2024</a:t>
            </a:fld>
            <a:endParaRPr lang="en-US"/>
          </a:p>
        </p:txBody>
      </p:sp>
      <p:sp>
        <p:nvSpPr>
          <p:cNvPr id="4" name="Footer Placeholder 3"/>
          <p:cNvSpPr>
            <a:spLocks noGrp="1"/>
          </p:cNvSpPr>
          <p:nvPr>
            <p:ph type="ftr" sz="quarter" idx="11"/>
          </p:nvPr>
        </p:nvSpPr>
        <p:spPr/>
        <p:txBody>
          <a:bodyPr/>
          <a:lstStyle/>
          <a:p>
            <a:r>
              <a:rPr lang="en-US"/>
              <a:t>Prof. Shweta Dhawan Chachra</a:t>
            </a:r>
          </a:p>
        </p:txBody>
      </p:sp>
      <p:sp>
        <p:nvSpPr>
          <p:cNvPr id="5" name="Slide Number Placeholder 4"/>
          <p:cNvSpPr>
            <a:spLocks noGrp="1"/>
          </p:cNvSpPr>
          <p:nvPr>
            <p:ph type="sldNum" sz="quarter" idx="12"/>
          </p:nvPr>
        </p:nvSpPr>
        <p:spPr/>
        <p:txBody>
          <a:bodyPr/>
          <a:lstStyle/>
          <a:p>
            <a:fld id="{AF144C7F-AB31-43DF-AFD3-1AE152CB8031}" type="slidenum">
              <a:rPr lang="en-US" smtClean="0"/>
              <a:t>53</a:t>
            </a:fld>
            <a:endParaRPr lang="en-US"/>
          </a:p>
        </p:txBody>
      </p:sp>
    </p:spTree>
    <p:extLst>
      <p:ext uri="{BB962C8B-B14F-4D97-AF65-F5344CB8AC3E}">
        <p14:creationId xmlns:p14="http://schemas.microsoft.com/office/powerpoint/2010/main" val="9254554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23925" y="198438"/>
            <a:ext cx="7762875" cy="576262"/>
          </a:xfrm>
        </p:spPr>
        <p:txBody>
          <a:bodyPr>
            <a:normAutofit fontScale="90000"/>
          </a:bodyPr>
          <a:lstStyle/>
          <a:p>
            <a:pPr eaLnBrk="1" hangingPunct="1"/>
            <a:r>
              <a:rPr lang="en-US" altLang="en-US"/>
              <a:t>Deadlock Avoidance</a:t>
            </a:r>
          </a:p>
        </p:txBody>
      </p:sp>
      <p:sp>
        <p:nvSpPr>
          <p:cNvPr id="20483" name="Rectangle 3"/>
          <p:cNvSpPr>
            <a:spLocks noGrp="1" noChangeArrowheads="1"/>
          </p:cNvSpPr>
          <p:nvPr>
            <p:ph type="body" idx="1"/>
          </p:nvPr>
        </p:nvSpPr>
        <p:spPr>
          <a:xfrm>
            <a:off x="838200" y="1524000"/>
            <a:ext cx="7188200" cy="4073525"/>
          </a:xfrm>
        </p:spPr>
        <p:txBody>
          <a:bodyPr>
            <a:normAutofit/>
          </a:bodyPr>
          <a:lstStyle/>
          <a:p>
            <a:r>
              <a:rPr lang="en-US" sz="2400" dirty="0"/>
              <a:t>Given this </a:t>
            </a:r>
            <a:r>
              <a:rPr lang="en-US" sz="2400" dirty="0">
                <a:solidFill>
                  <a:srgbClr val="0070C0"/>
                </a:solidFill>
              </a:rPr>
              <a:t>a priori information, </a:t>
            </a:r>
          </a:p>
          <a:p>
            <a:pPr lvl="1"/>
            <a:r>
              <a:rPr lang="en-US" sz="2400" dirty="0">
                <a:solidFill>
                  <a:srgbClr val="0070C0"/>
                </a:solidFill>
              </a:rPr>
              <a:t>it is possible to construct an algorithm </a:t>
            </a:r>
          </a:p>
          <a:p>
            <a:pPr lvl="1"/>
            <a:r>
              <a:rPr lang="en-US" sz="2400" dirty="0">
                <a:solidFill>
                  <a:srgbClr val="0070C0"/>
                </a:solidFill>
              </a:rPr>
              <a:t>That ensures that the system will never enter a deadlocked state. </a:t>
            </a:r>
          </a:p>
          <a:p>
            <a:pPr lvl="1"/>
            <a:r>
              <a:rPr lang="en-US" sz="2400" dirty="0"/>
              <a:t>Such an algorithm defines the deadlock-avoidance approach.</a:t>
            </a:r>
            <a:endParaRPr lang="en-US" altLang="en-US" sz="2400" dirty="0"/>
          </a:p>
        </p:txBody>
      </p:sp>
      <p:sp>
        <p:nvSpPr>
          <p:cNvPr id="3" name="Date Placeholder 2"/>
          <p:cNvSpPr>
            <a:spLocks noGrp="1"/>
          </p:cNvSpPr>
          <p:nvPr>
            <p:ph type="dt" sz="half" idx="10"/>
          </p:nvPr>
        </p:nvSpPr>
        <p:spPr/>
        <p:txBody>
          <a:bodyPr/>
          <a:lstStyle/>
          <a:p>
            <a:fld id="{E2F75B4E-3247-41DD-AC78-5362482FC0DD}" type="datetime1">
              <a:rPr lang="en-US" smtClean="0"/>
              <a:t>24/11/2024</a:t>
            </a:fld>
            <a:endParaRPr lang="en-US"/>
          </a:p>
        </p:txBody>
      </p:sp>
      <p:sp>
        <p:nvSpPr>
          <p:cNvPr id="4" name="Footer Placeholder 3"/>
          <p:cNvSpPr>
            <a:spLocks noGrp="1"/>
          </p:cNvSpPr>
          <p:nvPr>
            <p:ph type="ftr" sz="quarter" idx="11"/>
          </p:nvPr>
        </p:nvSpPr>
        <p:spPr/>
        <p:txBody>
          <a:bodyPr/>
          <a:lstStyle/>
          <a:p>
            <a:r>
              <a:rPr lang="en-US"/>
              <a:t>Prof. Shweta Dhawan Chachra</a:t>
            </a:r>
          </a:p>
        </p:txBody>
      </p:sp>
      <p:sp>
        <p:nvSpPr>
          <p:cNvPr id="5" name="Slide Number Placeholder 4"/>
          <p:cNvSpPr>
            <a:spLocks noGrp="1"/>
          </p:cNvSpPr>
          <p:nvPr>
            <p:ph type="sldNum" sz="quarter" idx="12"/>
          </p:nvPr>
        </p:nvSpPr>
        <p:spPr/>
        <p:txBody>
          <a:bodyPr/>
          <a:lstStyle/>
          <a:p>
            <a:fld id="{AF144C7F-AB31-43DF-AFD3-1AE152CB8031}" type="slidenum">
              <a:rPr lang="en-US" smtClean="0"/>
              <a:t>54</a:t>
            </a:fld>
            <a:endParaRPr lang="en-US"/>
          </a:p>
        </p:txBody>
      </p:sp>
    </p:spTree>
    <p:extLst>
      <p:ext uri="{BB962C8B-B14F-4D97-AF65-F5344CB8AC3E}">
        <p14:creationId xmlns:p14="http://schemas.microsoft.com/office/powerpoint/2010/main" val="3197507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23925" y="198438"/>
            <a:ext cx="7762875" cy="576262"/>
          </a:xfrm>
        </p:spPr>
        <p:txBody>
          <a:bodyPr>
            <a:normAutofit fontScale="90000"/>
          </a:bodyPr>
          <a:lstStyle/>
          <a:p>
            <a:pPr eaLnBrk="1" hangingPunct="1"/>
            <a:r>
              <a:rPr lang="en-US" altLang="en-US"/>
              <a:t>Deadlock Avoidance</a:t>
            </a:r>
          </a:p>
        </p:txBody>
      </p:sp>
      <p:sp>
        <p:nvSpPr>
          <p:cNvPr id="20483" name="Rectangle 3"/>
          <p:cNvSpPr>
            <a:spLocks noGrp="1" noChangeArrowheads="1"/>
          </p:cNvSpPr>
          <p:nvPr>
            <p:ph type="body" idx="1"/>
          </p:nvPr>
        </p:nvSpPr>
        <p:spPr>
          <a:xfrm>
            <a:off x="838200" y="1524000"/>
            <a:ext cx="7188200" cy="4073525"/>
          </a:xfrm>
        </p:spPr>
        <p:txBody>
          <a:bodyPr>
            <a:normAutofit lnSpcReduction="10000"/>
          </a:bodyPr>
          <a:lstStyle/>
          <a:p>
            <a:r>
              <a:rPr lang="en-US" altLang="en-US" sz="2400" dirty="0"/>
              <a:t>The deadlock-avoidance algorithm </a:t>
            </a:r>
          </a:p>
          <a:p>
            <a:pPr lvl="1"/>
            <a:r>
              <a:rPr lang="en-US" altLang="en-US" sz="2400" dirty="0"/>
              <a:t>dynamically examines the resource-allocation state </a:t>
            </a:r>
          </a:p>
          <a:p>
            <a:pPr lvl="1"/>
            <a:r>
              <a:rPr lang="en-US" altLang="en-US" sz="2400" dirty="0"/>
              <a:t>to ensure that there can never be a circular-wait condition</a:t>
            </a:r>
          </a:p>
          <a:p>
            <a:pPr lvl="1"/>
            <a:endParaRPr lang="en-US" altLang="en-US" sz="2400" dirty="0"/>
          </a:p>
          <a:p>
            <a:r>
              <a:rPr lang="en-US" altLang="en-US" sz="2400" dirty="0"/>
              <a:t>Resource-allocation </a:t>
            </a:r>
            <a:r>
              <a:rPr lang="en-US" altLang="en-US" sz="2400" i="1" dirty="0"/>
              <a:t>state</a:t>
            </a:r>
            <a:r>
              <a:rPr lang="en-US" altLang="en-US" sz="2400" dirty="0"/>
              <a:t> is defined by </a:t>
            </a:r>
          </a:p>
          <a:p>
            <a:pPr lvl="1"/>
            <a:r>
              <a:rPr lang="en-US" altLang="en-US" sz="2400" dirty="0"/>
              <a:t>the number of available resources, </a:t>
            </a:r>
          </a:p>
          <a:p>
            <a:pPr lvl="1"/>
            <a:r>
              <a:rPr lang="en-US" altLang="en-US" sz="2400" dirty="0"/>
              <a:t>the number of allocated resources, </a:t>
            </a:r>
          </a:p>
          <a:p>
            <a:pPr lvl="1"/>
            <a:r>
              <a:rPr lang="en-US" altLang="en-US" sz="2400" dirty="0"/>
              <a:t>and the maximum demands of the processes</a:t>
            </a:r>
          </a:p>
        </p:txBody>
      </p:sp>
      <p:sp>
        <p:nvSpPr>
          <p:cNvPr id="2" name="Date Placeholder 1"/>
          <p:cNvSpPr>
            <a:spLocks noGrp="1"/>
          </p:cNvSpPr>
          <p:nvPr>
            <p:ph type="dt" sz="half" idx="10"/>
          </p:nvPr>
        </p:nvSpPr>
        <p:spPr/>
        <p:txBody>
          <a:bodyPr/>
          <a:lstStyle/>
          <a:p>
            <a:fld id="{D5E1B236-575E-479A-8913-F05ACEFED050}"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55</a:t>
            </a:fld>
            <a:endParaRPr lang="en-US"/>
          </a:p>
        </p:txBody>
      </p:sp>
    </p:spTree>
    <p:extLst>
      <p:ext uri="{BB962C8B-B14F-4D97-AF65-F5344CB8AC3E}">
        <p14:creationId xmlns:p14="http://schemas.microsoft.com/office/powerpoint/2010/main" val="36778758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36525"/>
            <a:ext cx="8229600" cy="576263"/>
          </a:xfrm>
        </p:spPr>
        <p:txBody>
          <a:bodyPr>
            <a:normAutofit fontScale="90000"/>
          </a:bodyPr>
          <a:lstStyle/>
          <a:p>
            <a:pPr eaLnBrk="1" hangingPunct="1"/>
            <a:r>
              <a:rPr lang="en-US" altLang="en-US"/>
              <a:t>Safe State</a:t>
            </a:r>
          </a:p>
        </p:txBody>
      </p:sp>
      <p:sp>
        <p:nvSpPr>
          <p:cNvPr id="21507" name="Rectangle 3"/>
          <p:cNvSpPr>
            <a:spLocks noGrp="1" noChangeArrowheads="1"/>
          </p:cNvSpPr>
          <p:nvPr>
            <p:ph type="body" idx="1"/>
          </p:nvPr>
        </p:nvSpPr>
        <p:spPr>
          <a:xfrm>
            <a:off x="919163" y="1165225"/>
            <a:ext cx="7358062" cy="4997450"/>
          </a:xfrm>
        </p:spPr>
        <p:txBody>
          <a:bodyPr>
            <a:normAutofit/>
          </a:bodyPr>
          <a:lstStyle/>
          <a:p>
            <a:r>
              <a:rPr lang="en-US" sz="2400" dirty="0"/>
              <a:t>A state is </a:t>
            </a:r>
            <a:r>
              <a:rPr lang="en-US" sz="2400" i="1" dirty="0"/>
              <a:t>safe </a:t>
            </a:r>
            <a:r>
              <a:rPr lang="en-US" sz="2400" dirty="0"/>
              <a:t>if </a:t>
            </a:r>
          </a:p>
          <a:p>
            <a:pPr lvl="1"/>
            <a:r>
              <a:rPr lang="en-US" sz="2400" u="sng" dirty="0"/>
              <a:t>the system can allocate resources to each process </a:t>
            </a:r>
            <a:r>
              <a:rPr lang="en-US" sz="2400" u="sng" dirty="0">
                <a:solidFill>
                  <a:srgbClr val="0070C0"/>
                </a:solidFill>
              </a:rPr>
              <a:t>(up to its maximum) </a:t>
            </a:r>
            <a:r>
              <a:rPr lang="en-US" sz="2400" u="sng" dirty="0"/>
              <a:t>in some order and </a:t>
            </a:r>
          </a:p>
          <a:p>
            <a:pPr lvl="1"/>
            <a:r>
              <a:rPr lang="en-US" sz="2400" u="sng" dirty="0"/>
              <a:t>still avoid a deadlock.</a:t>
            </a:r>
          </a:p>
          <a:p>
            <a:pPr lvl="1"/>
            <a:endParaRPr lang="en-US" altLang="en-US" sz="2400" u="sng" dirty="0"/>
          </a:p>
          <a:p>
            <a:r>
              <a:rPr lang="en-US" altLang="en-US" sz="2400" dirty="0" err="1"/>
              <a:t>Everytime</a:t>
            </a:r>
            <a:r>
              <a:rPr lang="en-US" altLang="en-US" sz="2400" dirty="0"/>
              <a:t> When a process requests an available resource, system must decide </a:t>
            </a:r>
          </a:p>
          <a:p>
            <a:pPr lvl="1"/>
            <a:r>
              <a:rPr lang="en-US" altLang="en-US" sz="2400" u="sng" dirty="0">
                <a:solidFill>
                  <a:srgbClr val="0070C0"/>
                </a:solidFill>
              </a:rPr>
              <a:t>if immediate allocation leaves the system in a safe state</a:t>
            </a:r>
          </a:p>
          <a:p>
            <a:pPr lvl="1"/>
            <a:endParaRPr lang="en-US" altLang="en-US" sz="2400" u="sng" dirty="0"/>
          </a:p>
        </p:txBody>
      </p:sp>
      <p:sp>
        <p:nvSpPr>
          <p:cNvPr id="2" name="Date Placeholder 1"/>
          <p:cNvSpPr>
            <a:spLocks noGrp="1"/>
          </p:cNvSpPr>
          <p:nvPr>
            <p:ph type="dt" sz="half" idx="10"/>
          </p:nvPr>
        </p:nvSpPr>
        <p:spPr/>
        <p:txBody>
          <a:bodyPr/>
          <a:lstStyle/>
          <a:p>
            <a:fld id="{C005DEB8-87EF-41D6-ADB7-20868399A31D}"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56</a:t>
            </a:fld>
            <a:endParaRPr lang="en-US"/>
          </a:p>
        </p:txBody>
      </p:sp>
    </p:spTree>
    <p:extLst>
      <p:ext uri="{BB962C8B-B14F-4D97-AF65-F5344CB8AC3E}">
        <p14:creationId xmlns:p14="http://schemas.microsoft.com/office/powerpoint/2010/main" val="18247800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36525"/>
            <a:ext cx="8229600" cy="576263"/>
          </a:xfrm>
        </p:spPr>
        <p:txBody>
          <a:bodyPr>
            <a:normAutofit fontScale="90000"/>
          </a:bodyPr>
          <a:lstStyle/>
          <a:p>
            <a:pPr eaLnBrk="1" hangingPunct="1"/>
            <a:r>
              <a:rPr lang="en-US" altLang="en-US"/>
              <a:t>Safe State</a:t>
            </a:r>
          </a:p>
        </p:txBody>
      </p:sp>
      <p:sp>
        <p:nvSpPr>
          <p:cNvPr id="21507" name="Rectangle 3"/>
          <p:cNvSpPr>
            <a:spLocks noGrp="1" noChangeArrowheads="1"/>
          </p:cNvSpPr>
          <p:nvPr>
            <p:ph type="body" idx="1"/>
          </p:nvPr>
        </p:nvSpPr>
        <p:spPr>
          <a:xfrm>
            <a:off x="919163" y="1165225"/>
            <a:ext cx="7358062" cy="4997450"/>
          </a:xfrm>
        </p:spPr>
        <p:txBody>
          <a:bodyPr>
            <a:normAutofit/>
          </a:bodyPr>
          <a:lstStyle/>
          <a:p>
            <a:endParaRPr lang="en-US" altLang="en-US" sz="2400" dirty="0"/>
          </a:p>
          <a:p>
            <a:r>
              <a:rPr lang="en-US" altLang="en-US" sz="2400" dirty="0"/>
              <a:t>System is in </a:t>
            </a:r>
            <a:r>
              <a:rPr lang="en-US" altLang="en-US" sz="2400" b="1" dirty="0">
                <a:solidFill>
                  <a:srgbClr val="3366FF"/>
                </a:solidFill>
              </a:rPr>
              <a:t>safe state</a:t>
            </a:r>
            <a:r>
              <a:rPr lang="en-US" altLang="en-US" sz="2400" dirty="0">
                <a:solidFill>
                  <a:srgbClr val="3366FF"/>
                </a:solidFill>
              </a:rPr>
              <a:t> </a:t>
            </a:r>
            <a:r>
              <a:rPr lang="en-US" altLang="en-US" sz="2400" dirty="0"/>
              <a:t>if there exists a sequence &lt;</a:t>
            </a:r>
            <a:r>
              <a:rPr lang="en-US" altLang="en-US" sz="2400" i="1" dirty="0"/>
              <a:t>P</a:t>
            </a:r>
            <a:r>
              <a:rPr lang="en-US" altLang="en-US" sz="2400" i="1" baseline="-25000" dirty="0"/>
              <a:t>1</a:t>
            </a:r>
            <a:r>
              <a:rPr lang="en-US" altLang="en-US" sz="2400" i="1" dirty="0"/>
              <a:t>, P</a:t>
            </a:r>
            <a:r>
              <a:rPr lang="en-US" altLang="en-US" sz="2400" i="1" baseline="-25000" dirty="0"/>
              <a:t>2</a:t>
            </a:r>
            <a:r>
              <a:rPr lang="en-US" altLang="en-US" sz="2400" i="1" dirty="0"/>
              <a:t>, …, </a:t>
            </a:r>
            <a:r>
              <a:rPr lang="en-US" altLang="en-US" sz="2400" i="1" dirty="0" err="1"/>
              <a:t>P</a:t>
            </a:r>
            <a:r>
              <a:rPr lang="en-US" altLang="en-US" sz="2400" i="1" baseline="-25000" dirty="0" err="1"/>
              <a:t>n</a:t>
            </a:r>
            <a:r>
              <a:rPr lang="en-US" altLang="en-US" sz="2400" dirty="0"/>
              <a:t>&gt; of ALL the  processes  in the systems such that  for each P</a:t>
            </a:r>
            <a:r>
              <a:rPr lang="en-US" altLang="en-US" sz="2400" baseline="-25000" dirty="0"/>
              <a:t>i</a:t>
            </a:r>
            <a:r>
              <a:rPr lang="en-US" altLang="en-US" sz="2400" dirty="0"/>
              <a:t>, </a:t>
            </a:r>
          </a:p>
          <a:p>
            <a:pPr lvl="1"/>
            <a:r>
              <a:rPr lang="en-US" altLang="en-US" sz="2400" dirty="0"/>
              <a:t>the resources that P</a:t>
            </a:r>
            <a:r>
              <a:rPr lang="en-US" altLang="en-US" sz="2400" baseline="-25000" dirty="0"/>
              <a:t>i </a:t>
            </a:r>
            <a:r>
              <a:rPr lang="en-US" altLang="en-US" sz="2400" dirty="0"/>
              <a:t>can still request can be satisfied by currently available resources + resources held by all the </a:t>
            </a:r>
            <a:r>
              <a:rPr lang="en-US" altLang="en-US" sz="2400" i="1" dirty="0" err="1"/>
              <a:t>P</a:t>
            </a:r>
            <a:r>
              <a:rPr lang="en-US" altLang="en-US" sz="2400" i="1" baseline="-25000" dirty="0" err="1"/>
              <a:t>j</a:t>
            </a:r>
            <a:r>
              <a:rPr lang="en-US" altLang="en-US" sz="2400" dirty="0"/>
              <a:t>, with</a:t>
            </a:r>
            <a:r>
              <a:rPr lang="en-US" altLang="en-US" sz="2400" i="1" dirty="0"/>
              <a:t> j </a:t>
            </a:r>
            <a:r>
              <a:rPr lang="en-US" altLang="en-US" sz="2400" dirty="0"/>
              <a:t>&lt; </a:t>
            </a:r>
            <a:r>
              <a:rPr lang="en-US" altLang="en-US" sz="2400" i="1" dirty="0"/>
              <a:t>i</a:t>
            </a:r>
            <a:endParaRPr lang="en-US" altLang="en-US" sz="2400" dirty="0"/>
          </a:p>
        </p:txBody>
      </p:sp>
      <p:sp>
        <p:nvSpPr>
          <p:cNvPr id="2" name="Date Placeholder 1"/>
          <p:cNvSpPr>
            <a:spLocks noGrp="1"/>
          </p:cNvSpPr>
          <p:nvPr>
            <p:ph type="dt" sz="half" idx="10"/>
          </p:nvPr>
        </p:nvSpPr>
        <p:spPr/>
        <p:txBody>
          <a:bodyPr/>
          <a:lstStyle/>
          <a:p>
            <a:fld id="{68946FD5-1CDC-4E5E-9935-5FA42CA2BF03}"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57</a:t>
            </a:fld>
            <a:endParaRPr lang="en-US"/>
          </a:p>
        </p:txBody>
      </p:sp>
    </p:spTree>
    <p:extLst>
      <p:ext uri="{BB962C8B-B14F-4D97-AF65-F5344CB8AC3E}">
        <p14:creationId xmlns:p14="http://schemas.microsoft.com/office/powerpoint/2010/main" val="42438885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36525"/>
            <a:ext cx="8229600" cy="576263"/>
          </a:xfrm>
        </p:spPr>
        <p:txBody>
          <a:bodyPr>
            <a:normAutofit fontScale="90000"/>
          </a:bodyPr>
          <a:lstStyle/>
          <a:p>
            <a:pPr eaLnBrk="1" hangingPunct="1"/>
            <a:r>
              <a:rPr lang="en-US" altLang="en-US"/>
              <a:t>Safe State</a:t>
            </a:r>
          </a:p>
        </p:txBody>
      </p:sp>
      <p:sp>
        <p:nvSpPr>
          <p:cNvPr id="21507" name="Rectangle 3"/>
          <p:cNvSpPr>
            <a:spLocks noGrp="1" noChangeArrowheads="1"/>
          </p:cNvSpPr>
          <p:nvPr>
            <p:ph type="body" idx="1"/>
          </p:nvPr>
        </p:nvSpPr>
        <p:spPr>
          <a:xfrm>
            <a:off x="919163" y="1165225"/>
            <a:ext cx="7358062" cy="4997450"/>
          </a:xfrm>
        </p:spPr>
        <p:txBody>
          <a:bodyPr>
            <a:normAutofit/>
          </a:bodyPr>
          <a:lstStyle/>
          <a:p>
            <a:r>
              <a:rPr lang="en-US" altLang="en-US" sz="2800" dirty="0"/>
              <a:t>That is:</a:t>
            </a:r>
          </a:p>
          <a:p>
            <a:pPr lvl="1"/>
            <a:r>
              <a:rPr lang="en-US" altLang="en-US" sz="2400" dirty="0">
                <a:solidFill>
                  <a:srgbClr val="0070C0"/>
                </a:solidFill>
              </a:rPr>
              <a:t>If P</a:t>
            </a:r>
            <a:r>
              <a:rPr lang="en-US" altLang="en-US" sz="2400" baseline="-25000" dirty="0">
                <a:solidFill>
                  <a:srgbClr val="0070C0"/>
                </a:solidFill>
              </a:rPr>
              <a:t>i</a:t>
            </a:r>
            <a:r>
              <a:rPr lang="en-US" altLang="en-US" sz="2400" dirty="0">
                <a:solidFill>
                  <a:srgbClr val="0070C0"/>
                </a:solidFill>
              </a:rPr>
              <a:t> resource needs are not immediately available, then </a:t>
            </a:r>
            <a:r>
              <a:rPr lang="en-US" altLang="en-US" sz="2400" i="1" dirty="0">
                <a:solidFill>
                  <a:srgbClr val="0070C0"/>
                </a:solidFill>
              </a:rPr>
              <a:t>P</a:t>
            </a:r>
            <a:r>
              <a:rPr lang="en-US" altLang="en-US" sz="2400" i="1" baseline="-25000" dirty="0">
                <a:solidFill>
                  <a:srgbClr val="0070C0"/>
                </a:solidFill>
              </a:rPr>
              <a:t>i</a:t>
            </a:r>
            <a:r>
              <a:rPr lang="en-US" altLang="en-US" sz="2400" dirty="0">
                <a:solidFill>
                  <a:srgbClr val="0070C0"/>
                </a:solidFill>
              </a:rPr>
              <a:t> can wait until all </a:t>
            </a:r>
            <a:r>
              <a:rPr lang="en-US" altLang="en-US" sz="2400" i="1" dirty="0" err="1">
                <a:solidFill>
                  <a:srgbClr val="0070C0"/>
                </a:solidFill>
              </a:rPr>
              <a:t>P</a:t>
            </a:r>
            <a:r>
              <a:rPr lang="en-US" altLang="en-US" sz="2400" i="1" baseline="-25000" dirty="0" err="1">
                <a:solidFill>
                  <a:srgbClr val="0070C0"/>
                </a:solidFill>
              </a:rPr>
              <a:t>j</a:t>
            </a:r>
            <a:r>
              <a:rPr lang="en-US" altLang="en-US" sz="2400" i="1" dirty="0">
                <a:solidFill>
                  <a:srgbClr val="0070C0"/>
                </a:solidFill>
              </a:rPr>
              <a:t> </a:t>
            </a:r>
            <a:r>
              <a:rPr lang="en-US" altLang="en-US" sz="2400" dirty="0">
                <a:solidFill>
                  <a:srgbClr val="0070C0"/>
                </a:solidFill>
              </a:rPr>
              <a:t>have finished (</a:t>
            </a:r>
            <a:r>
              <a:rPr lang="en-US" altLang="en-US" sz="2400" i="1" dirty="0">
                <a:solidFill>
                  <a:srgbClr val="0070C0"/>
                </a:solidFill>
              </a:rPr>
              <a:t>j </a:t>
            </a:r>
            <a:r>
              <a:rPr lang="en-US" altLang="en-US" sz="2400" dirty="0">
                <a:solidFill>
                  <a:srgbClr val="0070C0"/>
                </a:solidFill>
              </a:rPr>
              <a:t>&lt; </a:t>
            </a:r>
            <a:r>
              <a:rPr lang="en-US" altLang="en-US" sz="2400" i="1" dirty="0">
                <a:solidFill>
                  <a:srgbClr val="0070C0"/>
                </a:solidFill>
              </a:rPr>
              <a:t>i</a:t>
            </a:r>
            <a:r>
              <a:rPr lang="en-US" altLang="en-US" sz="2400" dirty="0">
                <a:solidFill>
                  <a:srgbClr val="0070C0"/>
                </a:solidFill>
              </a:rPr>
              <a:t>)</a:t>
            </a:r>
          </a:p>
          <a:p>
            <a:pPr lvl="1"/>
            <a:endParaRPr lang="en-US" altLang="en-US" sz="2400" dirty="0"/>
          </a:p>
          <a:p>
            <a:pPr lvl="1"/>
            <a:r>
              <a:rPr lang="en-US" altLang="en-US" sz="2400" dirty="0">
                <a:solidFill>
                  <a:srgbClr val="0070C0"/>
                </a:solidFill>
              </a:rPr>
              <a:t>When </a:t>
            </a:r>
            <a:r>
              <a:rPr lang="en-US" altLang="en-US" sz="3200" i="1" dirty="0" err="1">
                <a:solidFill>
                  <a:srgbClr val="0070C0"/>
                </a:solidFill>
              </a:rPr>
              <a:t>P</a:t>
            </a:r>
            <a:r>
              <a:rPr lang="en-US" altLang="en-US" sz="3200" i="1" baseline="-25000" dirty="0" err="1">
                <a:solidFill>
                  <a:srgbClr val="0070C0"/>
                </a:solidFill>
              </a:rPr>
              <a:t>j</a:t>
            </a:r>
            <a:r>
              <a:rPr lang="en-US" altLang="en-US" sz="3200" dirty="0">
                <a:solidFill>
                  <a:srgbClr val="0070C0"/>
                </a:solidFill>
              </a:rPr>
              <a:t> </a:t>
            </a:r>
            <a:r>
              <a:rPr lang="en-US" altLang="en-US" sz="2400" dirty="0">
                <a:solidFill>
                  <a:srgbClr val="0070C0"/>
                </a:solidFill>
              </a:rPr>
              <a:t>is finished, </a:t>
            </a:r>
            <a:r>
              <a:rPr lang="en-US" altLang="en-US" sz="2400" i="1" dirty="0">
                <a:solidFill>
                  <a:srgbClr val="0070C0"/>
                </a:solidFill>
              </a:rPr>
              <a:t>P</a:t>
            </a:r>
            <a:r>
              <a:rPr lang="en-US" altLang="en-US" sz="2400" i="1" baseline="-25000" dirty="0">
                <a:solidFill>
                  <a:srgbClr val="0070C0"/>
                </a:solidFill>
              </a:rPr>
              <a:t>i</a:t>
            </a:r>
            <a:r>
              <a:rPr lang="en-US" altLang="en-US" sz="2400" dirty="0">
                <a:solidFill>
                  <a:srgbClr val="0070C0"/>
                </a:solidFill>
              </a:rPr>
              <a:t> can obtain needed resources, execute, return allocated resources, and terminate</a:t>
            </a:r>
          </a:p>
          <a:p>
            <a:pPr lvl="1"/>
            <a:endParaRPr lang="en-US" altLang="en-US" sz="2400" dirty="0"/>
          </a:p>
          <a:p>
            <a:pPr lvl="1"/>
            <a:r>
              <a:rPr lang="en-US" altLang="en-US" sz="2400" dirty="0"/>
              <a:t>When </a:t>
            </a:r>
            <a:r>
              <a:rPr lang="en-US" altLang="en-US" sz="2400" i="1" dirty="0"/>
              <a:t>P</a:t>
            </a:r>
            <a:r>
              <a:rPr lang="en-US" altLang="en-US" sz="2400" i="1" baseline="-25000" dirty="0"/>
              <a:t>i</a:t>
            </a:r>
            <a:r>
              <a:rPr lang="en-US" altLang="en-US" sz="2400" dirty="0"/>
              <a:t> terminates, </a:t>
            </a:r>
            <a:r>
              <a:rPr lang="en-US" altLang="en-US" sz="2400" i="1" dirty="0"/>
              <a:t>P</a:t>
            </a:r>
            <a:r>
              <a:rPr lang="en-US" altLang="en-US" sz="2400" i="1" baseline="-25000" dirty="0"/>
              <a:t>i </a:t>
            </a:r>
            <a:r>
              <a:rPr lang="en-US" altLang="en-US" sz="2400" baseline="-25000" dirty="0"/>
              <a:t>+1</a:t>
            </a:r>
            <a:r>
              <a:rPr lang="en-US" altLang="en-US" sz="2400" dirty="0"/>
              <a:t> can obtain its needed resources, and so on </a:t>
            </a:r>
          </a:p>
        </p:txBody>
      </p:sp>
      <p:sp>
        <p:nvSpPr>
          <p:cNvPr id="2" name="Date Placeholder 1"/>
          <p:cNvSpPr>
            <a:spLocks noGrp="1"/>
          </p:cNvSpPr>
          <p:nvPr>
            <p:ph type="dt" sz="half" idx="10"/>
          </p:nvPr>
        </p:nvSpPr>
        <p:spPr/>
        <p:txBody>
          <a:bodyPr/>
          <a:lstStyle/>
          <a:p>
            <a:fld id="{9CB2DB1F-402D-43AA-93B2-53C7BD7122D1}"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58</a:t>
            </a:fld>
            <a:endParaRPr lang="en-US"/>
          </a:p>
        </p:txBody>
      </p:sp>
    </p:spTree>
    <p:extLst>
      <p:ext uri="{BB962C8B-B14F-4D97-AF65-F5344CB8AC3E}">
        <p14:creationId xmlns:p14="http://schemas.microsoft.com/office/powerpoint/2010/main" val="15279814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576263"/>
          </a:xfrm>
        </p:spPr>
        <p:txBody>
          <a:bodyPr>
            <a:normAutofit fontScale="90000"/>
          </a:bodyPr>
          <a:lstStyle/>
          <a:p>
            <a:pPr eaLnBrk="1" hangingPunct="1"/>
            <a:r>
              <a:rPr lang="en-US" altLang="en-US"/>
              <a:t>Basic Facts</a:t>
            </a:r>
          </a:p>
        </p:txBody>
      </p:sp>
      <p:sp>
        <p:nvSpPr>
          <p:cNvPr id="22531" name="Rectangle 3"/>
          <p:cNvSpPr>
            <a:spLocks noGrp="1" noChangeArrowheads="1"/>
          </p:cNvSpPr>
          <p:nvPr>
            <p:ph type="body" idx="1"/>
          </p:nvPr>
        </p:nvSpPr>
        <p:spPr>
          <a:xfrm>
            <a:off x="922338" y="1190625"/>
            <a:ext cx="6597650" cy="4414838"/>
          </a:xfrm>
        </p:spPr>
        <p:txBody>
          <a:bodyPr>
            <a:normAutofit/>
          </a:bodyPr>
          <a:lstStyle/>
          <a:p>
            <a:r>
              <a:rPr lang="en-US" altLang="en-US" sz="2800" dirty="0"/>
              <a:t>If a system is in safe state </a:t>
            </a:r>
            <a:r>
              <a:rPr lang="en-US" altLang="en-US" sz="2800" dirty="0">
                <a:sym typeface="Symbol" pitchFamily="18" charset="2"/>
              </a:rPr>
              <a:t> no deadlocks</a:t>
            </a:r>
            <a:br>
              <a:rPr lang="en-US" altLang="en-US" sz="2800" dirty="0">
                <a:sym typeface="Symbol" pitchFamily="18" charset="2"/>
              </a:rPr>
            </a:br>
            <a:endParaRPr lang="en-US" altLang="en-US" sz="2800" dirty="0">
              <a:sym typeface="Symbol" pitchFamily="18" charset="2"/>
            </a:endParaRPr>
          </a:p>
          <a:p>
            <a:r>
              <a:rPr lang="en-US" altLang="en-US" sz="2800" dirty="0">
                <a:sym typeface="Symbol" pitchFamily="18" charset="2"/>
              </a:rPr>
              <a:t>If a system is in unsafe state  possibility of deadlock</a:t>
            </a:r>
            <a:br>
              <a:rPr lang="en-US" altLang="en-US" sz="2800" dirty="0">
                <a:sym typeface="Symbol" pitchFamily="18" charset="2"/>
              </a:rPr>
            </a:br>
            <a:endParaRPr lang="en-US" altLang="en-US" sz="2800" dirty="0">
              <a:sym typeface="Symbol" pitchFamily="18" charset="2"/>
            </a:endParaRPr>
          </a:p>
          <a:p>
            <a:r>
              <a:rPr lang="en-US" altLang="en-US" sz="2800" dirty="0">
                <a:solidFill>
                  <a:srgbClr val="0070C0"/>
                </a:solidFill>
                <a:sym typeface="Symbol" pitchFamily="18" charset="2"/>
              </a:rPr>
              <a:t>Avoidance  ensure that a system will never enter an unsafe state.</a:t>
            </a:r>
          </a:p>
        </p:txBody>
      </p:sp>
      <p:sp>
        <p:nvSpPr>
          <p:cNvPr id="2" name="Date Placeholder 1"/>
          <p:cNvSpPr>
            <a:spLocks noGrp="1"/>
          </p:cNvSpPr>
          <p:nvPr>
            <p:ph type="dt" sz="half" idx="10"/>
          </p:nvPr>
        </p:nvSpPr>
        <p:spPr/>
        <p:txBody>
          <a:bodyPr/>
          <a:lstStyle/>
          <a:p>
            <a:fld id="{A7158352-93A5-4693-A518-1B66009BDD5C}"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59</a:t>
            </a:fld>
            <a:endParaRPr lang="en-US"/>
          </a:p>
        </p:txBody>
      </p:sp>
    </p:spTree>
    <p:extLst>
      <p:ext uri="{BB962C8B-B14F-4D97-AF65-F5344CB8AC3E}">
        <p14:creationId xmlns:p14="http://schemas.microsoft.com/office/powerpoint/2010/main" val="382646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76213"/>
            <a:ext cx="8229600" cy="576262"/>
          </a:xfrm>
        </p:spPr>
        <p:txBody>
          <a:bodyPr>
            <a:normAutofit fontScale="90000"/>
          </a:bodyPr>
          <a:lstStyle/>
          <a:p>
            <a:pPr eaLnBrk="1" hangingPunct="1"/>
            <a:r>
              <a:rPr lang="en-US" altLang="en-US"/>
              <a:t>System Model</a:t>
            </a:r>
          </a:p>
        </p:txBody>
      </p:sp>
      <p:sp>
        <p:nvSpPr>
          <p:cNvPr id="6147" name="Rectangle 3"/>
          <p:cNvSpPr>
            <a:spLocks noGrp="1" noChangeArrowheads="1"/>
          </p:cNvSpPr>
          <p:nvPr>
            <p:ph type="body" idx="1"/>
          </p:nvPr>
        </p:nvSpPr>
        <p:spPr>
          <a:xfrm>
            <a:off x="941388" y="1158875"/>
            <a:ext cx="7351712" cy="4483100"/>
          </a:xfrm>
        </p:spPr>
        <p:txBody>
          <a:bodyPr>
            <a:normAutofit fontScale="85000" lnSpcReduction="20000"/>
          </a:bodyPr>
          <a:lstStyle/>
          <a:p>
            <a:r>
              <a:rPr lang="en-US" dirty="0"/>
              <a:t>Request</a:t>
            </a:r>
          </a:p>
          <a:p>
            <a:pPr lvl="1"/>
            <a:r>
              <a:rPr lang="en-US" dirty="0"/>
              <a:t>The process requests the resource. </a:t>
            </a:r>
          </a:p>
          <a:p>
            <a:pPr lvl="1"/>
            <a:r>
              <a:rPr lang="en-US" dirty="0"/>
              <a:t>If the request cannot be granted immediately </a:t>
            </a:r>
          </a:p>
          <a:p>
            <a:pPr lvl="1"/>
            <a:r>
              <a:rPr lang="en-US" dirty="0"/>
              <a:t>If the resource is being used by another process</a:t>
            </a:r>
          </a:p>
          <a:p>
            <a:pPr lvl="1"/>
            <a:r>
              <a:rPr lang="en-US" dirty="0"/>
              <a:t>then the requesting process must wait until it can acquire the resource</a:t>
            </a:r>
          </a:p>
          <a:p>
            <a:r>
              <a:rPr lang="en-US" dirty="0"/>
              <a:t>Use</a:t>
            </a:r>
          </a:p>
          <a:p>
            <a:pPr lvl="1"/>
            <a:r>
              <a:rPr lang="en-US" dirty="0"/>
              <a:t>The process can operate on the resource </a:t>
            </a:r>
          </a:p>
          <a:p>
            <a:pPr lvl="1"/>
            <a:r>
              <a:rPr lang="en-US" dirty="0"/>
              <a:t>If the resource is a printer, the process can print on the printer</a:t>
            </a:r>
          </a:p>
          <a:p>
            <a:r>
              <a:rPr lang="en-US" dirty="0"/>
              <a:t>Release</a:t>
            </a:r>
          </a:p>
          <a:p>
            <a:pPr lvl="1"/>
            <a:r>
              <a:rPr lang="en-US" dirty="0"/>
              <a:t>The process releases the resource.</a:t>
            </a:r>
            <a:endParaRPr lang="en-US" altLang="en-US" b="1" dirty="0"/>
          </a:p>
        </p:txBody>
      </p:sp>
      <p:sp>
        <p:nvSpPr>
          <p:cNvPr id="2" name="Date Placeholder 1"/>
          <p:cNvSpPr>
            <a:spLocks noGrp="1"/>
          </p:cNvSpPr>
          <p:nvPr>
            <p:ph type="dt" sz="half" idx="10"/>
          </p:nvPr>
        </p:nvSpPr>
        <p:spPr/>
        <p:txBody>
          <a:bodyPr/>
          <a:lstStyle/>
          <a:p>
            <a:fld id="{31E17393-8AF4-49A7-A8A1-BE06AAF87C9F}"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6</a:t>
            </a:fld>
            <a:endParaRPr lang="en-US"/>
          </a:p>
        </p:txBody>
      </p:sp>
    </p:spTree>
    <p:extLst>
      <p:ext uri="{BB962C8B-B14F-4D97-AF65-F5344CB8AC3E}">
        <p14:creationId xmlns:p14="http://schemas.microsoft.com/office/powerpoint/2010/main" val="2873520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46138" y="150813"/>
            <a:ext cx="7840662" cy="576262"/>
          </a:xfrm>
        </p:spPr>
        <p:txBody>
          <a:bodyPr>
            <a:normAutofit fontScale="90000"/>
          </a:bodyPr>
          <a:lstStyle/>
          <a:p>
            <a:pPr eaLnBrk="1" hangingPunct="1"/>
            <a:r>
              <a:rPr lang="en-US" altLang="en-US"/>
              <a:t>Safe, Unsafe, Deadlock State </a:t>
            </a:r>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l="13437" t="1572" r="13683" b="2194"/>
          <a:stretch>
            <a:fillRect/>
          </a:stretch>
        </p:blipFill>
        <p:spPr bwMode="auto">
          <a:xfrm>
            <a:off x="2446338" y="1308100"/>
            <a:ext cx="4022725" cy="398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A18EF035-B5ED-43BE-AFAB-72532447B18D}"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60</a:t>
            </a:fld>
            <a:endParaRPr lang="en-US"/>
          </a:p>
        </p:txBody>
      </p:sp>
    </p:spTree>
    <p:extLst>
      <p:ext uri="{BB962C8B-B14F-4D97-AF65-F5344CB8AC3E}">
        <p14:creationId xmlns:p14="http://schemas.microsoft.com/office/powerpoint/2010/main" val="32675953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41400" y="166688"/>
            <a:ext cx="7645400" cy="576262"/>
          </a:xfrm>
        </p:spPr>
        <p:txBody>
          <a:bodyPr>
            <a:normAutofit fontScale="90000"/>
          </a:bodyPr>
          <a:lstStyle/>
          <a:p>
            <a:pPr eaLnBrk="1" hangingPunct="1"/>
            <a:r>
              <a:rPr lang="en-US" altLang="en-US"/>
              <a:t>Avoidance Algorithms</a:t>
            </a:r>
          </a:p>
        </p:txBody>
      </p:sp>
      <p:sp>
        <p:nvSpPr>
          <p:cNvPr id="24579" name="Rectangle 3"/>
          <p:cNvSpPr>
            <a:spLocks noGrp="1" noChangeArrowheads="1"/>
          </p:cNvSpPr>
          <p:nvPr>
            <p:ph type="body" idx="1"/>
          </p:nvPr>
        </p:nvSpPr>
        <p:spPr>
          <a:xfrm>
            <a:off x="906463" y="1171575"/>
            <a:ext cx="6659562" cy="4483100"/>
          </a:xfrm>
        </p:spPr>
        <p:style>
          <a:lnRef idx="1">
            <a:schemeClr val="accent5"/>
          </a:lnRef>
          <a:fillRef idx="2">
            <a:schemeClr val="accent5"/>
          </a:fillRef>
          <a:effectRef idx="1">
            <a:schemeClr val="accent5"/>
          </a:effectRef>
          <a:fontRef idx="minor">
            <a:schemeClr val="dk1"/>
          </a:fontRef>
        </p:style>
        <p:txBody>
          <a:bodyPr/>
          <a:lstStyle/>
          <a:p>
            <a:r>
              <a:rPr lang="en-US" altLang="en-US" dirty="0"/>
              <a:t>Single instance of a resource type</a:t>
            </a:r>
          </a:p>
          <a:p>
            <a:pPr lvl="1"/>
            <a:r>
              <a:rPr lang="en-US" altLang="en-US" dirty="0"/>
              <a:t>Use a resource-allocation graph</a:t>
            </a:r>
          </a:p>
          <a:p>
            <a:pPr lvl="1">
              <a:buFont typeface="Monotype Sorts" pitchFamily="-84" charset="2"/>
              <a:buNone/>
            </a:pPr>
            <a:endParaRPr lang="en-US" altLang="en-US" dirty="0"/>
          </a:p>
          <a:p>
            <a:r>
              <a:rPr lang="en-US" altLang="en-US" dirty="0"/>
              <a:t>Multiple instances of a resource type</a:t>
            </a:r>
          </a:p>
          <a:p>
            <a:pPr lvl="1"/>
            <a:r>
              <a:rPr lang="en-US" altLang="en-US" dirty="0"/>
              <a:t> Use the banker</a:t>
            </a:r>
            <a:r>
              <a:rPr lang="ja-JP" altLang="en-US" dirty="0"/>
              <a:t>’</a:t>
            </a:r>
            <a:r>
              <a:rPr lang="en-US" altLang="ja-JP" dirty="0"/>
              <a:t>s algorithm</a:t>
            </a:r>
            <a:endParaRPr lang="en-US" altLang="en-US" dirty="0"/>
          </a:p>
        </p:txBody>
      </p:sp>
      <p:sp>
        <p:nvSpPr>
          <p:cNvPr id="2" name="Date Placeholder 1"/>
          <p:cNvSpPr>
            <a:spLocks noGrp="1"/>
          </p:cNvSpPr>
          <p:nvPr>
            <p:ph type="dt" sz="half" idx="10"/>
          </p:nvPr>
        </p:nvSpPr>
        <p:spPr/>
        <p:txBody>
          <a:bodyPr/>
          <a:lstStyle/>
          <a:p>
            <a:fld id="{AF177EEF-73EC-4057-92A2-32B633FCEE6E}"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61</a:t>
            </a:fld>
            <a:endParaRPr lang="en-US"/>
          </a:p>
        </p:txBody>
      </p:sp>
    </p:spTree>
    <p:extLst>
      <p:ext uri="{BB962C8B-B14F-4D97-AF65-F5344CB8AC3E}">
        <p14:creationId xmlns:p14="http://schemas.microsoft.com/office/powerpoint/2010/main" val="13296435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23950" y="198438"/>
            <a:ext cx="7831138" cy="576262"/>
          </a:xfrm>
        </p:spPr>
        <p:txBody>
          <a:bodyPr>
            <a:normAutofit fontScale="90000"/>
          </a:bodyPr>
          <a:lstStyle/>
          <a:p>
            <a:pPr eaLnBrk="1" hangingPunct="1"/>
            <a:r>
              <a:rPr lang="en-US" altLang="en-US"/>
              <a:t>Resource-Allocation Graph Scheme</a:t>
            </a:r>
          </a:p>
        </p:txBody>
      </p:sp>
      <p:sp>
        <p:nvSpPr>
          <p:cNvPr id="25603" name="Rectangle 3"/>
          <p:cNvSpPr>
            <a:spLocks noGrp="1" noChangeArrowheads="1"/>
          </p:cNvSpPr>
          <p:nvPr>
            <p:ph type="body" idx="1"/>
          </p:nvPr>
        </p:nvSpPr>
        <p:spPr>
          <a:xfrm>
            <a:off x="858838" y="1155700"/>
            <a:ext cx="6989762" cy="4483100"/>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en-US" sz="2400" b="1" dirty="0">
                <a:solidFill>
                  <a:srgbClr val="3366FF"/>
                </a:solidFill>
              </a:rPr>
              <a:t>Claim edge</a:t>
            </a:r>
            <a:r>
              <a:rPr lang="en-US" altLang="en-US" sz="2400" dirty="0">
                <a:solidFill>
                  <a:srgbClr val="3366FF"/>
                </a:solidFill>
              </a:rPr>
              <a:t> </a:t>
            </a:r>
            <a:r>
              <a:rPr lang="en-US" altLang="en-US" sz="2400" i="1" dirty="0"/>
              <a:t>P</a:t>
            </a:r>
            <a:r>
              <a:rPr lang="en-US" altLang="en-US" sz="2400" i="1" baseline="-25000" dirty="0"/>
              <a:t>i</a:t>
            </a:r>
            <a:r>
              <a:rPr lang="en-US" altLang="en-US" sz="2400" dirty="0"/>
              <a:t> </a:t>
            </a:r>
            <a:r>
              <a:rPr lang="en-US" altLang="en-US" sz="2400" dirty="0">
                <a:sym typeface="Symbol" pitchFamily="18" charset="2"/>
              </a:rPr>
              <a:t> </a:t>
            </a:r>
            <a:r>
              <a:rPr lang="en-US" altLang="en-US" sz="2400" i="1" dirty="0" err="1">
                <a:sym typeface="Symbol" pitchFamily="18" charset="2"/>
              </a:rPr>
              <a:t>R</a:t>
            </a:r>
            <a:r>
              <a:rPr lang="en-US" altLang="en-US" sz="2400" i="1" baseline="-25000" dirty="0" err="1">
                <a:sym typeface="Symbol" pitchFamily="18" charset="2"/>
              </a:rPr>
              <a:t>j</a:t>
            </a:r>
            <a:r>
              <a:rPr lang="en-US" altLang="en-US" sz="2400" dirty="0">
                <a:sym typeface="Symbol" pitchFamily="18" charset="2"/>
              </a:rPr>
              <a:t> indicated that process </a:t>
            </a:r>
            <a:r>
              <a:rPr lang="en-US" altLang="en-US" sz="2400" i="1" dirty="0" err="1">
                <a:sym typeface="Symbol" pitchFamily="18" charset="2"/>
              </a:rPr>
              <a:t>P</a:t>
            </a:r>
            <a:r>
              <a:rPr lang="en-US" altLang="en-US" sz="2400" i="1" baseline="-25000" dirty="0" err="1">
                <a:sym typeface="Symbol" pitchFamily="18" charset="2"/>
              </a:rPr>
              <a:t>j</a:t>
            </a:r>
            <a:r>
              <a:rPr lang="en-US" altLang="en-US" sz="2400" dirty="0">
                <a:sym typeface="Symbol" pitchFamily="18" charset="2"/>
              </a:rPr>
              <a:t> </a:t>
            </a:r>
            <a:r>
              <a:rPr lang="en-US" altLang="en-US" sz="2400" b="1" dirty="0">
                <a:sym typeface="Symbol" pitchFamily="18" charset="2"/>
              </a:rPr>
              <a:t>may request</a:t>
            </a:r>
            <a:r>
              <a:rPr lang="en-US" altLang="en-US" sz="2400" dirty="0">
                <a:sym typeface="Symbol" pitchFamily="18" charset="2"/>
              </a:rPr>
              <a:t> resource </a:t>
            </a:r>
            <a:r>
              <a:rPr lang="en-US" altLang="en-US" sz="2400" i="1" dirty="0" err="1">
                <a:sym typeface="Symbol" pitchFamily="18" charset="2"/>
              </a:rPr>
              <a:t>R</a:t>
            </a:r>
            <a:r>
              <a:rPr lang="en-US" altLang="en-US" sz="2400" i="1" baseline="-25000" dirty="0" err="1">
                <a:sym typeface="Symbol" pitchFamily="18" charset="2"/>
              </a:rPr>
              <a:t>j</a:t>
            </a:r>
            <a:r>
              <a:rPr lang="en-US" altLang="en-US" sz="2400" dirty="0">
                <a:sym typeface="Symbol" pitchFamily="18" charset="2"/>
              </a:rPr>
              <a:t>; represented by a dashed line</a:t>
            </a:r>
          </a:p>
          <a:p>
            <a:r>
              <a:rPr lang="en-US" altLang="en-US" sz="2400" dirty="0">
                <a:sym typeface="Symbol" pitchFamily="18" charset="2"/>
              </a:rPr>
              <a:t>Claim edge converts to request edge when a process requests a resource</a:t>
            </a:r>
          </a:p>
          <a:p>
            <a:r>
              <a:rPr lang="en-US" altLang="en-US" sz="2400" dirty="0">
                <a:sym typeface="Symbol" pitchFamily="18" charset="2"/>
              </a:rPr>
              <a:t>Request edge converted to an assignment edge when the  resource is allocated to the process</a:t>
            </a:r>
          </a:p>
          <a:p>
            <a:r>
              <a:rPr lang="en-US" altLang="en-US" sz="2400" b="1" dirty="0">
                <a:sym typeface="Symbol" pitchFamily="18" charset="2"/>
              </a:rPr>
              <a:t>When a resource is released by a process, assignment edge reconverts to a claim edge</a:t>
            </a:r>
          </a:p>
          <a:p>
            <a:r>
              <a:rPr lang="en-US" altLang="en-US" sz="2400" dirty="0">
                <a:sym typeface="Symbol" pitchFamily="18" charset="2"/>
              </a:rPr>
              <a:t>Resources must be claimed </a:t>
            </a:r>
            <a:r>
              <a:rPr lang="en-US" altLang="en-US" sz="2400" i="1" dirty="0">
                <a:sym typeface="Symbol" pitchFamily="18" charset="2"/>
              </a:rPr>
              <a:t>a priori</a:t>
            </a:r>
            <a:r>
              <a:rPr lang="en-US" altLang="en-US" sz="2400" dirty="0">
                <a:sym typeface="Symbol" pitchFamily="18" charset="2"/>
              </a:rPr>
              <a:t> in the system</a:t>
            </a:r>
            <a:endParaRPr lang="en-US" altLang="en-US" sz="2400" dirty="0"/>
          </a:p>
        </p:txBody>
      </p:sp>
      <p:sp>
        <p:nvSpPr>
          <p:cNvPr id="2" name="Date Placeholder 1"/>
          <p:cNvSpPr>
            <a:spLocks noGrp="1"/>
          </p:cNvSpPr>
          <p:nvPr>
            <p:ph type="dt" sz="half" idx="10"/>
          </p:nvPr>
        </p:nvSpPr>
        <p:spPr/>
        <p:txBody>
          <a:bodyPr/>
          <a:lstStyle/>
          <a:p>
            <a:fld id="{29F75590-0839-4D50-9374-DB200C1D608A}"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62</a:t>
            </a:fld>
            <a:endParaRPr lang="en-US"/>
          </a:p>
        </p:txBody>
      </p:sp>
    </p:spTree>
    <p:extLst>
      <p:ext uri="{BB962C8B-B14F-4D97-AF65-F5344CB8AC3E}">
        <p14:creationId xmlns:p14="http://schemas.microsoft.com/office/powerpoint/2010/main" val="3562130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41363" y="280988"/>
            <a:ext cx="8224837" cy="457200"/>
          </a:xfrm>
        </p:spPr>
        <p:txBody>
          <a:bodyPr>
            <a:normAutofit fontScale="90000"/>
          </a:bodyPr>
          <a:lstStyle/>
          <a:p>
            <a:pPr eaLnBrk="1" hangingPunct="1"/>
            <a:r>
              <a:rPr lang="en-US" altLang="en-US" sz="2800"/>
              <a:t>Resource-Allocation Graph</a:t>
            </a:r>
          </a:p>
        </p:txBody>
      </p:sp>
      <p:pic>
        <p:nvPicPr>
          <p:cNvPr id="26627" name="Picture 4"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8588" y="1409700"/>
            <a:ext cx="3681412"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658B849B-196E-4CDC-95A6-F0C2A5B65C19}"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63</a:t>
            </a:fld>
            <a:endParaRPr lang="en-US"/>
          </a:p>
        </p:txBody>
      </p:sp>
    </p:spTree>
    <p:extLst>
      <p:ext uri="{BB962C8B-B14F-4D97-AF65-F5344CB8AC3E}">
        <p14:creationId xmlns:p14="http://schemas.microsoft.com/office/powerpoint/2010/main" val="27753082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31888" y="260350"/>
            <a:ext cx="8243887" cy="457200"/>
          </a:xfrm>
        </p:spPr>
        <p:txBody>
          <a:bodyPr>
            <a:normAutofit fontScale="90000"/>
          </a:bodyPr>
          <a:lstStyle/>
          <a:p>
            <a:pPr eaLnBrk="1" hangingPunct="1"/>
            <a:r>
              <a:rPr lang="en-US" altLang="en-US" sz="2800"/>
              <a:t>Unsafe State In Resource-Allocation Graph</a:t>
            </a:r>
          </a:p>
        </p:txBody>
      </p:sp>
      <p:pic>
        <p:nvPicPr>
          <p:cNvPr id="27651" name="Picture 4"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282700"/>
            <a:ext cx="3360738"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E2CD971C-F60F-4C91-864A-494C51B77590}"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64</a:t>
            </a:fld>
            <a:endParaRPr lang="en-US"/>
          </a:p>
        </p:txBody>
      </p:sp>
    </p:spTree>
    <p:extLst>
      <p:ext uri="{BB962C8B-B14F-4D97-AF65-F5344CB8AC3E}">
        <p14:creationId xmlns:p14="http://schemas.microsoft.com/office/powerpoint/2010/main" val="17660788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03338" y="150813"/>
            <a:ext cx="7656512" cy="576262"/>
          </a:xfrm>
        </p:spPr>
        <p:txBody>
          <a:bodyPr/>
          <a:lstStyle/>
          <a:p>
            <a:pPr eaLnBrk="1" hangingPunct="1"/>
            <a:r>
              <a:rPr lang="en-US" altLang="en-US" sz="2800"/>
              <a:t>Resource-Allocation Graph Algorithm</a:t>
            </a:r>
          </a:p>
        </p:txBody>
      </p:sp>
      <p:sp>
        <p:nvSpPr>
          <p:cNvPr id="28675" name="Rectangle 3"/>
          <p:cNvSpPr>
            <a:spLocks noGrp="1" noChangeArrowheads="1"/>
          </p:cNvSpPr>
          <p:nvPr>
            <p:ph type="body" idx="1"/>
          </p:nvPr>
        </p:nvSpPr>
        <p:spPr>
          <a:xfrm>
            <a:off x="933450" y="1187450"/>
            <a:ext cx="4171950" cy="4303713"/>
          </a:xfrm>
        </p:spPr>
        <p:style>
          <a:lnRef idx="1">
            <a:schemeClr val="accent5"/>
          </a:lnRef>
          <a:fillRef idx="2">
            <a:schemeClr val="accent5"/>
          </a:fillRef>
          <a:effectRef idx="1">
            <a:schemeClr val="accent5"/>
          </a:effectRef>
          <a:fontRef idx="minor">
            <a:schemeClr val="dk1"/>
          </a:fontRef>
        </p:style>
        <p:txBody>
          <a:bodyPr>
            <a:normAutofit/>
          </a:bodyPr>
          <a:lstStyle/>
          <a:p>
            <a:r>
              <a:rPr lang="en-US" altLang="en-US" sz="2800" dirty="0"/>
              <a:t>Suppose that process</a:t>
            </a:r>
            <a:r>
              <a:rPr lang="en-US" altLang="en-US" sz="2800" i="1" dirty="0"/>
              <a:t> P</a:t>
            </a:r>
            <a:r>
              <a:rPr lang="en-US" altLang="en-US" sz="2800" i="1" baseline="-25000" dirty="0"/>
              <a:t>i</a:t>
            </a:r>
            <a:r>
              <a:rPr lang="en-US" altLang="en-US" sz="2800" dirty="0"/>
              <a:t> requests a resource </a:t>
            </a:r>
            <a:r>
              <a:rPr lang="en-US" altLang="en-US" sz="2800" i="1" dirty="0" err="1">
                <a:sym typeface="Symbol" pitchFamily="18" charset="2"/>
              </a:rPr>
              <a:t>R</a:t>
            </a:r>
            <a:r>
              <a:rPr lang="en-US" altLang="en-US" sz="2800" i="1" baseline="-25000" dirty="0" err="1">
                <a:sym typeface="Symbol" pitchFamily="18" charset="2"/>
              </a:rPr>
              <a:t>j</a:t>
            </a:r>
            <a:endParaRPr lang="en-US" altLang="en-US" sz="2800" i="1" baseline="-25000" dirty="0">
              <a:sym typeface="Symbol" pitchFamily="18" charset="2"/>
            </a:endParaRPr>
          </a:p>
          <a:p>
            <a:r>
              <a:rPr lang="en-US" altLang="en-US" sz="2800" dirty="0">
                <a:sym typeface="Symbol" pitchFamily="18" charset="2"/>
              </a:rPr>
              <a:t>The request can be granted only </a:t>
            </a:r>
          </a:p>
          <a:p>
            <a:pPr lvl="1"/>
            <a:r>
              <a:rPr lang="en-US" altLang="en-US" sz="2400" dirty="0">
                <a:sym typeface="Symbol" pitchFamily="18" charset="2"/>
              </a:rPr>
              <a:t>if converting the request edge to an assignment edge </a:t>
            </a:r>
          </a:p>
          <a:p>
            <a:pPr lvl="1"/>
            <a:r>
              <a:rPr lang="en-US" altLang="en-US" sz="2400" dirty="0">
                <a:sym typeface="Symbol" pitchFamily="18" charset="2"/>
              </a:rPr>
              <a:t>does not result in the formation of a cycle in the resource allocation graph</a:t>
            </a:r>
          </a:p>
        </p:txBody>
      </p:sp>
      <p:pic>
        <p:nvPicPr>
          <p:cNvPr id="4" name="Picture 4"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600200"/>
            <a:ext cx="3360738"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4CBC1DA3-5167-45E5-82EE-9BA1D3A422C1}"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5" name="Slide Number Placeholder 4"/>
          <p:cNvSpPr>
            <a:spLocks noGrp="1"/>
          </p:cNvSpPr>
          <p:nvPr>
            <p:ph type="sldNum" sz="quarter" idx="12"/>
          </p:nvPr>
        </p:nvSpPr>
        <p:spPr/>
        <p:txBody>
          <a:bodyPr/>
          <a:lstStyle/>
          <a:p>
            <a:fld id="{AF144C7F-AB31-43DF-AFD3-1AE152CB8031}" type="slidenum">
              <a:rPr lang="en-US" smtClean="0"/>
              <a:t>65</a:t>
            </a:fld>
            <a:endParaRPr lang="en-US"/>
          </a:p>
        </p:txBody>
      </p:sp>
    </p:spTree>
    <p:extLst>
      <p:ext uri="{BB962C8B-B14F-4D97-AF65-F5344CB8AC3E}">
        <p14:creationId xmlns:p14="http://schemas.microsoft.com/office/powerpoint/2010/main" val="34812608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4400" y="182563"/>
            <a:ext cx="7772400" cy="576262"/>
          </a:xfrm>
        </p:spPr>
        <p:txBody>
          <a:bodyPr>
            <a:normAutofit fontScale="90000"/>
          </a:bodyPr>
          <a:lstStyle/>
          <a:p>
            <a:pPr eaLnBrk="1" hangingPunct="1"/>
            <a:r>
              <a:rPr lang="en-US" altLang="en-US"/>
              <a:t>Banker’s Algorithm</a:t>
            </a:r>
          </a:p>
        </p:txBody>
      </p:sp>
      <p:sp>
        <p:nvSpPr>
          <p:cNvPr id="29699" name="Rectangle 3"/>
          <p:cNvSpPr>
            <a:spLocks noGrp="1" noChangeArrowheads="1"/>
          </p:cNvSpPr>
          <p:nvPr>
            <p:ph type="body" idx="1"/>
          </p:nvPr>
        </p:nvSpPr>
        <p:spPr>
          <a:xfrm>
            <a:off x="858838" y="1128713"/>
            <a:ext cx="6756400" cy="4441825"/>
          </a:xfrm>
        </p:spPr>
        <p:txBody>
          <a:bodyPr>
            <a:normAutofit/>
          </a:bodyPr>
          <a:lstStyle/>
          <a:p>
            <a:r>
              <a:rPr lang="en-US" altLang="en-US" dirty="0"/>
              <a:t>Multiple instances</a:t>
            </a:r>
            <a:br>
              <a:rPr lang="en-US" altLang="en-US" dirty="0"/>
            </a:br>
            <a:endParaRPr lang="en-US" altLang="en-US" dirty="0"/>
          </a:p>
          <a:p>
            <a:r>
              <a:rPr lang="en-US" altLang="en-US" dirty="0"/>
              <a:t>Each process must </a:t>
            </a:r>
            <a:r>
              <a:rPr lang="en-US" altLang="en-US" dirty="0">
                <a:solidFill>
                  <a:srgbClr val="0070C0"/>
                </a:solidFill>
              </a:rPr>
              <a:t>a priori claim maximum use</a:t>
            </a:r>
          </a:p>
          <a:p>
            <a:pPr lvl="1"/>
            <a:r>
              <a:rPr lang="en-US" dirty="0"/>
              <a:t>This number </a:t>
            </a:r>
            <a:r>
              <a:rPr lang="en-US" dirty="0">
                <a:solidFill>
                  <a:srgbClr val="0070C0"/>
                </a:solidFill>
              </a:rPr>
              <a:t>may not exceed the total number of resources in the system.</a:t>
            </a:r>
            <a:br>
              <a:rPr lang="en-US" altLang="en-US" dirty="0">
                <a:solidFill>
                  <a:srgbClr val="0070C0"/>
                </a:solidFill>
              </a:rPr>
            </a:br>
            <a:endParaRPr lang="en-US" altLang="en-US" dirty="0">
              <a:solidFill>
                <a:srgbClr val="0070C0"/>
              </a:solidFill>
            </a:endParaRPr>
          </a:p>
        </p:txBody>
      </p:sp>
      <p:sp>
        <p:nvSpPr>
          <p:cNvPr id="2" name="Date Placeholder 1"/>
          <p:cNvSpPr>
            <a:spLocks noGrp="1"/>
          </p:cNvSpPr>
          <p:nvPr>
            <p:ph type="dt" sz="half" idx="10"/>
          </p:nvPr>
        </p:nvSpPr>
        <p:spPr/>
        <p:txBody>
          <a:bodyPr/>
          <a:lstStyle/>
          <a:p>
            <a:fld id="{DCCBFB17-6868-41CB-B46D-6C9FA9305EBC}"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66</a:t>
            </a:fld>
            <a:endParaRPr lang="en-US"/>
          </a:p>
        </p:txBody>
      </p:sp>
    </p:spTree>
    <p:extLst>
      <p:ext uri="{BB962C8B-B14F-4D97-AF65-F5344CB8AC3E}">
        <p14:creationId xmlns:p14="http://schemas.microsoft.com/office/powerpoint/2010/main" val="5617848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4400" y="182563"/>
            <a:ext cx="7772400" cy="576262"/>
          </a:xfrm>
        </p:spPr>
        <p:txBody>
          <a:bodyPr>
            <a:normAutofit fontScale="90000"/>
          </a:bodyPr>
          <a:lstStyle/>
          <a:p>
            <a:pPr eaLnBrk="1" hangingPunct="1"/>
            <a:r>
              <a:rPr lang="en-US" altLang="en-US"/>
              <a:t>Banker’s Algorithm</a:t>
            </a:r>
          </a:p>
        </p:txBody>
      </p:sp>
      <p:sp>
        <p:nvSpPr>
          <p:cNvPr id="29699" name="Rectangle 3"/>
          <p:cNvSpPr>
            <a:spLocks noGrp="1" noChangeArrowheads="1"/>
          </p:cNvSpPr>
          <p:nvPr>
            <p:ph type="body" idx="1"/>
          </p:nvPr>
        </p:nvSpPr>
        <p:spPr>
          <a:xfrm>
            <a:off x="858838" y="1128713"/>
            <a:ext cx="6756400" cy="4441825"/>
          </a:xfrm>
        </p:spPr>
        <p:txBody>
          <a:bodyPr>
            <a:normAutofit/>
          </a:bodyPr>
          <a:lstStyle/>
          <a:p>
            <a:r>
              <a:rPr lang="en-US" altLang="en-US" dirty="0"/>
              <a:t>When a process requests a resource </a:t>
            </a:r>
            <a:r>
              <a:rPr lang="en-US" altLang="en-US" dirty="0">
                <a:solidFill>
                  <a:srgbClr val="0070C0"/>
                </a:solidFill>
              </a:rPr>
              <a:t>it may have to wait  </a:t>
            </a:r>
            <a:br>
              <a:rPr lang="en-US" altLang="en-US" dirty="0"/>
            </a:br>
            <a:endParaRPr lang="en-US" altLang="en-US" dirty="0"/>
          </a:p>
          <a:p>
            <a:r>
              <a:rPr lang="en-US" altLang="en-US" dirty="0"/>
              <a:t>When a process </a:t>
            </a:r>
            <a:r>
              <a:rPr lang="en-US" altLang="en-US" dirty="0">
                <a:solidFill>
                  <a:srgbClr val="0070C0"/>
                </a:solidFill>
              </a:rPr>
              <a:t>gets all its resources it must return them in a finite amount of time</a:t>
            </a:r>
          </a:p>
        </p:txBody>
      </p:sp>
      <p:sp>
        <p:nvSpPr>
          <p:cNvPr id="2" name="Date Placeholder 1"/>
          <p:cNvSpPr>
            <a:spLocks noGrp="1"/>
          </p:cNvSpPr>
          <p:nvPr>
            <p:ph type="dt" sz="half" idx="10"/>
          </p:nvPr>
        </p:nvSpPr>
        <p:spPr/>
        <p:txBody>
          <a:bodyPr/>
          <a:lstStyle/>
          <a:p>
            <a:fld id="{DCCBFB17-6868-41CB-B46D-6C9FA9305EBC}"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67</a:t>
            </a:fld>
            <a:endParaRPr lang="en-US"/>
          </a:p>
        </p:txBody>
      </p:sp>
    </p:spTree>
    <p:extLst>
      <p:ext uri="{BB962C8B-B14F-4D97-AF65-F5344CB8AC3E}">
        <p14:creationId xmlns:p14="http://schemas.microsoft.com/office/powerpoint/2010/main" val="6680750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Algorithm</a:t>
            </a:r>
          </a:p>
        </p:txBody>
      </p:sp>
      <p:sp>
        <p:nvSpPr>
          <p:cNvPr id="3" name="Content Placeholder 2"/>
          <p:cNvSpPr>
            <a:spLocks noGrp="1"/>
          </p:cNvSpPr>
          <p:nvPr>
            <p:ph idx="1"/>
          </p:nvPr>
        </p:nvSpPr>
        <p:spPr/>
        <p:txBody>
          <a:bodyPr>
            <a:normAutofit/>
          </a:bodyPr>
          <a:lstStyle/>
          <a:p>
            <a:r>
              <a:rPr lang="en-US" sz="2800" dirty="0"/>
              <a:t>A resource allocation and deadlock avoidance algorithm. </a:t>
            </a:r>
          </a:p>
          <a:p>
            <a:r>
              <a:rPr lang="en-US" sz="2800" dirty="0"/>
              <a:t>This algorithm test for safety simulating </a:t>
            </a:r>
          </a:p>
          <a:p>
            <a:pPr lvl="1"/>
            <a:r>
              <a:rPr lang="en-US" sz="2400" dirty="0"/>
              <a:t>the allocation for predetermined maximum possible amounts of all resources, </a:t>
            </a:r>
          </a:p>
          <a:p>
            <a:pPr lvl="1"/>
            <a:r>
              <a:rPr lang="en-US" sz="2400" dirty="0"/>
              <a:t>then makes </a:t>
            </a:r>
            <a:r>
              <a:rPr lang="en-US" sz="2400" dirty="0">
                <a:solidFill>
                  <a:srgbClr val="0070C0"/>
                </a:solidFill>
              </a:rPr>
              <a:t>an “s-state” check to test for possible activities, </a:t>
            </a:r>
          </a:p>
          <a:p>
            <a:pPr lvl="1"/>
            <a:r>
              <a:rPr lang="en-US" sz="2400" dirty="0"/>
              <a:t>before deciding </a:t>
            </a:r>
            <a:r>
              <a:rPr lang="en-US" sz="2400" dirty="0">
                <a:solidFill>
                  <a:srgbClr val="0070C0"/>
                </a:solidFill>
              </a:rPr>
              <a:t>whether allocation should be allowed to continue.</a:t>
            </a:r>
          </a:p>
        </p:txBody>
      </p:sp>
      <p:sp>
        <p:nvSpPr>
          <p:cNvPr id="4" name="Date Placeholder 3"/>
          <p:cNvSpPr>
            <a:spLocks noGrp="1"/>
          </p:cNvSpPr>
          <p:nvPr>
            <p:ph type="dt" sz="half" idx="10"/>
          </p:nvPr>
        </p:nvSpPr>
        <p:spPr/>
        <p:txBody>
          <a:bodyPr/>
          <a:lstStyle/>
          <a:p>
            <a:fld id="{D5405214-1D12-4F98-A8C6-D8D7AA25E2F3}"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68</a:t>
            </a:fld>
            <a:endParaRPr lang="en-US"/>
          </a:p>
        </p:txBody>
      </p:sp>
    </p:spTree>
    <p:extLst>
      <p:ext uri="{BB962C8B-B14F-4D97-AF65-F5344CB8AC3E}">
        <p14:creationId xmlns:p14="http://schemas.microsoft.com/office/powerpoint/2010/main" val="12880912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36556" y="27709"/>
            <a:ext cx="7586662" cy="431800"/>
          </a:xfrm>
        </p:spPr>
        <p:txBody>
          <a:bodyPr>
            <a:normAutofit fontScale="90000"/>
          </a:bodyPr>
          <a:lstStyle/>
          <a:p>
            <a:pPr eaLnBrk="1" hangingPunct="1"/>
            <a:r>
              <a:rPr lang="en-US" altLang="en-US" sz="2800" dirty="0"/>
              <a:t>Data Structures for the Banker</a:t>
            </a:r>
            <a:r>
              <a:rPr lang="ja-JP" altLang="en-US" sz="2800" dirty="0"/>
              <a:t>’</a:t>
            </a:r>
            <a:r>
              <a:rPr lang="en-US" altLang="ja-JP" sz="2800" dirty="0"/>
              <a:t>s Algorithm </a:t>
            </a:r>
            <a:endParaRPr lang="en-US" altLang="en-US" sz="2800" dirty="0"/>
          </a:p>
        </p:txBody>
      </p:sp>
      <p:sp>
        <p:nvSpPr>
          <p:cNvPr id="30723" name="Rectangle 3"/>
          <p:cNvSpPr>
            <a:spLocks noGrp="1" noChangeArrowheads="1"/>
          </p:cNvSpPr>
          <p:nvPr>
            <p:ph type="body" idx="1"/>
          </p:nvPr>
        </p:nvSpPr>
        <p:spPr>
          <a:xfrm>
            <a:off x="228600" y="533400"/>
            <a:ext cx="8763000" cy="4975226"/>
          </a:xfrm>
        </p:spPr>
        <p:txBody>
          <a:bodyPr>
            <a:noAutofit/>
          </a:bodyPr>
          <a:lstStyle/>
          <a:p>
            <a:r>
              <a:rPr lang="en-US" altLang="en-US" sz="2400" b="1" dirty="0"/>
              <a:t>Available</a:t>
            </a:r>
            <a:r>
              <a:rPr lang="en-US" altLang="en-US" sz="2400" i="1" dirty="0"/>
              <a:t>:</a:t>
            </a:r>
            <a:r>
              <a:rPr lang="en-US" altLang="en-US" sz="2400" dirty="0"/>
              <a:t> </a:t>
            </a:r>
          </a:p>
          <a:p>
            <a:pPr lvl="1"/>
            <a:r>
              <a:rPr lang="en-US" altLang="en-US" sz="2000" dirty="0"/>
              <a:t> Vector of length </a:t>
            </a:r>
            <a:r>
              <a:rPr lang="en-US" altLang="en-US" sz="2000" i="1" dirty="0"/>
              <a:t>m</a:t>
            </a:r>
            <a:r>
              <a:rPr lang="en-US" altLang="en-US" sz="2000" dirty="0"/>
              <a:t>. </a:t>
            </a:r>
          </a:p>
          <a:p>
            <a:pPr lvl="1"/>
            <a:r>
              <a:rPr lang="en-US" altLang="en-US" sz="2000" dirty="0"/>
              <a:t>If available [</a:t>
            </a:r>
            <a:r>
              <a:rPr lang="en-US" altLang="en-US" sz="2000" i="1" dirty="0"/>
              <a:t>j</a:t>
            </a:r>
            <a:r>
              <a:rPr lang="en-US" altLang="en-US" sz="2000" dirty="0"/>
              <a:t>] = </a:t>
            </a:r>
            <a:r>
              <a:rPr lang="en-US" altLang="en-US" sz="2000" i="1" dirty="0"/>
              <a:t>k</a:t>
            </a:r>
            <a:r>
              <a:rPr lang="en-US" altLang="en-US" sz="2000" dirty="0"/>
              <a:t>, there are</a:t>
            </a:r>
            <a:r>
              <a:rPr lang="en-US" altLang="en-US" sz="2000" i="1" dirty="0"/>
              <a:t> k</a:t>
            </a:r>
            <a:r>
              <a:rPr lang="en-US" altLang="en-US" sz="2000" dirty="0"/>
              <a:t> instances of resource type </a:t>
            </a:r>
            <a:r>
              <a:rPr lang="en-US" altLang="en-US" sz="2400" i="1" dirty="0" err="1"/>
              <a:t>R</a:t>
            </a:r>
            <a:r>
              <a:rPr lang="en-US" altLang="en-US" sz="2400" i="1" baseline="-25000" dirty="0" err="1"/>
              <a:t>j</a:t>
            </a:r>
            <a:r>
              <a:rPr lang="en-US" altLang="en-US" sz="2400" baseline="-25000" dirty="0"/>
              <a:t>  </a:t>
            </a:r>
            <a:r>
              <a:rPr lang="en-US" altLang="en-US" sz="2000" dirty="0"/>
              <a:t>available</a:t>
            </a:r>
          </a:p>
          <a:p>
            <a:endParaRPr lang="en-US" altLang="en-US" sz="600" dirty="0"/>
          </a:p>
          <a:p>
            <a:r>
              <a:rPr lang="en-US" altLang="en-US" sz="2400" b="1" dirty="0">
                <a:solidFill>
                  <a:srgbClr val="000000"/>
                </a:solidFill>
              </a:rPr>
              <a:t>Max</a:t>
            </a:r>
            <a:r>
              <a:rPr lang="en-US" altLang="en-US" sz="2400" i="1" dirty="0"/>
              <a:t>: </a:t>
            </a:r>
          </a:p>
          <a:p>
            <a:pPr lvl="1"/>
            <a:r>
              <a:rPr lang="en-US" altLang="en-US" sz="2000" i="1" dirty="0"/>
              <a:t>n x m</a:t>
            </a:r>
            <a:r>
              <a:rPr lang="en-US" altLang="en-US" sz="2000" dirty="0"/>
              <a:t> matrix.  </a:t>
            </a:r>
          </a:p>
          <a:p>
            <a:pPr lvl="1"/>
            <a:r>
              <a:rPr lang="en-US" altLang="en-US" sz="2000" dirty="0"/>
              <a:t>If </a:t>
            </a:r>
            <a:r>
              <a:rPr lang="en-US" altLang="en-US" sz="2000" i="1" dirty="0"/>
              <a:t>Max </a:t>
            </a:r>
            <a:r>
              <a:rPr lang="en-US" altLang="en-US" sz="2000" dirty="0"/>
              <a:t>[</a:t>
            </a:r>
            <a:r>
              <a:rPr lang="en-US" altLang="en-US" sz="2000" i="1" dirty="0" err="1"/>
              <a:t>i,j</a:t>
            </a:r>
            <a:r>
              <a:rPr lang="en-US" altLang="en-US" sz="2000" dirty="0"/>
              <a:t>] = </a:t>
            </a:r>
            <a:r>
              <a:rPr lang="en-US" altLang="en-US" sz="2000" i="1" dirty="0"/>
              <a:t>k</a:t>
            </a:r>
            <a:r>
              <a:rPr lang="en-US" altLang="en-US" sz="2000" dirty="0"/>
              <a:t>, then process </a:t>
            </a:r>
            <a:r>
              <a:rPr lang="en-US" altLang="en-US" sz="2000" i="1" dirty="0"/>
              <a:t>P</a:t>
            </a:r>
            <a:r>
              <a:rPr lang="en-US" altLang="en-US" sz="2000" i="1" baseline="-25000" dirty="0"/>
              <a:t>i</a:t>
            </a:r>
            <a:r>
              <a:rPr lang="en-US" altLang="en-US" sz="2000" i="1" dirty="0"/>
              <a:t> </a:t>
            </a:r>
            <a:r>
              <a:rPr lang="en-US" altLang="en-US" sz="2000" dirty="0"/>
              <a:t>may request at most</a:t>
            </a:r>
            <a:r>
              <a:rPr lang="en-US" altLang="en-US" sz="2000" i="1" dirty="0"/>
              <a:t> k </a:t>
            </a:r>
            <a:r>
              <a:rPr lang="en-US" altLang="en-US" sz="2000" dirty="0"/>
              <a:t>instances of resource type </a:t>
            </a:r>
            <a:r>
              <a:rPr lang="en-US" altLang="en-US" sz="2000" i="1" dirty="0" err="1"/>
              <a:t>R</a:t>
            </a:r>
            <a:r>
              <a:rPr lang="en-US" altLang="en-US" sz="2000" i="1" baseline="-25000" dirty="0" err="1"/>
              <a:t>j</a:t>
            </a:r>
            <a:endParaRPr lang="en-US" altLang="en-US" sz="2000" i="1" baseline="-25000" dirty="0"/>
          </a:p>
          <a:p>
            <a:endParaRPr lang="en-US" altLang="en-US" sz="600" i="1" baseline="-25000" dirty="0"/>
          </a:p>
          <a:p>
            <a:r>
              <a:rPr lang="en-US" altLang="en-US" sz="2400" b="1" dirty="0">
                <a:solidFill>
                  <a:srgbClr val="000000"/>
                </a:solidFill>
              </a:rPr>
              <a:t>Allocation</a:t>
            </a:r>
            <a:r>
              <a:rPr lang="en-US" altLang="en-US" sz="2400" i="1" dirty="0"/>
              <a:t>:  </a:t>
            </a:r>
          </a:p>
          <a:p>
            <a:pPr lvl="1"/>
            <a:r>
              <a:rPr lang="en-US" altLang="en-US" sz="2000" i="1" dirty="0"/>
              <a:t>n </a:t>
            </a:r>
            <a:r>
              <a:rPr lang="en-US" altLang="en-US" sz="2000" dirty="0"/>
              <a:t>x</a:t>
            </a:r>
            <a:r>
              <a:rPr lang="en-US" altLang="en-US" sz="2000" i="1" dirty="0"/>
              <a:t> m</a:t>
            </a:r>
            <a:r>
              <a:rPr lang="en-US" altLang="en-US" sz="2000" dirty="0"/>
              <a:t> matrix.  </a:t>
            </a:r>
          </a:p>
          <a:p>
            <a:pPr lvl="1"/>
            <a:r>
              <a:rPr lang="en-US" altLang="en-US" sz="2000" dirty="0"/>
              <a:t>If Allocation[</a:t>
            </a:r>
            <a:r>
              <a:rPr lang="en-US" altLang="en-US" sz="2000" i="1" dirty="0" err="1"/>
              <a:t>i,j</a:t>
            </a:r>
            <a:r>
              <a:rPr lang="en-US" altLang="en-US" sz="2000" dirty="0"/>
              <a:t>] = </a:t>
            </a:r>
            <a:r>
              <a:rPr lang="en-US" altLang="en-US" sz="2000" i="1" dirty="0"/>
              <a:t>k</a:t>
            </a:r>
            <a:r>
              <a:rPr lang="en-US" altLang="en-US" sz="2000" dirty="0"/>
              <a:t> then</a:t>
            </a:r>
            <a:r>
              <a:rPr lang="en-US" altLang="en-US" sz="2000" i="1" dirty="0"/>
              <a:t> P</a:t>
            </a:r>
            <a:r>
              <a:rPr lang="en-US" altLang="en-US" sz="2000" i="1" baseline="-25000" dirty="0"/>
              <a:t>i</a:t>
            </a:r>
            <a:r>
              <a:rPr lang="en-US" altLang="en-US" sz="2000" dirty="0"/>
              <a:t> is currently allocated </a:t>
            </a:r>
            <a:r>
              <a:rPr lang="en-US" altLang="en-US" sz="2000" i="1" dirty="0"/>
              <a:t>k</a:t>
            </a:r>
            <a:r>
              <a:rPr lang="en-US" altLang="en-US" sz="2000" dirty="0"/>
              <a:t> instances of </a:t>
            </a:r>
            <a:r>
              <a:rPr lang="en-US" altLang="en-US" sz="2000" i="1" dirty="0" err="1"/>
              <a:t>R</a:t>
            </a:r>
            <a:r>
              <a:rPr lang="en-US" altLang="en-US" sz="2000" i="1" baseline="-25000" dirty="0" err="1"/>
              <a:t>j</a:t>
            </a:r>
            <a:endParaRPr lang="en-US" altLang="en-US" sz="2000" i="1" baseline="-25000" dirty="0"/>
          </a:p>
          <a:p>
            <a:endParaRPr lang="en-US" altLang="en-US" sz="600" i="1" baseline="-25000" dirty="0"/>
          </a:p>
          <a:p>
            <a:r>
              <a:rPr lang="en-US" altLang="en-US" sz="2400" b="1" dirty="0">
                <a:solidFill>
                  <a:srgbClr val="000000"/>
                </a:solidFill>
              </a:rPr>
              <a:t>Need</a:t>
            </a:r>
            <a:r>
              <a:rPr lang="en-US" altLang="en-US" sz="2400" i="1" dirty="0"/>
              <a:t>:  </a:t>
            </a:r>
          </a:p>
          <a:p>
            <a:pPr lvl="1"/>
            <a:r>
              <a:rPr lang="en-US" altLang="en-US" sz="2000" i="1" dirty="0"/>
              <a:t>n </a:t>
            </a:r>
            <a:r>
              <a:rPr lang="en-US" altLang="en-US" sz="2000" dirty="0"/>
              <a:t>x</a:t>
            </a:r>
            <a:r>
              <a:rPr lang="en-US" altLang="en-US" sz="2000" i="1" dirty="0"/>
              <a:t> m</a:t>
            </a:r>
            <a:r>
              <a:rPr lang="en-US" altLang="en-US" sz="2000" dirty="0"/>
              <a:t> matrix. </a:t>
            </a:r>
          </a:p>
          <a:p>
            <a:pPr lvl="1"/>
            <a:r>
              <a:rPr lang="en-US" altLang="en-US" sz="2000" dirty="0"/>
              <a:t>If </a:t>
            </a:r>
            <a:r>
              <a:rPr lang="en-US" altLang="en-US" sz="2000" i="1" dirty="0"/>
              <a:t>Need</a:t>
            </a:r>
            <a:r>
              <a:rPr lang="en-US" altLang="en-US" sz="2000" dirty="0"/>
              <a:t>[</a:t>
            </a:r>
            <a:r>
              <a:rPr lang="en-US" altLang="en-US" sz="2000" i="1" dirty="0" err="1"/>
              <a:t>i,j</a:t>
            </a:r>
            <a:r>
              <a:rPr lang="en-US" altLang="en-US" sz="2000" dirty="0"/>
              <a:t>] =</a:t>
            </a:r>
            <a:r>
              <a:rPr lang="en-US" altLang="en-US" sz="2000" i="1" dirty="0"/>
              <a:t> k</a:t>
            </a:r>
            <a:r>
              <a:rPr lang="en-US" altLang="en-US" sz="2000" dirty="0"/>
              <a:t>, then</a:t>
            </a:r>
            <a:r>
              <a:rPr lang="en-US" altLang="en-US" sz="2000" i="1" dirty="0"/>
              <a:t> P</a:t>
            </a:r>
            <a:r>
              <a:rPr lang="en-US" altLang="en-US" sz="2000" i="1" baseline="-25000" dirty="0"/>
              <a:t>i</a:t>
            </a:r>
            <a:r>
              <a:rPr lang="en-US" altLang="en-US" sz="2000" dirty="0"/>
              <a:t> may need </a:t>
            </a:r>
            <a:r>
              <a:rPr lang="en-US" altLang="en-US" sz="2000" i="1" dirty="0"/>
              <a:t>k</a:t>
            </a:r>
            <a:r>
              <a:rPr lang="en-US" altLang="en-US" sz="2000" dirty="0"/>
              <a:t> more instances of </a:t>
            </a:r>
            <a:r>
              <a:rPr lang="en-US" altLang="en-US" sz="2000" i="1" dirty="0" err="1"/>
              <a:t>R</a:t>
            </a:r>
            <a:r>
              <a:rPr lang="en-US" altLang="en-US" sz="2000" i="1" baseline="-25000" dirty="0" err="1"/>
              <a:t>j</a:t>
            </a:r>
            <a:r>
              <a:rPr lang="en-US" altLang="en-US" sz="2000" baseline="-25000" dirty="0"/>
              <a:t> </a:t>
            </a:r>
            <a:r>
              <a:rPr lang="en-US" altLang="en-US" sz="2000" dirty="0"/>
              <a:t>to complete its task</a:t>
            </a:r>
          </a:p>
          <a:p>
            <a:pPr lvl="2">
              <a:buFont typeface="Webdings" pitchFamily="18" charset="2"/>
              <a:buNone/>
            </a:pPr>
            <a:br>
              <a:rPr lang="en-US" altLang="en-US" sz="1600" dirty="0"/>
            </a:br>
            <a:r>
              <a:rPr lang="en-US" altLang="en-US" sz="1600" i="1" dirty="0"/>
              <a:t>Need</a:t>
            </a:r>
            <a:r>
              <a:rPr lang="en-US" altLang="en-US" sz="1600" dirty="0"/>
              <a:t> [</a:t>
            </a:r>
            <a:r>
              <a:rPr lang="en-US" altLang="en-US" sz="1600" i="1" dirty="0" err="1"/>
              <a:t>i,j</a:t>
            </a:r>
            <a:r>
              <a:rPr lang="en-US" altLang="en-US" sz="1600" i="1" dirty="0"/>
              <a:t>]</a:t>
            </a:r>
            <a:r>
              <a:rPr lang="en-US" altLang="en-US" sz="1600" dirty="0"/>
              <a:t> = </a:t>
            </a:r>
            <a:r>
              <a:rPr lang="en-US" altLang="en-US" sz="1600" i="1" dirty="0"/>
              <a:t>Max</a:t>
            </a:r>
            <a:r>
              <a:rPr lang="en-US" altLang="en-US" sz="1600" dirty="0"/>
              <a:t>[</a:t>
            </a:r>
            <a:r>
              <a:rPr lang="en-US" altLang="en-US" sz="1600" i="1" dirty="0" err="1"/>
              <a:t>i,j</a:t>
            </a:r>
            <a:r>
              <a:rPr lang="en-US" altLang="en-US" sz="1600" dirty="0"/>
              <a:t>] – </a:t>
            </a:r>
            <a:r>
              <a:rPr lang="en-US" altLang="en-US" sz="1600" i="1" dirty="0"/>
              <a:t>Allocation</a:t>
            </a:r>
            <a:r>
              <a:rPr lang="en-US" altLang="en-US" sz="1600" dirty="0"/>
              <a:t> [</a:t>
            </a:r>
            <a:r>
              <a:rPr lang="en-US" altLang="en-US" sz="1600" i="1" dirty="0" err="1"/>
              <a:t>i,j</a:t>
            </a:r>
            <a:r>
              <a:rPr lang="en-US" altLang="en-US" sz="1600" dirty="0"/>
              <a:t>]</a:t>
            </a:r>
          </a:p>
        </p:txBody>
      </p:sp>
      <p:sp>
        <p:nvSpPr>
          <p:cNvPr id="30724" name="Text Box 4"/>
          <p:cNvSpPr txBox="1">
            <a:spLocks noChangeArrowheads="1"/>
          </p:cNvSpPr>
          <p:nvPr/>
        </p:nvSpPr>
        <p:spPr bwMode="auto">
          <a:xfrm>
            <a:off x="5400668" y="609600"/>
            <a:ext cx="374333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pPr>
            <a:r>
              <a:rPr lang="en-US" altLang="en-US" b="1" i="1" dirty="0">
                <a:solidFill>
                  <a:srgbClr val="00B0F0"/>
                </a:solidFill>
                <a:latin typeface="Helvetica" pitchFamily="-84" charset="0"/>
              </a:rPr>
              <a:t>n</a:t>
            </a:r>
            <a:r>
              <a:rPr lang="en-US" altLang="en-US" b="1" dirty="0">
                <a:solidFill>
                  <a:srgbClr val="00B0F0"/>
                </a:solidFill>
                <a:latin typeface="Helvetica" pitchFamily="-84" charset="0"/>
              </a:rPr>
              <a:t> = number of processes</a:t>
            </a:r>
          </a:p>
          <a:p>
            <a:pPr>
              <a:spcBef>
                <a:spcPct val="50000"/>
              </a:spcBef>
            </a:pPr>
            <a:r>
              <a:rPr lang="en-US" altLang="en-US" b="1" i="1" dirty="0">
                <a:solidFill>
                  <a:srgbClr val="00B0F0"/>
                </a:solidFill>
                <a:latin typeface="Helvetica" pitchFamily="-84" charset="0"/>
              </a:rPr>
              <a:t>m </a:t>
            </a:r>
            <a:r>
              <a:rPr lang="en-US" altLang="en-US" b="1" dirty="0">
                <a:solidFill>
                  <a:srgbClr val="00B0F0"/>
                </a:solidFill>
                <a:latin typeface="Helvetica" pitchFamily="-84" charset="0"/>
              </a:rPr>
              <a:t>= number of resources types. </a:t>
            </a:r>
          </a:p>
        </p:txBody>
      </p:sp>
      <p:sp>
        <p:nvSpPr>
          <p:cNvPr id="2" name="Date Placeholder 1"/>
          <p:cNvSpPr>
            <a:spLocks noGrp="1"/>
          </p:cNvSpPr>
          <p:nvPr>
            <p:ph type="dt" sz="half" idx="10"/>
          </p:nvPr>
        </p:nvSpPr>
        <p:spPr/>
        <p:txBody>
          <a:bodyPr/>
          <a:lstStyle/>
          <a:p>
            <a:fld id="{A088E56A-0E41-4C5F-A1BC-C75D2575C5A5}"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69</a:t>
            </a:fld>
            <a:endParaRPr lang="en-US"/>
          </a:p>
        </p:txBody>
      </p:sp>
    </p:spTree>
    <p:extLst>
      <p:ext uri="{BB962C8B-B14F-4D97-AF65-F5344CB8AC3E}">
        <p14:creationId xmlns:p14="http://schemas.microsoft.com/office/powerpoint/2010/main" val="4271236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a:t>
            </a:r>
          </a:p>
        </p:txBody>
      </p:sp>
      <p:sp>
        <p:nvSpPr>
          <p:cNvPr id="3" name="Content Placeholder 2"/>
          <p:cNvSpPr>
            <a:spLocks noGrp="1"/>
          </p:cNvSpPr>
          <p:nvPr>
            <p:ph idx="1"/>
          </p:nvPr>
        </p:nvSpPr>
        <p:spPr/>
        <p:txBody>
          <a:bodyPr>
            <a:noAutofit/>
          </a:bodyPr>
          <a:lstStyle/>
          <a:p>
            <a:r>
              <a:rPr lang="en-US" sz="2800" dirty="0"/>
              <a:t>A set of processes is in a deadlocked state when </a:t>
            </a:r>
          </a:p>
          <a:p>
            <a:pPr lvl="1"/>
            <a:r>
              <a:rPr lang="en-US" sz="2400" dirty="0"/>
              <a:t>every process in the set is waiting for an event that can be caused only by another process in the set. </a:t>
            </a:r>
          </a:p>
          <a:p>
            <a:pPr lvl="1"/>
            <a:endParaRPr lang="en-US" sz="2400" dirty="0"/>
          </a:p>
          <a:p>
            <a:r>
              <a:rPr lang="en-US" sz="2800" dirty="0"/>
              <a:t>The events with which we are concerned are </a:t>
            </a:r>
          </a:p>
          <a:p>
            <a:pPr lvl="1"/>
            <a:r>
              <a:rPr lang="en-US" sz="2400" dirty="0"/>
              <a:t>resource acquisition and </a:t>
            </a:r>
          </a:p>
          <a:p>
            <a:pPr lvl="1"/>
            <a:r>
              <a:rPr lang="en-US" sz="2400" dirty="0"/>
              <a:t>release</a:t>
            </a:r>
          </a:p>
        </p:txBody>
      </p:sp>
      <p:sp>
        <p:nvSpPr>
          <p:cNvPr id="4" name="Date Placeholder 3"/>
          <p:cNvSpPr>
            <a:spLocks noGrp="1"/>
          </p:cNvSpPr>
          <p:nvPr>
            <p:ph type="dt" sz="half" idx="10"/>
          </p:nvPr>
        </p:nvSpPr>
        <p:spPr/>
        <p:txBody>
          <a:bodyPr/>
          <a:lstStyle/>
          <a:p>
            <a:fld id="{FE07B68A-7E5B-4D96-96A2-CA99855EA16C}"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7</a:t>
            </a:fld>
            <a:endParaRPr lang="en-US"/>
          </a:p>
        </p:txBody>
      </p:sp>
    </p:spTree>
    <p:extLst>
      <p:ext uri="{BB962C8B-B14F-4D97-AF65-F5344CB8AC3E}">
        <p14:creationId xmlns:p14="http://schemas.microsoft.com/office/powerpoint/2010/main" val="5140343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66688"/>
            <a:ext cx="8229600" cy="576262"/>
          </a:xfrm>
        </p:spPr>
        <p:txBody>
          <a:bodyPr>
            <a:normAutofit fontScale="90000"/>
          </a:bodyPr>
          <a:lstStyle/>
          <a:p>
            <a:pPr eaLnBrk="1" hangingPunct="1"/>
            <a:r>
              <a:rPr lang="en-US" altLang="en-US"/>
              <a:t>Safety Algorithm</a:t>
            </a:r>
          </a:p>
        </p:txBody>
      </p:sp>
      <p:sp>
        <p:nvSpPr>
          <p:cNvPr id="31747" name="Rectangle 3"/>
          <p:cNvSpPr>
            <a:spLocks noGrp="1" noChangeArrowheads="1"/>
          </p:cNvSpPr>
          <p:nvPr>
            <p:ph type="body" idx="1"/>
          </p:nvPr>
        </p:nvSpPr>
        <p:spPr>
          <a:xfrm>
            <a:off x="908050" y="1157288"/>
            <a:ext cx="7372350" cy="4943475"/>
          </a:xfrm>
        </p:spPr>
        <p:txBody>
          <a:bodyPr>
            <a:normAutofit fontScale="92500" lnSpcReduction="10000"/>
          </a:bodyPr>
          <a:lstStyle/>
          <a:p>
            <a:pPr>
              <a:lnSpc>
                <a:spcPct val="90000"/>
              </a:lnSpc>
              <a:buFont typeface="Monotype Sorts" pitchFamily="-84" charset="2"/>
              <a:buNone/>
            </a:pPr>
            <a:r>
              <a:rPr lang="en-US" altLang="en-US" dirty="0"/>
              <a:t>1.	</a:t>
            </a:r>
            <a:r>
              <a:rPr lang="en-US" altLang="en-US" sz="2600" dirty="0"/>
              <a:t>Let </a:t>
            </a:r>
            <a:r>
              <a:rPr lang="en-US" altLang="en-US" sz="2600" b="1" i="1" dirty="0">
                <a:solidFill>
                  <a:srgbClr val="000000"/>
                </a:solidFill>
              </a:rPr>
              <a:t>Work</a:t>
            </a:r>
            <a:r>
              <a:rPr lang="en-US" altLang="en-US" sz="2600" i="1" dirty="0">
                <a:solidFill>
                  <a:srgbClr val="000000"/>
                </a:solidFill>
              </a:rPr>
              <a:t> </a:t>
            </a:r>
            <a:r>
              <a:rPr lang="en-US" altLang="en-US" sz="2600" dirty="0"/>
              <a:t>and </a:t>
            </a:r>
            <a:r>
              <a:rPr lang="en-US" altLang="en-US" sz="2600" b="1" i="1" dirty="0">
                <a:solidFill>
                  <a:srgbClr val="000000"/>
                </a:solidFill>
              </a:rPr>
              <a:t>Finish</a:t>
            </a:r>
            <a:r>
              <a:rPr lang="en-US" altLang="en-US" sz="2600" dirty="0">
                <a:solidFill>
                  <a:srgbClr val="000000"/>
                </a:solidFill>
              </a:rPr>
              <a:t> </a:t>
            </a:r>
            <a:r>
              <a:rPr lang="en-US" altLang="en-US" sz="2600" dirty="0"/>
              <a:t>be vectors of length</a:t>
            </a:r>
            <a:r>
              <a:rPr lang="en-US" altLang="en-US" sz="2600" i="1" dirty="0"/>
              <a:t> m</a:t>
            </a:r>
            <a:r>
              <a:rPr lang="en-US" altLang="en-US" sz="2600" dirty="0"/>
              <a:t> and</a:t>
            </a:r>
            <a:r>
              <a:rPr lang="en-US" altLang="en-US" sz="2600" i="1" dirty="0"/>
              <a:t> n</a:t>
            </a:r>
            <a:r>
              <a:rPr lang="en-US" altLang="en-US" sz="2600" dirty="0"/>
              <a:t>, respectively.  Initialize:</a:t>
            </a:r>
          </a:p>
          <a:p>
            <a:pPr marL="1543050" lvl="3" indent="-342900">
              <a:lnSpc>
                <a:spcPct val="90000"/>
              </a:lnSpc>
              <a:buFontTx/>
              <a:buNone/>
            </a:pPr>
            <a:r>
              <a:rPr lang="en-US" altLang="en-US" sz="1700" b="1" i="1" u="sng" dirty="0"/>
              <a:t>Work </a:t>
            </a:r>
            <a:r>
              <a:rPr lang="en-US" altLang="en-US" sz="1700" b="1" u="sng" dirty="0"/>
              <a:t>= </a:t>
            </a:r>
            <a:r>
              <a:rPr lang="en-US" altLang="en-US" sz="1700" b="1" i="1" u="sng" dirty="0"/>
              <a:t>Available</a:t>
            </a:r>
          </a:p>
          <a:p>
            <a:pPr marL="1543050" lvl="3" indent="-342900">
              <a:lnSpc>
                <a:spcPct val="90000"/>
              </a:lnSpc>
              <a:buFontTx/>
              <a:buNone/>
            </a:pPr>
            <a:r>
              <a:rPr lang="en-US" altLang="en-US" sz="1700" b="1" i="1" u="sng" dirty="0"/>
              <a:t>Finish </a:t>
            </a:r>
            <a:r>
              <a:rPr lang="en-US" altLang="en-US" sz="1700" b="1" u="sng" dirty="0"/>
              <a:t>[</a:t>
            </a:r>
            <a:r>
              <a:rPr lang="en-US" altLang="en-US" sz="1700" b="1" i="1" u="sng" dirty="0" err="1"/>
              <a:t>i</a:t>
            </a:r>
            <a:r>
              <a:rPr lang="en-US" altLang="en-US" sz="1700" b="1" u="sng" dirty="0"/>
              <a:t>] =</a:t>
            </a:r>
            <a:r>
              <a:rPr lang="en-US" altLang="en-US" sz="1700" b="1" i="1" u="sng" dirty="0"/>
              <a:t> false </a:t>
            </a:r>
            <a:r>
              <a:rPr lang="en-US" altLang="en-US" sz="1700" b="1" u="sng" dirty="0"/>
              <a:t>for</a:t>
            </a:r>
            <a:r>
              <a:rPr lang="en-US" altLang="en-US" sz="1700" b="1" i="1" u="sng" dirty="0"/>
              <a:t> </a:t>
            </a:r>
            <a:r>
              <a:rPr lang="en-US" altLang="en-US" sz="1700" b="1" i="1" u="sng" dirty="0" err="1"/>
              <a:t>i</a:t>
            </a:r>
            <a:r>
              <a:rPr lang="en-US" altLang="en-US" sz="1700" b="1" u="sng" dirty="0"/>
              <a:t> = 0, 1, …, </a:t>
            </a:r>
            <a:r>
              <a:rPr lang="en-US" altLang="en-US" sz="1700" b="1" i="1" u="sng" dirty="0"/>
              <a:t>n- </a:t>
            </a:r>
            <a:r>
              <a:rPr lang="en-US" altLang="en-US" sz="1700" b="1" u="sng" dirty="0"/>
              <a:t>1</a:t>
            </a:r>
          </a:p>
          <a:p>
            <a:pPr marL="1543050" lvl="3" indent="-342900">
              <a:lnSpc>
                <a:spcPct val="90000"/>
              </a:lnSpc>
              <a:buFontTx/>
              <a:buNone/>
            </a:pPr>
            <a:endParaRPr lang="en-US" altLang="en-US" sz="500" dirty="0"/>
          </a:p>
          <a:p>
            <a:pPr>
              <a:lnSpc>
                <a:spcPct val="90000"/>
              </a:lnSpc>
              <a:buFont typeface="Monotype Sorts" pitchFamily="-84" charset="2"/>
              <a:buNone/>
            </a:pPr>
            <a:r>
              <a:rPr lang="en-US" altLang="en-US" sz="2600" dirty="0"/>
              <a:t>2.	Find an </a:t>
            </a:r>
            <a:r>
              <a:rPr lang="en-US" altLang="en-US" sz="2600" b="1" i="1" dirty="0" err="1"/>
              <a:t>i</a:t>
            </a:r>
            <a:r>
              <a:rPr lang="en-US" altLang="en-US" sz="2600" i="1" dirty="0"/>
              <a:t> </a:t>
            </a:r>
            <a:r>
              <a:rPr lang="en-US" altLang="en-US" sz="2600" dirty="0"/>
              <a:t>such that both: </a:t>
            </a:r>
          </a:p>
          <a:p>
            <a:pPr marL="800100" lvl="1" indent="-342900">
              <a:lnSpc>
                <a:spcPct val="90000"/>
              </a:lnSpc>
              <a:buFont typeface="Monotype Sorts" pitchFamily="-84" charset="2"/>
              <a:buNone/>
            </a:pPr>
            <a:r>
              <a:rPr lang="en-US" altLang="en-US" sz="2200" dirty="0"/>
              <a:t>(a) </a:t>
            </a:r>
            <a:r>
              <a:rPr lang="en-US" altLang="en-US" sz="2200" b="1" i="1" dirty="0"/>
              <a:t>Finish</a:t>
            </a:r>
            <a:r>
              <a:rPr lang="en-US" altLang="en-US" sz="2200" b="1" dirty="0"/>
              <a:t> [</a:t>
            </a:r>
            <a:r>
              <a:rPr lang="en-US" altLang="en-US" sz="2200" b="1" i="1" dirty="0" err="1"/>
              <a:t>i</a:t>
            </a:r>
            <a:r>
              <a:rPr lang="en-US" altLang="en-US" sz="2200" b="1" dirty="0"/>
              <a:t>] = </a:t>
            </a:r>
            <a:r>
              <a:rPr lang="en-US" altLang="en-US" sz="2200" b="1" i="1" dirty="0"/>
              <a:t>false</a:t>
            </a:r>
            <a:endParaRPr lang="en-US" altLang="en-US" sz="2200" b="1" dirty="0"/>
          </a:p>
          <a:p>
            <a:pPr marL="800100" lvl="1" indent="-342900">
              <a:lnSpc>
                <a:spcPct val="90000"/>
              </a:lnSpc>
              <a:buFont typeface="Monotype Sorts" pitchFamily="-84" charset="2"/>
              <a:buNone/>
            </a:pPr>
            <a:r>
              <a:rPr lang="en-US" altLang="en-US" sz="2200" dirty="0"/>
              <a:t>(b) </a:t>
            </a:r>
            <a:r>
              <a:rPr lang="en-US" altLang="en-US" sz="2200" b="1" i="1" dirty="0" err="1"/>
              <a:t>Need</a:t>
            </a:r>
            <a:r>
              <a:rPr lang="en-US" altLang="en-US" sz="2200" b="1" i="1" baseline="-25000" dirty="0" err="1"/>
              <a:t>i</a:t>
            </a:r>
            <a:r>
              <a:rPr lang="en-US" altLang="en-US" sz="2200" b="1" dirty="0"/>
              <a:t> </a:t>
            </a:r>
            <a:r>
              <a:rPr lang="en-US" altLang="en-US" sz="2200" b="1" dirty="0">
                <a:sym typeface="Symbol" pitchFamily="18" charset="2"/>
              </a:rPr>
              <a:t> </a:t>
            </a:r>
            <a:r>
              <a:rPr lang="en-US" altLang="en-US" sz="2200" b="1" i="1" dirty="0">
                <a:sym typeface="Symbol" pitchFamily="18" charset="2"/>
              </a:rPr>
              <a:t>Work</a:t>
            </a:r>
          </a:p>
          <a:p>
            <a:pPr marL="800100" lvl="1" indent="-342900">
              <a:lnSpc>
                <a:spcPct val="90000"/>
              </a:lnSpc>
              <a:buFont typeface="Monotype Sorts" pitchFamily="-84" charset="2"/>
              <a:buNone/>
            </a:pPr>
            <a:r>
              <a:rPr lang="en-US" altLang="en-US" sz="2200" b="1" i="1" dirty="0">
                <a:sym typeface="Symbol" pitchFamily="18" charset="2"/>
              </a:rPr>
              <a:t>(Add the process in the safe sequence)</a:t>
            </a:r>
          </a:p>
          <a:p>
            <a:pPr marL="800100" lvl="1" indent="-342900">
              <a:lnSpc>
                <a:spcPct val="90000"/>
              </a:lnSpc>
              <a:buFont typeface="Monotype Sorts" pitchFamily="-84" charset="2"/>
              <a:buNone/>
            </a:pPr>
            <a:r>
              <a:rPr lang="en-US" altLang="en-US" sz="2200" dirty="0">
                <a:sym typeface="Symbol" pitchFamily="18" charset="2"/>
              </a:rPr>
              <a:t>If no such</a:t>
            </a:r>
            <a:r>
              <a:rPr lang="en-US" altLang="en-US" sz="2200" b="1" dirty="0">
                <a:sym typeface="Symbol" pitchFamily="18" charset="2"/>
              </a:rPr>
              <a:t> </a:t>
            </a:r>
            <a:r>
              <a:rPr lang="en-US" altLang="en-US" sz="2200" b="1" i="1" dirty="0" err="1">
                <a:sym typeface="Symbol" pitchFamily="18" charset="2"/>
              </a:rPr>
              <a:t>i</a:t>
            </a:r>
            <a:r>
              <a:rPr lang="en-US" altLang="en-US" sz="2200" b="1" i="1" dirty="0">
                <a:sym typeface="Symbol" pitchFamily="18" charset="2"/>
              </a:rPr>
              <a:t> </a:t>
            </a:r>
            <a:r>
              <a:rPr lang="en-US" altLang="en-US" sz="2200" dirty="0">
                <a:sym typeface="Symbol" pitchFamily="18" charset="2"/>
              </a:rPr>
              <a:t>exists, go to step 4</a:t>
            </a:r>
          </a:p>
          <a:p>
            <a:pPr marL="800100" lvl="1" indent="-342900">
              <a:lnSpc>
                <a:spcPct val="90000"/>
              </a:lnSpc>
              <a:buFont typeface="Monotype Sorts" pitchFamily="-84" charset="2"/>
              <a:buNone/>
            </a:pPr>
            <a:endParaRPr lang="en-US" altLang="en-US" sz="500" dirty="0">
              <a:sym typeface="Symbol" pitchFamily="18" charset="2"/>
            </a:endParaRPr>
          </a:p>
          <a:p>
            <a:pPr>
              <a:lnSpc>
                <a:spcPct val="90000"/>
              </a:lnSpc>
              <a:buFont typeface="Monotype Sorts" pitchFamily="-84" charset="2"/>
              <a:buNone/>
            </a:pPr>
            <a:r>
              <a:rPr lang="en-US" altLang="en-US" sz="2600" i="1" dirty="0"/>
              <a:t>3.  </a:t>
            </a:r>
            <a:r>
              <a:rPr lang="en-US" altLang="en-US" sz="2600" b="1" i="1" dirty="0"/>
              <a:t>Work</a:t>
            </a:r>
            <a:r>
              <a:rPr lang="en-US" altLang="en-US" sz="2600" b="1" dirty="0"/>
              <a:t> = </a:t>
            </a:r>
            <a:r>
              <a:rPr lang="en-US" altLang="en-US" sz="2600" b="1" i="1" dirty="0"/>
              <a:t>Work </a:t>
            </a:r>
            <a:r>
              <a:rPr lang="en-US" altLang="en-US" sz="2600" b="1" dirty="0"/>
              <a:t>+ </a:t>
            </a:r>
            <a:r>
              <a:rPr lang="en-US" altLang="en-US" sz="2600" b="1" i="1" dirty="0" err="1"/>
              <a:t>Allocation</a:t>
            </a:r>
            <a:r>
              <a:rPr lang="en-US" altLang="en-US" sz="2600" b="1" i="1" baseline="-25000" dirty="0" err="1"/>
              <a:t>i</a:t>
            </a:r>
            <a:br>
              <a:rPr lang="en-US" altLang="en-US" sz="2600" b="1" dirty="0"/>
            </a:br>
            <a:r>
              <a:rPr lang="en-US" altLang="en-US" sz="2600" b="1" i="1" dirty="0"/>
              <a:t>Finish</a:t>
            </a:r>
            <a:r>
              <a:rPr lang="en-US" altLang="en-US" sz="2600" b="1" dirty="0"/>
              <a:t>[</a:t>
            </a:r>
            <a:r>
              <a:rPr lang="en-US" altLang="en-US" sz="2600" b="1" i="1" dirty="0" err="1"/>
              <a:t>i</a:t>
            </a:r>
            <a:r>
              <a:rPr lang="en-US" altLang="en-US" sz="2600" b="1" dirty="0"/>
              <a:t>] =</a:t>
            </a:r>
            <a:r>
              <a:rPr lang="en-US" altLang="en-US" sz="2600" b="1" i="1" dirty="0"/>
              <a:t> true</a:t>
            </a:r>
            <a:br>
              <a:rPr lang="en-US" altLang="en-US" sz="2600" b="1" dirty="0"/>
            </a:br>
            <a:r>
              <a:rPr lang="en-US" altLang="en-US" sz="2600" dirty="0"/>
              <a:t>go to step 2</a:t>
            </a:r>
          </a:p>
          <a:p>
            <a:pPr>
              <a:lnSpc>
                <a:spcPct val="90000"/>
              </a:lnSpc>
            </a:pPr>
            <a:endParaRPr lang="en-US" altLang="en-US" sz="500" dirty="0"/>
          </a:p>
          <a:p>
            <a:pPr>
              <a:lnSpc>
                <a:spcPct val="90000"/>
              </a:lnSpc>
              <a:buFont typeface="Monotype Sorts" pitchFamily="-84" charset="2"/>
              <a:buNone/>
            </a:pPr>
            <a:r>
              <a:rPr lang="en-US" altLang="en-US" sz="2600" dirty="0"/>
              <a:t>4.	If </a:t>
            </a:r>
            <a:r>
              <a:rPr lang="en-US" altLang="en-US" sz="2600" b="1" i="1" dirty="0"/>
              <a:t>Finish</a:t>
            </a:r>
            <a:r>
              <a:rPr lang="en-US" altLang="en-US" sz="2600" b="1" dirty="0"/>
              <a:t> [</a:t>
            </a:r>
            <a:r>
              <a:rPr lang="en-US" altLang="en-US" sz="2600" b="1" i="1" dirty="0" err="1"/>
              <a:t>i</a:t>
            </a:r>
            <a:r>
              <a:rPr lang="en-US" altLang="en-US" sz="2600" b="1" dirty="0"/>
              <a:t>] == </a:t>
            </a:r>
            <a:r>
              <a:rPr lang="en-US" altLang="en-US" sz="2600" b="1" i="1" dirty="0"/>
              <a:t>true</a:t>
            </a:r>
            <a:r>
              <a:rPr lang="en-US" altLang="en-US" sz="2600" b="1" dirty="0"/>
              <a:t> </a:t>
            </a:r>
            <a:r>
              <a:rPr lang="en-US" altLang="en-US" sz="2600" dirty="0"/>
              <a:t>for all </a:t>
            </a:r>
            <a:r>
              <a:rPr lang="en-US" altLang="en-US" sz="2600" b="1" i="1" dirty="0" err="1"/>
              <a:t>i</a:t>
            </a:r>
            <a:r>
              <a:rPr lang="en-US" altLang="en-US" sz="2600" dirty="0"/>
              <a:t>, then the system is in a safe state</a:t>
            </a:r>
          </a:p>
        </p:txBody>
      </p:sp>
      <p:sp>
        <p:nvSpPr>
          <p:cNvPr id="2" name="Curved Left Arrow 1"/>
          <p:cNvSpPr/>
          <p:nvPr/>
        </p:nvSpPr>
        <p:spPr>
          <a:xfrm rot="19390752">
            <a:off x="5752985" y="2589049"/>
            <a:ext cx="857689" cy="259430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ight Arrow 4"/>
          <p:cNvSpPr/>
          <p:nvPr/>
        </p:nvSpPr>
        <p:spPr>
          <a:xfrm>
            <a:off x="3553691" y="3228109"/>
            <a:ext cx="5256276"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CE432C09-5916-4146-9652-8BE72574EA7D}" type="datetime1">
              <a:rPr lang="en-US" smtClean="0"/>
              <a:t>24/11/2024</a:t>
            </a:fld>
            <a:endParaRPr lang="en-US"/>
          </a:p>
        </p:txBody>
      </p:sp>
      <p:sp>
        <p:nvSpPr>
          <p:cNvPr id="4" name="Footer Placeholder 3"/>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70</a:t>
            </a:fld>
            <a:endParaRPr lang="en-US"/>
          </a:p>
        </p:txBody>
      </p:sp>
    </p:spTree>
    <p:extLst>
      <p:ext uri="{BB962C8B-B14F-4D97-AF65-F5344CB8AC3E}">
        <p14:creationId xmlns:p14="http://schemas.microsoft.com/office/powerpoint/2010/main" val="33679820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22350" y="152400"/>
            <a:ext cx="7664450" cy="576263"/>
          </a:xfrm>
        </p:spPr>
        <p:txBody>
          <a:bodyPr>
            <a:normAutofit fontScale="90000"/>
          </a:bodyPr>
          <a:lstStyle/>
          <a:p>
            <a:pPr eaLnBrk="1" hangingPunct="1"/>
            <a:r>
              <a:rPr lang="en-US" altLang="en-US"/>
              <a:t>Example of Banker</a:t>
            </a:r>
            <a:r>
              <a:rPr lang="ja-JP" altLang="en-US"/>
              <a:t>’</a:t>
            </a:r>
            <a:r>
              <a:rPr lang="en-US" altLang="ja-JP"/>
              <a:t>s Algorithm</a:t>
            </a:r>
            <a:endParaRPr lang="en-US" altLang="en-US"/>
          </a:p>
        </p:txBody>
      </p:sp>
      <p:sp>
        <p:nvSpPr>
          <p:cNvPr id="33795" name="Rectangle 3"/>
          <p:cNvSpPr>
            <a:spLocks noGrp="1" noChangeArrowheads="1"/>
          </p:cNvSpPr>
          <p:nvPr>
            <p:ph type="body" idx="1"/>
          </p:nvPr>
        </p:nvSpPr>
        <p:spPr>
          <a:xfrm>
            <a:off x="852488" y="1360488"/>
            <a:ext cx="7923212" cy="4540250"/>
          </a:xfrm>
        </p:spPr>
        <p:txBody>
          <a:bodyPr>
            <a:noAutofit/>
          </a:bodyPr>
          <a:lstStyle/>
          <a:p>
            <a:pPr>
              <a:tabLst>
                <a:tab pos="1371600" algn="l"/>
                <a:tab pos="2395538" algn="ctr"/>
                <a:tab pos="3594100" algn="ctr"/>
                <a:tab pos="4805363" algn="ctr"/>
              </a:tabLst>
            </a:pPr>
            <a:r>
              <a:rPr lang="en-US" altLang="en-US" sz="2000" dirty="0">
                <a:solidFill>
                  <a:srgbClr val="0070C0"/>
                </a:solidFill>
              </a:rPr>
              <a:t>5 processes </a:t>
            </a:r>
            <a:r>
              <a:rPr lang="en-US" altLang="en-US" sz="2000" i="1" dirty="0">
                <a:solidFill>
                  <a:srgbClr val="0070C0"/>
                </a:solidFill>
              </a:rPr>
              <a:t>P</a:t>
            </a:r>
            <a:r>
              <a:rPr lang="en-US" altLang="en-US" sz="2000" baseline="-25000" dirty="0">
                <a:solidFill>
                  <a:srgbClr val="0070C0"/>
                </a:solidFill>
              </a:rPr>
              <a:t>0  </a:t>
            </a:r>
            <a:r>
              <a:rPr lang="en-US" altLang="en-US" sz="2000" dirty="0">
                <a:solidFill>
                  <a:srgbClr val="0070C0"/>
                </a:solidFill>
              </a:rPr>
              <a:t>through </a:t>
            </a:r>
            <a:r>
              <a:rPr lang="en-US" altLang="en-US" sz="2000" i="1" dirty="0">
                <a:solidFill>
                  <a:srgbClr val="0070C0"/>
                </a:solidFill>
              </a:rPr>
              <a:t>P</a:t>
            </a:r>
            <a:r>
              <a:rPr lang="en-US" altLang="en-US" sz="2000" baseline="-25000" dirty="0">
                <a:solidFill>
                  <a:srgbClr val="0070C0"/>
                </a:solidFill>
              </a:rPr>
              <a:t>4</a:t>
            </a:r>
            <a:r>
              <a:rPr lang="en-US" altLang="en-US" sz="2000" dirty="0">
                <a:solidFill>
                  <a:srgbClr val="0070C0"/>
                </a:solidFill>
              </a:rPr>
              <a:t>; </a:t>
            </a:r>
          </a:p>
          <a:p>
            <a:pPr>
              <a:buFont typeface="Monotype Sorts" pitchFamily="-84" charset="2"/>
              <a:buNone/>
              <a:tabLst>
                <a:tab pos="1371600" algn="l"/>
                <a:tab pos="2395538" algn="ctr"/>
                <a:tab pos="3594100" algn="ctr"/>
                <a:tab pos="4805363" algn="ctr"/>
              </a:tabLst>
            </a:pPr>
            <a:r>
              <a:rPr lang="en-US" altLang="en-US" sz="2000" dirty="0">
                <a:solidFill>
                  <a:srgbClr val="0070C0"/>
                </a:solidFill>
              </a:rPr>
              <a:t>      3 resource types:</a:t>
            </a:r>
          </a:p>
          <a:p>
            <a:pPr>
              <a:buFont typeface="Monotype Sorts" pitchFamily="-84" charset="2"/>
              <a:buNone/>
              <a:tabLst>
                <a:tab pos="1371600" algn="l"/>
                <a:tab pos="2395538" algn="ctr"/>
                <a:tab pos="3594100" algn="ctr"/>
                <a:tab pos="4805363" algn="ctr"/>
              </a:tabLst>
            </a:pPr>
            <a:r>
              <a:rPr lang="en-US" altLang="en-US" sz="2000" dirty="0">
                <a:solidFill>
                  <a:srgbClr val="0070C0"/>
                </a:solidFill>
              </a:rPr>
              <a:t>              </a:t>
            </a:r>
            <a:r>
              <a:rPr lang="en-US" altLang="en-US" sz="2000" i="1" dirty="0">
                <a:solidFill>
                  <a:srgbClr val="0070C0"/>
                </a:solidFill>
              </a:rPr>
              <a:t>A</a:t>
            </a:r>
            <a:r>
              <a:rPr lang="en-US" altLang="en-US" sz="2000" dirty="0">
                <a:solidFill>
                  <a:srgbClr val="0070C0"/>
                </a:solidFill>
              </a:rPr>
              <a:t> (10 instances),  </a:t>
            </a:r>
            <a:r>
              <a:rPr lang="en-US" altLang="en-US" sz="2000" i="1" dirty="0">
                <a:solidFill>
                  <a:srgbClr val="0070C0"/>
                </a:solidFill>
              </a:rPr>
              <a:t>B</a:t>
            </a:r>
            <a:r>
              <a:rPr lang="en-US" altLang="en-US" sz="2000" dirty="0">
                <a:solidFill>
                  <a:srgbClr val="0070C0"/>
                </a:solidFill>
              </a:rPr>
              <a:t> (5instances), and </a:t>
            </a:r>
            <a:r>
              <a:rPr lang="en-US" altLang="en-US" sz="2000" i="1" dirty="0">
                <a:solidFill>
                  <a:srgbClr val="0070C0"/>
                </a:solidFill>
              </a:rPr>
              <a:t>C</a:t>
            </a:r>
            <a:r>
              <a:rPr lang="en-US" altLang="en-US" sz="2000" dirty="0">
                <a:solidFill>
                  <a:srgbClr val="0070C0"/>
                </a:solidFill>
              </a:rPr>
              <a:t> (7 instances)</a:t>
            </a:r>
          </a:p>
          <a:p>
            <a:pPr>
              <a:tabLst>
                <a:tab pos="1371600" algn="l"/>
                <a:tab pos="2395538" algn="ctr"/>
                <a:tab pos="3594100" algn="ctr"/>
                <a:tab pos="4805363" algn="ctr"/>
              </a:tabLst>
            </a:pPr>
            <a:r>
              <a:rPr lang="en-US" altLang="en-US" sz="2000" dirty="0"/>
              <a:t>Snapshot at time </a:t>
            </a:r>
            <a:r>
              <a:rPr lang="en-US" altLang="en-US" sz="2000" i="1" dirty="0"/>
              <a:t>T</a:t>
            </a:r>
            <a:r>
              <a:rPr lang="en-US" altLang="en-US" sz="2000" baseline="-25000" dirty="0"/>
              <a:t>0</a:t>
            </a:r>
            <a:r>
              <a:rPr lang="en-US" altLang="en-US" sz="2000" dirty="0"/>
              <a:t>:</a:t>
            </a:r>
          </a:p>
          <a:p>
            <a:pPr>
              <a:buFont typeface="Monotype Sorts" pitchFamily="-84" charset="2"/>
              <a:buNone/>
              <a:tabLst>
                <a:tab pos="1371600" algn="l"/>
                <a:tab pos="2395538" algn="ctr"/>
                <a:tab pos="3594100" algn="ctr"/>
                <a:tab pos="4805363" algn="ctr"/>
              </a:tabLst>
            </a:pPr>
            <a:r>
              <a:rPr lang="en-US" altLang="en-US" sz="2000" dirty="0"/>
              <a:t>			</a:t>
            </a:r>
            <a:r>
              <a:rPr lang="en-US" altLang="en-US" sz="2000" i="1" u="sng" dirty="0"/>
              <a:t>Allocation</a:t>
            </a:r>
            <a:r>
              <a:rPr lang="en-US" altLang="en-US" sz="2000" i="1" dirty="0"/>
              <a:t>	  </a:t>
            </a:r>
            <a:r>
              <a:rPr lang="en-US" altLang="en-US" sz="2000" i="1" u="sng" dirty="0"/>
              <a:t>Max</a:t>
            </a:r>
            <a:r>
              <a:rPr lang="en-US" altLang="en-US" sz="2000" i="1" dirty="0"/>
              <a:t>	</a:t>
            </a:r>
            <a:r>
              <a:rPr lang="en-US" altLang="en-US" sz="2000" i="1" u="sng" dirty="0"/>
              <a:t>Available</a:t>
            </a:r>
            <a:endParaRPr lang="en-US" altLang="en-US" sz="2000" i="1" dirty="0"/>
          </a:p>
          <a:p>
            <a:pPr>
              <a:buFont typeface="Monotype Sorts" pitchFamily="-84" charset="2"/>
              <a:buNone/>
              <a:tabLst>
                <a:tab pos="1371600" algn="l"/>
                <a:tab pos="2395538" algn="ctr"/>
                <a:tab pos="3594100" algn="ctr"/>
                <a:tab pos="4805363" algn="ctr"/>
              </a:tabLst>
            </a:pPr>
            <a:r>
              <a:rPr lang="en-US" altLang="en-US" sz="2000" i="1" dirty="0"/>
              <a:t>			A B C	       A B C 	A B C</a:t>
            </a:r>
          </a:p>
          <a:p>
            <a:pPr>
              <a:buFont typeface="Monotype Sorts" pitchFamily="-84" charset="2"/>
              <a:buNone/>
              <a:tabLst>
                <a:tab pos="1371600" algn="l"/>
                <a:tab pos="2395538" algn="ctr"/>
                <a:tab pos="3594100" algn="ctr"/>
                <a:tab pos="4805363" algn="ctr"/>
              </a:tabLst>
            </a:pPr>
            <a:r>
              <a:rPr lang="en-US" altLang="en-US" sz="2000" dirty="0"/>
              <a:t>		</a:t>
            </a:r>
            <a:r>
              <a:rPr lang="en-US" altLang="en-US" sz="2000" i="1" dirty="0"/>
              <a:t>P</a:t>
            </a:r>
            <a:r>
              <a:rPr lang="en-US" altLang="en-US" sz="2000" baseline="-25000" dirty="0"/>
              <a:t>0	</a:t>
            </a:r>
            <a:r>
              <a:rPr lang="en-US" altLang="en-US" sz="2000" dirty="0"/>
              <a:t>0 1 0	         7 5 3 	3 3 2</a:t>
            </a:r>
          </a:p>
          <a:p>
            <a:pPr>
              <a:buFont typeface="Monotype Sorts" pitchFamily="-84" charset="2"/>
              <a:buNone/>
              <a:tabLst>
                <a:tab pos="1371600" algn="l"/>
                <a:tab pos="2395538" algn="ctr"/>
                <a:tab pos="3594100" algn="ctr"/>
                <a:tab pos="4805363" algn="ctr"/>
              </a:tabLst>
            </a:pPr>
            <a:r>
              <a:rPr lang="en-US" altLang="en-US" sz="2000" dirty="0"/>
              <a:t>		 </a:t>
            </a:r>
            <a:r>
              <a:rPr lang="en-US" altLang="en-US" sz="2000" i="1" dirty="0"/>
              <a:t>P</a:t>
            </a:r>
            <a:r>
              <a:rPr lang="en-US" altLang="en-US" sz="2000" baseline="-25000" dirty="0"/>
              <a:t>1	</a:t>
            </a:r>
            <a:r>
              <a:rPr lang="en-US" altLang="en-US" sz="2000" dirty="0"/>
              <a:t>2 0 0 	        3 2 2  </a:t>
            </a:r>
          </a:p>
          <a:p>
            <a:pPr>
              <a:buFont typeface="Monotype Sorts" pitchFamily="-84" charset="2"/>
              <a:buNone/>
              <a:tabLst>
                <a:tab pos="1371600" algn="l"/>
                <a:tab pos="2395538" algn="ctr"/>
                <a:tab pos="3594100" algn="ctr"/>
                <a:tab pos="4805363" algn="ctr"/>
              </a:tabLst>
            </a:pPr>
            <a:r>
              <a:rPr lang="en-US" altLang="en-US" sz="2000" dirty="0"/>
              <a:t>		 </a:t>
            </a:r>
            <a:r>
              <a:rPr lang="en-US" altLang="en-US" sz="2000" i="1" dirty="0"/>
              <a:t>P</a:t>
            </a:r>
            <a:r>
              <a:rPr lang="en-US" altLang="en-US" sz="2000" baseline="-25000" dirty="0"/>
              <a:t>2</a:t>
            </a:r>
            <a:r>
              <a:rPr lang="en-US" altLang="en-US" sz="2000" dirty="0"/>
              <a:t>	3 0 2 	        9 0 2</a:t>
            </a:r>
          </a:p>
          <a:p>
            <a:pPr>
              <a:buFont typeface="Monotype Sorts" pitchFamily="-84" charset="2"/>
              <a:buNone/>
              <a:tabLst>
                <a:tab pos="1371600" algn="l"/>
                <a:tab pos="2395538" algn="ctr"/>
                <a:tab pos="3594100" algn="ctr"/>
                <a:tab pos="4805363" algn="ctr"/>
              </a:tabLst>
            </a:pPr>
            <a:r>
              <a:rPr lang="en-US" altLang="en-US" sz="2000" dirty="0"/>
              <a:t>		 </a:t>
            </a:r>
            <a:r>
              <a:rPr lang="en-US" altLang="en-US" sz="2000" i="1" dirty="0"/>
              <a:t>P</a:t>
            </a:r>
            <a:r>
              <a:rPr lang="en-US" altLang="en-US" sz="2000" baseline="-25000" dirty="0"/>
              <a:t>3</a:t>
            </a:r>
            <a:r>
              <a:rPr lang="en-US" altLang="en-US" sz="2000" dirty="0"/>
              <a:t>	2 1 1 	        2 2 2</a:t>
            </a:r>
          </a:p>
          <a:p>
            <a:pPr>
              <a:buFont typeface="Monotype Sorts" pitchFamily="-84" charset="2"/>
              <a:buNone/>
              <a:tabLst>
                <a:tab pos="1371600" algn="l"/>
                <a:tab pos="2395538" algn="ctr"/>
                <a:tab pos="3594100" algn="ctr"/>
                <a:tab pos="4805363" algn="ctr"/>
              </a:tabLst>
            </a:pPr>
            <a:r>
              <a:rPr lang="en-US" altLang="en-US" sz="2000" dirty="0"/>
              <a:t>		 </a:t>
            </a:r>
            <a:r>
              <a:rPr lang="en-US" altLang="en-US" sz="2000" i="1" dirty="0"/>
              <a:t>P</a:t>
            </a:r>
            <a:r>
              <a:rPr lang="en-US" altLang="en-US" sz="2000" baseline="-25000" dirty="0"/>
              <a:t>4</a:t>
            </a:r>
            <a:r>
              <a:rPr lang="en-US" altLang="en-US" sz="2000" dirty="0"/>
              <a:t>	0 0 2	         4 3 3  		</a:t>
            </a:r>
          </a:p>
        </p:txBody>
      </p:sp>
      <p:sp>
        <p:nvSpPr>
          <p:cNvPr id="2" name="Date Placeholder 1"/>
          <p:cNvSpPr>
            <a:spLocks noGrp="1"/>
          </p:cNvSpPr>
          <p:nvPr>
            <p:ph type="dt" sz="half" idx="10"/>
          </p:nvPr>
        </p:nvSpPr>
        <p:spPr/>
        <p:txBody>
          <a:bodyPr/>
          <a:lstStyle/>
          <a:p>
            <a:fld id="{5894DD0C-5732-4E16-A345-C8CD337FD1AA}"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71</a:t>
            </a:fld>
            <a:endParaRPr lang="en-US"/>
          </a:p>
        </p:txBody>
      </p:sp>
    </p:spTree>
    <p:extLst>
      <p:ext uri="{BB962C8B-B14F-4D97-AF65-F5344CB8AC3E}">
        <p14:creationId xmlns:p14="http://schemas.microsoft.com/office/powerpoint/2010/main" val="11915120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a:t>Example (Cont.)</a:t>
            </a:r>
          </a:p>
        </p:txBody>
      </p:sp>
      <p:sp>
        <p:nvSpPr>
          <p:cNvPr id="34819" name="Rectangle 3"/>
          <p:cNvSpPr>
            <a:spLocks noGrp="1" noChangeArrowheads="1"/>
          </p:cNvSpPr>
          <p:nvPr>
            <p:ph type="body" idx="1"/>
          </p:nvPr>
        </p:nvSpPr>
        <p:spPr>
          <a:xfrm>
            <a:off x="931863" y="1136650"/>
            <a:ext cx="7724775" cy="4640263"/>
          </a:xfrm>
        </p:spPr>
        <p:txBody>
          <a:bodyPr>
            <a:normAutofit/>
          </a:bodyPr>
          <a:lstStyle/>
          <a:p>
            <a:pPr>
              <a:tabLst>
                <a:tab pos="2452688" algn="l"/>
                <a:tab pos="3492500" algn="ctr"/>
              </a:tabLst>
            </a:pPr>
            <a:r>
              <a:rPr lang="en-US" altLang="en-US" sz="2000" dirty="0"/>
              <a:t>The content of the matrix </a:t>
            </a:r>
            <a:r>
              <a:rPr lang="en-US" altLang="en-US" sz="2000" b="1" i="1" dirty="0"/>
              <a:t>Need</a:t>
            </a:r>
            <a:r>
              <a:rPr lang="en-US" altLang="en-US" sz="2000" dirty="0"/>
              <a:t> is defined to be </a:t>
            </a:r>
            <a:r>
              <a:rPr lang="en-US" altLang="en-US" sz="2000" b="1" i="1" dirty="0"/>
              <a:t>Max</a:t>
            </a:r>
            <a:r>
              <a:rPr lang="en-US" altLang="en-US" sz="2000" b="1" dirty="0"/>
              <a:t> – </a:t>
            </a:r>
            <a:r>
              <a:rPr lang="en-US" altLang="en-US" sz="2000" b="1" i="1" dirty="0"/>
              <a:t>Allocation</a:t>
            </a:r>
            <a:endParaRPr lang="en-US" altLang="en-US" sz="2000" b="1" dirty="0"/>
          </a:p>
          <a:p>
            <a:pPr>
              <a:buFont typeface="Monotype Sorts" pitchFamily="-84" charset="2"/>
              <a:buNone/>
              <a:tabLst>
                <a:tab pos="2452688" algn="l"/>
                <a:tab pos="3492500" algn="ctr"/>
              </a:tabLst>
            </a:pPr>
            <a:endParaRPr lang="en-US" altLang="en-US" sz="2000" dirty="0"/>
          </a:p>
          <a:p>
            <a:pPr>
              <a:buFont typeface="Monotype Sorts" pitchFamily="-84" charset="2"/>
              <a:buNone/>
              <a:tabLst>
                <a:tab pos="2452688" algn="l"/>
                <a:tab pos="3492500" algn="ctr"/>
              </a:tabLst>
            </a:pPr>
            <a:r>
              <a:rPr lang="en-US" altLang="en-US" sz="2000" dirty="0"/>
              <a:t>			</a:t>
            </a:r>
            <a:r>
              <a:rPr lang="en-US" altLang="en-US" sz="2000" i="1" u="sng" dirty="0"/>
              <a:t>Need</a:t>
            </a:r>
            <a:endParaRPr lang="en-US" altLang="en-US" sz="2000" u="sng" dirty="0"/>
          </a:p>
          <a:p>
            <a:pPr>
              <a:buFont typeface="Monotype Sorts" pitchFamily="-84" charset="2"/>
              <a:buNone/>
              <a:tabLst>
                <a:tab pos="2452688" algn="l"/>
                <a:tab pos="3492500" algn="ctr"/>
              </a:tabLst>
            </a:pPr>
            <a:r>
              <a:rPr lang="en-US" altLang="en-US" sz="2000" dirty="0"/>
              <a:t>			</a:t>
            </a:r>
            <a:r>
              <a:rPr lang="en-US" altLang="en-US" sz="2000" i="1" dirty="0"/>
              <a:t>A B C</a:t>
            </a:r>
          </a:p>
          <a:p>
            <a:pPr>
              <a:buFont typeface="Monotype Sorts" pitchFamily="-84" charset="2"/>
              <a:buNone/>
              <a:tabLst>
                <a:tab pos="2452688" algn="l"/>
                <a:tab pos="3492500" algn="ctr"/>
              </a:tabLst>
            </a:pPr>
            <a:r>
              <a:rPr lang="en-US" altLang="en-US" sz="2000" dirty="0"/>
              <a:t>		 </a:t>
            </a:r>
            <a:r>
              <a:rPr lang="en-US" altLang="en-US" sz="2000" i="1" dirty="0"/>
              <a:t>P</a:t>
            </a:r>
            <a:r>
              <a:rPr lang="en-US" altLang="en-US" sz="2000" baseline="-25000" dirty="0"/>
              <a:t>0	</a:t>
            </a:r>
            <a:r>
              <a:rPr lang="en-US" altLang="en-US" sz="2000" dirty="0"/>
              <a:t>7 4 3 </a:t>
            </a:r>
          </a:p>
          <a:p>
            <a:pPr>
              <a:buFont typeface="Monotype Sorts" pitchFamily="-84" charset="2"/>
              <a:buNone/>
              <a:tabLst>
                <a:tab pos="2452688" algn="l"/>
                <a:tab pos="3492500" algn="ctr"/>
              </a:tabLst>
            </a:pPr>
            <a:r>
              <a:rPr lang="en-US" altLang="en-US" sz="2000" dirty="0"/>
              <a:t>		 </a:t>
            </a:r>
            <a:r>
              <a:rPr lang="en-US" altLang="en-US" sz="2000" i="1" dirty="0"/>
              <a:t>P</a:t>
            </a:r>
            <a:r>
              <a:rPr lang="en-US" altLang="en-US" sz="2000" baseline="-25000" dirty="0"/>
              <a:t>1	</a:t>
            </a:r>
            <a:r>
              <a:rPr lang="en-US" altLang="en-US" sz="2000" dirty="0"/>
              <a:t>1 2 2 </a:t>
            </a:r>
          </a:p>
          <a:p>
            <a:pPr>
              <a:buFont typeface="Monotype Sorts" pitchFamily="-84" charset="2"/>
              <a:buNone/>
              <a:tabLst>
                <a:tab pos="2452688" algn="l"/>
                <a:tab pos="3492500" algn="ctr"/>
              </a:tabLst>
            </a:pPr>
            <a:r>
              <a:rPr lang="en-US" altLang="en-US" sz="2000" dirty="0"/>
              <a:t>		 </a:t>
            </a:r>
            <a:r>
              <a:rPr lang="en-US" altLang="en-US" sz="2000" i="1" dirty="0"/>
              <a:t>P</a:t>
            </a:r>
            <a:r>
              <a:rPr lang="en-US" altLang="en-US" sz="2000" baseline="-25000" dirty="0"/>
              <a:t>2</a:t>
            </a:r>
            <a:r>
              <a:rPr lang="en-US" altLang="en-US" sz="2000" dirty="0"/>
              <a:t>	6 0 0 </a:t>
            </a:r>
          </a:p>
          <a:p>
            <a:pPr>
              <a:buFont typeface="Monotype Sorts" pitchFamily="-84" charset="2"/>
              <a:buNone/>
              <a:tabLst>
                <a:tab pos="2452688" algn="l"/>
                <a:tab pos="3492500" algn="ctr"/>
              </a:tabLst>
            </a:pPr>
            <a:r>
              <a:rPr lang="en-US" altLang="en-US" sz="2000" dirty="0"/>
              <a:t>		 </a:t>
            </a:r>
            <a:r>
              <a:rPr lang="en-US" altLang="en-US" sz="2000" i="1" dirty="0"/>
              <a:t>P</a:t>
            </a:r>
            <a:r>
              <a:rPr lang="en-US" altLang="en-US" sz="2000" baseline="-25000" dirty="0"/>
              <a:t>3</a:t>
            </a:r>
            <a:r>
              <a:rPr lang="en-US" altLang="en-US" sz="2000" dirty="0"/>
              <a:t>	0 1 1</a:t>
            </a:r>
          </a:p>
          <a:p>
            <a:pPr>
              <a:buFont typeface="Monotype Sorts" pitchFamily="-84" charset="2"/>
              <a:buNone/>
              <a:tabLst>
                <a:tab pos="2452688" algn="l"/>
                <a:tab pos="3492500" algn="ctr"/>
              </a:tabLst>
            </a:pPr>
            <a:r>
              <a:rPr lang="en-US" altLang="en-US" sz="2000" dirty="0"/>
              <a:t>		 </a:t>
            </a:r>
            <a:r>
              <a:rPr lang="en-US" altLang="en-US" sz="2000" i="1" dirty="0"/>
              <a:t>P</a:t>
            </a:r>
            <a:r>
              <a:rPr lang="en-US" altLang="en-US" sz="2000" baseline="-25000" dirty="0"/>
              <a:t>4</a:t>
            </a:r>
            <a:r>
              <a:rPr lang="en-US" altLang="en-US" sz="2000" dirty="0"/>
              <a:t>	4 3 1 </a:t>
            </a:r>
            <a:br>
              <a:rPr lang="en-US" altLang="en-US" sz="2000" dirty="0"/>
            </a:br>
            <a:endParaRPr lang="en-US" altLang="en-US" sz="2000" dirty="0"/>
          </a:p>
          <a:p>
            <a:pPr>
              <a:tabLst>
                <a:tab pos="2452688" algn="l"/>
                <a:tab pos="3492500" algn="ctr"/>
              </a:tabLst>
            </a:pPr>
            <a:r>
              <a:rPr lang="en-US" altLang="en-US" sz="2000" dirty="0"/>
              <a:t>The system is in a safe state since the sequence &lt; </a:t>
            </a:r>
            <a:r>
              <a:rPr lang="en-US" altLang="en-US" sz="2000" i="1" dirty="0"/>
              <a:t>P</a:t>
            </a:r>
            <a:r>
              <a:rPr lang="en-US" altLang="en-US" sz="2000" baseline="-25000" dirty="0"/>
              <a:t>1</a:t>
            </a:r>
            <a:r>
              <a:rPr lang="en-US" altLang="en-US" sz="2000" dirty="0"/>
              <a:t>, </a:t>
            </a:r>
            <a:r>
              <a:rPr lang="en-US" altLang="en-US" sz="2000" i="1" dirty="0"/>
              <a:t>P</a:t>
            </a:r>
            <a:r>
              <a:rPr lang="en-US" altLang="en-US" sz="2000" baseline="-25000" dirty="0"/>
              <a:t>3</a:t>
            </a:r>
            <a:r>
              <a:rPr lang="en-US" altLang="en-US" sz="2000" dirty="0"/>
              <a:t>, </a:t>
            </a:r>
            <a:r>
              <a:rPr lang="en-US" altLang="en-US" sz="2000" i="1" dirty="0"/>
              <a:t>P</a:t>
            </a:r>
            <a:r>
              <a:rPr lang="en-US" altLang="en-US" sz="2000" baseline="-25000" dirty="0"/>
              <a:t>4</a:t>
            </a:r>
            <a:r>
              <a:rPr lang="en-US" altLang="en-US" sz="2000" dirty="0"/>
              <a:t>, </a:t>
            </a:r>
            <a:r>
              <a:rPr lang="en-US" altLang="en-US" sz="2000" i="1" dirty="0"/>
              <a:t>P</a:t>
            </a:r>
            <a:r>
              <a:rPr lang="en-US" altLang="en-US" sz="2000" baseline="-25000" dirty="0"/>
              <a:t>2</a:t>
            </a:r>
            <a:r>
              <a:rPr lang="en-US" altLang="en-US" sz="2000" dirty="0"/>
              <a:t>, </a:t>
            </a:r>
            <a:r>
              <a:rPr lang="en-US" altLang="en-US" sz="2000" i="1" dirty="0"/>
              <a:t>P</a:t>
            </a:r>
            <a:r>
              <a:rPr lang="en-US" altLang="en-US" sz="2000" baseline="-25000" dirty="0"/>
              <a:t>0</a:t>
            </a:r>
            <a:r>
              <a:rPr lang="en-US" altLang="en-US" sz="2000" dirty="0"/>
              <a:t>&gt; satisfies safety criteria</a:t>
            </a:r>
            <a:endParaRPr lang="en-US" altLang="en-US" sz="2000" baseline="-25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1" y="1752600"/>
            <a:ext cx="30480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Date Placeholder 1"/>
          <p:cNvSpPr>
            <a:spLocks noGrp="1"/>
          </p:cNvSpPr>
          <p:nvPr>
            <p:ph type="dt" sz="half" idx="10"/>
          </p:nvPr>
        </p:nvSpPr>
        <p:spPr/>
        <p:txBody>
          <a:bodyPr/>
          <a:lstStyle/>
          <a:p>
            <a:fld id="{5F39622B-87B0-4F6B-8EA1-B12678138413}"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72</a:t>
            </a:fld>
            <a:endParaRPr lang="en-US"/>
          </a:p>
        </p:txBody>
      </p:sp>
    </p:spTree>
    <p:extLst>
      <p:ext uri="{BB962C8B-B14F-4D97-AF65-F5344CB8AC3E}">
        <p14:creationId xmlns:p14="http://schemas.microsoft.com/office/powerpoint/2010/main" val="2831701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800" dirty="0"/>
              <a:t>Applying the Safety algorithm on the given system,</a:t>
            </a:r>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66970" b="73325"/>
          <a:stretch/>
        </p:blipFill>
        <p:spPr bwMode="auto">
          <a:xfrm>
            <a:off x="0" y="1571409"/>
            <a:ext cx="4243243"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a:xfrm>
            <a:off x="4079008" y="2417618"/>
            <a:ext cx="5064991" cy="1828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Monotype Sorts" pitchFamily="-84" charset="2"/>
              <a:buNone/>
            </a:pPr>
            <a:r>
              <a:rPr lang="en-US" altLang="en-US" dirty="0"/>
              <a:t>1.	</a:t>
            </a:r>
            <a:r>
              <a:rPr lang="en-US" altLang="en-US" sz="2000" dirty="0"/>
              <a:t>Let </a:t>
            </a:r>
            <a:r>
              <a:rPr lang="en-US" altLang="en-US" sz="2000" b="1" i="1" dirty="0">
                <a:solidFill>
                  <a:srgbClr val="000000"/>
                </a:solidFill>
              </a:rPr>
              <a:t>Work</a:t>
            </a:r>
            <a:r>
              <a:rPr lang="en-US" altLang="en-US" sz="2000" i="1" dirty="0">
                <a:solidFill>
                  <a:srgbClr val="000000"/>
                </a:solidFill>
              </a:rPr>
              <a:t> </a:t>
            </a:r>
            <a:r>
              <a:rPr lang="en-US" altLang="en-US" sz="2000" dirty="0"/>
              <a:t>and </a:t>
            </a:r>
            <a:r>
              <a:rPr lang="en-US" altLang="en-US" sz="2000" b="1" i="1" dirty="0">
                <a:solidFill>
                  <a:srgbClr val="000000"/>
                </a:solidFill>
              </a:rPr>
              <a:t>Finish</a:t>
            </a:r>
            <a:r>
              <a:rPr lang="en-US" altLang="en-US" sz="2000" dirty="0">
                <a:solidFill>
                  <a:srgbClr val="000000"/>
                </a:solidFill>
              </a:rPr>
              <a:t> </a:t>
            </a:r>
            <a:r>
              <a:rPr lang="en-US" altLang="en-US" sz="2000" dirty="0"/>
              <a:t>be vectors of length</a:t>
            </a:r>
            <a:r>
              <a:rPr lang="en-US" altLang="en-US" sz="2000" i="1" dirty="0"/>
              <a:t> m</a:t>
            </a:r>
            <a:r>
              <a:rPr lang="en-US" altLang="en-US" sz="2000" dirty="0"/>
              <a:t> and</a:t>
            </a:r>
            <a:r>
              <a:rPr lang="en-US" altLang="en-US" sz="2000" i="1" dirty="0"/>
              <a:t> n</a:t>
            </a:r>
            <a:r>
              <a:rPr lang="en-US" altLang="en-US" sz="2000" dirty="0"/>
              <a:t>, respectively.  Initialize:</a:t>
            </a:r>
          </a:p>
          <a:p>
            <a:pPr marL="1543050" lvl="3" indent="-342900">
              <a:lnSpc>
                <a:spcPct val="90000"/>
              </a:lnSpc>
              <a:buFontTx/>
              <a:buNone/>
            </a:pPr>
            <a:r>
              <a:rPr lang="en-US" altLang="en-US" b="1" i="1" dirty="0"/>
              <a:t>Work </a:t>
            </a:r>
            <a:r>
              <a:rPr lang="en-US" altLang="en-US" b="1" dirty="0"/>
              <a:t>= </a:t>
            </a:r>
            <a:r>
              <a:rPr lang="en-US" altLang="en-US" b="1" i="1" dirty="0"/>
              <a:t>Available</a:t>
            </a:r>
          </a:p>
          <a:p>
            <a:pPr marL="1543050" lvl="3" indent="-342900">
              <a:lnSpc>
                <a:spcPct val="90000"/>
              </a:lnSpc>
              <a:buFontTx/>
              <a:buNone/>
            </a:pPr>
            <a:r>
              <a:rPr lang="en-US" altLang="en-US" b="1" i="1" dirty="0"/>
              <a:t>Finish </a:t>
            </a:r>
            <a:r>
              <a:rPr lang="en-US" altLang="en-US" b="1" dirty="0"/>
              <a:t>[</a:t>
            </a:r>
            <a:r>
              <a:rPr lang="en-US" altLang="en-US" b="1" i="1" dirty="0" err="1"/>
              <a:t>i</a:t>
            </a:r>
            <a:r>
              <a:rPr lang="en-US" altLang="en-US" b="1" dirty="0"/>
              <a:t>] =</a:t>
            </a:r>
            <a:r>
              <a:rPr lang="en-US" altLang="en-US" b="1" i="1" dirty="0"/>
              <a:t> false </a:t>
            </a:r>
            <a:r>
              <a:rPr lang="en-US" altLang="en-US" b="1" dirty="0"/>
              <a:t>for</a:t>
            </a:r>
            <a:r>
              <a:rPr lang="en-US" altLang="en-US" b="1" i="1" dirty="0"/>
              <a:t> </a:t>
            </a:r>
            <a:r>
              <a:rPr lang="en-US" altLang="en-US" b="1" i="1" dirty="0" err="1"/>
              <a:t>i</a:t>
            </a:r>
            <a:r>
              <a:rPr lang="en-US" altLang="en-US" b="1" dirty="0"/>
              <a:t> = 0, 1, …, </a:t>
            </a:r>
            <a:r>
              <a:rPr lang="en-US" altLang="en-US" b="1" i="1" dirty="0"/>
              <a:t>n- </a:t>
            </a:r>
            <a:r>
              <a:rPr lang="en-US" altLang="en-US" b="1" dirty="0"/>
              <a:t>1</a:t>
            </a:r>
          </a:p>
          <a:p>
            <a:pPr marL="1543050" lvl="3" indent="-342900">
              <a:lnSpc>
                <a:spcPct val="90000"/>
              </a:lnSpc>
              <a:buFontTx/>
              <a:buNone/>
            </a:pPr>
            <a:endParaRPr lang="en-US" altLang="en-US" sz="300" dirty="0"/>
          </a:p>
          <a:p>
            <a:pPr>
              <a:lnSpc>
                <a:spcPct val="90000"/>
              </a:lnSpc>
              <a:buFont typeface="Monotype Sorts" pitchFamily="-84" charset="2"/>
              <a:buNone/>
            </a:pPr>
            <a:endParaRPr lang="en-US" altLang="en-US" sz="24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4246418"/>
            <a:ext cx="3305175" cy="2373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9193" y="4246418"/>
            <a:ext cx="1619250" cy="2373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Box 4"/>
          <p:cNvSpPr txBox="1">
            <a:spLocks noChangeArrowheads="1"/>
          </p:cNvSpPr>
          <p:nvPr/>
        </p:nvSpPr>
        <p:spPr bwMode="auto">
          <a:xfrm>
            <a:off x="4277879" y="1675656"/>
            <a:ext cx="329449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pPr>
            <a:r>
              <a:rPr lang="en-US" altLang="en-US" sz="1600" b="1" i="1" dirty="0">
                <a:solidFill>
                  <a:srgbClr val="00B0F0"/>
                </a:solidFill>
                <a:latin typeface="Helvetica" pitchFamily="-84" charset="0"/>
              </a:rPr>
              <a:t>n</a:t>
            </a:r>
            <a:r>
              <a:rPr lang="en-US" altLang="en-US" sz="1600" b="1" dirty="0">
                <a:solidFill>
                  <a:srgbClr val="00B0F0"/>
                </a:solidFill>
                <a:latin typeface="Helvetica" pitchFamily="-84" charset="0"/>
              </a:rPr>
              <a:t> = number of processes</a:t>
            </a:r>
          </a:p>
          <a:p>
            <a:pPr>
              <a:spcBef>
                <a:spcPct val="50000"/>
              </a:spcBef>
            </a:pPr>
            <a:r>
              <a:rPr lang="en-US" altLang="en-US" sz="1600" b="1" i="1" dirty="0">
                <a:solidFill>
                  <a:srgbClr val="00B0F0"/>
                </a:solidFill>
                <a:latin typeface="Helvetica" pitchFamily="-84" charset="0"/>
              </a:rPr>
              <a:t>m </a:t>
            </a:r>
            <a:r>
              <a:rPr lang="en-US" altLang="en-US" sz="1600" b="1" dirty="0">
                <a:solidFill>
                  <a:srgbClr val="00B0F0"/>
                </a:solidFill>
                <a:latin typeface="Helvetica" pitchFamily="-84" charset="0"/>
              </a:rPr>
              <a:t>= number of resources types </a:t>
            </a:r>
          </a:p>
        </p:txBody>
      </p:sp>
      <p:sp>
        <p:nvSpPr>
          <p:cNvPr id="3" name="Date Placeholder 2"/>
          <p:cNvSpPr>
            <a:spLocks noGrp="1"/>
          </p:cNvSpPr>
          <p:nvPr>
            <p:ph type="dt" sz="half" idx="10"/>
          </p:nvPr>
        </p:nvSpPr>
        <p:spPr/>
        <p:txBody>
          <a:bodyPr/>
          <a:lstStyle/>
          <a:p>
            <a:fld id="{AF4257FF-00EB-48B1-9161-181F202A4BD6}" type="datetime1">
              <a:rPr lang="en-US" smtClean="0"/>
              <a:t>24/11/2024</a:t>
            </a:fld>
            <a:endParaRPr lang="en-US"/>
          </a:p>
        </p:txBody>
      </p:sp>
      <p:sp>
        <p:nvSpPr>
          <p:cNvPr id="4" name="Footer Placeholder 3"/>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73</a:t>
            </a:fld>
            <a:endParaRPr lang="en-US"/>
          </a:p>
        </p:txBody>
      </p:sp>
    </p:spTree>
    <p:extLst>
      <p:ext uri="{BB962C8B-B14F-4D97-AF65-F5344CB8AC3E}">
        <p14:creationId xmlns:p14="http://schemas.microsoft.com/office/powerpoint/2010/main" val="1701619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800" dirty="0"/>
              <a:t>Applying the Safety algorithm on the given system,</a:t>
            </a:r>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66970"/>
          <a:stretch/>
        </p:blipFill>
        <p:spPr bwMode="auto">
          <a:xfrm>
            <a:off x="-1" y="838200"/>
            <a:ext cx="4243243"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a:xfrm>
            <a:off x="4243243" y="1150361"/>
            <a:ext cx="4775200" cy="49434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Monotype Sorts" pitchFamily="-84" charset="2"/>
              <a:buNone/>
            </a:pPr>
            <a:r>
              <a:rPr lang="en-US" altLang="en-US" dirty="0"/>
              <a:t>1.	</a:t>
            </a:r>
            <a:r>
              <a:rPr lang="en-US" altLang="en-US" sz="2000" dirty="0"/>
              <a:t>Let </a:t>
            </a:r>
            <a:r>
              <a:rPr lang="en-US" altLang="en-US" sz="2000" b="1" i="1" dirty="0">
                <a:solidFill>
                  <a:srgbClr val="000000"/>
                </a:solidFill>
              </a:rPr>
              <a:t>Work</a:t>
            </a:r>
            <a:r>
              <a:rPr lang="en-US" altLang="en-US" sz="2000" i="1" dirty="0">
                <a:solidFill>
                  <a:srgbClr val="000000"/>
                </a:solidFill>
              </a:rPr>
              <a:t> </a:t>
            </a:r>
            <a:r>
              <a:rPr lang="en-US" altLang="en-US" sz="2000" dirty="0"/>
              <a:t>and </a:t>
            </a:r>
            <a:r>
              <a:rPr lang="en-US" altLang="en-US" sz="2000" b="1" i="1" dirty="0">
                <a:solidFill>
                  <a:srgbClr val="000000"/>
                </a:solidFill>
              </a:rPr>
              <a:t>Finish</a:t>
            </a:r>
            <a:r>
              <a:rPr lang="en-US" altLang="en-US" sz="2000" dirty="0">
                <a:solidFill>
                  <a:srgbClr val="000000"/>
                </a:solidFill>
              </a:rPr>
              <a:t> </a:t>
            </a:r>
            <a:r>
              <a:rPr lang="en-US" altLang="en-US" sz="2000" dirty="0"/>
              <a:t>be vectors of length</a:t>
            </a:r>
            <a:r>
              <a:rPr lang="en-US" altLang="en-US" sz="2000" i="1" dirty="0"/>
              <a:t> m</a:t>
            </a:r>
            <a:r>
              <a:rPr lang="en-US" altLang="en-US" sz="2000" dirty="0"/>
              <a:t> and</a:t>
            </a:r>
            <a:r>
              <a:rPr lang="en-US" altLang="en-US" sz="2000" i="1" dirty="0"/>
              <a:t> n</a:t>
            </a:r>
            <a:r>
              <a:rPr lang="en-US" altLang="en-US" sz="2000" dirty="0"/>
              <a:t>, respectively.  Initialize:</a:t>
            </a:r>
          </a:p>
          <a:p>
            <a:pPr marL="1543050" lvl="3" indent="-342900">
              <a:lnSpc>
                <a:spcPct val="90000"/>
              </a:lnSpc>
              <a:buFontTx/>
              <a:buNone/>
            </a:pPr>
            <a:r>
              <a:rPr lang="en-US" altLang="en-US" sz="1200" b="1" i="1" dirty="0"/>
              <a:t>Work </a:t>
            </a:r>
            <a:r>
              <a:rPr lang="en-US" altLang="en-US" sz="1200" b="1" dirty="0"/>
              <a:t>= </a:t>
            </a:r>
            <a:r>
              <a:rPr lang="en-US" altLang="en-US" sz="1200" b="1" i="1" dirty="0"/>
              <a:t>Available</a:t>
            </a:r>
          </a:p>
          <a:p>
            <a:pPr marL="1543050" lvl="3" indent="-342900">
              <a:lnSpc>
                <a:spcPct val="90000"/>
              </a:lnSpc>
              <a:buFontTx/>
              <a:buNone/>
            </a:pPr>
            <a:r>
              <a:rPr lang="en-US" altLang="en-US" sz="1200" b="1" i="1" dirty="0"/>
              <a:t>Finish </a:t>
            </a:r>
            <a:r>
              <a:rPr lang="en-US" altLang="en-US" sz="1200" b="1" dirty="0"/>
              <a:t>[</a:t>
            </a:r>
            <a:r>
              <a:rPr lang="en-US" altLang="en-US" sz="1200" b="1" i="1" dirty="0" err="1"/>
              <a:t>i</a:t>
            </a:r>
            <a:r>
              <a:rPr lang="en-US" altLang="en-US" sz="1200" b="1" dirty="0"/>
              <a:t>] =</a:t>
            </a:r>
            <a:r>
              <a:rPr lang="en-US" altLang="en-US" sz="1200" b="1" i="1" dirty="0"/>
              <a:t> false </a:t>
            </a:r>
            <a:r>
              <a:rPr lang="en-US" altLang="en-US" sz="1200" b="1" dirty="0"/>
              <a:t>for</a:t>
            </a:r>
            <a:r>
              <a:rPr lang="en-US" altLang="en-US" sz="1200" b="1" i="1" dirty="0"/>
              <a:t> </a:t>
            </a:r>
            <a:r>
              <a:rPr lang="en-US" altLang="en-US" sz="1200" b="1" i="1" dirty="0" err="1"/>
              <a:t>i</a:t>
            </a:r>
            <a:r>
              <a:rPr lang="en-US" altLang="en-US" sz="1200" b="1" dirty="0"/>
              <a:t> = 0, 1, …, </a:t>
            </a:r>
            <a:r>
              <a:rPr lang="en-US" altLang="en-US" sz="1200" b="1" i="1" dirty="0"/>
              <a:t>n- </a:t>
            </a:r>
            <a:r>
              <a:rPr lang="en-US" altLang="en-US" sz="1200" b="1" dirty="0"/>
              <a:t>1</a:t>
            </a:r>
          </a:p>
          <a:p>
            <a:pPr marL="1543050" lvl="3" indent="-342900">
              <a:lnSpc>
                <a:spcPct val="90000"/>
              </a:lnSpc>
              <a:buFontTx/>
              <a:buNone/>
            </a:pPr>
            <a:endParaRPr lang="en-US" altLang="en-US" sz="200" dirty="0"/>
          </a:p>
          <a:p>
            <a:pPr>
              <a:lnSpc>
                <a:spcPct val="90000"/>
              </a:lnSpc>
              <a:buFont typeface="Monotype Sorts" pitchFamily="-84" charset="2"/>
              <a:buNone/>
            </a:pPr>
            <a:r>
              <a:rPr lang="en-US" altLang="en-US" sz="2000" dirty="0"/>
              <a:t>2.	Find an </a:t>
            </a:r>
            <a:r>
              <a:rPr lang="en-US" altLang="en-US" sz="2000" b="1" i="1" dirty="0" err="1"/>
              <a:t>i</a:t>
            </a:r>
            <a:r>
              <a:rPr lang="en-US" altLang="en-US" sz="2000" i="1" dirty="0"/>
              <a:t> </a:t>
            </a:r>
            <a:r>
              <a:rPr lang="en-US" altLang="en-US" sz="2000" dirty="0"/>
              <a:t>such that both: </a:t>
            </a:r>
          </a:p>
          <a:p>
            <a:pPr marL="800100" lvl="1" indent="-342900">
              <a:lnSpc>
                <a:spcPct val="90000"/>
              </a:lnSpc>
              <a:buFont typeface="Monotype Sorts" pitchFamily="-84" charset="2"/>
              <a:buNone/>
            </a:pPr>
            <a:r>
              <a:rPr lang="en-US" altLang="en-US" sz="1800" dirty="0"/>
              <a:t>(a) </a:t>
            </a:r>
            <a:r>
              <a:rPr lang="en-US" altLang="en-US" sz="1800" b="1" i="1" dirty="0"/>
              <a:t>Finish</a:t>
            </a:r>
            <a:r>
              <a:rPr lang="en-US" altLang="en-US" sz="1800" b="1" dirty="0"/>
              <a:t> [</a:t>
            </a:r>
            <a:r>
              <a:rPr lang="en-US" altLang="en-US" sz="1800" b="1" i="1" dirty="0" err="1"/>
              <a:t>i</a:t>
            </a:r>
            <a:r>
              <a:rPr lang="en-US" altLang="en-US" sz="1800" b="1" dirty="0"/>
              <a:t>] = </a:t>
            </a:r>
            <a:r>
              <a:rPr lang="en-US" altLang="en-US" sz="1800" b="1" i="1" dirty="0"/>
              <a:t>false</a:t>
            </a:r>
            <a:endParaRPr lang="en-US" altLang="en-US" sz="1800" b="1" dirty="0"/>
          </a:p>
          <a:p>
            <a:pPr marL="800100" lvl="1" indent="-342900">
              <a:lnSpc>
                <a:spcPct val="90000"/>
              </a:lnSpc>
              <a:buFont typeface="Monotype Sorts" pitchFamily="-84" charset="2"/>
              <a:buNone/>
            </a:pPr>
            <a:r>
              <a:rPr lang="en-US" altLang="en-US" sz="1800" dirty="0"/>
              <a:t>(b) </a:t>
            </a:r>
            <a:r>
              <a:rPr lang="en-US" altLang="en-US" sz="1800" b="1" i="1" dirty="0" err="1"/>
              <a:t>Need</a:t>
            </a:r>
            <a:r>
              <a:rPr lang="en-US" altLang="en-US" sz="1800" b="1" i="1" baseline="-25000" dirty="0" err="1"/>
              <a:t>i</a:t>
            </a:r>
            <a:r>
              <a:rPr lang="en-US" altLang="en-US" sz="1800" b="1" dirty="0"/>
              <a:t> </a:t>
            </a:r>
            <a:r>
              <a:rPr lang="en-US" altLang="en-US" sz="1800" b="1" dirty="0">
                <a:sym typeface="Symbol" pitchFamily="18" charset="2"/>
              </a:rPr>
              <a:t> </a:t>
            </a:r>
            <a:r>
              <a:rPr lang="en-US" altLang="en-US" sz="1800" b="1" i="1" dirty="0">
                <a:sym typeface="Symbol" pitchFamily="18" charset="2"/>
              </a:rPr>
              <a:t>Work</a:t>
            </a:r>
          </a:p>
          <a:p>
            <a:pPr marL="800100" lvl="1" indent="-342900">
              <a:lnSpc>
                <a:spcPct val="90000"/>
              </a:lnSpc>
              <a:buFont typeface="Monotype Sorts" pitchFamily="-84" charset="2"/>
              <a:buNone/>
            </a:pPr>
            <a:r>
              <a:rPr lang="en-US" altLang="en-US" sz="1800" dirty="0">
                <a:sym typeface="Symbol" pitchFamily="18" charset="2"/>
              </a:rPr>
              <a:t>If no such</a:t>
            </a:r>
            <a:r>
              <a:rPr lang="en-US" altLang="en-US" sz="1800" b="1" dirty="0">
                <a:sym typeface="Symbol" pitchFamily="18" charset="2"/>
              </a:rPr>
              <a:t> </a:t>
            </a:r>
            <a:r>
              <a:rPr lang="en-US" altLang="en-US" sz="1800" b="1" i="1" dirty="0" err="1">
                <a:sym typeface="Symbol" pitchFamily="18" charset="2"/>
              </a:rPr>
              <a:t>i</a:t>
            </a:r>
            <a:r>
              <a:rPr lang="en-US" altLang="en-US" sz="1800" b="1" i="1" dirty="0">
                <a:sym typeface="Symbol" pitchFamily="18" charset="2"/>
              </a:rPr>
              <a:t> </a:t>
            </a:r>
            <a:r>
              <a:rPr lang="en-US" altLang="en-US" sz="1800" dirty="0">
                <a:sym typeface="Symbol" pitchFamily="18" charset="2"/>
              </a:rPr>
              <a:t>exists, go to step 4</a:t>
            </a:r>
          </a:p>
          <a:p>
            <a:pPr marL="800100" lvl="1" indent="-342900">
              <a:lnSpc>
                <a:spcPct val="90000"/>
              </a:lnSpc>
              <a:buFont typeface="Monotype Sorts" pitchFamily="-84" charset="2"/>
              <a:buNone/>
            </a:pPr>
            <a:endParaRPr lang="en-US" altLang="en-US" sz="200" dirty="0">
              <a:sym typeface="Symbol" pitchFamily="18" charset="2"/>
            </a:endParaRPr>
          </a:p>
          <a:p>
            <a:pPr>
              <a:lnSpc>
                <a:spcPct val="90000"/>
              </a:lnSpc>
              <a:buFont typeface="Monotype Sorts" pitchFamily="-84" charset="2"/>
              <a:buNone/>
            </a:pPr>
            <a:r>
              <a:rPr lang="en-US" altLang="en-US" sz="2000" i="1" dirty="0"/>
              <a:t>3.  </a:t>
            </a:r>
            <a:r>
              <a:rPr lang="en-US" altLang="en-US" sz="2000" b="1" i="1" dirty="0"/>
              <a:t>Work</a:t>
            </a:r>
            <a:r>
              <a:rPr lang="en-US" altLang="en-US" sz="2000" b="1" dirty="0"/>
              <a:t> = </a:t>
            </a:r>
            <a:r>
              <a:rPr lang="en-US" altLang="en-US" sz="2000" b="1" i="1" dirty="0"/>
              <a:t>Work </a:t>
            </a:r>
            <a:r>
              <a:rPr lang="en-US" altLang="en-US" sz="2000" b="1" dirty="0"/>
              <a:t>+ </a:t>
            </a:r>
            <a:r>
              <a:rPr lang="en-US" altLang="en-US" sz="2000" b="1" i="1" dirty="0" err="1"/>
              <a:t>Allocation</a:t>
            </a:r>
            <a:r>
              <a:rPr lang="en-US" altLang="en-US" sz="2000" b="1" i="1" baseline="-25000" dirty="0" err="1"/>
              <a:t>i</a:t>
            </a:r>
            <a:br>
              <a:rPr lang="en-US" altLang="en-US" sz="2000" b="1" dirty="0"/>
            </a:br>
            <a:r>
              <a:rPr lang="en-US" altLang="en-US" sz="2000" b="1" i="1" dirty="0"/>
              <a:t>Finish</a:t>
            </a:r>
            <a:r>
              <a:rPr lang="en-US" altLang="en-US" sz="2000" b="1" dirty="0"/>
              <a:t>[</a:t>
            </a:r>
            <a:r>
              <a:rPr lang="en-US" altLang="en-US" sz="2000" b="1" i="1" dirty="0" err="1"/>
              <a:t>i</a:t>
            </a:r>
            <a:r>
              <a:rPr lang="en-US" altLang="en-US" sz="2000" b="1" dirty="0"/>
              <a:t>] =</a:t>
            </a:r>
            <a:r>
              <a:rPr lang="en-US" altLang="en-US" sz="2000" b="1" i="1" dirty="0"/>
              <a:t> true</a:t>
            </a:r>
            <a:br>
              <a:rPr lang="en-US" altLang="en-US" sz="2000" b="1" dirty="0"/>
            </a:br>
            <a:r>
              <a:rPr lang="en-US" altLang="en-US" sz="2000" dirty="0"/>
              <a:t>go to step 2</a:t>
            </a:r>
          </a:p>
          <a:p>
            <a:pPr>
              <a:lnSpc>
                <a:spcPct val="90000"/>
              </a:lnSpc>
            </a:pPr>
            <a:endParaRPr lang="en-US" altLang="en-US" sz="200" dirty="0"/>
          </a:p>
          <a:p>
            <a:pPr>
              <a:lnSpc>
                <a:spcPct val="90000"/>
              </a:lnSpc>
              <a:buFont typeface="Monotype Sorts" pitchFamily="-84" charset="2"/>
              <a:buNone/>
            </a:pPr>
            <a:r>
              <a:rPr lang="en-US" altLang="en-US" sz="2000" dirty="0"/>
              <a:t>4.	If </a:t>
            </a:r>
            <a:r>
              <a:rPr lang="en-US" altLang="en-US" sz="2000" b="1" i="1" dirty="0"/>
              <a:t>Finish</a:t>
            </a:r>
            <a:r>
              <a:rPr lang="en-US" altLang="en-US" sz="2000" b="1" dirty="0"/>
              <a:t> [</a:t>
            </a:r>
            <a:r>
              <a:rPr lang="en-US" altLang="en-US" sz="2000" b="1" i="1" dirty="0" err="1"/>
              <a:t>i</a:t>
            </a:r>
            <a:r>
              <a:rPr lang="en-US" altLang="en-US" sz="2000" b="1" dirty="0"/>
              <a:t>] == </a:t>
            </a:r>
            <a:r>
              <a:rPr lang="en-US" altLang="en-US" sz="2000" b="1" i="1" dirty="0"/>
              <a:t>true</a:t>
            </a:r>
            <a:r>
              <a:rPr lang="en-US" altLang="en-US" sz="2000" b="1" dirty="0"/>
              <a:t> </a:t>
            </a:r>
            <a:r>
              <a:rPr lang="en-US" altLang="en-US" sz="2000" dirty="0"/>
              <a:t>for all </a:t>
            </a:r>
            <a:r>
              <a:rPr lang="en-US" altLang="en-US" sz="2000" b="1" i="1" dirty="0" err="1"/>
              <a:t>i</a:t>
            </a:r>
            <a:r>
              <a:rPr lang="en-US" altLang="en-US" sz="2000" dirty="0"/>
              <a:t>, then the system is in a safe state</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5181600"/>
            <a:ext cx="330517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9193" y="5153024"/>
            <a:ext cx="1619250" cy="1781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Box 4"/>
          <p:cNvSpPr txBox="1">
            <a:spLocks noChangeArrowheads="1"/>
          </p:cNvSpPr>
          <p:nvPr/>
        </p:nvSpPr>
        <p:spPr bwMode="auto">
          <a:xfrm>
            <a:off x="4243243" y="762000"/>
            <a:ext cx="255711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pPr>
            <a:r>
              <a:rPr lang="en-US" altLang="en-US" sz="1200" b="1" i="1" dirty="0">
                <a:solidFill>
                  <a:srgbClr val="00B0F0"/>
                </a:solidFill>
                <a:latin typeface="Helvetica" pitchFamily="-84" charset="0"/>
              </a:rPr>
              <a:t>n</a:t>
            </a:r>
            <a:r>
              <a:rPr lang="en-US" altLang="en-US" sz="1200" b="1" dirty="0">
                <a:solidFill>
                  <a:srgbClr val="00B0F0"/>
                </a:solidFill>
                <a:latin typeface="Helvetica" pitchFamily="-84" charset="0"/>
              </a:rPr>
              <a:t> = number of processes</a:t>
            </a:r>
          </a:p>
          <a:p>
            <a:pPr>
              <a:spcBef>
                <a:spcPct val="50000"/>
              </a:spcBef>
            </a:pPr>
            <a:r>
              <a:rPr lang="en-US" altLang="en-US" sz="1200" b="1" i="1" dirty="0">
                <a:solidFill>
                  <a:srgbClr val="00B0F0"/>
                </a:solidFill>
                <a:latin typeface="Helvetica" pitchFamily="-84" charset="0"/>
              </a:rPr>
              <a:t>m </a:t>
            </a:r>
            <a:r>
              <a:rPr lang="en-US" altLang="en-US" sz="1200" b="1" dirty="0">
                <a:solidFill>
                  <a:srgbClr val="00B0F0"/>
                </a:solidFill>
                <a:latin typeface="Helvetica" pitchFamily="-84" charset="0"/>
              </a:rPr>
              <a:t>= number of resources types </a:t>
            </a:r>
          </a:p>
        </p:txBody>
      </p:sp>
      <p:sp>
        <p:nvSpPr>
          <p:cNvPr id="3" name="Date Placeholder 2"/>
          <p:cNvSpPr>
            <a:spLocks noGrp="1"/>
          </p:cNvSpPr>
          <p:nvPr>
            <p:ph type="dt" sz="half" idx="10"/>
          </p:nvPr>
        </p:nvSpPr>
        <p:spPr/>
        <p:txBody>
          <a:bodyPr/>
          <a:lstStyle/>
          <a:p>
            <a:fld id="{4DF3E73A-F72E-4CA2-A4DF-88104252C329}" type="datetime1">
              <a:rPr lang="en-US" smtClean="0"/>
              <a:t>24/11/2024</a:t>
            </a:fld>
            <a:endParaRPr lang="en-US"/>
          </a:p>
        </p:txBody>
      </p:sp>
      <p:sp>
        <p:nvSpPr>
          <p:cNvPr id="4" name="Footer Placeholder 3"/>
          <p:cNvSpPr>
            <a:spLocks noGrp="1"/>
          </p:cNvSpPr>
          <p:nvPr>
            <p:ph type="ftr" sz="quarter" idx="11"/>
          </p:nvPr>
        </p:nvSpPr>
        <p:spPr>
          <a:xfrm>
            <a:off x="1313007" y="6492875"/>
            <a:ext cx="2895600" cy="365125"/>
          </a:xfrm>
        </p:spPr>
        <p:txBody>
          <a:bodyPr/>
          <a:lstStyle/>
          <a:p>
            <a:r>
              <a:rPr lang="en-US" dirty="0"/>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74</a:t>
            </a:fld>
            <a:endParaRPr lang="en-US"/>
          </a:p>
        </p:txBody>
      </p:sp>
    </p:spTree>
    <p:extLst>
      <p:ext uri="{BB962C8B-B14F-4D97-AF65-F5344CB8AC3E}">
        <p14:creationId xmlns:p14="http://schemas.microsoft.com/office/powerpoint/2010/main" val="17620750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800" dirty="0"/>
              <a:t>Applying the Safety algorithm on the given system,</a:t>
            </a:r>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3333" r="33485"/>
          <a:stretch/>
        </p:blipFill>
        <p:spPr bwMode="auto">
          <a:xfrm>
            <a:off x="0" y="762000"/>
            <a:ext cx="4343400"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3"/>
          <p:cNvSpPr txBox="1">
            <a:spLocks noChangeArrowheads="1"/>
          </p:cNvSpPr>
          <p:nvPr/>
        </p:nvSpPr>
        <p:spPr>
          <a:xfrm>
            <a:off x="4243243" y="1157287"/>
            <a:ext cx="4775200" cy="49434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Monotype Sorts" pitchFamily="-84" charset="2"/>
              <a:buNone/>
            </a:pPr>
            <a:r>
              <a:rPr lang="en-US" altLang="en-US" dirty="0"/>
              <a:t>1.	</a:t>
            </a:r>
            <a:r>
              <a:rPr lang="en-US" altLang="en-US" sz="2000" dirty="0"/>
              <a:t>Let </a:t>
            </a:r>
            <a:r>
              <a:rPr lang="en-US" altLang="en-US" sz="2000" b="1" i="1" dirty="0">
                <a:solidFill>
                  <a:srgbClr val="000000"/>
                </a:solidFill>
              </a:rPr>
              <a:t>Work</a:t>
            </a:r>
            <a:r>
              <a:rPr lang="en-US" altLang="en-US" sz="2000" i="1" dirty="0">
                <a:solidFill>
                  <a:srgbClr val="000000"/>
                </a:solidFill>
              </a:rPr>
              <a:t> </a:t>
            </a:r>
            <a:r>
              <a:rPr lang="en-US" altLang="en-US" sz="2000" dirty="0"/>
              <a:t>and </a:t>
            </a:r>
            <a:r>
              <a:rPr lang="en-US" altLang="en-US" sz="2000" b="1" i="1" dirty="0">
                <a:solidFill>
                  <a:srgbClr val="000000"/>
                </a:solidFill>
              </a:rPr>
              <a:t>Finish</a:t>
            </a:r>
            <a:r>
              <a:rPr lang="en-US" altLang="en-US" sz="2000" dirty="0">
                <a:solidFill>
                  <a:srgbClr val="000000"/>
                </a:solidFill>
              </a:rPr>
              <a:t> </a:t>
            </a:r>
            <a:r>
              <a:rPr lang="en-US" altLang="en-US" sz="2000" dirty="0"/>
              <a:t>be vectors of length</a:t>
            </a:r>
            <a:r>
              <a:rPr lang="en-US" altLang="en-US" sz="2000" i="1" dirty="0"/>
              <a:t> m</a:t>
            </a:r>
            <a:r>
              <a:rPr lang="en-US" altLang="en-US" sz="2000" dirty="0"/>
              <a:t> and</a:t>
            </a:r>
            <a:r>
              <a:rPr lang="en-US" altLang="en-US" sz="2000" i="1" dirty="0"/>
              <a:t> n</a:t>
            </a:r>
            <a:r>
              <a:rPr lang="en-US" altLang="en-US" sz="2000" dirty="0"/>
              <a:t>, respectively.  Initialize:</a:t>
            </a:r>
          </a:p>
          <a:p>
            <a:pPr marL="1543050" lvl="3" indent="-342900">
              <a:lnSpc>
                <a:spcPct val="90000"/>
              </a:lnSpc>
              <a:buFontTx/>
              <a:buNone/>
            </a:pPr>
            <a:r>
              <a:rPr lang="en-US" altLang="en-US" sz="1200" b="1" i="1" dirty="0"/>
              <a:t>Work </a:t>
            </a:r>
            <a:r>
              <a:rPr lang="en-US" altLang="en-US" sz="1200" b="1" dirty="0"/>
              <a:t>= </a:t>
            </a:r>
            <a:r>
              <a:rPr lang="en-US" altLang="en-US" sz="1200" b="1" i="1" dirty="0"/>
              <a:t>Available</a:t>
            </a:r>
          </a:p>
          <a:p>
            <a:pPr marL="1543050" lvl="3" indent="-342900">
              <a:lnSpc>
                <a:spcPct val="90000"/>
              </a:lnSpc>
              <a:buFontTx/>
              <a:buNone/>
            </a:pPr>
            <a:r>
              <a:rPr lang="en-US" altLang="en-US" sz="1200" b="1" i="1" dirty="0"/>
              <a:t>Finish </a:t>
            </a:r>
            <a:r>
              <a:rPr lang="en-US" altLang="en-US" sz="1200" b="1" dirty="0"/>
              <a:t>[</a:t>
            </a:r>
            <a:r>
              <a:rPr lang="en-US" altLang="en-US" sz="1200" b="1" i="1" dirty="0" err="1"/>
              <a:t>i</a:t>
            </a:r>
            <a:r>
              <a:rPr lang="en-US" altLang="en-US" sz="1200" b="1" dirty="0"/>
              <a:t>] =</a:t>
            </a:r>
            <a:r>
              <a:rPr lang="en-US" altLang="en-US" sz="1200" b="1" i="1" dirty="0"/>
              <a:t> false </a:t>
            </a:r>
            <a:r>
              <a:rPr lang="en-US" altLang="en-US" sz="1200" b="1" dirty="0"/>
              <a:t>for</a:t>
            </a:r>
            <a:r>
              <a:rPr lang="en-US" altLang="en-US" sz="1200" b="1" i="1" dirty="0"/>
              <a:t> </a:t>
            </a:r>
            <a:r>
              <a:rPr lang="en-US" altLang="en-US" sz="1200" b="1" i="1" dirty="0" err="1"/>
              <a:t>i</a:t>
            </a:r>
            <a:r>
              <a:rPr lang="en-US" altLang="en-US" sz="1200" b="1" dirty="0"/>
              <a:t> = 0, 1, …, </a:t>
            </a:r>
            <a:r>
              <a:rPr lang="en-US" altLang="en-US" sz="1200" b="1" i="1" dirty="0"/>
              <a:t>n- </a:t>
            </a:r>
            <a:r>
              <a:rPr lang="en-US" altLang="en-US" sz="1200" b="1" dirty="0"/>
              <a:t>1</a:t>
            </a:r>
          </a:p>
          <a:p>
            <a:pPr marL="1543050" lvl="3" indent="-342900">
              <a:lnSpc>
                <a:spcPct val="90000"/>
              </a:lnSpc>
              <a:buFontTx/>
              <a:buNone/>
            </a:pPr>
            <a:endParaRPr lang="en-US" altLang="en-US" sz="200" dirty="0"/>
          </a:p>
          <a:p>
            <a:pPr>
              <a:lnSpc>
                <a:spcPct val="90000"/>
              </a:lnSpc>
              <a:buFont typeface="Monotype Sorts" pitchFamily="-84" charset="2"/>
              <a:buNone/>
            </a:pPr>
            <a:r>
              <a:rPr lang="en-US" altLang="en-US" sz="2000" dirty="0"/>
              <a:t>2.	Find an </a:t>
            </a:r>
            <a:r>
              <a:rPr lang="en-US" altLang="en-US" sz="2000" b="1" i="1" dirty="0" err="1"/>
              <a:t>i</a:t>
            </a:r>
            <a:r>
              <a:rPr lang="en-US" altLang="en-US" sz="2000" i="1" dirty="0"/>
              <a:t> </a:t>
            </a:r>
            <a:r>
              <a:rPr lang="en-US" altLang="en-US" sz="2000" dirty="0"/>
              <a:t>such that both: </a:t>
            </a:r>
          </a:p>
          <a:p>
            <a:pPr marL="800100" lvl="1" indent="-342900">
              <a:lnSpc>
                <a:spcPct val="90000"/>
              </a:lnSpc>
              <a:buFont typeface="Monotype Sorts" pitchFamily="-84" charset="2"/>
              <a:buNone/>
            </a:pPr>
            <a:r>
              <a:rPr lang="en-US" altLang="en-US" sz="1800" dirty="0"/>
              <a:t>(a) </a:t>
            </a:r>
            <a:r>
              <a:rPr lang="en-US" altLang="en-US" sz="1800" b="1" i="1" dirty="0"/>
              <a:t>Finish</a:t>
            </a:r>
            <a:r>
              <a:rPr lang="en-US" altLang="en-US" sz="1800" b="1" dirty="0"/>
              <a:t> [</a:t>
            </a:r>
            <a:r>
              <a:rPr lang="en-US" altLang="en-US" sz="1800" b="1" i="1" dirty="0" err="1"/>
              <a:t>i</a:t>
            </a:r>
            <a:r>
              <a:rPr lang="en-US" altLang="en-US" sz="1800" b="1" dirty="0"/>
              <a:t>] = </a:t>
            </a:r>
            <a:r>
              <a:rPr lang="en-US" altLang="en-US" sz="1800" b="1" i="1" dirty="0"/>
              <a:t>false</a:t>
            </a:r>
            <a:endParaRPr lang="en-US" altLang="en-US" sz="1800" b="1" dirty="0"/>
          </a:p>
          <a:p>
            <a:pPr marL="800100" lvl="1" indent="-342900">
              <a:lnSpc>
                <a:spcPct val="90000"/>
              </a:lnSpc>
              <a:buFont typeface="Monotype Sorts" pitchFamily="-84" charset="2"/>
              <a:buNone/>
            </a:pPr>
            <a:r>
              <a:rPr lang="en-US" altLang="en-US" sz="1800" dirty="0"/>
              <a:t>(b) </a:t>
            </a:r>
            <a:r>
              <a:rPr lang="en-US" altLang="en-US" sz="1800" b="1" i="1" dirty="0" err="1"/>
              <a:t>Need</a:t>
            </a:r>
            <a:r>
              <a:rPr lang="en-US" altLang="en-US" sz="1800" b="1" i="1" baseline="-25000" dirty="0" err="1"/>
              <a:t>i</a:t>
            </a:r>
            <a:r>
              <a:rPr lang="en-US" altLang="en-US" sz="1800" b="1" dirty="0"/>
              <a:t> </a:t>
            </a:r>
            <a:r>
              <a:rPr lang="en-US" altLang="en-US" sz="1800" b="1" dirty="0">
                <a:sym typeface="Symbol" pitchFamily="18" charset="2"/>
              </a:rPr>
              <a:t> </a:t>
            </a:r>
            <a:r>
              <a:rPr lang="en-US" altLang="en-US" sz="1800" b="1" i="1" dirty="0">
                <a:sym typeface="Symbol" pitchFamily="18" charset="2"/>
              </a:rPr>
              <a:t>Work</a:t>
            </a:r>
          </a:p>
          <a:p>
            <a:pPr marL="800100" lvl="1" indent="-342900">
              <a:lnSpc>
                <a:spcPct val="90000"/>
              </a:lnSpc>
              <a:buFont typeface="Monotype Sorts" pitchFamily="-84" charset="2"/>
              <a:buNone/>
            </a:pPr>
            <a:r>
              <a:rPr lang="en-US" altLang="en-US" sz="1800" dirty="0">
                <a:sym typeface="Symbol" pitchFamily="18" charset="2"/>
              </a:rPr>
              <a:t>If no such</a:t>
            </a:r>
            <a:r>
              <a:rPr lang="en-US" altLang="en-US" sz="1800" b="1" dirty="0">
                <a:sym typeface="Symbol" pitchFamily="18" charset="2"/>
              </a:rPr>
              <a:t> </a:t>
            </a:r>
            <a:r>
              <a:rPr lang="en-US" altLang="en-US" sz="1800" b="1" i="1" dirty="0" err="1">
                <a:sym typeface="Symbol" pitchFamily="18" charset="2"/>
              </a:rPr>
              <a:t>i</a:t>
            </a:r>
            <a:r>
              <a:rPr lang="en-US" altLang="en-US" sz="1800" b="1" i="1" dirty="0">
                <a:sym typeface="Symbol" pitchFamily="18" charset="2"/>
              </a:rPr>
              <a:t> </a:t>
            </a:r>
            <a:r>
              <a:rPr lang="en-US" altLang="en-US" sz="1800" dirty="0">
                <a:sym typeface="Symbol" pitchFamily="18" charset="2"/>
              </a:rPr>
              <a:t>exists, go to step 4</a:t>
            </a:r>
          </a:p>
          <a:p>
            <a:pPr marL="800100" lvl="1" indent="-342900">
              <a:lnSpc>
                <a:spcPct val="90000"/>
              </a:lnSpc>
              <a:buFont typeface="Monotype Sorts" pitchFamily="-84" charset="2"/>
              <a:buNone/>
            </a:pPr>
            <a:endParaRPr lang="en-US" altLang="en-US" sz="200" dirty="0">
              <a:sym typeface="Symbol" pitchFamily="18" charset="2"/>
            </a:endParaRPr>
          </a:p>
          <a:p>
            <a:pPr>
              <a:lnSpc>
                <a:spcPct val="90000"/>
              </a:lnSpc>
              <a:buFont typeface="Monotype Sorts" pitchFamily="-84" charset="2"/>
              <a:buNone/>
            </a:pPr>
            <a:r>
              <a:rPr lang="en-US" altLang="en-US" sz="2000" i="1" dirty="0"/>
              <a:t>3.  </a:t>
            </a:r>
            <a:r>
              <a:rPr lang="en-US" altLang="en-US" sz="2000" b="1" i="1" dirty="0"/>
              <a:t>Work</a:t>
            </a:r>
            <a:r>
              <a:rPr lang="en-US" altLang="en-US" sz="2000" b="1" dirty="0"/>
              <a:t> = </a:t>
            </a:r>
            <a:r>
              <a:rPr lang="en-US" altLang="en-US" sz="2000" b="1" i="1" dirty="0"/>
              <a:t>Work </a:t>
            </a:r>
            <a:r>
              <a:rPr lang="en-US" altLang="en-US" sz="2000" b="1" dirty="0"/>
              <a:t>+ </a:t>
            </a:r>
            <a:r>
              <a:rPr lang="en-US" altLang="en-US" sz="2000" b="1" i="1" dirty="0" err="1"/>
              <a:t>Allocation</a:t>
            </a:r>
            <a:r>
              <a:rPr lang="en-US" altLang="en-US" sz="2000" b="1" i="1" baseline="-25000" dirty="0" err="1"/>
              <a:t>i</a:t>
            </a:r>
            <a:br>
              <a:rPr lang="en-US" altLang="en-US" sz="2000" b="1" dirty="0"/>
            </a:br>
            <a:r>
              <a:rPr lang="en-US" altLang="en-US" sz="2000" b="1" i="1" dirty="0"/>
              <a:t>Finish</a:t>
            </a:r>
            <a:r>
              <a:rPr lang="en-US" altLang="en-US" sz="2000" b="1" dirty="0"/>
              <a:t>[</a:t>
            </a:r>
            <a:r>
              <a:rPr lang="en-US" altLang="en-US" sz="2000" b="1" i="1" dirty="0" err="1"/>
              <a:t>i</a:t>
            </a:r>
            <a:r>
              <a:rPr lang="en-US" altLang="en-US" sz="2000" b="1" dirty="0"/>
              <a:t>] =</a:t>
            </a:r>
            <a:r>
              <a:rPr lang="en-US" altLang="en-US" sz="2000" b="1" i="1" dirty="0"/>
              <a:t> true</a:t>
            </a:r>
            <a:br>
              <a:rPr lang="en-US" altLang="en-US" sz="2000" b="1" dirty="0"/>
            </a:br>
            <a:r>
              <a:rPr lang="en-US" altLang="en-US" sz="2000" dirty="0"/>
              <a:t>go to step 2</a:t>
            </a:r>
          </a:p>
          <a:p>
            <a:pPr>
              <a:lnSpc>
                <a:spcPct val="90000"/>
              </a:lnSpc>
            </a:pPr>
            <a:endParaRPr lang="en-US" altLang="en-US" sz="200" dirty="0"/>
          </a:p>
          <a:p>
            <a:pPr>
              <a:lnSpc>
                <a:spcPct val="90000"/>
              </a:lnSpc>
              <a:buFont typeface="Monotype Sorts" pitchFamily="-84" charset="2"/>
              <a:buNone/>
            </a:pPr>
            <a:r>
              <a:rPr lang="en-US" altLang="en-US" sz="2000" dirty="0"/>
              <a:t>4.	If </a:t>
            </a:r>
            <a:r>
              <a:rPr lang="en-US" altLang="en-US" sz="2000" b="1" i="1" dirty="0"/>
              <a:t>Finish</a:t>
            </a:r>
            <a:r>
              <a:rPr lang="en-US" altLang="en-US" sz="2000" b="1" dirty="0"/>
              <a:t> [</a:t>
            </a:r>
            <a:r>
              <a:rPr lang="en-US" altLang="en-US" sz="2000" b="1" i="1" dirty="0" err="1"/>
              <a:t>i</a:t>
            </a:r>
            <a:r>
              <a:rPr lang="en-US" altLang="en-US" sz="2000" b="1" dirty="0"/>
              <a:t>] == </a:t>
            </a:r>
            <a:r>
              <a:rPr lang="en-US" altLang="en-US" sz="2000" b="1" i="1" dirty="0"/>
              <a:t>true</a:t>
            </a:r>
            <a:r>
              <a:rPr lang="en-US" altLang="en-US" sz="2000" b="1" dirty="0"/>
              <a:t> </a:t>
            </a:r>
            <a:r>
              <a:rPr lang="en-US" altLang="en-US" sz="2000" dirty="0"/>
              <a:t>for all </a:t>
            </a:r>
            <a:r>
              <a:rPr lang="en-US" altLang="en-US" sz="2000" b="1" i="1" dirty="0" err="1"/>
              <a:t>i</a:t>
            </a:r>
            <a:r>
              <a:rPr lang="en-US" altLang="en-US" sz="2000" dirty="0"/>
              <a:t>, then the system is in a safe state</a:t>
            </a: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5181600"/>
            <a:ext cx="33051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9193" y="5153025"/>
            <a:ext cx="161925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4CBC0778-B2CF-4F98-A5C7-8CAD53E3FB04}" type="datetime1">
              <a:rPr lang="en-US" smtClean="0"/>
              <a:t>24/11/2024</a:t>
            </a:fld>
            <a:endParaRPr lang="en-US"/>
          </a:p>
        </p:txBody>
      </p:sp>
      <p:sp>
        <p:nvSpPr>
          <p:cNvPr id="4" name="Footer Placeholder 3"/>
          <p:cNvSpPr>
            <a:spLocks noGrp="1"/>
          </p:cNvSpPr>
          <p:nvPr>
            <p:ph type="ftr" sz="quarter" idx="11"/>
          </p:nvPr>
        </p:nvSpPr>
        <p:spPr/>
        <p:txBody>
          <a:bodyPr/>
          <a:lstStyle/>
          <a:p>
            <a:r>
              <a:rPr lang="en-US"/>
              <a:t>Prof. Shweta Dhawan Chachra</a:t>
            </a:r>
          </a:p>
        </p:txBody>
      </p:sp>
      <p:sp>
        <p:nvSpPr>
          <p:cNvPr id="5" name="Slide Number Placeholder 4"/>
          <p:cNvSpPr>
            <a:spLocks noGrp="1"/>
          </p:cNvSpPr>
          <p:nvPr>
            <p:ph type="sldNum" sz="quarter" idx="12"/>
          </p:nvPr>
        </p:nvSpPr>
        <p:spPr/>
        <p:txBody>
          <a:bodyPr/>
          <a:lstStyle/>
          <a:p>
            <a:fld id="{AF144C7F-AB31-43DF-AFD3-1AE152CB8031}" type="slidenum">
              <a:rPr lang="en-US" smtClean="0"/>
              <a:t>75</a:t>
            </a:fld>
            <a:endParaRPr lang="en-US"/>
          </a:p>
        </p:txBody>
      </p:sp>
    </p:spTree>
    <p:extLst>
      <p:ext uri="{BB962C8B-B14F-4D97-AF65-F5344CB8AC3E}">
        <p14:creationId xmlns:p14="http://schemas.microsoft.com/office/powerpoint/2010/main" val="23800499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800" dirty="0"/>
              <a:t>Applying the Safety algorithm on the given system,</a:t>
            </a:r>
          </a:p>
        </p:txBody>
      </p:sp>
      <p:pic>
        <p:nvPicPr>
          <p:cNvPr id="307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6667"/>
          <a:stretch/>
        </p:blipFill>
        <p:spPr bwMode="auto">
          <a:xfrm>
            <a:off x="20781" y="838200"/>
            <a:ext cx="4322619"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txBox="1">
            <a:spLocks noChangeArrowheads="1"/>
          </p:cNvSpPr>
          <p:nvPr/>
        </p:nvSpPr>
        <p:spPr>
          <a:xfrm>
            <a:off x="4243243" y="1143433"/>
            <a:ext cx="4775200" cy="49434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Monotype Sorts" pitchFamily="-84" charset="2"/>
              <a:buNone/>
            </a:pPr>
            <a:r>
              <a:rPr lang="en-US" altLang="en-US" dirty="0"/>
              <a:t>1.	</a:t>
            </a:r>
            <a:r>
              <a:rPr lang="en-US" altLang="en-US" sz="2000" dirty="0"/>
              <a:t>Let </a:t>
            </a:r>
            <a:r>
              <a:rPr lang="en-US" altLang="en-US" sz="2000" b="1" i="1" dirty="0">
                <a:solidFill>
                  <a:srgbClr val="000000"/>
                </a:solidFill>
              </a:rPr>
              <a:t>Work</a:t>
            </a:r>
            <a:r>
              <a:rPr lang="en-US" altLang="en-US" sz="2000" i="1" dirty="0">
                <a:solidFill>
                  <a:srgbClr val="000000"/>
                </a:solidFill>
              </a:rPr>
              <a:t> </a:t>
            </a:r>
            <a:r>
              <a:rPr lang="en-US" altLang="en-US" sz="2000" dirty="0"/>
              <a:t>and </a:t>
            </a:r>
            <a:r>
              <a:rPr lang="en-US" altLang="en-US" sz="2000" b="1" i="1" dirty="0">
                <a:solidFill>
                  <a:srgbClr val="000000"/>
                </a:solidFill>
              </a:rPr>
              <a:t>Finish</a:t>
            </a:r>
            <a:r>
              <a:rPr lang="en-US" altLang="en-US" sz="2000" dirty="0">
                <a:solidFill>
                  <a:srgbClr val="000000"/>
                </a:solidFill>
              </a:rPr>
              <a:t> </a:t>
            </a:r>
            <a:r>
              <a:rPr lang="en-US" altLang="en-US" sz="2000" dirty="0"/>
              <a:t>be vectors of length</a:t>
            </a:r>
            <a:r>
              <a:rPr lang="en-US" altLang="en-US" sz="2000" i="1" dirty="0"/>
              <a:t> m</a:t>
            </a:r>
            <a:r>
              <a:rPr lang="en-US" altLang="en-US" sz="2000" dirty="0"/>
              <a:t> and</a:t>
            </a:r>
            <a:r>
              <a:rPr lang="en-US" altLang="en-US" sz="2000" i="1" dirty="0"/>
              <a:t> n</a:t>
            </a:r>
            <a:r>
              <a:rPr lang="en-US" altLang="en-US" sz="2000" dirty="0"/>
              <a:t>, respectively.  Initialize:</a:t>
            </a:r>
          </a:p>
          <a:p>
            <a:pPr marL="1543050" lvl="3" indent="-342900">
              <a:lnSpc>
                <a:spcPct val="90000"/>
              </a:lnSpc>
              <a:buFontTx/>
              <a:buNone/>
            </a:pPr>
            <a:r>
              <a:rPr lang="en-US" altLang="en-US" sz="1200" b="1" i="1" dirty="0"/>
              <a:t>Work </a:t>
            </a:r>
            <a:r>
              <a:rPr lang="en-US" altLang="en-US" sz="1200" b="1" dirty="0"/>
              <a:t>= </a:t>
            </a:r>
            <a:r>
              <a:rPr lang="en-US" altLang="en-US" sz="1200" b="1" i="1" dirty="0"/>
              <a:t>Available</a:t>
            </a:r>
          </a:p>
          <a:p>
            <a:pPr marL="1543050" lvl="3" indent="-342900">
              <a:lnSpc>
                <a:spcPct val="90000"/>
              </a:lnSpc>
              <a:buFontTx/>
              <a:buNone/>
            </a:pPr>
            <a:r>
              <a:rPr lang="en-US" altLang="en-US" sz="1200" b="1" i="1" dirty="0"/>
              <a:t>Finish </a:t>
            </a:r>
            <a:r>
              <a:rPr lang="en-US" altLang="en-US" sz="1200" b="1" dirty="0"/>
              <a:t>[</a:t>
            </a:r>
            <a:r>
              <a:rPr lang="en-US" altLang="en-US" sz="1200" b="1" i="1" dirty="0" err="1"/>
              <a:t>i</a:t>
            </a:r>
            <a:r>
              <a:rPr lang="en-US" altLang="en-US" sz="1200" b="1" dirty="0"/>
              <a:t>] =</a:t>
            </a:r>
            <a:r>
              <a:rPr lang="en-US" altLang="en-US" sz="1200" b="1" i="1" dirty="0"/>
              <a:t> false </a:t>
            </a:r>
            <a:r>
              <a:rPr lang="en-US" altLang="en-US" sz="1200" b="1" dirty="0"/>
              <a:t>for</a:t>
            </a:r>
            <a:r>
              <a:rPr lang="en-US" altLang="en-US" sz="1200" b="1" i="1" dirty="0"/>
              <a:t> </a:t>
            </a:r>
            <a:r>
              <a:rPr lang="en-US" altLang="en-US" sz="1200" b="1" i="1" dirty="0" err="1"/>
              <a:t>i</a:t>
            </a:r>
            <a:r>
              <a:rPr lang="en-US" altLang="en-US" sz="1200" b="1" dirty="0"/>
              <a:t> = 0, 1, …, </a:t>
            </a:r>
            <a:r>
              <a:rPr lang="en-US" altLang="en-US" sz="1200" b="1" i="1" dirty="0"/>
              <a:t>n- </a:t>
            </a:r>
            <a:r>
              <a:rPr lang="en-US" altLang="en-US" sz="1200" b="1" dirty="0"/>
              <a:t>1</a:t>
            </a:r>
          </a:p>
          <a:p>
            <a:pPr marL="1543050" lvl="3" indent="-342900">
              <a:lnSpc>
                <a:spcPct val="90000"/>
              </a:lnSpc>
              <a:buFontTx/>
              <a:buNone/>
            </a:pPr>
            <a:endParaRPr lang="en-US" altLang="en-US" sz="200" dirty="0"/>
          </a:p>
          <a:p>
            <a:pPr>
              <a:lnSpc>
                <a:spcPct val="90000"/>
              </a:lnSpc>
              <a:buFont typeface="Monotype Sorts" pitchFamily="-84" charset="2"/>
              <a:buNone/>
            </a:pPr>
            <a:r>
              <a:rPr lang="en-US" altLang="en-US" sz="2000" dirty="0"/>
              <a:t>2.	Find an </a:t>
            </a:r>
            <a:r>
              <a:rPr lang="en-US" altLang="en-US" sz="2000" b="1" i="1" dirty="0" err="1"/>
              <a:t>i</a:t>
            </a:r>
            <a:r>
              <a:rPr lang="en-US" altLang="en-US" sz="2000" i="1" dirty="0"/>
              <a:t> </a:t>
            </a:r>
            <a:r>
              <a:rPr lang="en-US" altLang="en-US" sz="2000" dirty="0"/>
              <a:t>such that both: </a:t>
            </a:r>
          </a:p>
          <a:p>
            <a:pPr marL="800100" lvl="1" indent="-342900">
              <a:lnSpc>
                <a:spcPct val="90000"/>
              </a:lnSpc>
              <a:buFont typeface="Monotype Sorts" pitchFamily="-84" charset="2"/>
              <a:buNone/>
            </a:pPr>
            <a:r>
              <a:rPr lang="en-US" altLang="en-US" sz="1800" dirty="0"/>
              <a:t>(a) </a:t>
            </a:r>
            <a:r>
              <a:rPr lang="en-US" altLang="en-US" sz="1800" b="1" i="1" dirty="0"/>
              <a:t>Finish</a:t>
            </a:r>
            <a:r>
              <a:rPr lang="en-US" altLang="en-US" sz="1800" b="1" dirty="0"/>
              <a:t> [</a:t>
            </a:r>
            <a:r>
              <a:rPr lang="en-US" altLang="en-US" sz="1800" b="1" i="1" dirty="0" err="1"/>
              <a:t>i</a:t>
            </a:r>
            <a:r>
              <a:rPr lang="en-US" altLang="en-US" sz="1800" b="1" dirty="0"/>
              <a:t>] = </a:t>
            </a:r>
            <a:r>
              <a:rPr lang="en-US" altLang="en-US" sz="1800" b="1" i="1" dirty="0"/>
              <a:t>false</a:t>
            </a:r>
            <a:endParaRPr lang="en-US" altLang="en-US" sz="1800" b="1" dirty="0"/>
          </a:p>
          <a:p>
            <a:pPr marL="800100" lvl="1" indent="-342900">
              <a:lnSpc>
                <a:spcPct val="90000"/>
              </a:lnSpc>
              <a:buFont typeface="Monotype Sorts" pitchFamily="-84" charset="2"/>
              <a:buNone/>
            </a:pPr>
            <a:r>
              <a:rPr lang="en-US" altLang="en-US" sz="1800" dirty="0"/>
              <a:t>(b) </a:t>
            </a:r>
            <a:r>
              <a:rPr lang="en-US" altLang="en-US" sz="1800" b="1" i="1" dirty="0" err="1"/>
              <a:t>Need</a:t>
            </a:r>
            <a:r>
              <a:rPr lang="en-US" altLang="en-US" sz="1800" b="1" i="1" baseline="-25000" dirty="0" err="1"/>
              <a:t>i</a:t>
            </a:r>
            <a:r>
              <a:rPr lang="en-US" altLang="en-US" sz="1800" b="1" dirty="0"/>
              <a:t> </a:t>
            </a:r>
            <a:r>
              <a:rPr lang="en-US" altLang="en-US" sz="1800" b="1" dirty="0">
                <a:sym typeface="Symbol" pitchFamily="18" charset="2"/>
              </a:rPr>
              <a:t> </a:t>
            </a:r>
            <a:r>
              <a:rPr lang="en-US" altLang="en-US" sz="1800" b="1" i="1" dirty="0">
                <a:sym typeface="Symbol" pitchFamily="18" charset="2"/>
              </a:rPr>
              <a:t>Work</a:t>
            </a:r>
          </a:p>
          <a:p>
            <a:pPr marL="800100" lvl="1" indent="-342900">
              <a:lnSpc>
                <a:spcPct val="90000"/>
              </a:lnSpc>
              <a:buFont typeface="Monotype Sorts" pitchFamily="-84" charset="2"/>
              <a:buNone/>
            </a:pPr>
            <a:r>
              <a:rPr lang="en-US" altLang="en-US" sz="1800" dirty="0">
                <a:sym typeface="Symbol" pitchFamily="18" charset="2"/>
              </a:rPr>
              <a:t>If no such</a:t>
            </a:r>
            <a:r>
              <a:rPr lang="en-US" altLang="en-US" sz="1800" b="1" dirty="0">
                <a:sym typeface="Symbol" pitchFamily="18" charset="2"/>
              </a:rPr>
              <a:t> </a:t>
            </a:r>
            <a:r>
              <a:rPr lang="en-US" altLang="en-US" sz="1800" b="1" i="1" dirty="0" err="1">
                <a:sym typeface="Symbol" pitchFamily="18" charset="2"/>
              </a:rPr>
              <a:t>i</a:t>
            </a:r>
            <a:r>
              <a:rPr lang="en-US" altLang="en-US" sz="1800" b="1" i="1" dirty="0">
                <a:sym typeface="Symbol" pitchFamily="18" charset="2"/>
              </a:rPr>
              <a:t> </a:t>
            </a:r>
            <a:r>
              <a:rPr lang="en-US" altLang="en-US" sz="1800" dirty="0">
                <a:sym typeface="Symbol" pitchFamily="18" charset="2"/>
              </a:rPr>
              <a:t>exists, go to step 4</a:t>
            </a:r>
          </a:p>
          <a:p>
            <a:pPr marL="800100" lvl="1" indent="-342900">
              <a:lnSpc>
                <a:spcPct val="90000"/>
              </a:lnSpc>
              <a:buFont typeface="Monotype Sorts" pitchFamily="-84" charset="2"/>
              <a:buNone/>
            </a:pPr>
            <a:endParaRPr lang="en-US" altLang="en-US" sz="200" dirty="0">
              <a:sym typeface="Symbol" pitchFamily="18" charset="2"/>
            </a:endParaRPr>
          </a:p>
          <a:p>
            <a:pPr>
              <a:lnSpc>
                <a:spcPct val="90000"/>
              </a:lnSpc>
              <a:buFont typeface="Monotype Sorts" pitchFamily="-84" charset="2"/>
              <a:buNone/>
            </a:pPr>
            <a:r>
              <a:rPr lang="en-US" altLang="en-US" sz="2000" i="1" dirty="0"/>
              <a:t>3.  </a:t>
            </a:r>
            <a:r>
              <a:rPr lang="en-US" altLang="en-US" sz="2000" b="1" i="1" dirty="0"/>
              <a:t>Work</a:t>
            </a:r>
            <a:r>
              <a:rPr lang="en-US" altLang="en-US" sz="2000" b="1" dirty="0"/>
              <a:t> = </a:t>
            </a:r>
            <a:r>
              <a:rPr lang="en-US" altLang="en-US" sz="2000" b="1" i="1" dirty="0"/>
              <a:t>Work </a:t>
            </a:r>
            <a:r>
              <a:rPr lang="en-US" altLang="en-US" sz="2000" b="1" dirty="0"/>
              <a:t>+ </a:t>
            </a:r>
            <a:r>
              <a:rPr lang="en-US" altLang="en-US" sz="2000" b="1" i="1" dirty="0" err="1"/>
              <a:t>Allocation</a:t>
            </a:r>
            <a:r>
              <a:rPr lang="en-US" altLang="en-US" sz="2000" b="1" i="1" baseline="-25000" dirty="0" err="1"/>
              <a:t>i</a:t>
            </a:r>
            <a:br>
              <a:rPr lang="en-US" altLang="en-US" sz="2000" b="1" dirty="0"/>
            </a:br>
            <a:r>
              <a:rPr lang="en-US" altLang="en-US" sz="2000" b="1" i="1" dirty="0"/>
              <a:t>Finish</a:t>
            </a:r>
            <a:r>
              <a:rPr lang="en-US" altLang="en-US" sz="2000" b="1" dirty="0"/>
              <a:t>[</a:t>
            </a:r>
            <a:r>
              <a:rPr lang="en-US" altLang="en-US" sz="2000" b="1" i="1" dirty="0" err="1"/>
              <a:t>i</a:t>
            </a:r>
            <a:r>
              <a:rPr lang="en-US" altLang="en-US" sz="2000" b="1" dirty="0"/>
              <a:t>] =</a:t>
            </a:r>
            <a:r>
              <a:rPr lang="en-US" altLang="en-US" sz="2000" b="1" i="1" dirty="0"/>
              <a:t> true</a:t>
            </a:r>
            <a:br>
              <a:rPr lang="en-US" altLang="en-US" sz="2000" b="1" dirty="0"/>
            </a:br>
            <a:r>
              <a:rPr lang="en-US" altLang="en-US" sz="2000" dirty="0"/>
              <a:t>go to step 2</a:t>
            </a:r>
          </a:p>
          <a:p>
            <a:pPr>
              <a:lnSpc>
                <a:spcPct val="90000"/>
              </a:lnSpc>
            </a:pPr>
            <a:endParaRPr lang="en-US" altLang="en-US" sz="200" dirty="0"/>
          </a:p>
          <a:p>
            <a:pPr>
              <a:lnSpc>
                <a:spcPct val="90000"/>
              </a:lnSpc>
              <a:buFont typeface="Monotype Sorts" pitchFamily="-84" charset="2"/>
              <a:buNone/>
            </a:pPr>
            <a:r>
              <a:rPr lang="en-US" altLang="en-US" sz="2000" dirty="0"/>
              <a:t>4.	If </a:t>
            </a:r>
            <a:r>
              <a:rPr lang="en-US" altLang="en-US" sz="2000" b="1" i="1" dirty="0"/>
              <a:t>Finish</a:t>
            </a:r>
            <a:r>
              <a:rPr lang="en-US" altLang="en-US" sz="2000" b="1" dirty="0"/>
              <a:t> [</a:t>
            </a:r>
            <a:r>
              <a:rPr lang="en-US" altLang="en-US" sz="2000" b="1" i="1" dirty="0" err="1"/>
              <a:t>i</a:t>
            </a:r>
            <a:r>
              <a:rPr lang="en-US" altLang="en-US" sz="2000" b="1" dirty="0"/>
              <a:t>] == </a:t>
            </a:r>
            <a:r>
              <a:rPr lang="en-US" altLang="en-US" sz="2000" b="1" i="1" dirty="0"/>
              <a:t>true</a:t>
            </a:r>
            <a:r>
              <a:rPr lang="en-US" altLang="en-US" sz="2000" b="1" dirty="0"/>
              <a:t> </a:t>
            </a:r>
            <a:r>
              <a:rPr lang="en-US" altLang="en-US" sz="2000" dirty="0"/>
              <a:t>for all </a:t>
            </a:r>
            <a:r>
              <a:rPr lang="en-US" altLang="en-US" sz="2000" b="1" i="1" dirty="0" err="1"/>
              <a:t>i</a:t>
            </a:r>
            <a:r>
              <a:rPr lang="en-US" altLang="en-US" sz="2000" dirty="0"/>
              <a:t>, then the system is in a safe state</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5181600"/>
            <a:ext cx="33051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550" y="5153025"/>
            <a:ext cx="161925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3D683983-B50A-44EA-8D6E-769D965DE346}" type="datetime1">
              <a:rPr lang="en-US" smtClean="0"/>
              <a:t>24/11/2024</a:t>
            </a:fld>
            <a:endParaRPr lang="en-US"/>
          </a:p>
        </p:txBody>
      </p:sp>
      <p:sp>
        <p:nvSpPr>
          <p:cNvPr id="7" name="Footer Placeholder 6"/>
          <p:cNvSpPr>
            <a:spLocks noGrp="1"/>
          </p:cNvSpPr>
          <p:nvPr>
            <p:ph type="ftr" sz="quarter" idx="11"/>
          </p:nvPr>
        </p:nvSpPr>
        <p:spPr/>
        <p:txBody>
          <a:bodyPr/>
          <a:lstStyle/>
          <a:p>
            <a:r>
              <a:rPr lang="en-US"/>
              <a:t>Prof. Shweta Dhawan Chachra</a:t>
            </a:r>
          </a:p>
        </p:txBody>
      </p:sp>
      <p:sp>
        <p:nvSpPr>
          <p:cNvPr id="8" name="Slide Number Placeholder 7"/>
          <p:cNvSpPr>
            <a:spLocks noGrp="1"/>
          </p:cNvSpPr>
          <p:nvPr>
            <p:ph type="sldNum" sz="quarter" idx="12"/>
          </p:nvPr>
        </p:nvSpPr>
        <p:spPr/>
        <p:txBody>
          <a:bodyPr/>
          <a:lstStyle/>
          <a:p>
            <a:fld id="{AF144C7F-AB31-43DF-AFD3-1AE152CB8031}" type="slidenum">
              <a:rPr lang="en-US" smtClean="0"/>
              <a:t>76</a:t>
            </a:fld>
            <a:endParaRPr lang="en-US"/>
          </a:p>
        </p:txBody>
      </p:sp>
    </p:spTree>
    <p:extLst>
      <p:ext uri="{BB962C8B-B14F-4D97-AF65-F5344CB8AC3E}">
        <p14:creationId xmlns:p14="http://schemas.microsoft.com/office/powerpoint/2010/main" val="23800499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273175" y="231775"/>
            <a:ext cx="7924800" cy="457200"/>
          </a:xfrm>
        </p:spPr>
        <p:txBody>
          <a:bodyPr>
            <a:normAutofit fontScale="90000"/>
          </a:bodyPr>
          <a:lstStyle/>
          <a:p>
            <a:pPr eaLnBrk="1" hangingPunct="1"/>
            <a:r>
              <a:rPr lang="en-US" altLang="en-US" sz="2800"/>
              <a:t>Resource-Request Algorithm for Process </a:t>
            </a:r>
            <a:r>
              <a:rPr lang="en-US" altLang="en-US" sz="2800" i="1"/>
              <a:t>P</a:t>
            </a:r>
            <a:r>
              <a:rPr lang="en-US" altLang="en-US" sz="2800" i="1" baseline="-25000"/>
              <a:t>i</a:t>
            </a:r>
            <a:endParaRPr lang="en-US" altLang="en-US" sz="2800"/>
          </a:p>
        </p:txBody>
      </p:sp>
      <p:sp>
        <p:nvSpPr>
          <p:cNvPr id="32771" name="Rectangle 3"/>
          <p:cNvSpPr>
            <a:spLocks noGrp="1" noChangeArrowheads="1"/>
          </p:cNvSpPr>
          <p:nvPr>
            <p:ph type="body" idx="1"/>
          </p:nvPr>
        </p:nvSpPr>
        <p:spPr>
          <a:xfrm>
            <a:off x="822325" y="1114425"/>
            <a:ext cx="7642225" cy="4686300"/>
          </a:xfrm>
        </p:spPr>
        <p:txBody>
          <a:bodyPr>
            <a:normAutofit fontScale="77500" lnSpcReduction="20000"/>
          </a:bodyPr>
          <a:lstStyle/>
          <a:p>
            <a:pPr>
              <a:lnSpc>
                <a:spcPct val="90000"/>
              </a:lnSpc>
              <a:buFont typeface="Monotype Sorts" pitchFamily="-84" charset="2"/>
              <a:buNone/>
            </a:pPr>
            <a:r>
              <a:rPr lang="en-US" altLang="en-US" i="1" dirty="0"/>
              <a:t>     </a:t>
            </a:r>
            <a:r>
              <a:rPr lang="en-US" altLang="en-US" b="1" i="1" dirty="0" err="1"/>
              <a:t>Request</a:t>
            </a:r>
            <a:r>
              <a:rPr lang="en-US" altLang="en-US" b="1" i="1" baseline="-25000" dirty="0" err="1"/>
              <a:t>i</a:t>
            </a:r>
            <a:r>
              <a:rPr lang="en-US" altLang="en-US" dirty="0"/>
              <a:t> = request vector for process </a:t>
            </a:r>
            <a:r>
              <a:rPr lang="en-US" altLang="en-US" b="1" i="1" dirty="0"/>
              <a:t>P</a:t>
            </a:r>
            <a:r>
              <a:rPr lang="en-US" altLang="en-US" b="1" i="1" baseline="-25000" dirty="0"/>
              <a:t>i</a:t>
            </a:r>
            <a:r>
              <a:rPr lang="en-US" altLang="en-US" dirty="0"/>
              <a:t>.  </a:t>
            </a:r>
          </a:p>
          <a:p>
            <a:pPr>
              <a:lnSpc>
                <a:spcPct val="90000"/>
              </a:lnSpc>
              <a:buFont typeface="Monotype Sorts" pitchFamily="-84" charset="2"/>
              <a:buNone/>
            </a:pPr>
            <a:r>
              <a:rPr lang="en-US" altLang="en-US" dirty="0"/>
              <a:t>If </a:t>
            </a:r>
            <a:r>
              <a:rPr lang="en-US" altLang="en-US" b="1" i="1" dirty="0" err="1"/>
              <a:t>Request</a:t>
            </a:r>
            <a:r>
              <a:rPr lang="en-US" altLang="en-US" b="1" i="1" baseline="-25000" dirty="0" err="1"/>
              <a:t>i</a:t>
            </a:r>
            <a:r>
              <a:rPr lang="en-US" altLang="en-US" b="1" baseline="-25000" dirty="0"/>
              <a:t> </a:t>
            </a:r>
            <a:r>
              <a:rPr lang="en-US" altLang="en-US" b="1" dirty="0"/>
              <a:t>[</a:t>
            </a:r>
            <a:r>
              <a:rPr lang="en-US" altLang="en-US" b="1" i="1" dirty="0"/>
              <a:t>j</a:t>
            </a:r>
            <a:r>
              <a:rPr lang="en-US" altLang="en-US" b="1" dirty="0"/>
              <a:t>] = </a:t>
            </a:r>
            <a:r>
              <a:rPr lang="en-US" altLang="en-US" b="1" i="1" dirty="0"/>
              <a:t>k</a:t>
            </a:r>
            <a:r>
              <a:rPr lang="en-US" altLang="en-US" b="1" dirty="0"/>
              <a:t> </a:t>
            </a:r>
            <a:r>
              <a:rPr lang="en-US" altLang="en-US" dirty="0"/>
              <a:t>then process </a:t>
            </a:r>
            <a:r>
              <a:rPr lang="en-US" altLang="en-US" b="1" i="1" dirty="0"/>
              <a:t>P</a:t>
            </a:r>
            <a:r>
              <a:rPr lang="en-US" altLang="en-US" b="1" i="1" baseline="-25000" dirty="0"/>
              <a:t>i</a:t>
            </a:r>
            <a:r>
              <a:rPr lang="en-US" altLang="en-US" dirty="0"/>
              <a:t> wants </a:t>
            </a:r>
            <a:r>
              <a:rPr lang="en-US" altLang="en-US" b="1" i="1" dirty="0"/>
              <a:t>k</a:t>
            </a:r>
            <a:r>
              <a:rPr lang="en-US" altLang="en-US" dirty="0"/>
              <a:t> instances of resource type </a:t>
            </a:r>
            <a:r>
              <a:rPr lang="en-US" altLang="en-US" b="1" i="1" dirty="0" err="1"/>
              <a:t>R</a:t>
            </a:r>
            <a:r>
              <a:rPr lang="en-US" altLang="en-US" b="1" i="1" baseline="-25000" dirty="0" err="1"/>
              <a:t>j</a:t>
            </a:r>
            <a:endParaRPr lang="en-US" altLang="en-US" b="1" baseline="-25000" dirty="0"/>
          </a:p>
          <a:p>
            <a:pPr lvl="1">
              <a:lnSpc>
                <a:spcPct val="90000"/>
              </a:lnSpc>
              <a:buFont typeface="Monotype Sorts" pitchFamily="-84" charset="2"/>
              <a:buNone/>
            </a:pPr>
            <a:r>
              <a:rPr lang="en-US" altLang="en-US" dirty="0"/>
              <a:t>1.	If </a:t>
            </a:r>
            <a:r>
              <a:rPr lang="en-US" altLang="en-US" b="1" i="1" dirty="0" err="1"/>
              <a:t>Request</a:t>
            </a:r>
            <a:r>
              <a:rPr lang="en-US" altLang="en-US" b="1" i="1" baseline="-25000" dirty="0" err="1"/>
              <a:t>i</a:t>
            </a:r>
            <a:r>
              <a:rPr lang="en-US" altLang="en-US" b="1" i="1" dirty="0"/>
              <a:t> </a:t>
            </a:r>
            <a:r>
              <a:rPr lang="en-US" altLang="en-US" b="1" dirty="0">
                <a:sym typeface="Symbol" pitchFamily="18" charset="2"/>
              </a:rPr>
              <a:t> </a:t>
            </a:r>
            <a:r>
              <a:rPr lang="en-US" altLang="en-US" b="1" i="1" dirty="0" err="1">
                <a:sym typeface="Symbol" pitchFamily="18" charset="2"/>
              </a:rPr>
              <a:t>Need</a:t>
            </a:r>
            <a:r>
              <a:rPr lang="en-US" altLang="en-US" b="1" i="1" baseline="-25000" dirty="0" err="1">
                <a:sym typeface="Symbol" pitchFamily="18" charset="2"/>
              </a:rPr>
              <a:t>i</a:t>
            </a:r>
            <a:r>
              <a:rPr lang="en-US" altLang="en-US" b="1" i="1" dirty="0">
                <a:sym typeface="Symbol" pitchFamily="18" charset="2"/>
              </a:rPr>
              <a:t> </a:t>
            </a:r>
            <a:r>
              <a:rPr lang="en-US" altLang="en-US" dirty="0">
                <a:sym typeface="Symbol" pitchFamily="18" charset="2"/>
              </a:rPr>
              <a:t>go to step 2.  Otherwise, </a:t>
            </a:r>
            <a:r>
              <a:rPr lang="en-US" altLang="en-US" b="1" dirty="0">
                <a:solidFill>
                  <a:srgbClr val="0070C0"/>
                </a:solidFill>
                <a:sym typeface="Symbol" pitchFamily="18" charset="2"/>
              </a:rPr>
              <a:t>raise error </a:t>
            </a:r>
            <a:r>
              <a:rPr lang="en-US" altLang="en-US" dirty="0">
                <a:sym typeface="Symbol" pitchFamily="18" charset="2"/>
              </a:rPr>
              <a:t>condition, since process has exceeded its maximum claim</a:t>
            </a:r>
          </a:p>
          <a:p>
            <a:pPr lvl="1">
              <a:lnSpc>
                <a:spcPct val="90000"/>
              </a:lnSpc>
              <a:buFont typeface="Monotype Sorts" pitchFamily="-84" charset="2"/>
              <a:buNone/>
            </a:pPr>
            <a:r>
              <a:rPr lang="en-US" altLang="en-US" dirty="0">
                <a:sym typeface="Symbol" pitchFamily="18" charset="2"/>
              </a:rPr>
              <a:t>2.	If </a:t>
            </a:r>
            <a:r>
              <a:rPr lang="en-US" altLang="en-US" b="1" i="1" dirty="0" err="1"/>
              <a:t>Request</a:t>
            </a:r>
            <a:r>
              <a:rPr lang="en-US" altLang="en-US" b="1" i="1" baseline="-25000" dirty="0" err="1"/>
              <a:t>i</a:t>
            </a:r>
            <a:r>
              <a:rPr lang="en-US" altLang="en-US" b="1" dirty="0"/>
              <a:t> </a:t>
            </a:r>
            <a:r>
              <a:rPr lang="en-US" altLang="en-US" b="1" dirty="0">
                <a:sym typeface="Symbol" pitchFamily="18" charset="2"/>
              </a:rPr>
              <a:t> </a:t>
            </a:r>
            <a:r>
              <a:rPr lang="en-US" altLang="en-US" b="1" i="1" dirty="0">
                <a:sym typeface="Symbol" pitchFamily="18" charset="2"/>
              </a:rPr>
              <a:t>Available</a:t>
            </a:r>
            <a:r>
              <a:rPr lang="en-US" altLang="en-US" dirty="0">
                <a:sym typeface="Symbol" pitchFamily="18" charset="2"/>
              </a:rPr>
              <a:t>, go to step 3.  Otherwise </a:t>
            </a:r>
            <a:r>
              <a:rPr lang="en-US" altLang="en-US" b="1" i="1" dirty="0">
                <a:solidFill>
                  <a:srgbClr val="0070C0"/>
                </a:solidFill>
                <a:sym typeface="Symbol" pitchFamily="18" charset="2"/>
              </a:rPr>
              <a:t>P</a:t>
            </a:r>
            <a:r>
              <a:rPr lang="en-US" altLang="en-US" b="1" i="1" baseline="-25000" dirty="0">
                <a:solidFill>
                  <a:srgbClr val="0070C0"/>
                </a:solidFill>
                <a:sym typeface="Symbol" pitchFamily="18" charset="2"/>
              </a:rPr>
              <a:t>i</a:t>
            </a:r>
            <a:r>
              <a:rPr lang="en-US" altLang="en-US" b="1" dirty="0">
                <a:solidFill>
                  <a:srgbClr val="0070C0"/>
                </a:solidFill>
                <a:sym typeface="Symbol" pitchFamily="18" charset="2"/>
              </a:rPr>
              <a:t>  must wait</a:t>
            </a:r>
            <a:r>
              <a:rPr lang="en-US" altLang="en-US" dirty="0">
                <a:sym typeface="Symbol" pitchFamily="18" charset="2"/>
              </a:rPr>
              <a:t>, since resources are not available</a:t>
            </a:r>
          </a:p>
          <a:p>
            <a:pPr lvl="1">
              <a:lnSpc>
                <a:spcPct val="90000"/>
              </a:lnSpc>
              <a:buFont typeface="Monotype Sorts" pitchFamily="-84" charset="2"/>
              <a:buNone/>
            </a:pPr>
            <a:r>
              <a:rPr lang="en-US" altLang="en-US" dirty="0">
                <a:sym typeface="Symbol" pitchFamily="18" charset="2"/>
              </a:rPr>
              <a:t>3.	Pretend to allocate requested resources to </a:t>
            </a:r>
            <a:r>
              <a:rPr lang="en-US" altLang="en-US" b="1" i="1" dirty="0">
                <a:sym typeface="Symbol" pitchFamily="18" charset="2"/>
              </a:rPr>
              <a:t>P</a:t>
            </a:r>
            <a:r>
              <a:rPr lang="en-US" altLang="en-US" b="1" i="1" baseline="-25000" dirty="0">
                <a:sym typeface="Symbol" pitchFamily="18" charset="2"/>
              </a:rPr>
              <a:t>i</a:t>
            </a:r>
            <a:r>
              <a:rPr lang="en-US" altLang="en-US" dirty="0">
                <a:sym typeface="Symbol" pitchFamily="18" charset="2"/>
              </a:rPr>
              <a:t> by modifying the state as follows:</a:t>
            </a:r>
          </a:p>
          <a:p>
            <a:pPr lvl="3">
              <a:lnSpc>
                <a:spcPct val="90000"/>
              </a:lnSpc>
              <a:buFontTx/>
              <a:buNone/>
            </a:pPr>
            <a:r>
              <a:rPr lang="en-US" altLang="en-US" dirty="0">
                <a:sym typeface="Symbol" pitchFamily="18" charset="2"/>
              </a:rPr>
              <a:t>		</a:t>
            </a:r>
            <a:r>
              <a:rPr lang="en-US" altLang="en-US" b="1" i="1" dirty="0">
                <a:sym typeface="Symbol" pitchFamily="18" charset="2"/>
              </a:rPr>
              <a:t>Available</a:t>
            </a:r>
            <a:r>
              <a:rPr lang="en-US" altLang="en-US" b="1" dirty="0">
                <a:sym typeface="Symbol" pitchFamily="18" charset="2"/>
              </a:rPr>
              <a:t> = </a:t>
            </a:r>
            <a:r>
              <a:rPr lang="en-US" altLang="en-US" b="1" i="1" dirty="0">
                <a:sym typeface="Symbol" pitchFamily="18" charset="2"/>
              </a:rPr>
              <a:t>Available  </a:t>
            </a:r>
            <a:r>
              <a:rPr lang="en-US" altLang="en-US" b="1" dirty="0">
                <a:sym typeface="Symbol" pitchFamily="18" charset="2"/>
              </a:rPr>
              <a:t>–</a:t>
            </a:r>
            <a:r>
              <a:rPr lang="en-US" altLang="en-US" b="1" i="1" dirty="0">
                <a:sym typeface="Symbol" pitchFamily="18" charset="2"/>
              </a:rPr>
              <a:t> </a:t>
            </a:r>
            <a:r>
              <a:rPr lang="en-US" altLang="en-US" b="1" i="1" dirty="0" err="1">
                <a:sym typeface="Symbol" pitchFamily="18" charset="2"/>
              </a:rPr>
              <a:t>Request</a:t>
            </a:r>
            <a:r>
              <a:rPr lang="en-US" altLang="en-US" b="1" i="1" baseline="-25000" dirty="0" err="1">
                <a:sym typeface="Symbol" pitchFamily="18" charset="2"/>
              </a:rPr>
              <a:t>i</a:t>
            </a:r>
            <a:r>
              <a:rPr lang="en-US" altLang="en-US" b="1" i="1" dirty="0">
                <a:sym typeface="Symbol" pitchFamily="18" charset="2"/>
              </a:rPr>
              <a:t>;</a:t>
            </a:r>
          </a:p>
          <a:p>
            <a:pPr lvl="3">
              <a:lnSpc>
                <a:spcPct val="90000"/>
              </a:lnSpc>
              <a:buFontTx/>
              <a:buNone/>
            </a:pPr>
            <a:r>
              <a:rPr lang="en-US" altLang="en-US" b="1" dirty="0">
                <a:sym typeface="Symbol" pitchFamily="18" charset="2"/>
              </a:rPr>
              <a:t>		</a:t>
            </a:r>
            <a:r>
              <a:rPr lang="en-US" altLang="en-US" b="1" i="1" dirty="0" err="1">
                <a:sym typeface="Symbol" pitchFamily="18" charset="2"/>
              </a:rPr>
              <a:t>Allocation</a:t>
            </a:r>
            <a:r>
              <a:rPr lang="en-US" altLang="en-US" b="1" i="1" baseline="-25000" dirty="0" err="1">
                <a:sym typeface="Symbol" pitchFamily="18" charset="2"/>
              </a:rPr>
              <a:t>i</a:t>
            </a:r>
            <a:r>
              <a:rPr lang="en-US" altLang="en-US" b="1" baseline="-25000" dirty="0">
                <a:sym typeface="Symbol" pitchFamily="18" charset="2"/>
              </a:rPr>
              <a:t> </a:t>
            </a:r>
            <a:r>
              <a:rPr lang="en-US" altLang="en-US" b="1" dirty="0">
                <a:sym typeface="Symbol" pitchFamily="18" charset="2"/>
              </a:rPr>
              <a:t>= </a:t>
            </a:r>
            <a:r>
              <a:rPr lang="en-US" altLang="en-US" b="1" i="1" dirty="0" err="1">
                <a:sym typeface="Symbol" pitchFamily="18" charset="2"/>
              </a:rPr>
              <a:t>Allocation</a:t>
            </a:r>
            <a:r>
              <a:rPr lang="en-US" altLang="en-US" b="1" i="1" baseline="-25000" dirty="0" err="1">
                <a:sym typeface="Symbol" pitchFamily="18" charset="2"/>
              </a:rPr>
              <a:t>i</a:t>
            </a:r>
            <a:r>
              <a:rPr lang="en-US" altLang="en-US" b="1" dirty="0">
                <a:sym typeface="Symbol" pitchFamily="18" charset="2"/>
              </a:rPr>
              <a:t> + </a:t>
            </a:r>
            <a:r>
              <a:rPr lang="en-US" altLang="en-US" b="1" i="1" dirty="0" err="1">
                <a:sym typeface="Symbol" pitchFamily="18" charset="2"/>
              </a:rPr>
              <a:t>Request</a:t>
            </a:r>
            <a:r>
              <a:rPr lang="en-US" altLang="en-US" b="1" i="1" baseline="-25000" dirty="0" err="1">
                <a:sym typeface="Symbol" pitchFamily="18" charset="2"/>
              </a:rPr>
              <a:t>i</a:t>
            </a:r>
            <a:r>
              <a:rPr lang="en-US" altLang="en-US" b="1" dirty="0">
                <a:sym typeface="Symbol" pitchFamily="18" charset="2"/>
              </a:rPr>
              <a:t>;</a:t>
            </a:r>
          </a:p>
          <a:p>
            <a:pPr lvl="3">
              <a:lnSpc>
                <a:spcPct val="90000"/>
              </a:lnSpc>
              <a:buFontTx/>
              <a:buNone/>
            </a:pPr>
            <a:r>
              <a:rPr lang="en-US" altLang="en-US" b="1" dirty="0">
                <a:sym typeface="Symbol" pitchFamily="18" charset="2"/>
              </a:rPr>
              <a:t>		</a:t>
            </a:r>
            <a:r>
              <a:rPr lang="en-US" altLang="en-US" b="1" i="1" dirty="0" err="1">
                <a:sym typeface="Symbol" pitchFamily="18" charset="2"/>
              </a:rPr>
              <a:t>Need</a:t>
            </a:r>
            <a:r>
              <a:rPr lang="en-US" altLang="en-US" b="1" i="1" baseline="-25000" dirty="0" err="1">
                <a:sym typeface="Symbol" pitchFamily="18" charset="2"/>
              </a:rPr>
              <a:t>i</a:t>
            </a:r>
            <a:r>
              <a:rPr lang="en-US" altLang="en-US" b="1" i="1" dirty="0">
                <a:sym typeface="Symbol" pitchFamily="18" charset="2"/>
              </a:rPr>
              <a:t> </a:t>
            </a:r>
            <a:r>
              <a:rPr lang="en-US" altLang="en-US" b="1" dirty="0">
                <a:sym typeface="Symbol" pitchFamily="18" charset="2"/>
              </a:rPr>
              <a:t>=</a:t>
            </a:r>
            <a:r>
              <a:rPr lang="en-US" altLang="en-US" b="1" i="1" dirty="0">
                <a:sym typeface="Symbol" pitchFamily="18" charset="2"/>
              </a:rPr>
              <a:t> </a:t>
            </a:r>
            <a:r>
              <a:rPr lang="en-US" altLang="en-US" b="1" i="1" dirty="0" err="1">
                <a:sym typeface="Symbol" pitchFamily="18" charset="2"/>
              </a:rPr>
              <a:t>Need</a:t>
            </a:r>
            <a:r>
              <a:rPr lang="en-US" altLang="en-US" b="1" i="1" baseline="-25000" dirty="0" err="1">
                <a:sym typeface="Symbol" pitchFamily="18" charset="2"/>
              </a:rPr>
              <a:t>i</a:t>
            </a:r>
            <a:r>
              <a:rPr lang="en-US" altLang="en-US" b="1" dirty="0">
                <a:sym typeface="Symbol" pitchFamily="18" charset="2"/>
              </a:rPr>
              <a:t> – </a:t>
            </a:r>
            <a:r>
              <a:rPr lang="en-US" altLang="en-US" b="1" i="1" dirty="0" err="1">
                <a:sym typeface="Symbol" pitchFamily="18" charset="2"/>
              </a:rPr>
              <a:t>Request</a:t>
            </a:r>
            <a:r>
              <a:rPr lang="en-US" altLang="en-US" b="1" i="1" baseline="-25000" dirty="0" err="1">
                <a:sym typeface="Symbol" pitchFamily="18" charset="2"/>
              </a:rPr>
              <a:t>i</a:t>
            </a:r>
            <a:r>
              <a:rPr lang="en-US" altLang="en-US" b="1" i="1" dirty="0">
                <a:sym typeface="Symbol" pitchFamily="18" charset="2"/>
              </a:rPr>
              <a:t>;</a:t>
            </a:r>
          </a:p>
          <a:p>
            <a:pPr lvl="1">
              <a:lnSpc>
                <a:spcPct val="90000"/>
              </a:lnSpc>
              <a:buClr>
                <a:srgbClr val="CC6600"/>
              </a:buClr>
              <a:buSzPct val="80000"/>
              <a:buFont typeface="Monotype Sorts" pitchFamily="-84" charset="2"/>
              <a:buChar char="l"/>
            </a:pPr>
            <a:r>
              <a:rPr lang="en-US" altLang="en-US" b="1" dirty="0">
                <a:solidFill>
                  <a:srgbClr val="0070C0"/>
                </a:solidFill>
                <a:sym typeface="Symbol" pitchFamily="18" charset="2"/>
              </a:rPr>
              <a:t>Apply Safety Algorithm</a:t>
            </a:r>
          </a:p>
          <a:p>
            <a:pPr lvl="2">
              <a:lnSpc>
                <a:spcPct val="90000"/>
              </a:lnSpc>
              <a:buClr>
                <a:srgbClr val="CC6600"/>
              </a:buClr>
              <a:buSzPct val="80000"/>
              <a:buFont typeface="Monotype Sorts" pitchFamily="-84" charset="2"/>
              <a:buChar char="l"/>
            </a:pPr>
            <a:r>
              <a:rPr lang="en-US" altLang="en-US" dirty="0">
                <a:sym typeface="Symbol" pitchFamily="18" charset="2"/>
              </a:rPr>
              <a:t>If safe  the resources are allocated to </a:t>
            </a:r>
            <a:r>
              <a:rPr lang="en-US" altLang="en-US" b="1" i="1" dirty="0">
                <a:sym typeface="Symbol" pitchFamily="18" charset="2"/>
              </a:rPr>
              <a:t>P</a:t>
            </a:r>
            <a:r>
              <a:rPr lang="en-US" altLang="en-US" b="1" i="1" baseline="-25000" dirty="0">
                <a:sym typeface="Symbol" pitchFamily="18" charset="2"/>
              </a:rPr>
              <a:t>i</a:t>
            </a:r>
          </a:p>
          <a:p>
            <a:pPr lvl="2">
              <a:lnSpc>
                <a:spcPct val="90000"/>
              </a:lnSpc>
              <a:buClr>
                <a:srgbClr val="CC6600"/>
              </a:buClr>
              <a:buSzPct val="80000"/>
              <a:buFont typeface="Monotype Sorts" pitchFamily="-84" charset="2"/>
              <a:buChar char="l"/>
            </a:pPr>
            <a:r>
              <a:rPr lang="en-US" altLang="en-US" dirty="0">
                <a:sym typeface="Symbol" pitchFamily="18" charset="2"/>
              </a:rPr>
              <a:t>If unsafe  </a:t>
            </a:r>
            <a:r>
              <a:rPr lang="en-US" altLang="en-US" b="1" i="1" dirty="0">
                <a:sym typeface="Symbol" pitchFamily="18" charset="2"/>
              </a:rPr>
              <a:t>P</a:t>
            </a:r>
            <a:r>
              <a:rPr lang="en-US" altLang="en-US" b="1" i="1" baseline="-25000" dirty="0">
                <a:sym typeface="Symbol" pitchFamily="18" charset="2"/>
              </a:rPr>
              <a:t>i</a:t>
            </a:r>
            <a:r>
              <a:rPr lang="en-US" altLang="en-US" dirty="0">
                <a:sym typeface="Symbol" pitchFamily="18" charset="2"/>
              </a:rPr>
              <a:t> must wait, and the old resource-allocation state is restored</a:t>
            </a:r>
          </a:p>
        </p:txBody>
      </p:sp>
      <p:sp>
        <p:nvSpPr>
          <p:cNvPr id="2" name="Date Placeholder 1"/>
          <p:cNvSpPr>
            <a:spLocks noGrp="1"/>
          </p:cNvSpPr>
          <p:nvPr>
            <p:ph type="dt" sz="half" idx="10"/>
          </p:nvPr>
        </p:nvSpPr>
        <p:spPr/>
        <p:txBody>
          <a:bodyPr/>
          <a:lstStyle/>
          <a:p>
            <a:fld id="{35BB6D53-7D4A-42C3-9F27-38EAF58476AD}"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77</a:t>
            </a:fld>
            <a:endParaRPr lang="en-US"/>
          </a:p>
        </p:txBody>
      </p:sp>
    </p:spTree>
    <p:extLst>
      <p:ext uri="{BB962C8B-B14F-4D97-AF65-F5344CB8AC3E}">
        <p14:creationId xmlns:p14="http://schemas.microsoft.com/office/powerpoint/2010/main" val="11971373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2000" y="0"/>
            <a:ext cx="7869237" cy="576262"/>
          </a:xfrm>
        </p:spPr>
        <p:txBody>
          <a:bodyPr>
            <a:noAutofit/>
          </a:bodyPr>
          <a:lstStyle/>
          <a:p>
            <a:pPr eaLnBrk="1" hangingPunct="1"/>
            <a:r>
              <a:rPr lang="en-US" altLang="en-US" sz="2800" dirty="0"/>
              <a:t>Example:  </a:t>
            </a:r>
            <a:r>
              <a:rPr lang="en-US" altLang="en-US" sz="2800" i="1" dirty="0"/>
              <a:t>P</a:t>
            </a:r>
            <a:r>
              <a:rPr lang="en-US" altLang="en-US" sz="2800" baseline="-25000" dirty="0"/>
              <a:t>1</a:t>
            </a:r>
            <a:r>
              <a:rPr lang="en-US" altLang="en-US" sz="2800" dirty="0"/>
              <a:t> Request (1,0,2)</a:t>
            </a:r>
          </a:p>
        </p:txBody>
      </p:sp>
      <p:sp>
        <p:nvSpPr>
          <p:cNvPr id="35843" name="Rectangle 3"/>
          <p:cNvSpPr>
            <a:spLocks noGrp="1" noChangeArrowheads="1"/>
          </p:cNvSpPr>
          <p:nvPr>
            <p:ph type="body" idx="1"/>
          </p:nvPr>
        </p:nvSpPr>
        <p:spPr>
          <a:xfrm>
            <a:off x="533400" y="2082511"/>
            <a:ext cx="7766050" cy="4572000"/>
          </a:xfrm>
        </p:spPr>
        <p:txBody>
          <a:bodyPr>
            <a:noAutofit/>
          </a:bodyPr>
          <a:lstStyle/>
          <a:p>
            <a:pPr>
              <a:tabLst>
                <a:tab pos="1544638" algn="l"/>
                <a:tab pos="2452688" algn="ctr"/>
                <a:tab pos="3767138" algn="ctr"/>
                <a:tab pos="5022850" algn="ctr"/>
              </a:tabLst>
            </a:pPr>
            <a:r>
              <a:rPr lang="en-US" altLang="en-US" sz="2000" dirty="0"/>
              <a:t>Check that Request </a:t>
            </a:r>
            <a:r>
              <a:rPr lang="en-US" altLang="en-US" sz="2000" dirty="0">
                <a:sym typeface="Symbol" pitchFamily="18" charset="2"/>
              </a:rPr>
              <a:t> Available (that is, (1,0,2)  (3,3,2)  true</a:t>
            </a:r>
            <a:endParaRPr lang="en-US" altLang="en-US" sz="2000" i="1" dirty="0">
              <a:sym typeface="Symbol" pitchFamily="18" charset="2"/>
            </a:endParaRPr>
          </a:p>
          <a:p>
            <a:pPr>
              <a:buFont typeface="Monotype Sorts" pitchFamily="-84" charset="2"/>
              <a:buNone/>
              <a:tabLst>
                <a:tab pos="1544638" algn="l"/>
                <a:tab pos="2452688" algn="ctr"/>
                <a:tab pos="3767138" algn="ctr"/>
                <a:tab pos="5022850" algn="ctr"/>
              </a:tabLst>
            </a:pPr>
            <a:r>
              <a:rPr lang="en-US" altLang="en-US" sz="2000" i="1" dirty="0"/>
              <a:t>			</a:t>
            </a:r>
            <a:r>
              <a:rPr lang="en-US" altLang="en-US" sz="2000" i="1" u="sng" dirty="0"/>
              <a:t>Allocation</a:t>
            </a:r>
            <a:r>
              <a:rPr lang="en-US" altLang="en-US" sz="2000" i="1" dirty="0"/>
              <a:t>	</a:t>
            </a:r>
            <a:r>
              <a:rPr lang="en-US" altLang="en-US" sz="2000" i="1" u="sng" dirty="0"/>
              <a:t>Need</a:t>
            </a:r>
            <a:r>
              <a:rPr lang="en-US" altLang="en-US" sz="2000" i="1" dirty="0"/>
              <a:t>	   </a:t>
            </a:r>
            <a:r>
              <a:rPr lang="en-US" altLang="en-US" sz="2000" i="1" u="sng" dirty="0"/>
              <a:t>Available</a:t>
            </a:r>
            <a:endParaRPr lang="en-US" altLang="en-US" sz="2000" i="1" dirty="0"/>
          </a:p>
          <a:p>
            <a:pPr>
              <a:buFont typeface="Monotype Sorts" pitchFamily="-84" charset="2"/>
              <a:buNone/>
              <a:tabLst>
                <a:tab pos="1544638" algn="l"/>
                <a:tab pos="2452688" algn="ctr"/>
                <a:tab pos="3767138" algn="ctr"/>
                <a:tab pos="5022850" algn="ctr"/>
              </a:tabLst>
            </a:pPr>
            <a:r>
              <a:rPr lang="en-US" altLang="en-US" sz="2000" i="1" dirty="0"/>
              <a:t>			A B C	A B C	 A B C </a:t>
            </a:r>
          </a:p>
          <a:p>
            <a:pPr>
              <a:buFont typeface="Monotype Sorts" pitchFamily="-84" charset="2"/>
              <a:buNone/>
              <a:tabLst>
                <a:tab pos="1544638" algn="l"/>
                <a:tab pos="2452688" algn="ctr"/>
                <a:tab pos="3767138" algn="ctr"/>
                <a:tab pos="5022850" algn="ctr"/>
              </a:tabLst>
            </a:pPr>
            <a:r>
              <a:rPr lang="en-US" altLang="en-US" sz="2000" dirty="0"/>
              <a:t>		</a:t>
            </a:r>
            <a:r>
              <a:rPr lang="en-US" altLang="en-US" sz="2000" i="1" dirty="0"/>
              <a:t>P</a:t>
            </a:r>
            <a:r>
              <a:rPr lang="en-US" altLang="en-US" sz="2000" baseline="-25000" dirty="0"/>
              <a:t>0</a:t>
            </a:r>
            <a:r>
              <a:rPr lang="en-US" altLang="en-US" sz="2000" dirty="0"/>
              <a:t>	0 1 0 	7 4 3 	2 3 0</a:t>
            </a:r>
          </a:p>
          <a:p>
            <a:pPr>
              <a:buFont typeface="Monotype Sorts" pitchFamily="-84" charset="2"/>
              <a:buNone/>
              <a:tabLst>
                <a:tab pos="1544638" algn="l"/>
                <a:tab pos="2452688" algn="ctr"/>
                <a:tab pos="3767138" algn="ctr"/>
                <a:tab pos="5022850" algn="ctr"/>
              </a:tabLst>
            </a:pPr>
            <a:r>
              <a:rPr lang="en-US" altLang="en-US" sz="2000" dirty="0"/>
              <a:t>		</a:t>
            </a:r>
            <a:r>
              <a:rPr lang="en-US" altLang="en-US" sz="2000" i="1" dirty="0"/>
              <a:t>P</a:t>
            </a:r>
            <a:r>
              <a:rPr lang="en-US" altLang="en-US" sz="2000" baseline="-25000" dirty="0"/>
              <a:t>1</a:t>
            </a:r>
            <a:r>
              <a:rPr lang="en-US" altLang="en-US" sz="2000" dirty="0"/>
              <a:t>	      3 0 2             0 2 0 	</a:t>
            </a:r>
          </a:p>
          <a:p>
            <a:pPr>
              <a:buFont typeface="Monotype Sorts" pitchFamily="-84" charset="2"/>
              <a:buNone/>
              <a:tabLst>
                <a:tab pos="1544638" algn="l"/>
                <a:tab pos="2452688" algn="ctr"/>
                <a:tab pos="3767138" algn="ctr"/>
                <a:tab pos="5022850" algn="ctr"/>
              </a:tabLst>
            </a:pPr>
            <a:r>
              <a:rPr lang="en-US" altLang="en-US" sz="2000" dirty="0"/>
              <a:t>		</a:t>
            </a:r>
            <a:r>
              <a:rPr lang="en-US" altLang="en-US" sz="2000" i="1" dirty="0"/>
              <a:t>P</a:t>
            </a:r>
            <a:r>
              <a:rPr lang="en-US" altLang="en-US" sz="2000" baseline="-25000" dirty="0"/>
              <a:t>2</a:t>
            </a:r>
            <a:r>
              <a:rPr lang="en-US" altLang="en-US" sz="2000" dirty="0"/>
              <a:t>	3 0 2 	 6 0 0 </a:t>
            </a:r>
          </a:p>
          <a:p>
            <a:pPr>
              <a:buFont typeface="Monotype Sorts" pitchFamily="-84" charset="2"/>
              <a:buNone/>
              <a:tabLst>
                <a:tab pos="1544638" algn="l"/>
                <a:tab pos="2452688" algn="ctr"/>
                <a:tab pos="3767138" algn="ctr"/>
                <a:tab pos="5022850" algn="ctr"/>
              </a:tabLst>
            </a:pPr>
            <a:r>
              <a:rPr lang="en-US" altLang="en-US" sz="2000" dirty="0"/>
              <a:t>		</a:t>
            </a:r>
            <a:r>
              <a:rPr lang="en-US" altLang="en-US" sz="2000" i="1" dirty="0"/>
              <a:t>P</a:t>
            </a:r>
            <a:r>
              <a:rPr lang="en-US" altLang="en-US" sz="2000" baseline="-25000" dirty="0"/>
              <a:t>3</a:t>
            </a:r>
            <a:r>
              <a:rPr lang="en-US" altLang="en-US" sz="2000" dirty="0"/>
              <a:t>	2 1 1 	0 1 1</a:t>
            </a:r>
          </a:p>
          <a:p>
            <a:pPr>
              <a:buFont typeface="Monotype Sorts" pitchFamily="-84" charset="2"/>
              <a:buNone/>
              <a:tabLst>
                <a:tab pos="1544638" algn="l"/>
                <a:tab pos="2452688" algn="ctr"/>
                <a:tab pos="3767138" algn="ctr"/>
                <a:tab pos="5022850" algn="ctr"/>
              </a:tabLst>
            </a:pPr>
            <a:r>
              <a:rPr lang="en-US" altLang="en-US" sz="2000" dirty="0"/>
              <a:t>		</a:t>
            </a:r>
            <a:r>
              <a:rPr lang="en-US" altLang="en-US" sz="2000" i="1" dirty="0"/>
              <a:t>P</a:t>
            </a:r>
            <a:r>
              <a:rPr lang="en-US" altLang="en-US" sz="2000" baseline="-25000" dirty="0"/>
              <a:t>4</a:t>
            </a:r>
            <a:r>
              <a:rPr lang="en-US" altLang="en-US" sz="2000" dirty="0"/>
              <a:t>	0 0 2 	 4 3 1 </a:t>
            </a:r>
          </a:p>
          <a:p>
            <a:pPr>
              <a:buFont typeface="Monotype Sorts" pitchFamily="-84" charset="2"/>
              <a:buNone/>
              <a:tabLst>
                <a:tab pos="1544638" algn="l"/>
                <a:tab pos="2452688" algn="ctr"/>
                <a:tab pos="3767138" algn="ctr"/>
                <a:tab pos="5022850" algn="ctr"/>
              </a:tabLst>
            </a:pPr>
            <a:endParaRPr lang="en-US" altLang="en-US" sz="400" dirty="0"/>
          </a:p>
          <a:p>
            <a:pPr>
              <a:tabLst>
                <a:tab pos="1544638" algn="l"/>
                <a:tab pos="2452688" algn="ctr"/>
                <a:tab pos="3767138" algn="ctr"/>
                <a:tab pos="5022850" algn="ctr"/>
              </a:tabLst>
            </a:pPr>
            <a:r>
              <a:rPr lang="en-US" altLang="en-US" sz="2000" dirty="0"/>
              <a:t>Executing safety algorithm shows that sequence &lt; </a:t>
            </a:r>
            <a:r>
              <a:rPr lang="en-US" altLang="en-US" sz="2000" b="1" i="1" dirty="0"/>
              <a:t>P</a:t>
            </a:r>
            <a:r>
              <a:rPr lang="en-US" altLang="en-US" sz="2000" b="1" baseline="-25000" dirty="0"/>
              <a:t>1</a:t>
            </a:r>
            <a:r>
              <a:rPr lang="en-US" altLang="en-US" sz="2000" b="1" dirty="0"/>
              <a:t>, </a:t>
            </a:r>
            <a:r>
              <a:rPr lang="en-US" altLang="en-US" sz="2000" b="1" i="1" dirty="0"/>
              <a:t>P</a:t>
            </a:r>
            <a:r>
              <a:rPr lang="en-US" altLang="en-US" sz="2000" b="1" baseline="-25000" dirty="0"/>
              <a:t>3</a:t>
            </a:r>
            <a:r>
              <a:rPr lang="en-US" altLang="en-US" sz="2000" b="1" dirty="0"/>
              <a:t>, </a:t>
            </a:r>
            <a:r>
              <a:rPr lang="en-US" altLang="en-US" sz="2000" b="1" i="1" dirty="0"/>
              <a:t>P</a:t>
            </a:r>
            <a:r>
              <a:rPr lang="en-US" altLang="en-US" sz="2000" b="1" baseline="-25000" dirty="0"/>
              <a:t>4</a:t>
            </a:r>
            <a:r>
              <a:rPr lang="en-US" altLang="en-US" sz="2000" b="1" dirty="0"/>
              <a:t>, </a:t>
            </a:r>
            <a:r>
              <a:rPr lang="en-US" altLang="en-US" sz="2000" b="1" i="1" dirty="0"/>
              <a:t>P</a:t>
            </a:r>
            <a:r>
              <a:rPr lang="en-US" altLang="en-US" sz="2000" b="1" baseline="-25000" dirty="0"/>
              <a:t>0</a:t>
            </a:r>
            <a:r>
              <a:rPr lang="en-US" altLang="en-US" sz="2000" b="1" dirty="0"/>
              <a:t>, </a:t>
            </a:r>
            <a:r>
              <a:rPr lang="en-US" altLang="en-US" sz="2000" b="1" i="1" dirty="0"/>
              <a:t>P</a:t>
            </a:r>
            <a:r>
              <a:rPr lang="en-US" altLang="en-US" sz="2000" b="1" baseline="-25000" dirty="0"/>
              <a:t>2</a:t>
            </a:r>
            <a:r>
              <a:rPr lang="en-US" altLang="en-US" sz="2000" dirty="0"/>
              <a:t>&gt; satisfies safety requirement</a:t>
            </a:r>
          </a:p>
          <a:p>
            <a:pPr>
              <a:tabLst>
                <a:tab pos="1544638" algn="l"/>
                <a:tab pos="2452688" algn="ctr"/>
                <a:tab pos="3767138" algn="ctr"/>
                <a:tab pos="5022850" algn="ctr"/>
              </a:tabLst>
            </a:pPr>
            <a:endParaRPr lang="en-US" altLang="en-US" sz="400" dirty="0"/>
          </a:p>
          <a:p>
            <a:pPr>
              <a:tabLst>
                <a:tab pos="1544638" algn="l"/>
                <a:tab pos="2452688" algn="ctr"/>
                <a:tab pos="3767138" algn="ctr"/>
                <a:tab pos="5022850" algn="ctr"/>
              </a:tabLst>
            </a:pPr>
            <a:r>
              <a:rPr lang="en-US" altLang="en-US" sz="2000" dirty="0"/>
              <a:t>Can request for (3,3,0) by </a:t>
            </a:r>
            <a:r>
              <a:rPr lang="en-US" altLang="en-US" sz="2000" b="1" i="1" dirty="0"/>
              <a:t>P</a:t>
            </a:r>
            <a:r>
              <a:rPr lang="en-US" altLang="en-US" sz="2000" b="1" baseline="-25000" dirty="0"/>
              <a:t>4</a:t>
            </a:r>
            <a:r>
              <a:rPr lang="en-US" altLang="en-US" sz="2000" dirty="0"/>
              <a:t> be granted?</a:t>
            </a:r>
          </a:p>
          <a:p>
            <a:pPr>
              <a:tabLst>
                <a:tab pos="1544638" algn="l"/>
                <a:tab pos="2452688" algn="ctr"/>
                <a:tab pos="3767138" algn="ctr"/>
                <a:tab pos="5022850" algn="ctr"/>
              </a:tabLst>
            </a:pPr>
            <a:endParaRPr lang="en-US" altLang="en-US" sz="400" dirty="0"/>
          </a:p>
          <a:p>
            <a:pPr>
              <a:tabLst>
                <a:tab pos="1544638" algn="l"/>
                <a:tab pos="2452688" algn="ctr"/>
                <a:tab pos="3767138" algn="ctr"/>
                <a:tab pos="5022850" algn="ctr"/>
              </a:tabLst>
            </a:pPr>
            <a:r>
              <a:rPr lang="en-US" altLang="en-US" sz="2000" dirty="0"/>
              <a:t>Can request for (0,2,0) by </a:t>
            </a:r>
            <a:r>
              <a:rPr lang="en-US" altLang="en-US" sz="2000" b="1" i="1" dirty="0"/>
              <a:t>P</a:t>
            </a:r>
            <a:r>
              <a:rPr lang="en-US" altLang="en-US" sz="2000" b="1" baseline="-25000" dirty="0"/>
              <a:t>0</a:t>
            </a:r>
            <a:r>
              <a:rPr lang="en-US" altLang="en-US" sz="2000" dirty="0"/>
              <a:t> be granted?</a:t>
            </a:r>
          </a:p>
          <a:p>
            <a:pPr>
              <a:buFont typeface="Monotype Sorts" pitchFamily="-84" charset="2"/>
              <a:buNone/>
              <a:tabLst>
                <a:tab pos="1544638" algn="l"/>
                <a:tab pos="2452688" algn="ctr"/>
                <a:tab pos="3767138" algn="ctr"/>
                <a:tab pos="5022850" algn="ctr"/>
              </a:tabLst>
            </a:pPr>
            <a:endParaRPr lang="en-US" altLang="en-US" sz="2000" dirty="0"/>
          </a:p>
        </p:txBody>
      </p:sp>
      <p:sp>
        <p:nvSpPr>
          <p:cNvPr id="2" name="Date Placeholder 1"/>
          <p:cNvSpPr>
            <a:spLocks noGrp="1"/>
          </p:cNvSpPr>
          <p:nvPr>
            <p:ph type="dt" sz="half" idx="10"/>
          </p:nvPr>
        </p:nvSpPr>
        <p:spPr/>
        <p:txBody>
          <a:bodyPr/>
          <a:lstStyle/>
          <a:p>
            <a:fld id="{BA060613-B17E-400F-9DE4-4289109B73DD}"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78</a:t>
            </a:fld>
            <a:endParaRPr lang="en-US"/>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714375"/>
            <a:ext cx="33051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6350" y="685800"/>
            <a:ext cx="1619250"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48196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345" y="381000"/>
            <a:ext cx="8229600" cy="4525963"/>
          </a:xfrm>
        </p:spPr>
        <p:txBody>
          <a:bodyPr>
            <a:normAutofit/>
          </a:bodyPr>
          <a:lstStyle/>
          <a:p>
            <a:r>
              <a:rPr lang="en-US" sz="2400" dirty="0"/>
              <a:t>What will happen if process P1 requests one additional instance of resource type A and two instances of resource type C?</a:t>
            </a:r>
          </a:p>
          <a:p>
            <a:endParaRPr 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95600"/>
            <a:ext cx="83058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4557" y="1381125"/>
            <a:ext cx="3305175"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8950" y="1381125"/>
            <a:ext cx="161925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962650" y="2052638"/>
            <a:ext cx="895350" cy="233362"/>
          </a:xfrm>
          <a:prstGeom prst="rect">
            <a:avLst/>
          </a:prstGeom>
          <a:noFill/>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7467600" y="2232747"/>
            <a:ext cx="895350" cy="233362"/>
          </a:xfrm>
          <a:prstGeom prst="rect">
            <a:avLst/>
          </a:prstGeom>
          <a:noFill/>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7391400" y="5105400"/>
            <a:ext cx="895350" cy="233362"/>
          </a:xfrm>
          <a:prstGeom prst="rect">
            <a:avLst/>
          </a:prstGeom>
          <a:noFill/>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4557280" y="5338762"/>
            <a:ext cx="895350" cy="233362"/>
          </a:xfrm>
          <a:prstGeom prst="rect">
            <a:avLst/>
          </a:prstGeom>
          <a:noFill/>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4247717" y="2286000"/>
            <a:ext cx="895350" cy="233362"/>
          </a:xfrm>
          <a:prstGeom prst="rect">
            <a:avLst/>
          </a:prstGeom>
          <a:noFill/>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5962650" y="5338762"/>
            <a:ext cx="895350" cy="233362"/>
          </a:xfrm>
          <a:prstGeom prst="rect">
            <a:avLst/>
          </a:prstGeom>
          <a:noFill/>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D265F55C-A081-413D-A478-4B7BA97435DA}" type="datetime1">
              <a:rPr lang="en-US" smtClean="0"/>
              <a:t>24/11/2024</a:t>
            </a:fld>
            <a:endParaRPr lang="en-US"/>
          </a:p>
        </p:txBody>
      </p:sp>
      <p:sp>
        <p:nvSpPr>
          <p:cNvPr id="12" name="Footer Placeholder 11"/>
          <p:cNvSpPr>
            <a:spLocks noGrp="1"/>
          </p:cNvSpPr>
          <p:nvPr>
            <p:ph type="ftr" sz="quarter" idx="11"/>
          </p:nvPr>
        </p:nvSpPr>
        <p:spPr/>
        <p:txBody>
          <a:bodyPr/>
          <a:lstStyle/>
          <a:p>
            <a:r>
              <a:rPr lang="en-US"/>
              <a:t>Prof. Shweta Dhawan Chachra</a:t>
            </a:r>
          </a:p>
        </p:txBody>
      </p:sp>
      <p:sp>
        <p:nvSpPr>
          <p:cNvPr id="13" name="Slide Number Placeholder 12"/>
          <p:cNvSpPr>
            <a:spLocks noGrp="1"/>
          </p:cNvSpPr>
          <p:nvPr>
            <p:ph type="sldNum" sz="quarter" idx="12"/>
          </p:nvPr>
        </p:nvSpPr>
        <p:spPr/>
        <p:txBody>
          <a:bodyPr/>
          <a:lstStyle/>
          <a:p>
            <a:fld id="{AF144C7F-AB31-43DF-AFD3-1AE152CB8031}" type="slidenum">
              <a:rPr lang="en-US" smtClean="0"/>
              <a:t>79</a:t>
            </a:fld>
            <a:endParaRPr lang="en-US"/>
          </a:p>
        </p:txBody>
      </p:sp>
      <p:sp>
        <p:nvSpPr>
          <p:cNvPr id="15" name="Rectangle 2"/>
          <p:cNvSpPr>
            <a:spLocks noGrp="1" noChangeArrowheads="1"/>
          </p:cNvSpPr>
          <p:nvPr>
            <p:ph type="title"/>
          </p:nvPr>
        </p:nvSpPr>
        <p:spPr>
          <a:xfrm>
            <a:off x="762000" y="0"/>
            <a:ext cx="7869237" cy="576262"/>
          </a:xfrm>
        </p:spPr>
        <p:txBody>
          <a:bodyPr>
            <a:noAutofit/>
          </a:bodyPr>
          <a:lstStyle/>
          <a:p>
            <a:pPr eaLnBrk="1" hangingPunct="1"/>
            <a:r>
              <a:rPr lang="en-US" altLang="en-US" sz="2800" dirty="0"/>
              <a:t>Example:  </a:t>
            </a:r>
            <a:r>
              <a:rPr lang="en-US" altLang="en-US" sz="2800" i="1" dirty="0"/>
              <a:t>Explanation</a:t>
            </a:r>
            <a:endParaRPr lang="en-US" altLang="en-US" sz="2800" dirty="0"/>
          </a:p>
        </p:txBody>
      </p:sp>
    </p:spTree>
    <p:extLst>
      <p:ext uri="{BB962C8B-B14F-4D97-AF65-F5344CB8AC3E}">
        <p14:creationId xmlns:p14="http://schemas.microsoft.com/office/powerpoint/2010/main" val="101734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a:t>
            </a:r>
          </a:p>
        </p:txBody>
      </p:sp>
      <p:sp>
        <p:nvSpPr>
          <p:cNvPr id="3" name="Content Placeholder 2"/>
          <p:cNvSpPr>
            <a:spLocks noGrp="1"/>
          </p:cNvSpPr>
          <p:nvPr>
            <p:ph idx="1"/>
          </p:nvPr>
        </p:nvSpPr>
        <p:spPr/>
        <p:txBody>
          <a:bodyPr>
            <a:noAutofit/>
          </a:bodyPr>
          <a:lstStyle/>
          <a:p>
            <a:r>
              <a:rPr lang="en-US" sz="2800" dirty="0"/>
              <a:t>The resources may be either </a:t>
            </a:r>
          </a:p>
          <a:p>
            <a:pPr lvl="1"/>
            <a:r>
              <a:rPr lang="en-US" sz="2400" dirty="0"/>
              <a:t>physical resources (for example, printers, tape drives, memory space, and CPU cycles) or </a:t>
            </a:r>
          </a:p>
          <a:p>
            <a:pPr lvl="1"/>
            <a:r>
              <a:rPr lang="en-US" sz="2400" dirty="0"/>
              <a:t>logical resources (for example, files, semaphores, and monitors).</a:t>
            </a:r>
          </a:p>
        </p:txBody>
      </p:sp>
      <p:sp>
        <p:nvSpPr>
          <p:cNvPr id="4" name="Date Placeholder 3"/>
          <p:cNvSpPr>
            <a:spLocks noGrp="1"/>
          </p:cNvSpPr>
          <p:nvPr>
            <p:ph type="dt" sz="half" idx="10"/>
          </p:nvPr>
        </p:nvSpPr>
        <p:spPr/>
        <p:txBody>
          <a:bodyPr/>
          <a:lstStyle/>
          <a:p>
            <a:fld id="{C79F0D4F-8F6F-4607-8463-A6B2D14D4A02}"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8</a:t>
            </a:fld>
            <a:endParaRPr lang="en-US"/>
          </a:p>
        </p:txBody>
      </p:sp>
    </p:spTree>
    <p:extLst>
      <p:ext uri="{BB962C8B-B14F-4D97-AF65-F5344CB8AC3E}">
        <p14:creationId xmlns:p14="http://schemas.microsoft.com/office/powerpoint/2010/main" val="42194316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t>We must determine whether this new system state is safe. To do so, we again execute Safety algorithm again</a:t>
            </a:r>
          </a:p>
        </p:txBody>
      </p:sp>
      <p:pic>
        <p:nvPicPr>
          <p:cNvPr id="512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67832"/>
          <a:stretch/>
        </p:blipFill>
        <p:spPr bwMode="auto">
          <a:xfrm>
            <a:off x="152400" y="1295400"/>
            <a:ext cx="4038601"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a:xfrm>
            <a:off x="4368800" y="1157288"/>
            <a:ext cx="4775200" cy="49434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Monotype Sorts" pitchFamily="-84" charset="2"/>
              <a:buNone/>
            </a:pPr>
            <a:r>
              <a:rPr lang="en-US" altLang="en-US" sz="2800" dirty="0"/>
              <a:t>1.	</a:t>
            </a:r>
            <a:r>
              <a:rPr lang="en-US" altLang="en-US" sz="1800" dirty="0"/>
              <a:t>Let </a:t>
            </a:r>
            <a:r>
              <a:rPr lang="en-US" altLang="en-US" sz="1800" b="1" i="1" dirty="0">
                <a:solidFill>
                  <a:srgbClr val="000000"/>
                </a:solidFill>
              </a:rPr>
              <a:t>Work</a:t>
            </a:r>
            <a:r>
              <a:rPr lang="en-US" altLang="en-US" sz="1800" i="1" dirty="0">
                <a:solidFill>
                  <a:srgbClr val="000000"/>
                </a:solidFill>
              </a:rPr>
              <a:t> </a:t>
            </a:r>
            <a:r>
              <a:rPr lang="en-US" altLang="en-US" sz="1800" dirty="0"/>
              <a:t>and </a:t>
            </a:r>
            <a:r>
              <a:rPr lang="en-US" altLang="en-US" sz="1800" b="1" i="1" dirty="0">
                <a:solidFill>
                  <a:srgbClr val="000000"/>
                </a:solidFill>
              </a:rPr>
              <a:t>Finish</a:t>
            </a:r>
            <a:r>
              <a:rPr lang="en-US" altLang="en-US" sz="1800" dirty="0">
                <a:solidFill>
                  <a:srgbClr val="000000"/>
                </a:solidFill>
              </a:rPr>
              <a:t> </a:t>
            </a:r>
            <a:r>
              <a:rPr lang="en-US" altLang="en-US" sz="1800" dirty="0"/>
              <a:t>be vectors of length</a:t>
            </a:r>
            <a:r>
              <a:rPr lang="en-US" altLang="en-US" sz="1800" i="1" dirty="0"/>
              <a:t> m</a:t>
            </a:r>
            <a:r>
              <a:rPr lang="en-US" altLang="en-US" sz="1800" dirty="0"/>
              <a:t> and</a:t>
            </a:r>
            <a:r>
              <a:rPr lang="en-US" altLang="en-US" sz="1800" i="1" dirty="0"/>
              <a:t> n</a:t>
            </a:r>
            <a:r>
              <a:rPr lang="en-US" altLang="en-US" sz="1800" dirty="0"/>
              <a:t>, respectively.  Initialize:</a:t>
            </a:r>
          </a:p>
          <a:p>
            <a:pPr marL="1543050" lvl="3" indent="-342900">
              <a:lnSpc>
                <a:spcPct val="90000"/>
              </a:lnSpc>
              <a:buFontTx/>
              <a:buNone/>
            </a:pPr>
            <a:r>
              <a:rPr lang="en-US" altLang="en-US" sz="1100" b="1" i="1" dirty="0"/>
              <a:t>Work </a:t>
            </a:r>
            <a:r>
              <a:rPr lang="en-US" altLang="en-US" sz="1100" b="1" dirty="0"/>
              <a:t>= </a:t>
            </a:r>
            <a:r>
              <a:rPr lang="en-US" altLang="en-US" sz="1100" b="1" i="1" dirty="0"/>
              <a:t>Available</a:t>
            </a:r>
          </a:p>
          <a:p>
            <a:pPr marL="1543050" lvl="3" indent="-342900">
              <a:lnSpc>
                <a:spcPct val="90000"/>
              </a:lnSpc>
              <a:buFontTx/>
              <a:buNone/>
            </a:pPr>
            <a:r>
              <a:rPr lang="en-US" altLang="en-US" sz="1100" b="1" i="1" dirty="0"/>
              <a:t>Finish </a:t>
            </a:r>
            <a:r>
              <a:rPr lang="en-US" altLang="en-US" sz="1100" b="1" dirty="0"/>
              <a:t>[</a:t>
            </a:r>
            <a:r>
              <a:rPr lang="en-US" altLang="en-US" sz="1100" b="1" i="1" dirty="0" err="1"/>
              <a:t>i</a:t>
            </a:r>
            <a:r>
              <a:rPr lang="en-US" altLang="en-US" sz="1100" b="1" dirty="0"/>
              <a:t>] =</a:t>
            </a:r>
            <a:r>
              <a:rPr lang="en-US" altLang="en-US" sz="1100" b="1" i="1" dirty="0"/>
              <a:t> false </a:t>
            </a:r>
            <a:r>
              <a:rPr lang="en-US" altLang="en-US" sz="1100" b="1" dirty="0"/>
              <a:t>for</a:t>
            </a:r>
            <a:r>
              <a:rPr lang="en-US" altLang="en-US" sz="1100" b="1" i="1" dirty="0"/>
              <a:t> </a:t>
            </a:r>
            <a:r>
              <a:rPr lang="en-US" altLang="en-US" sz="1100" b="1" i="1" dirty="0" err="1"/>
              <a:t>i</a:t>
            </a:r>
            <a:r>
              <a:rPr lang="en-US" altLang="en-US" sz="1100" b="1" dirty="0"/>
              <a:t> = 0, 1, …, </a:t>
            </a:r>
            <a:r>
              <a:rPr lang="en-US" altLang="en-US" sz="1100" b="1" i="1" dirty="0"/>
              <a:t>n- </a:t>
            </a:r>
            <a:r>
              <a:rPr lang="en-US" altLang="en-US" sz="1100" b="1" dirty="0"/>
              <a:t>1</a:t>
            </a:r>
          </a:p>
          <a:p>
            <a:pPr marL="1543050" lvl="3" indent="-342900">
              <a:lnSpc>
                <a:spcPct val="90000"/>
              </a:lnSpc>
              <a:buFontTx/>
              <a:buNone/>
            </a:pPr>
            <a:endParaRPr lang="en-US" altLang="en-US" sz="100" dirty="0"/>
          </a:p>
          <a:p>
            <a:pPr>
              <a:lnSpc>
                <a:spcPct val="90000"/>
              </a:lnSpc>
              <a:buFont typeface="Monotype Sorts" pitchFamily="-84" charset="2"/>
              <a:buNone/>
            </a:pPr>
            <a:r>
              <a:rPr lang="en-US" altLang="en-US" sz="1800" dirty="0"/>
              <a:t>2.	Find an </a:t>
            </a:r>
            <a:r>
              <a:rPr lang="en-US" altLang="en-US" sz="1800" b="1" i="1" dirty="0" err="1"/>
              <a:t>i</a:t>
            </a:r>
            <a:r>
              <a:rPr lang="en-US" altLang="en-US" sz="1800" i="1" dirty="0"/>
              <a:t> </a:t>
            </a:r>
            <a:r>
              <a:rPr lang="en-US" altLang="en-US" sz="1800" dirty="0"/>
              <a:t>such that both: </a:t>
            </a:r>
          </a:p>
          <a:p>
            <a:pPr marL="800100" lvl="1" indent="-342900">
              <a:lnSpc>
                <a:spcPct val="90000"/>
              </a:lnSpc>
              <a:buFont typeface="Monotype Sorts" pitchFamily="-84" charset="2"/>
              <a:buNone/>
            </a:pPr>
            <a:r>
              <a:rPr lang="en-US" altLang="en-US" sz="1600" dirty="0"/>
              <a:t>(a) </a:t>
            </a:r>
            <a:r>
              <a:rPr lang="en-US" altLang="en-US" sz="1600" b="1" i="1" dirty="0"/>
              <a:t>Finish</a:t>
            </a:r>
            <a:r>
              <a:rPr lang="en-US" altLang="en-US" sz="1600" b="1" dirty="0"/>
              <a:t> [</a:t>
            </a:r>
            <a:r>
              <a:rPr lang="en-US" altLang="en-US" sz="1600" b="1" i="1" dirty="0" err="1"/>
              <a:t>i</a:t>
            </a:r>
            <a:r>
              <a:rPr lang="en-US" altLang="en-US" sz="1600" b="1" dirty="0"/>
              <a:t>] = </a:t>
            </a:r>
            <a:r>
              <a:rPr lang="en-US" altLang="en-US" sz="1600" b="1" i="1" dirty="0"/>
              <a:t>false</a:t>
            </a:r>
            <a:endParaRPr lang="en-US" altLang="en-US" sz="1600" b="1" dirty="0"/>
          </a:p>
          <a:p>
            <a:pPr marL="800100" lvl="1" indent="-342900">
              <a:lnSpc>
                <a:spcPct val="90000"/>
              </a:lnSpc>
              <a:buFont typeface="Monotype Sorts" pitchFamily="-84" charset="2"/>
              <a:buNone/>
            </a:pPr>
            <a:r>
              <a:rPr lang="en-US" altLang="en-US" sz="1600" dirty="0"/>
              <a:t>(b) </a:t>
            </a:r>
            <a:r>
              <a:rPr lang="en-US" altLang="en-US" sz="1600" b="1" i="1" dirty="0" err="1"/>
              <a:t>Need</a:t>
            </a:r>
            <a:r>
              <a:rPr lang="en-US" altLang="en-US" sz="1600" b="1" i="1" baseline="-25000" dirty="0" err="1"/>
              <a:t>i</a:t>
            </a:r>
            <a:r>
              <a:rPr lang="en-US" altLang="en-US" sz="1600" b="1" dirty="0"/>
              <a:t> </a:t>
            </a:r>
            <a:r>
              <a:rPr lang="en-US" altLang="en-US" sz="1600" b="1" dirty="0">
                <a:sym typeface="Symbol" pitchFamily="18" charset="2"/>
              </a:rPr>
              <a:t> </a:t>
            </a:r>
            <a:r>
              <a:rPr lang="en-US" altLang="en-US" sz="1600" b="1" i="1" dirty="0">
                <a:sym typeface="Symbol" pitchFamily="18" charset="2"/>
              </a:rPr>
              <a:t>Work</a:t>
            </a:r>
          </a:p>
          <a:p>
            <a:pPr marL="800100" lvl="1" indent="-342900">
              <a:lnSpc>
                <a:spcPct val="90000"/>
              </a:lnSpc>
              <a:buFont typeface="Monotype Sorts" pitchFamily="-84" charset="2"/>
              <a:buNone/>
            </a:pPr>
            <a:r>
              <a:rPr lang="en-US" altLang="en-US" sz="1600" dirty="0">
                <a:sym typeface="Symbol" pitchFamily="18" charset="2"/>
              </a:rPr>
              <a:t>If no such</a:t>
            </a:r>
            <a:r>
              <a:rPr lang="en-US" altLang="en-US" sz="1600" b="1" dirty="0">
                <a:sym typeface="Symbol" pitchFamily="18" charset="2"/>
              </a:rPr>
              <a:t> </a:t>
            </a:r>
            <a:r>
              <a:rPr lang="en-US" altLang="en-US" sz="1600" b="1" i="1" dirty="0" err="1">
                <a:sym typeface="Symbol" pitchFamily="18" charset="2"/>
              </a:rPr>
              <a:t>i</a:t>
            </a:r>
            <a:r>
              <a:rPr lang="en-US" altLang="en-US" sz="1600" b="1" i="1" dirty="0">
                <a:sym typeface="Symbol" pitchFamily="18" charset="2"/>
              </a:rPr>
              <a:t> </a:t>
            </a:r>
            <a:r>
              <a:rPr lang="en-US" altLang="en-US" sz="1600" dirty="0">
                <a:sym typeface="Symbol" pitchFamily="18" charset="2"/>
              </a:rPr>
              <a:t>exists, go to step 4</a:t>
            </a:r>
          </a:p>
          <a:p>
            <a:pPr marL="800100" lvl="1" indent="-342900">
              <a:lnSpc>
                <a:spcPct val="90000"/>
              </a:lnSpc>
              <a:buFont typeface="Monotype Sorts" pitchFamily="-84" charset="2"/>
              <a:buNone/>
            </a:pPr>
            <a:endParaRPr lang="en-US" altLang="en-US" sz="100" dirty="0">
              <a:sym typeface="Symbol" pitchFamily="18" charset="2"/>
            </a:endParaRPr>
          </a:p>
          <a:p>
            <a:pPr>
              <a:lnSpc>
                <a:spcPct val="90000"/>
              </a:lnSpc>
              <a:buFont typeface="Monotype Sorts" pitchFamily="-84" charset="2"/>
              <a:buNone/>
            </a:pPr>
            <a:r>
              <a:rPr lang="en-US" altLang="en-US" sz="1800" i="1" dirty="0"/>
              <a:t>3.  </a:t>
            </a:r>
            <a:r>
              <a:rPr lang="en-US" altLang="en-US" sz="1800" b="1" i="1" dirty="0"/>
              <a:t>Work</a:t>
            </a:r>
            <a:r>
              <a:rPr lang="en-US" altLang="en-US" sz="1800" b="1" dirty="0"/>
              <a:t> = </a:t>
            </a:r>
            <a:r>
              <a:rPr lang="en-US" altLang="en-US" sz="1800" b="1" i="1" dirty="0"/>
              <a:t>Work </a:t>
            </a:r>
            <a:r>
              <a:rPr lang="en-US" altLang="en-US" sz="1800" b="1" dirty="0"/>
              <a:t>+ </a:t>
            </a:r>
            <a:r>
              <a:rPr lang="en-US" altLang="en-US" sz="1800" b="1" i="1" dirty="0" err="1"/>
              <a:t>Allocation</a:t>
            </a:r>
            <a:r>
              <a:rPr lang="en-US" altLang="en-US" sz="1800" b="1" i="1" baseline="-25000" dirty="0" err="1"/>
              <a:t>i</a:t>
            </a:r>
            <a:br>
              <a:rPr lang="en-US" altLang="en-US" sz="1800" b="1" dirty="0"/>
            </a:br>
            <a:r>
              <a:rPr lang="en-US" altLang="en-US" sz="1800" b="1" i="1" dirty="0"/>
              <a:t>Finish</a:t>
            </a:r>
            <a:r>
              <a:rPr lang="en-US" altLang="en-US" sz="1800" b="1" dirty="0"/>
              <a:t>[</a:t>
            </a:r>
            <a:r>
              <a:rPr lang="en-US" altLang="en-US" sz="1800" b="1" i="1" dirty="0" err="1"/>
              <a:t>i</a:t>
            </a:r>
            <a:r>
              <a:rPr lang="en-US" altLang="en-US" sz="1800" b="1" dirty="0"/>
              <a:t>] =</a:t>
            </a:r>
            <a:r>
              <a:rPr lang="en-US" altLang="en-US" sz="1800" b="1" i="1" dirty="0"/>
              <a:t> true</a:t>
            </a:r>
            <a:br>
              <a:rPr lang="en-US" altLang="en-US" sz="1800" b="1" dirty="0"/>
            </a:br>
            <a:r>
              <a:rPr lang="en-US" altLang="en-US" sz="1800" dirty="0"/>
              <a:t>go to step 2</a:t>
            </a:r>
          </a:p>
          <a:p>
            <a:pPr>
              <a:lnSpc>
                <a:spcPct val="90000"/>
              </a:lnSpc>
            </a:pPr>
            <a:endParaRPr lang="en-US" altLang="en-US" sz="100" dirty="0"/>
          </a:p>
          <a:p>
            <a:pPr>
              <a:lnSpc>
                <a:spcPct val="90000"/>
              </a:lnSpc>
              <a:buFont typeface="Monotype Sorts" pitchFamily="-84" charset="2"/>
              <a:buNone/>
            </a:pPr>
            <a:r>
              <a:rPr lang="en-US" altLang="en-US" sz="1800" dirty="0"/>
              <a:t>4.	If </a:t>
            </a:r>
            <a:r>
              <a:rPr lang="en-US" altLang="en-US" sz="1800" b="1" i="1" dirty="0"/>
              <a:t>Finish</a:t>
            </a:r>
            <a:r>
              <a:rPr lang="en-US" altLang="en-US" sz="1800" b="1" dirty="0"/>
              <a:t> [</a:t>
            </a:r>
            <a:r>
              <a:rPr lang="en-US" altLang="en-US" sz="1800" b="1" i="1" dirty="0" err="1"/>
              <a:t>i</a:t>
            </a:r>
            <a:r>
              <a:rPr lang="en-US" altLang="en-US" sz="1800" b="1" dirty="0"/>
              <a:t>] == </a:t>
            </a:r>
            <a:r>
              <a:rPr lang="en-US" altLang="en-US" sz="1800" b="1" i="1" dirty="0"/>
              <a:t>true</a:t>
            </a:r>
            <a:r>
              <a:rPr lang="en-US" altLang="en-US" sz="1800" b="1" dirty="0"/>
              <a:t> </a:t>
            </a:r>
            <a:r>
              <a:rPr lang="en-US" altLang="en-US" sz="1800" dirty="0"/>
              <a:t>for all </a:t>
            </a:r>
            <a:r>
              <a:rPr lang="en-US" altLang="en-US" sz="1800" b="1" i="1" dirty="0" err="1"/>
              <a:t>i</a:t>
            </a:r>
            <a:r>
              <a:rPr lang="en-US" altLang="en-US" sz="1800" dirty="0"/>
              <a:t>, then the system is in a safe state</a:t>
            </a:r>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1229"/>
          <a:stretch/>
        </p:blipFill>
        <p:spPr bwMode="auto">
          <a:xfrm>
            <a:off x="4191001" y="5181600"/>
            <a:ext cx="4089400" cy="1565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E9FB99B4-BCC7-4FF4-B539-BBEC4D135DFC}" type="datetime1">
              <a:rPr lang="en-US" smtClean="0"/>
              <a:t>24/11/2024</a:t>
            </a:fld>
            <a:endParaRPr lang="en-US"/>
          </a:p>
        </p:txBody>
      </p:sp>
      <p:sp>
        <p:nvSpPr>
          <p:cNvPr id="4" name="Footer Placeholder 3"/>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80</a:t>
            </a:fld>
            <a:endParaRPr lang="en-US"/>
          </a:p>
        </p:txBody>
      </p:sp>
    </p:spTree>
    <p:extLst>
      <p:ext uri="{BB962C8B-B14F-4D97-AF65-F5344CB8AC3E}">
        <p14:creationId xmlns:p14="http://schemas.microsoft.com/office/powerpoint/2010/main" val="19640843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400" dirty="0"/>
              <a:t>We must determine whether this new system state is safe. To do so, we again execute Safety algorithm again</a:t>
            </a:r>
          </a:p>
        </p:txBody>
      </p:sp>
      <p:pic>
        <p:nvPicPr>
          <p:cNvPr id="512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3877" r="33644"/>
          <a:stretch/>
        </p:blipFill>
        <p:spPr bwMode="auto">
          <a:xfrm>
            <a:off x="0" y="1219200"/>
            <a:ext cx="4227946"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txBox="1">
            <a:spLocks noChangeArrowheads="1"/>
          </p:cNvSpPr>
          <p:nvPr/>
        </p:nvSpPr>
        <p:spPr>
          <a:xfrm>
            <a:off x="4227946" y="1371600"/>
            <a:ext cx="4775200" cy="49434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Monotype Sorts" pitchFamily="-84" charset="2"/>
              <a:buNone/>
            </a:pPr>
            <a:r>
              <a:rPr lang="en-US" altLang="en-US" sz="2800" dirty="0"/>
              <a:t>1.	</a:t>
            </a:r>
            <a:r>
              <a:rPr lang="en-US" altLang="en-US" sz="1800" dirty="0"/>
              <a:t>Let </a:t>
            </a:r>
            <a:r>
              <a:rPr lang="en-US" altLang="en-US" sz="1800" b="1" i="1" dirty="0">
                <a:solidFill>
                  <a:srgbClr val="000000"/>
                </a:solidFill>
              </a:rPr>
              <a:t>Work</a:t>
            </a:r>
            <a:r>
              <a:rPr lang="en-US" altLang="en-US" sz="1800" i="1" dirty="0">
                <a:solidFill>
                  <a:srgbClr val="000000"/>
                </a:solidFill>
              </a:rPr>
              <a:t> </a:t>
            </a:r>
            <a:r>
              <a:rPr lang="en-US" altLang="en-US" sz="1800" dirty="0"/>
              <a:t>and </a:t>
            </a:r>
            <a:r>
              <a:rPr lang="en-US" altLang="en-US" sz="1800" b="1" i="1" dirty="0">
                <a:solidFill>
                  <a:srgbClr val="000000"/>
                </a:solidFill>
              </a:rPr>
              <a:t>Finish</a:t>
            </a:r>
            <a:r>
              <a:rPr lang="en-US" altLang="en-US" sz="1800" dirty="0">
                <a:solidFill>
                  <a:srgbClr val="000000"/>
                </a:solidFill>
              </a:rPr>
              <a:t> </a:t>
            </a:r>
            <a:r>
              <a:rPr lang="en-US" altLang="en-US" sz="1800" dirty="0"/>
              <a:t>be vectors of length</a:t>
            </a:r>
            <a:r>
              <a:rPr lang="en-US" altLang="en-US" sz="1800" i="1" dirty="0"/>
              <a:t> m</a:t>
            </a:r>
            <a:r>
              <a:rPr lang="en-US" altLang="en-US" sz="1800" dirty="0"/>
              <a:t> and</a:t>
            </a:r>
            <a:r>
              <a:rPr lang="en-US" altLang="en-US" sz="1800" i="1" dirty="0"/>
              <a:t> n</a:t>
            </a:r>
            <a:r>
              <a:rPr lang="en-US" altLang="en-US" sz="1800" dirty="0"/>
              <a:t>, respectively.  Initialize:</a:t>
            </a:r>
          </a:p>
          <a:p>
            <a:pPr marL="1543050" lvl="3" indent="-342900">
              <a:lnSpc>
                <a:spcPct val="90000"/>
              </a:lnSpc>
              <a:buFontTx/>
              <a:buNone/>
            </a:pPr>
            <a:r>
              <a:rPr lang="en-US" altLang="en-US" sz="1100" b="1" i="1" dirty="0"/>
              <a:t>Work </a:t>
            </a:r>
            <a:r>
              <a:rPr lang="en-US" altLang="en-US" sz="1100" b="1" dirty="0"/>
              <a:t>= </a:t>
            </a:r>
            <a:r>
              <a:rPr lang="en-US" altLang="en-US" sz="1100" b="1" i="1" dirty="0"/>
              <a:t>Available</a:t>
            </a:r>
          </a:p>
          <a:p>
            <a:pPr marL="1543050" lvl="3" indent="-342900">
              <a:lnSpc>
                <a:spcPct val="90000"/>
              </a:lnSpc>
              <a:buFontTx/>
              <a:buNone/>
            </a:pPr>
            <a:r>
              <a:rPr lang="en-US" altLang="en-US" sz="1100" b="1" i="1" dirty="0"/>
              <a:t>Finish </a:t>
            </a:r>
            <a:r>
              <a:rPr lang="en-US" altLang="en-US" sz="1100" b="1" dirty="0"/>
              <a:t>[</a:t>
            </a:r>
            <a:r>
              <a:rPr lang="en-US" altLang="en-US" sz="1100" b="1" i="1" dirty="0" err="1"/>
              <a:t>i</a:t>
            </a:r>
            <a:r>
              <a:rPr lang="en-US" altLang="en-US" sz="1100" b="1" dirty="0"/>
              <a:t>] =</a:t>
            </a:r>
            <a:r>
              <a:rPr lang="en-US" altLang="en-US" sz="1100" b="1" i="1" dirty="0"/>
              <a:t> false </a:t>
            </a:r>
            <a:r>
              <a:rPr lang="en-US" altLang="en-US" sz="1100" b="1" dirty="0"/>
              <a:t>for</a:t>
            </a:r>
            <a:r>
              <a:rPr lang="en-US" altLang="en-US" sz="1100" b="1" i="1" dirty="0"/>
              <a:t> </a:t>
            </a:r>
            <a:r>
              <a:rPr lang="en-US" altLang="en-US" sz="1100" b="1" i="1" dirty="0" err="1"/>
              <a:t>i</a:t>
            </a:r>
            <a:r>
              <a:rPr lang="en-US" altLang="en-US" sz="1100" b="1" dirty="0"/>
              <a:t> = 0, 1, …, </a:t>
            </a:r>
            <a:r>
              <a:rPr lang="en-US" altLang="en-US" sz="1100" b="1" i="1" dirty="0"/>
              <a:t>n- </a:t>
            </a:r>
            <a:r>
              <a:rPr lang="en-US" altLang="en-US" sz="1100" b="1" dirty="0"/>
              <a:t>1</a:t>
            </a:r>
          </a:p>
          <a:p>
            <a:pPr marL="1543050" lvl="3" indent="-342900">
              <a:lnSpc>
                <a:spcPct val="90000"/>
              </a:lnSpc>
              <a:buFontTx/>
              <a:buNone/>
            </a:pPr>
            <a:endParaRPr lang="en-US" altLang="en-US" sz="100" dirty="0"/>
          </a:p>
          <a:p>
            <a:pPr>
              <a:lnSpc>
                <a:spcPct val="90000"/>
              </a:lnSpc>
              <a:buFont typeface="Monotype Sorts" pitchFamily="-84" charset="2"/>
              <a:buNone/>
            </a:pPr>
            <a:r>
              <a:rPr lang="en-US" altLang="en-US" sz="1800" dirty="0"/>
              <a:t>2.	Find an </a:t>
            </a:r>
            <a:r>
              <a:rPr lang="en-US" altLang="en-US" sz="1800" b="1" i="1" dirty="0" err="1"/>
              <a:t>i</a:t>
            </a:r>
            <a:r>
              <a:rPr lang="en-US" altLang="en-US" sz="1800" i="1" dirty="0"/>
              <a:t> </a:t>
            </a:r>
            <a:r>
              <a:rPr lang="en-US" altLang="en-US" sz="1800" dirty="0"/>
              <a:t>such that both: </a:t>
            </a:r>
          </a:p>
          <a:p>
            <a:pPr marL="800100" lvl="1" indent="-342900">
              <a:lnSpc>
                <a:spcPct val="90000"/>
              </a:lnSpc>
              <a:buFont typeface="Monotype Sorts" pitchFamily="-84" charset="2"/>
              <a:buNone/>
            </a:pPr>
            <a:r>
              <a:rPr lang="en-US" altLang="en-US" sz="1600" dirty="0"/>
              <a:t>(a) </a:t>
            </a:r>
            <a:r>
              <a:rPr lang="en-US" altLang="en-US" sz="1600" b="1" i="1" dirty="0"/>
              <a:t>Finish</a:t>
            </a:r>
            <a:r>
              <a:rPr lang="en-US" altLang="en-US" sz="1600" b="1" dirty="0"/>
              <a:t> [</a:t>
            </a:r>
            <a:r>
              <a:rPr lang="en-US" altLang="en-US" sz="1600" b="1" i="1" dirty="0" err="1"/>
              <a:t>i</a:t>
            </a:r>
            <a:r>
              <a:rPr lang="en-US" altLang="en-US" sz="1600" b="1" dirty="0"/>
              <a:t>] = </a:t>
            </a:r>
            <a:r>
              <a:rPr lang="en-US" altLang="en-US" sz="1600" b="1" i="1" dirty="0"/>
              <a:t>false</a:t>
            </a:r>
            <a:endParaRPr lang="en-US" altLang="en-US" sz="1600" b="1" dirty="0"/>
          </a:p>
          <a:p>
            <a:pPr marL="800100" lvl="1" indent="-342900">
              <a:lnSpc>
                <a:spcPct val="90000"/>
              </a:lnSpc>
              <a:buFont typeface="Monotype Sorts" pitchFamily="-84" charset="2"/>
              <a:buNone/>
            </a:pPr>
            <a:r>
              <a:rPr lang="en-US" altLang="en-US" sz="1600" dirty="0"/>
              <a:t>(b) </a:t>
            </a:r>
            <a:r>
              <a:rPr lang="en-US" altLang="en-US" sz="1600" b="1" i="1" dirty="0" err="1">
                <a:solidFill>
                  <a:srgbClr val="0070C0"/>
                </a:solidFill>
              </a:rPr>
              <a:t>Need</a:t>
            </a:r>
            <a:r>
              <a:rPr lang="en-US" altLang="en-US" sz="1600" b="1" i="1" baseline="-25000" dirty="0" err="1">
                <a:solidFill>
                  <a:srgbClr val="0070C0"/>
                </a:solidFill>
              </a:rPr>
              <a:t>i</a:t>
            </a:r>
            <a:r>
              <a:rPr lang="en-US" altLang="en-US" sz="1600" b="1" dirty="0">
                <a:solidFill>
                  <a:srgbClr val="0070C0"/>
                </a:solidFill>
              </a:rPr>
              <a:t> </a:t>
            </a:r>
            <a:r>
              <a:rPr lang="en-US" altLang="en-US" sz="1600" b="1" dirty="0">
                <a:solidFill>
                  <a:srgbClr val="0070C0"/>
                </a:solidFill>
                <a:sym typeface="Symbol" pitchFamily="18" charset="2"/>
              </a:rPr>
              <a:t> </a:t>
            </a:r>
            <a:r>
              <a:rPr lang="en-US" altLang="en-US" sz="1600" b="1" i="1" dirty="0">
                <a:solidFill>
                  <a:srgbClr val="0070C0"/>
                </a:solidFill>
                <a:sym typeface="Symbol" pitchFamily="18" charset="2"/>
              </a:rPr>
              <a:t>Work</a:t>
            </a:r>
          </a:p>
          <a:p>
            <a:pPr marL="800100" lvl="1" indent="-342900">
              <a:lnSpc>
                <a:spcPct val="90000"/>
              </a:lnSpc>
              <a:buFont typeface="Monotype Sorts" pitchFamily="-84" charset="2"/>
              <a:buNone/>
            </a:pPr>
            <a:r>
              <a:rPr lang="en-US" altLang="en-US" sz="1600" dirty="0">
                <a:sym typeface="Symbol" pitchFamily="18" charset="2"/>
              </a:rPr>
              <a:t>If no such</a:t>
            </a:r>
            <a:r>
              <a:rPr lang="en-US" altLang="en-US" sz="1600" b="1" dirty="0">
                <a:sym typeface="Symbol" pitchFamily="18" charset="2"/>
              </a:rPr>
              <a:t> </a:t>
            </a:r>
            <a:r>
              <a:rPr lang="en-US" altLang="en-US" sz="1600" b="1" i="1" dirty="0" err="1">
                <a:sym typeface="Symbol" pitchFamily="18" charset="2"/>
              </a:rPr>
              <a:t>i</a:t>
            </a:r>
            <a:r>
              <a:rPr lang="en-US" altLang="en-US" sz="1600" b="1" i="1" dirty="0">
                <a:sym typeface="Symbol" pitchFamily="18" charset="2"/>
              </a:rPr>
              <a:t> </a:t>
            </a:r>
            <a:r>
              <a:rPr lang="en-US" altLang="en-US" sz="1600" dirty="0">
                <a:sym typeface="Symbol" pitchFamily="18" charset="2"/>
              </a:rPr>
              <a:t>exists, go to step 4</a:t>
            </a:r>
          </a:p>
          <a:p>
            <a:pPr marL="800100" lvl="1" indent="-342900">
              <a:lnSpc>
                <a:spcPct val="90000"/>
              </a:lnSpc>
              <a:buFont typeface="Monotype Sorts" pitchFamily="-84" charset="2"/>
              <a:buNone/>
            </a:pPr>
            <a:endParaRPr lang="en-US" altLang="en-US" sz="100" dirty="0">
              <a:sym typeface="Symbol" pitchFamily="18" charset="2"/>
            </a:endParaRPr>
          </a:p>
          <a:p>
            <a:pPr>
              <a:lnSpc>
                <a:spcPct val="90000"/>
              </a:lnSpc>
              <a:buFont typeface="Monotype Sorts" pitchFamily="-84" charset="2"/>
              <a:buNone/>
            </a:pPr>
            <a:r>
              <a:rPr lang="en-US" altLang="en-US" sz="1800" i="1" dirty="0"/>
              <a:t>3.  </a:t>
            </a:r>
            <a:r>
              <a:rPr lang="en-US" altLang="en-US" sz="1800" b="1" i="1" dirty="0"/>
              <a:t>Work</a:t>
            </a:r>
            <a:r>
              <a:rPr lang="en-US" altLang="en-US" sz="1800" b="1" dirty="0"/>
              <a:t> = </a:t>
            </a:r>
            <a:r>
              <a:rPr lang="en-US" altLang="en-US" sz="1800" b="1" i="1" dirty="0"/>
              <a:t>Work </a:t>
            </a:r>
            <a:r>
              <a:rPr lang="en-US" altLang="en-US" sz="1800" b="1" dirty="0"/>
              <a:t>+ </a:t>
            </a:r>
            <a:r>
              <a:rPr lang="en-US" altLang="en-US" sz="1800" b="1" i="1" dirty="0" err="1"/>
              <a:t>Allocation</a:t>
            </a:r>
            <a:r>
              <a:rPr lang="en-US" altLang="en-US" sz="1800" b="1" i="1" baseline="-25000" dirty="0" err="1"/>
              <a:t>i</a:t>
            </a:r>
            <a:br>
              <a:rPr lang="en-US" altLang="en-US" sz="1800" b="1" dirty="0"/>
            </a:br>
            <a:r>
              <a:rPr lang="en-US" altLang="en-US" sz="1800" b="1" i="1" dirty="0"/>
              <a:t>Finish</a:t>
            </a:r>
            <a:r>
              <a:rPr lang="en-US" altLang="en-US" sz="1800" b="1" dirty="0"/>
              <a:t>[</a:t>
            </a:r>
            <a:r>
              <a:rPr lang="en-US" altLang="en-US" sz="1800" b="1" i="1" dirty="0" err="1"/>
              <a:t>i</a:t>
            </a:r>
            <a:r>
              <a:rPr lang="en-US" altLang="en-US" sz="1800" b="1" dirty="0"/>
              <a:t>] =</a:t>
            </a:r>
            <a:r>
              <a:rPr lang="en-US" altLang="en-US" sz="1800" b="1" i="1" dirty="0"/>
              <a:t> true</a:t>
            </a:r>
            <a:br>
              <a:rPr lang="en-US" altLang="en-US" sz="1800" b="1" dirty="0"/>
            </a:br>
            <a:r>
              <a:rPr lang="en-US" altLang="en-US" sz="1800" dirty="0"/>
              <a:t>go to step 2</a:t>
            </a:r>
          </a:p>
          <a:p>
            <a:pPr>
              <a:lnSpc>
                <a:spcPct val="90000"/>
              </a:lnSpc>
            </a:pPr>
            <a:endParaRPr lang="en-US" altLang="en-US" sz="100" dirty="0"/>
          </a:p>
          <a:p>
            <a:pPr>
              <a:lnSpc>
                <a:spcPct val="90000"/>
              </a:lnSpc>
              <a:buFont typeface="Monotype Sorts" pitchFamily="-84" charset="2"/>
              <a:buNone/>
            </a:pPr>
            <a:r>
              <a:rPr lang="en-US" altLang="en-US" sz="1800" dirty="0"/>
              <a:t>4.	If </a:t>
            </a:r>
            <a:r>
              <a:rPr lang="en-US" altLang="en-US" sz="1800" b="1" i="1" dirty="0"/>
              <a:t>Finish</a:t>
            </a:r>
            <a:r>
              <a:rPr lang="en-US" altLang="en-US" sz="1800" b="1" dirty="0"/>
              <a:t> [</a:t>
            </a:r>
            <a:r>
              <a:rPr lang="en-US" altLang="en-US" sz="1800" b="1" i="1" dirty="0" err="1"/>
              <a:t>i</a:t>
            </a:r>
            <a:r>
              <a:rPr lang="en-US" altLang="en-US" sz="1800" b="1" dirty="0"/>
              <a:t>] == </a:t>
            </a:r>
            <a:r>
              <a:rPr lang="en-US" altLang="en-US" sz="1800" b="1" i="1" dirty="0"/>
              <a:t>true</a:t>
            </a:r>
            <a:r>
              <a:rPr lang="en-US" altLang="en-US" sz="1800" b="1" dirty="0"/>
              <a:t> </a:t>
            </a:r>
            <a:r>
              <a:rPr lang="en-US" altLang="en-US" sz="1800" dirty="0"/>
              <a:t>for all </a:t>
            </a:r>
            <a:r>
              <a:rPr lang="en-US" altLang="en-US" sz="1800" b="1" i="1" dirty="0" err="1"/>
              <a:t>i</a:t>
            </a:r>
            <a:r>
              <a:rPr lang="en-US" altLang="en-US" sz="1800" dirty="0"/>
              <a:t>, then the system is in a safe state</a:t>
            </a:r>
          </a:p>
        </p:txBody>
      </p:sp>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1229"/>
          <a:stretch/>
        </p:blipFill>
        <p:spPr bwMode="auto">
          <a:xfrm>
            <a:off x="4191001" y="4953000"/>
            <a:ext cx="4089400" cy="1565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ight Arrow 2"/>
          <p:cNvSpPr/>
          <p:nvPr/>
        </p:nvSpPr>
        <p:spPr>
          <a:xfrm>
            <a:off x="6324600" y="3124200"/>
            <a:ext cx="2678546"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p:cNvSpPr>
            <a:spLocks noGrp="1"/>
          </p:cNvSpPr>
          <p:nvPr>
            <p:ph type="dt" sz="half" idx="10"/>
          </p:nvPr>
        </p:nvSpPr>
        <p:spPr/>
        <p:txBody>
          <a:bodyPr/>
          <a:lstStyle/>
          <a:p>
            <a:fld id="{4BB710B4-90A4-4D1F-ADF4-7D1D19FBA7E2}" type="datetime1">
              <a:rPr lang="en-US" smtClean="0"/>
              <a:t>24/11/2024</a:t>
            </a:fld>
            <a:endParaRPr lang="en-US"/>
          </a:p>
        </p:txBody>
      </p:sp>
      <p:sp>
        <p:nvSpPr>
          <p:cNvPr id="7" name="Footer Placeholder 6"/>
          <p:cNvSpPr>
            <a:spLocks noGrp="1"/>
          </p:cNvSpPr>
          <p:nvPr>
            <p:ph type="ftr" sz="quarter" idx="11"/>
          </p:nvPr>
        </p:nvSpPr>
        <p:spPr/>
        <p:txBody>
          <a:bodyPr/>
          <a:lstStyle/>
          <a:p>
            <a:r>
              <a:rPr lang="en-US"/>
              <a:t>Prof. Shweta Dhawan Chachra</a:t>
            </a:r>
          </a:p>
        </p:txBody>
      </p:sp>
      <p:sp>
        <p:nvSpPr>
          <p:cNvPr id="8" name="Slide Number Placeholder 7"/>
          <p:cNvSpPr>
            <a:spLocks noGrp="1"/>
          </p:cNvSpPr>
          <p:nvPr>
            <p:ph type="sldNum" sz="quarter" idx="12"/>
          </p:nvPr>
        </p:nvSpPr>
        <p:spPr/>
        <p:txBody>
          <a:bodyPr/>
          <a:lstStyle/>
          <a:p>
            <a:fld id="{AF144C7F-AB31-43DF-AFD3-1AE152CB8031}" type="slidenum">
              <a:rPr lang="en-US" smtClean="0"/>
              <a:t>81</a:t>
            </a:fld>
            <a:endParaRPr lang="en-US"/>
          </a:p>
        </p:txBody>
      </p:sp>
    </p:spTree>
    <p:extLst>
      <p:ext uri="{BB962C8B-B14F-4D97-AF65-F5344CB8AC3E}">
        <p14:creationId xmlns:p14="http://schemas.microsoft.com/office/powerpoint/2010/main" val="9336841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9" y="152400"/>
            <a:ext cx="8229600" cy="563562"/>
          </a:xfrm>
        </p:spPr>
        <p:txBody>
          <a:bodyPr>
            <a:noAutofit/>
          </a:bodyPr>
          <a:lstStyle/>
          <a:p>
            <a:pPr algn="l"/>
            <a:r>
              <a:rPr lang="en-US" sz="2400" dirty="0"/>
              <a:t>We must determine whether this new system state is safe. To do so, we again execute Safety algorithm again</a:t>
            </a:r>
          </a:p>
        </p:txBody>
      </p:sp>
      <p:pic>
        <p:nvPicPr>
          <p:cNvPr id="512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8065"/>
          <a:stretch/>
        </p:blipFill>
        <p:spPr bwMode="auto">
          <a:xfrm>
            <a:off x="304800" y="838200"/>
            <a:ext cx="4064000"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txBox="1">
            <a:spLocks noChangeArrowheads="1"/>
          </p:cNvSpPr>
          <p:nvPr/>
        </p:nvSpPr>
        <p:spPr>
          <a:xfrm>
            <a:off x="4191000" y="1295400"/>
            <a:ext cx="4775200" cy="49434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Monotype Sorts" pitchFamily="-84" charset="2"/>
              <a:buNone/>
            </a:pPr>
            <a:r>
              <a:rPr lang="en-US" altLang="en-US" sz="2800" dirty="0"/>
              <a:t>1.	</a:t>
            </a:r>
            <a:r>
              <a:rPr lang="en-US" altLang="en-US" sz="1800" dirty="0"/>
              <a:t>Let </a:t>
            </a:r>
            <a:r>
              <a:rPr lang="en-US" altLang="en-US" sz="1800" b="1" i="1" dirty="0">
                <a:solidFill>
                  <a:srgbClr val="000000"/>
                </a:solidFill>
              </a:rPr>
              <a:t>Work</a:t>
            </a:r>
            <a:r>
              <a:rPr lang="en-US" altLang="en-US" sz="1800" i="1" dirty="0">
                <a:solidFill>
                  <a:srgbClr val="000000"/>
                </a:solidFill>
              </a:rPr>
              <a:t> </a:t>
            </a:r>
            <a:r>
              <a:rPr lang="en-US" altLang="en-US" sz="1800" dirty="0"/>
              <a:t>and </a:t>
            </a:r>
            <a:r>
              <a:rPr lang="en-US" altLang="en-US" sz="1800" b="1" i="1" dirty="0">
                <a:solidFill>
                  <a:srgbClr val="000000"/>
                </a:solidFill>
              </a:rPr>
              <a:t>Finish</a:t>
            </a:r>
            <a:r>
              <a:rPr lang="en-US" altLang="en-US" sz="1800" dirty="0">
                <a:solidFill>
                  <a:srgbClr val="000000"/>
                </a:solidFill>
              </a:rPr>
              <a:t> </a:t>
            </a:r>
            <a:r>
              <a:rPr lang="en-US" altLang="en-US" sz="1800" dirty="0"/>
              <a:t>be vectors of length</a:t>
            </a:r>
            <a:r>
              <a:rPr lang="en-US" altLang="en-US" sz="1800" i="1" dirty="0"/>
              <a:t> m</a:t>
            </a:r>
            <a:r>
              <a:rPr lang="en-US" altLang="en-US" sz="1800" dirty="0"/>
              <a:t> and</a:t>
            </a:r>
            <a:r>
              <a:rPr lang="en-US" altLang="en-US" sz="1800" i="1" dirty="0"/>
              <a:t> n</a:t>
            </a:r>
            <a:r>
              <a:rPr lang="en-US" altLang="en-US" sz="1800" dirty="0"/>
              <a:t>, respectively.  Initialize:</a:t>
            </a:r>
          </a:p>
          <a:p>
            <a:pPr marL="1543050" lvl="3" indent="-342900">
              <a:lnSpc>
                <a:spcPct val="90000"/>
              </a:lnSpc>
              <a:buFontTx/>
              <a:buNone/>
            </a:pPr>
            <a:r>
              <a:rPr lang="en-US" altLang="en-US" sz="1100" b="1" i="1" dirty="0"/>
              <a:t>Work </a:t>
            </a:r>
            <a:r>
              <a:rPr lang="en-US" altLang="en-US" sz="1100" b="1" dirty="0"/>
              <a:t>= </a:t>
            </a:r>
            <a:r>
              <a:rPr lang="en-US" altLang="en-US" sz="1100" b="1" i="1" dirty="0"/>
              <a:t>Available</a:t>
            </a:r>
          </a:p>
          <a:p>
            <a:pPr marL="1543050" lvl="3" indent="-342900">
              <a:lnSpc>
                <a:spcPct val="90000"/>
              </a:lnSpc>
              <a:buFontTx/>
              <a:buNone/>
            </a:pPr>
            <a:r>
              <a:rPr lang="en-US" altLang="en-US" sz="1100" b="1" i="1" dirty="0"/>
              <a:t>Finish </a:t>
            </a:r>
            <a:r>
              <a:rPr lang="en-US" altLang="en-US" sz="1100" b="1" dirty="0"/>
              <a:t>[</a:t>
            </a:r>
            <a:r>
              <a:rPr lang="en-US" altLang="en-US" sz="1100" b="1" i="1" dirty="0" err="1"/>
              <a:t>i</a:t>
            </a:r>
            <a:r>
              <a:rPr lang="en-US" altLang="en-US" sz="1100" b="1" dirty="0"/>
              <a:t>] =</a:t>
            </a:r>
            <a:r>
              <a:rPr lang="en-US" altLang="en-US" sz="1100" b="1" i="1" dirty="0"/>
              <a:t> false </a:t>
            </a:r>
            <a:r>
              <a:rPr lang="en-US" altLang="en-US" sz="1100" b="1" dirty="0"/>
              <a:t>for</a:t>
            </a:r>
            <a:r>
              <a:rPr lang="en-US" altLang="en-US" sz="1100" b="1" i="1" dirty="0"/>
              <a:t> </a:t>
            </a:r>
            <a:r>
              <a:rPr lang="en-US" altLang="en-US" sz="1100" b="1" i="1" dirty="0" err="1"/>
              <a:t>i</a:t>
            </a:r>
            <a:r>
              <a:rPr lang="en-US" altLang="en-US" sz="1100" b="1" dirty="0"/>
              <a:t> = 0, 1, …, </a:t>
            </a:r>
            <a:r>
              <a:rPr lang="en-US" altLang="en-US" sz="1100" b="1" i="1" dirty="0"/>
              <a:t>n- </a:t>
            </a:r>
            <a:r>
              <a:rPr lang="en-US" altLang="en-US" sz="1100" b="1" dirty="0"/>
              <a:t>1</a:t>
            </a:r>
          </a:p>
          <a:p>
            <a:pPr marL="1543050" lvl="3" indent="-342900">
              <a:lnSpc>
                <a:spcPct val="90000"/>
              </a:lnSpc>
              <a:buFontTx/>
              <a:buNone/>
            </a:pPr>
            <a:endParaRPr lang="en-US" altLang="en-US" sz="100" dirty="0"/>
          </a:p>
          <a:p>
            <a:pPr>
              <a:lnSpc>
                <a:spcPct val="90000"/>
              </a:lnSpc>
              <a:buFont typeface="Monotype Sorts" pitchFamily="-84" charset="2"/>
              <a:buNone/>
            </a:pPr>
            <a:r>
              <a:rPr lang="en-US" altLang="en-US" sz="1800" dirty="0"/>
              <a:t>2.	Find an </a:t>
            </a:r>
            <a:r>
              <a:rPr lang="en-US" altLang="en-US" sz="1800" b="1" i="1" dirty="0" err="1"/>
              <a:t>i</a:t>
            </a:r>
            <a:r>
              <a:rPr lang="en-US" altLang="en-US" sz="1800" i="1" dirty="0"/>
              <a:t> </a:t>
            </a:r>
            <a:r>
              <a:rPr lang="en-US" altLang="en-US" sz="1800" dirty="0"/>
              <a:t>such that both: </a:t>
            </a:r>
          </a:p>
          <a:p>
            <a:pPr marL="800100" lvl="1" indent="-342900">
              <a:lnSpc>
                <a:spcPct val="90000"/>
              </a:lnSpc>
              <a:buFont typeface="Monotype Sorts" pitchFamily="-84" charset="2"/>
              <a:buNone/>
            </a:pPr>
            <a:r>
              <a:rPr lang="en-US" altLang="en-US" sz="1600" dirty="0"/>
              <a:t>(a) </a:t>
            </a:r>
            <a:r>
              <a:rPr lang="en-US" altLang="en-US" sz="1600" b="1" i="1" dirty="0"/>
              <a:t>Finish</a:t>
            </a:r>
            <a:r>
              <a:rPr lang="en-US" altLang="en-US" sz="1600" b="1" dirty="0"/>
              <a:t> [</a:t>
            </a:r>
            <a:r>
              <a:rPr lang="en-US" altLang="en-US" sz="1600" b="1" i="1" dirty="0" err="1"/>
              <a:t>i</a:t>
            </a:r>
            <a:r>
              <a:rPr lang="en-US" altLang="en-US" sz="1600" b="1" dirty="0"/>
              <a:t>] = </a:t>
            </a:r>
            <a:r>
              <a:rPr lang="en-US" altLang="en-US" sz="1600" b="1" i="1" dirty="0"/>
              <a:t>false</a:t>
            </a:r>
            <a:endParaRPr lang="en-US" altLang="en-US" sz="1600" b="1" dirty="0"/>
          </a:p>
          <a:p>
            <a:pPr marL="800100" lvl="1" indent="-342900">
              <a:lnSpc>
                <a:spcPct val="90000"/>
              </a:lnSpc>
              <a:buFont typeface="Monotype Sorts" pitchFamily="-84" charset="2"/>
              <a:buNone/>
            </a:pPr>
            <a:r>
              <a:rPr lang="en-US" altLang="en-US" sz="1600" dirty="0"/>
              <a:t>(b) </a:t>
            </a:r>
            <a:r>
              <a:rPr lang="en-US" altLang="en-US" sz="1600" b="1" i="1" dirty="0" err="1"/>
              <a:t>Need</a:t>
            </a:r>
            <a:r>
              <a:rPr lang="en-US" altLang="en-US" sz="1600" b="1" i="1" baseline="-25000" dirty="0" err="1"/>
              <a:t>i</a:t>
            </a:r>
            <a:r>
              <a:rPr lang="en-US" altLang="en-US" sz="1600" b="1" dirty="0"/>
              <a:t> </a:t>
            </a:r>
            <a:r>
              <a:rPr lang="en-US" altLang="en-US" sz="1600" b="1" dirty="0">
                <a:sym typeface="Symbol" pitchFamily="18" charset="2"/>
              </a:rPr>
              <a:t> </a:t>
            </a:r>
            <a:r>
              <a:rPr lang="en-US" altLang="en-US" sz="1600" b="1" i="1" dirty="0">
                <a:sym typeface="Symbol" pitchFamily="18" charset="2"/>
              </a:rPr>
              <a:t>Work</a:t>
            </a:r>
          </a:p>
          <a:p>
            <a:pPr marL="800100" lvl="1" indent="-342900">
              <a:lnSpc>
                <a:spcPct val="90000"/>
              </a:lnSpc>
              <a:buFont typeface="Monotype Sorts" pitchFamily="-84" charset="2"/>
              <a:buNone/>
            </a:pPr>
            <a:r>
              <a:rPr lang="en-US" altLang="en-US" sz="1600" dirty="0">
                <a:sym typeface="Symbol" pitchFamily="18" charset="2"/>
              </a:rPr>
              <a:t>If no such</a:t>
            </a:r>
            <a:r>
              <a:rPr lang="en-US" altLang="en-US" sz="1600" b="1" dirty="0">
                <a:sym typeface="Symbol" pitchFamily="18" charset="2"/>
              </a:rPr>
              <a:t> </a:t>
            </a:r>
            <a:r>
              <a:rPr lang="en-US" altLang="en-US" sz="1600" b="1" i="1" dirty="0" err="1">
                <a:sym typeface="Symbol" pitchFamily="18" charset="2"/>
              </a:rPr>
              <a:t>i</a:t>
            </a:r>
            <a:r>
              <a:rPr lang="en-US" altLang="en-US" sz="1600" b="1" i="1" dirty="0">
                <a:sym typeface="Symbol" pitchFamily="18" charset="2"/>
              </a:rPr>
              <a:t> </a:t>
            </a:r>
            <a:r>
              <a:rPr lang="en-US" altLang="en-US" sz="1600" dirty="0">
                <a:sym typeface="Symbol" pitchFamily="18" charset="2"/>
              </a:rPr>
              <a:t>exists, go to step 4</a:t>
            </a:r>
          </a:p>
          <a:p>
            <a:pPr marL="800100" lvl="1" indent="-342900">
              <a:lnSpc>
                <a:spcPct val="90000"/>
              </a:lnSpc>
              <a:buFont typeface="Monotype Sorts" pitchFamily="-84" charset="2"/>
              <a:buNone/>
            </a:pPr>
            <a:endParaRPr lang="en-US" altLang="en-US" sz="100" dirty="0">
              <a:sym typeface="Symbol" pitchFamily="18" charset="2"/>
            </a:endParaRPr>
          </a:p>
          <a:p>
            <a:pPr>
              <a:lnSpc>
                <a:spcPct val="90000"/>
              </a:lnSpc>
              <a:buFont typeface="Monotype Sorts" pitchFamily="-84" charset="2"/>
              <a:buNone/>
            </a:pPr>
            <a:r>
              <a:rPr lang="en-US" altLang="en-US" sz="1800" i="1" dirty="0"/>
              <a:t>3.  </a:t>
            </a:r>
            <a:r>
              <a:rPr lang="en-US" altLang="en-US" sz="1800" b="1" i="1" dirty="0"/>
              <a:t>Work</a:t>
            </a:r>
            <a:r>
              <a:rPr lang="en-US" altLang="en-US" sz="1800" b="1" dirty="0"/>
              <a:t> = </a:t>
            </a:r>
            <a:r>
              <a:rPr lang="en-US" altLang="en-US" sz="1800" b="1" i="1" dirty="0"/>
              <a:t>Work </a:t>
            </a:r>
            <a:r>
              <a:rPr lang="en-US" altLang="en-US" sz="1800" b="1" dirty="0"/>
              <a:t>+ </a:t>
            </a:r>
            <a:r>
              <a:rPr lang="en-US" altLang="en-US" sz="1800" b="1" i="1" dirty="0" err="1"/>
              <a:t>Allocation</a:t>
            </a:r>
            <a:r>
              <a:rPr lang="en-US" altLang="en-US" sz="1800" b="1" i="1" baseline="-25000" dirty="0" err="1"/>
              <a:t>i</a:t>
            </a:r>
            <a:br>
              <a:rPr lang="en-US" altLang="en-US" sz="1800" b="1" dirty="0"/>
            </a:br>
            <a:r>
              <a:rPr lang="en-US" altLang="en-US" sz="1800" b="1" i="1" dirty="0"/>
              <a:t>Finish</a:t>
            </a:r>
            <a:r>
              <a:rPr lang="en-US" altLang="en-US" sz="1800" b="1" dirty="0"/>
              <a:t>[</a:t>
            </a:r>
            <a:r>
              <a:rPr lang="en-US" altLang="en-US" sz="1800" b="1" i="1" dirty="0" err="1"/>
              <a:t>i</a:t>
            </a:r>
            <a:r>
              <a:rPr lang="en-US" altLang="en-US" sz="1800" b="1" dirty="0"/>
              <a:t>] =</a:t>
            </a:r>
            <a:r>
              <a:rPr lang="en-US" altLang="en-US" sz="1800" b="1" i="1" dirty="0"/>
              <a:t> true</a:t>
            </a:r>
            <a:br>
              <a:rPr lang="en-US" altLang="en-US" sz="1800" b="1" dirty="0"/>
            </a:br>
            <a:r>
              <a:rPr lang="en-US" altLang="en-US" sz="1800" dirty="0"/>
              <a:t>go to step 2</a:t>
            </a:r>
          </a:p>
          <a:p>
            <a:pPr>
              <a:lnSpc>
                <a:spcPct val="90000"/>
              </a:lnSpc>
            </a:pPr>
            <a:endParaRPr lang="en-US" altLang="en-US" sz="100" dirty="0"/>
          </a:p>
          <a:p>
            <a:pPr>
              <a:lnSpc>
                <a:spcPct val="90000"/>
              </a:lnSpc>
              <a:buFont typeface="Monotype Sorts" pitchFamily="-84" charset="2"/>
              <a:buNone/>
            </a:pPr>
            <a:r>
              <a:rPr lang="en-US" altLang="en-US" sz="1800" dirty="0"/>
              <a:t>4.	If </a:t>
            </a:r>
            <a:r>
              <a:rPr lang="en-US" altLang="en-US" sz="1800" b="1" i="1" dirty="0"/>
              <a:t>Finish</a:t>
            </a:r>
            <a:r>
              <a:rPr lang="en-US" altLang="en-US" sz="1800" b="1" dirty="0"/>
              <a:t> [</a:t>
            </a:r>
            <a:r>
              <a:rPr lang="en-US" altLang="en-US" sz="1800" b="1" i="1" dirty="0" err="1"/>
              <a:t>i</a:t>
            </a:r>
            <a:r>
              <a:rPr lang="en-US" altLang="en-US" sz="1800" b="1" dirty="0"/>
              <a:t>] == </a:t>
            </a:r>
            <a:r>
              <a:rPr lang="en-US" altLang="en-US" sz="1800" b="1" i="1" dirty="0"/>
              <a:t>true</a:t>
            </a:r>
            <a:r>
              <a:rPr lang="en-US" altLang="en-US" sz="1800" b="1" dirty="0"/>
              <a:t> </a:t>
            </a:r>
            <a:r>
              <a:rPr lang="en-US" altLang="en-US" sz="1800" dirty="0"/>
              <a:t>for all </a:t>
            </a:r>
            <a:r>
              <a:rPr lang="en-US" altLang="en-US" sz="1800" b="1" i="1" dirty="0" err="1"/>
              <a:t>i</a:t>
            </a:r>
            <a:r>
              <a:rPr lang="en-US" altLang="en-US" sz="1800" dirty="0"/>
              <a:t>, then the system is in a safe state</a:t>
            </a:r>
          </a:p>
        </p:txBody>
      </p:sp>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1229"/>
          <a:stretch/>
        </p:blipFill>
        <p:spPr bwMode="auto">
          <a:xfrm>
            <a:off x="4368800" y="5181600"/>
            <a:ext cx="4089400" cy="1565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80999" y="5934670"/>
            <a:ext cx="3810001" cy="923330"/>
          </a:xfrm>
          <a:prstGeom prst="rect">
            <a:avLst/>
          </a:prstGeom>
        </p:spPr>
        <p:txBody>
          <a:bodyPr wrap="square">
            <a:spAutoFit/>
          </a:bodyPr>
          <a:lstStyle/>
          <a:p>
            <a:r>
              <a:rPr lang="en-US" b="1" dirty="0">
                <a:solidFill>
                  <a:srgbClr val="00B0F0"/>
                </a:solidFill>
              </a:rPr>
              <a:t>Hence the new system state is safe, so we can immediately grant the request for process  P</a:t>
            </a:r>
            <a:r>
              <a:rPr lang="en-US" b="1" baseline="-25000" dirty="0">
                <a:solidFill>
                  <a:srgbClr val="00B0F0"/>
                </a:solidFill>
              </a:rPr>
              <a:t>1 .</a:t>
            </a:r>
            <a:endParaRPr lang="en-US" b="1" dirty="0">
              <a:solidFill>
                <a:srgbClr val="00B0F0"/>
              </a:solidFill>
            </a:endParaRPr>
          </a:p>
        </p:txBody>
      </p:sp>
      <p:sp>
        <p:nvSpPr>
          <p:cNvPr id="6" name="Date Placeholder 5"/>
          <p:cNvSpPr>
            <a:spLocks noGrp="1"/>
          </p:cNvSpPr>
          <p:nvPr>
            <p:ph type="dt" sz="half" idx="10"/>
          </p:nvPr>
        </p:nvSpPr>
        <p:spPr/>
        <p:txBody>
          <a:bodyPr/>
          <a:lstStyle/>
          <a:p>
            <a:fld id="{9012F230-D5CA-455E-BB6C-036F9377B772}" type="datetime1">
              <a:rPr lang="en-US" smtClean="0"/>
              <a:t>24/11/2024</a:t>
            </a:fld>
            <a:endParaRPr lang="en-US"/>
          </a:p>
        </p:txBody>
      </p:sp>
      <p:sp>
        <p:nvSpPr>
          <p:cNvPr id="7" name="Footer Placeholder 6"/>
          <p:cNvSpPr>
            <a:spLocks noGrp="1"/>
          </p:cNvSpPr>
          <p:nvPr>
            <p:ph type="ftr" sz="quarter" idx="11"/>
          </p:nvPr>
        </p:nvSpPr>
        <p:spPr/>
        <p:txBody>
          <a:bodyPr/>
          <a:lstStyle/>
          <a:p>
            <a:r>
              <a:rPr lang="en-US"/>
              <a:t>Prof. Shweta Dhawan Chachra</a:t>
            </a:r>
          </a:p>
        </p:txBody>
      </p:sp>
      <p:sp>
        <p:nvSpPr>
          <p:cNvPr id="8" name="Slide Number Placeholder 7"/>
          <p:cNvSpPr>
            <a:spLocks noGrp="1"/>
          </p:cNvSpPr>
          <p:nvPr>
            <p:ph type="sldNum" sz="quarter" idx="12"/>
          </p:nvPr>
        </p:nvSpPr>
        <p:spPr/>
        <p:txBody>
          <a:bodyPr/>
          <a:lstStyle/>
          <a:p>
            <a:fld id="{AF144C7F-AB31-43DF-AFD3-1AE152CB8031}" type="slidenum">
              <a:rPr lang="en-US" smtClean="0"/>
              <a:t>82</a:t>
            </a:fld>
            <a:endParaRPr lang="en-US"/>
          </a:p>
        </p:txBody>
      </p:sp>
    </p:spTree>
    <p:extLst>
      <p:ext uri="{BB962C8B-B14F-4D97-AF65-F5344CB8AC3E}">
        <p14:creationId xmlns:p14="http://schemas.microsoft.com/office/powerpoint/2010/main" val="9336841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Banker’s algorithm is named so?</a:t>
            </a:r>
            <a:endParaRPr lang="en-US" dirty="0"/>
          </a:p>
        </p:txBody>
      </p:sp>
      <p:sp>
        <p:nvSpPr>
          <p:cNvPr id="3" name="Date Placeholder 2"/>
          <p:cNvSpPr>
            <a:spLocks noGrp="1"/>
          </p:cNvSpPr>
          <p:nvPr>
            <p:ph type="dt" sz="half" idx="10"/>
          </p:nvPr>
        </p:nvSpPr>
        <p:spPr/>
        <p:txBody>
          <a:bodyPr/>
          <a:lstStyle/>
          <a:p>
            <a:fld id="{5D250434-F0EB-46A1-BBA1-0AFBE2D630F6}" type="datetime1">
              <a:rPr lang="en-US" smtClean="0"/>
              <a:t>24/11/2024</a:t>
            </a:fld>
            <a:endParaRPr lang="en-US"/>
          </a:p>
        </p:txBody>
      </p:sp>
      <p:sp>
        <p:nvSpPr>
          <p:cNvPr id="4" name="Footer Placeholder 3"/>
          <p:cNvSpPr>
            <a:spLocks noGrp="1"/>
          </p:cNvSpPr>
          <p:nvPr>
            <p:ph type="ftr" sz="quarter" idx="11"/>
          </p:nvPr>
        </p:nvSpPr>
        <p:spPr/>
        <p:txBody>
          <a:bodyPr/>
          <a:lstStyle/>
          <a:p>
            <a:r>
              <a:rPr lang="en-US"/>
              <a:t>Prof. Shweta Dhawan Chachra</a:t>
            </a:r>
          </a:p>
        </p:txBody>
      </p:sp>
      <p:sp>
        <p:nvSpPr>
          <p:cNvPr id="5" name="Slide Number Placeholder 4"/>
          <p:cNvSpPr>
            <a:spLocks noGrp="1"/>
          </p:cNvSpPr>
          <p:nvPr>
            <p:ph type="sldNum" sz="quarter" idx="12"/>
          </p:nvPr>
        </p:nvSpPr>
        <p:spPr/>
        <p:txBody>
          <a:bodyPr/>
          <a:lstStyle/>
          <a:p>
            <a:fld id="{AF144C7F-AB31-43DF-AFD3-1AE152CB8031}" type="slidenum">
              <a:rPr lang="en-US" smtClean="0"/>
              <a:t>83</a:t>
            </a:fld>
            <a:endParaRPr lang="en-US"/>
          </a:p>
        </p:txBody>
      </p:sp>
    </p:spTree>
    <p:extLst>
      <p:ext uri="{BB962C8B-B14F-4D97-AF65-F5344CB8AC3E}">
        <p14:creationId xmlns:p14="http://schemas.microsoft.com/office/powerpoint/2010/main" val="22371486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Banker’s algorithm is named so?</a:t>
            </a:r>
            <a:endParaRPr lang="en-US" dirty="0"/>
          </a:p>
        </p:txBody>
      </p:sp>
      <p:sp>
        <p:nvSpPr>
          <p:cNvPr id="3" name="Content Placeholder 2"/>
          <p:cNvSpPr>
            <a:spLocks noGrp="1"/>
          </p:cNvSpPr>
          <p:nvPr>
            <p:ph idx="1"/>
          </p:nvPr>
        </p:nvSpPr>
        <p:spPr/>
        <p:txBody>
          <a:bodyPr>
            <a:normAutofit/>
          </a:bodyPr>
          <a:lstStyle/>
          <a:p>
            <a:pPr fontAlgn="base"/>
            <a:r>
              <a:rPr lang="en-US" sz="2400" dirty="0"/>
              <a:t>Banker’s algorithm is named so because it is used in banking system to check </a:t>
            </a:r>
            <a:r>
              <a:rPr lang="en-US" sz="2400" b="1" dirty="0">
                <a:solidFill>
                  <a:srgbClr val="0070C0"/>
                </a:solidFill>
              </a:rPr>
              <a:t>whether loan can be sanctioned to a person or not.</a:t>
            </a:r>
          </a:p>
          <a:p>
            <a:pPr fontAlgn="base"/>
            <a:r>
              <a:rPr lang="en-US" sz="2400" dirty="0"/>
              <a:t>Suppose there are </a:t>
            </a:r>
            <a:r>
              <a:rPr lang="en-US" sz="2400" u="sng" dirty="0"/>
              <a:t>n number of account holders in a bank and the total sum of their money is S. </a:t>
            </a:r>
          </a:p>
          <a:p>
            <a:pPr fontAlgn="base"/>
            <a:r>
              <a:rPr lang="en-US" sz="2400" dirty="0"/>
              <a:t>If a person applies for a loan then the bank </a:t>
            </a:r>
          </a:p>
          <a:p>
            <a:pPr lvl="1" fontAlgn="base"/>
            <a:r>
              <a:rPr lang="en-US" sz="2000" u="sng" dirty="0"/>
              <a:t>first subtracts the loan amount from the total money </a:t>
            </a:r>
            <a:r>
              <a:rPr lang="en-US" sz="2000" dirty="0"/>
              <a:t>that bank has and </a:t>
            </a:r>
          </a:p>
          <a:p>
            <a:pPr lvl="1" fontAlgn="base"/>
            <a:r>
              <a:rPr lang="en-US" sz="2000" dirty="0"/>
              <a:t>if the </a:t>
            </a:r>
            <a:r>
              <a:rPr lang="en-US" sz="2000" u="sng" dirty="0"/>
              <a:t>remaining amount is greater than S then only the loan is sanctioned. </a:t>
            </a:r>
          </a:p>
        </p:txBody>
      </p:sp>
      <p:sp>
        <p:nvSpPr>
          <p:cNvPr id="4" name="Date Placeholder 3"/>
          <p:cNvSpPr>
            <a:spLocks noGrp="1"/>
          </p:cNvSpPr>
          <p:nvPr>
            <p:ph type="dt" sz="half" idx="10"/>
          </p:nvPr>
        </p:nvSpPr>
        <p:spPr/>
        <p:txBody>
          <a:bodyPr/>
          <a:lstStyle/>
          <a:p>
            <a:fld id="{B5F0B9E3-FD8D-4D96-A1FB-E9D2DB47983C}"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84</a:t>
            </a:fld>
            <a:endParaRPr lang="en-US"/>
          </a:p>
        </p:txBody>
      </p:sp>
    </p:spTree>
    <p:extLst>
      <p:ext uri="{BB962C8B-B14F-4D97-AF65-F5344CB8AC3E}">
        <p14:creationId xmlns:p14="http://schemas.microsoft.com/office/powerpoint/2010/main" val="42679885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Banker’s algorithm is named so?</a:t>
            </a:r>
            <a:endParaRPr lang="en-US" dirty="0"/>
          </a:p>
        </p:txBody>
      </p:sp>
      <p:sp>
        <p:nvSpPr>
          <p:cNvPr id="3" name="Content Placeholder 2"/>
          <p:cNvSpPr>
            <a:spLocks noGrp="1"/>
          </p:cNvSpPr>
          <p:nvPr>
            <p:ph idx="1"/>
          </p:nvPr>
        </p:nvSpPr>
        <p:spPr/>
        <p:txBody>
          <a:bodyPr>
            <a:normAutofit/>
          </a:bodyPr>
          <a:lstStyle/>
          <a:p>
            <a:pPr fontAlgn="base"/>
            <a:r>
              <a:rPr lang="en-US" sz="2400" dirty="0"/>
              <a:t>It is done because if all the account holders comes to withdraw their money then the bank can easily do it.</a:t>
            </a:r>
          </a:p>
          <a:p>
            <a:pPr fontAlgn="base"/>
            <a:endParaRPr lang="en-US" sz="2400" dirty="0"/>
          </a:p>
          <a:p>
            <a:pPr fontAlgn="base"/>
            <a:r>
              <a:rPr lang="en-US" sz="2400" dirty="0"/>
              <a:t>Bank would </a:t>
            </a:r>
            <a:r>
              <a:rPr lang="en-US" sz="2400" dirty="0">
                <a:solidFill>
                  <a:srgbClr val="0070C0"/>
                </a:solidFill>
              </a:rPr>
              <a:t>never allocate its money in such a way that it can no longer satisfy the needs of all its customers. </a:t>
            </a:r>
          </a:p>
          <a:p>
            <a:pPr fontAlgn="base"/>
            <a:endParaRPr lang="en-US" sz="2400" dirty="0">
              <a:solidFill>
                <a:srgbClr val="0070C0"/>
              </a:solidFill>
            </a:endParaRPr>
          </a:p>
          <a:p>
            <a:pPr fontAlgn="base"/>
            <a:r>
              <a:rPr lang="en-US" sz="2400" dirty="0"/>
              <a:t>The bank would try to be in </a:t>
            </a:r>
            <a:r>
              <a:rPr lang="en-US" sz="2400" dirty="0">
                <a:solidFill>
                  <a:srgbClr val="0070C0"/>
                </a:solidFill>
              </a:rPr>
              <a:t>safe state always.</a:t>
            </a:r>
          </a:p>
          <a:p>
            <a:endParaRPr lang="en-US" dirty="0">
              <a:solidFill>
                <a:srgbClr val="0070C0"/>
              </a:solidFill>
            </a:endParaRPr>
          </a:p>
        </p:txBody>
      </p:sp>
      <p:sp>
        <p:nvSpPr>
          <p:cNvPr id="4" name="Date Placeholder 3"/>
          <p:cNvSpPr>
            <a:spLocks noGrp="1"/>
          </p:cNvSpPr>
          <p:nvPr>
            <p:ph type="dt" sz="half" idx="10"/>
          </p:nvPr>
        </p:nvSpPr>
        <p:spPr/>
        <p:txBody>
          <a:bodyPr/>
          <a:lstStyle/>
          <a:p>
            <a:fld id="{F8E311C2-820E-4DB3-BB1C-AA1C957C49CB}"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85</a:t>
            </a:fld>
            <a:endParaRPr lang="en-US"/>
          </a:p>
        </p:txBody>
      </p:sp>
    </p:spTree>
    <p:extLst>
      <p:ext uri="{BB962C8B-B14F-4D97-AF65-F5344CB8AC3E}">
        <p14:creationId xmlns:p14="http://schemas.microsoft.com/office/powerpoint/2010/main" val="41082743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267200"/>
            <a:ext cx="8229600" cy="1143000"/>
          </a:xfrm>
        </p:spPr>
        <p:txBody>
          <a:bodyPr>
            <a:noAutofit/>
          </a:bodyPr>
          <a:lstStyle/>
          <a:p>
            <a:pPr algn="l"/>
            <a:r>
              <a:rPr lang="en-IN" sz="2000" dirty="0"/>
              <a:t>Consider the following snapshot of a system-</a:t>
            </a:r>
            <a:br>
              <a:rPr lang="en-IN" sz="2000" dirty="0"/>
            </a:br>
            <a:r>
              <a:rPr lang="en-IN" sz="2000" dirty="0"/>
              <a:t>Answer the following questions using the Banker’s algorithm-</a:t>
            </a:r>
            <a:br>
              <a:rPr lang="en-IN" sz="2000" dirty="0"/>
            </a:br>
            <a:r>
              <a:rPr lang="en-IN" sz="2000" dirty="0"/>
              <a:t>(</a:t>
            </a:r>
            <a:r>
              <a:rPr lang="en-IN" sz="2000" dirty="0" err="1"/>
              <a:t>i</a:t>
            </a:r>
            <a:r>
              <a:rPr lang="en-IN" sz="2000" dirty="0"/>
              <a:t>) What are the total instances of Resources</a:t>
            </a:r>
            <a:br>
              <a:rPr lang="en-IN" sz="2000" dirty="0"/>
            </a:br>
            <a:r>
              <a:rPr lang="en-IN" sz="2000" dirty="0"/>
              <a:t>(ii) What is the content of the matrix need?</a:t>
            </a:r>
            <a:br>
              <a:rPr lang="en-IN" sz="2000" dirty="0"/>
            </a:br>
            <a:r>
              <a:rPr lang="en-IN" sz="2000" dirty="0"/>
              <a:t>(iii) Is the system in a safe state?</a:t>
            </a:r>
            <a:br>
              <a:rPr lang="en-IN" sz="2000" dirty="0"/>
            </a:br>
            <a:r>
              <a:rPr lang="en-IN" sz="2000" dirty="0"/>
              <a:t>(iv) If a request from process P1 arrives for (0,4,2,0), can the request be granted immediately?</a:t>
            </a:r>
            <a:br>
              <a:rPr lang="en-IN" sz="2000" dirty="0"/>
            </a:br>
            <a:endParaRPr lang="en-IN" sz="20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70519550"/>
              </p:ext>
            </p:extLst>
          </p:nvPr>
        </p:nvGraphicFramePr>
        <p:xfrm>
          <a:off x="609600" y="304800"/>
          <a:ext cx="5936668" cy="2954589"/>
        </p:xfrm>
        <a:graphic>
          <a:graphicData uri="http://schemas.openxmlformats.org/drawingml/2006/table">
            <a:tbl>
              <a:tblPr firstRow="1" firstCol="1" bandRow="1">
                <a:tableStyleId>{5940675A-B579-460E-94D1-54222C63F5DA}</a:tableStyleId>
              </a:tblPr>
              <a:tblGrid>
                <a:gridCol w="1010800">
                  <a:extLst>
                    <a:ext uri="{9D8B030D-6E8A-4147-A177-3AD203B41FA5}">
                      <a16:colId xmlns:a16="http://schemas.microsoft.com/office/drawing/2014/main" val="20000"/>
                    </a:ext>
                  </a:extLst>
                </a:gridCol>
                <a:gridCol w="410489">
                  <a:extLst>
                    <a:ext uri="{9D8B030D-6E8A-4147-A177-3AD203B41FA5}">
                      <a16:colId xmlns:a16="http://schemas.microsoft.com/office/drawing/2014/main" val="20001"/>
                    </a:ext>
                  </a:extLst>
                </a:gridCol>
                <a:gridCol w="410489">
                  <a:extLst>
                    <a:ext uri="{9D8B030D-6E8A-4147-A177-3AD203B41FA5}">
                      <a16:colId xmlns:a16="http://schemas.microsoft.com/office/drawing/2014/main" val="20002"/>
                    </a:ext>
                  </a:extLst>
                </a:gridCol>
                <a:gridCol w="410489">
                  <a:extLst>
                    <a:ext uri="{9D8B030D-6E8A-4147-A177-3AD203B41FA5}">
                      <a16:colId xmlns:a16="http://schemas.microsoft.com/office/drawing/2014/main" val="20003"/>
                    </a:ext>
                  </a:extLst>
                </a:gridCol>
                <a:gridCol w="410489">
                  <a:extLst>
                    <a:ext uri="{9D8B030D-6E8A-4147-A177-3AD203B41FA5}">
                      <a16:colId xmlns:a16="http://schemas.microsoft.com/office/drawing/2014/main" val="20004"/>
                    </a:ext>
                  </a:extLst>
                </a:gridCol>
                <a:gridCol w="410489">
                  <a:extLst>
                    <a:ext uri="{9D8B030D-6E8A-4147-A177-3AD203B41FA5}">
                      <a16:colId xmlns:a16="http://schemas.microsoft.com/office/drawing/2014/main" val="20005"/>
                    </a:ext>
                  </a:extLst>
                </a:gridCol>
                <a:gridCol w="410489">
                  <a:extLst>
                    <a:ext uri="{9D8B030D-6E8A-4147-A177-3AD203B41FA5}">
                      <a16:colId xmlns:a16="http://schemas.microsoft.com/office/drawing/2014/main" val="20006"/>
                    </a:ext>
                  </a:extLst>
                </a:gridCol>
                <a:gridCol w="410489">
                  <a:extLst>
                    <a:ext uri="{9D8B030D-6E8A-4147-A177-3AD203B41FA5}">
                      <a16:colId xmlns:a16="http://schemas.microsoft.com/office/drawing/2014/main" val="20007"/>
                    </a:ext>
                  </a:extLst>
                </a:gridCol>
                <a:gridCol w="410489">
                  <a:extLst>
                    <a:ext uri="{9D8B030D-6E8A-4147-A177-3AD203B41FA5}">
                      <a16:colId xmlns:a16="http://schemas.microsoft.com/office/drawing/2014/main" val="20008"/>
                    </a:ext>
                  </a:extLst>
                </a:gridCol>
                <a:gridCol w="410489">
                  <a:extLst>
                    <a:ext uri="{9D8B030D-6E8A-4147-A177-3AD203B41FA5}">
                      <a16:colId xmlns:a16="http://schemas.microsoft.com/office/drawing/2014/main" val="20009"/>
                    </a:ext>
                  </a:extLst>
                </a:gridCol>
                <a:gridCol w="410489">
                  <a:extLst>
                    <a:ext uri="{9D8B030D-6E8A-4147-A177-3AD203B41FA5}">
                      <a16:colId xmlns:a16="http://schemas.microsoft.com/office/drawing/2014/main" val="20010"/>
                    </a:ext>
                  </a:extLst>
                </a:gridCol>
                <a:gridCol w="410489">
                  <a:extLst>
                    <a:ext uri="{9D8B030D-6E8A-4147-A177-3AD203B41FA5}">
                      <a16:colId xmlns:a16="http://schemas.microsoft.com/office/drawing/2014/main" val="20011"/>
                    </a:ext>
                  </a:extLst>
                </a:gridCol>
                <a:gridCol w="410489">
                  <a:extLst>
                    <a:ext uri="{9D8B030D-6E8A-4147-A177-3AD203B41FA5}">
                      <a16:colId xmlns:a16="http://schemas.microsoft.com/office/drawing/2014/main" val="20012"/>
                    </a:ext>
                  </a:extLst>
                </a:gridCol>
              </a:tblGrid>
              <a:tr h="182734">
                <a:tc rowSpan="2">
                  <a:txBody>
                    <a:bodyPr/>
                    <a:lstStyle/>
                    <a:p>
                      <a:pPr algn="ctr">
                        <a:spcAft>
                          <a:spcPts val="0"/>
                        </a:spcAft>
                      </a:pPr>
                      <a:r>
                        <a:rPr lang="en-IN" sz="1600" dirty="0">
                          <a:effectLst/>
                        </a:rPr>
                        <a:t>Process</a:t>
                      </a:r>
                    </a:p>
                  </a:txBody>
                  <a:tcPr marL="68525" marR="68525" marT="0" marB="0"/>
                </a:tc>
                <a:tc gridSpan="4">
                  <a:txBody>
                    <a:bodyPr/>
                    <a:lstStyle/>
                    <a:p>
                      <a:pPr algn="ctr">
                        <a:spcAft>
                          <a:spcPts val="0"/>
                        </a:spcAft>
                      </a:pPr>
                      <a:r>
                        <a:rPr lang="en-IN" sz="1600" dirty="0">
                          <a:effectLst/>
                        </a:rPr>
                        <a:t>Allocation</a:t>
                      </a:r>
                    </a:p>
                  </a:txBody>
                  <a:tcPr marL="68525" marR="68525"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spcAft>
                          <a:spcPts val="0"/>
                        </a:spcAft>
                      </a:pPr>
                      <a:r>
                        <a:rPr lang="en-IN" sz="1600" dirty="0">
                          <a:effectLst/>
                        </a:rPr>
                        <a:t>Max</a:t>
                      </a:r>
                    </a:p>
                  </a:txBody>
                  <a:tcPr marL="68525" marR="68525"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spcAft>
                          <a:spcPts val="0"/>
                        </a:spcAft>
                      </a:pPr>
                      <a:r>
                        <a:rPr lang="en-IN" sz="1600">
                          <a:effectLst/>
                        </a:rPr>
                        <a:t>Available</a:t>
                      </a:r>
                    </a:p>
                  </a:txBody>
                  <a:tcPr marL="68525" marR="68525"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182734">
                <a:tc vMerge="1">
                  <a:txBody>
                    <a:bodyPr/>
                    <a:lstStyle/>
                    <a:p>
                      <a:endParaRPr lang="en-IN"/>
                    </a:p>
                  </a:txBody>
                  <a:tcPr/>
                </a:tc>
                <a:tc>
                  <a:txBody>
                    <a:bodyPr/>
                    <a:lstStyle/>
                    <a:p>
                      <a:pPr algn="ctr">
                        <a:spcAft>
                          <a:spcPts val="0"/>
                        </a:spcAft>
                      </a:pPr>
                      <a:r>
                        <a:rPr lang="en-IN" sz="1600">
                          <a:effectLst/>
                        </a:rPr>
                        <a:t>A</a:t>
                      </a:r>
                    </a:p>
                  </a:txBody>
                  <a:tcPr marL="68525" marR="68525" marT="0" marB="0"/>
                </a:tc>
                <a:tc>
                  <a:txBody>
                    <a:bodyPr/>
                    <a:lstStyle/>
                    <a:p>
                      <a:pPr algn="ctr">
                        <a:spcAft>
                          <a:spcPts val="0"/>
                        </a:spcAft>
                      </a:pPr>
                      <a:r>
                        <a:rPr lang="en-IN" sz="1600">
                          <a:effectLst/>
                        </a:rPr>
                        <a:t>B</a:t>
                      </a:r>
                    </a:p>
                  </a:txBody>
                  <a:tcPr marL="68525" marR="68525" marT="0" marB="0"/>
                </a:tc>
                <a:tc>
                  <a:txBody>
                    <a:bodyPr/>
                    <a:lstStyle/>
                    <a:p>
                      <a:pPr algn="ctr">
                        <a:spcAft>
                          <a:spcPts val="0"/>
                        </a:spcAft>
                      </a:pPr>
                      <a:r>
                        <a:rPr lang="en-IN" sz="1600">
                          <a:effectLst/>
                        </a:rPr>
                        <a:t>C</a:t>
                      </a:r>
                    </a:p>
                  </a:txBody>
                  <a:tcPr marL="68525" marR="68525" marT="0" marB="0"/>
                </a:tc>
                <a:tc>
                  <a:txBody>
                    <a:bodyPr/>
                    <a:lstStyle/>
                    <a:p>
                      <a:pPr algn="ctr">
                        <a:spcAft>
                          <a:spcPts val="0"/>
                        </a:spcAft>
                      </a:pPr>
                      <a:r>
                        <a:rPr lang="en-IN" sz="1600">
                          <a:effectLst/>
                        </a:rPr>
                        <a:t>D</a:t>
                      </a:r>
                    </a:p>
                  </a:txBody>
                  <a:tcPr marL="68525" marR="68525" marT="0" marB="0"/>
                </a:tc>
                <a:tc>
                  <a:txBody>
                    <a:bodyPr/>
                    <a:lstStyle/>
                    <a:p>
                      <a:pPr algn="ctr">
                        <a:spcAft>
                          <a:spcPts val="0"/>
                        </a:spcAft>
                      </a:pPr>
                      <a:r>
                        <a:rPr lang="en-IN" sz="1600">
                          <a:effectLst/>
                        </a:rPr>
                        <a:t>A</a:t>
                      </a:r>
                    </a:p>
                  </a:txBody>
                  <a:tcPr marL="68525" marR="68525" marT="0" marB="0"/>
                </a:tc>
                <a:tc>
                  <a:txBody>
                    <a:bodyPr/>
                    <a:lstStyle/>
                    <a:p>
                      <a:pPr algn="ctr">
                        <a:spcAft>
                          <a:spcPts val="0"/>
                        </a:spcAft>
                      </a:pPr>
                      <a:r>
                        <a:rPr lang="en-IN" sz="1600">
                          <a:effectLst/>
                        </a:rPr>
                        <a:t>B</a:t>
                      </a:r>
                    </a:p>
                  </a:txBody>
                  <a:tcPr marL="68525" marR="68525" marT="0" marB="0"/>
                </a:tc>
                <a:tc>
                  <a:txBody>
                    <a:bodyPr/>
                    <a:lstStyle/>
                    <a:p>
                      <a:pPr algn="ctr">
                        <a:spcAft>
                          <a:spcPts val="0"/>
                        </a:spcAft>
                      </a:pPr>
                      <a:r>
                        <a:rPr lang="en-IN" sz="1600">
                          <a:effectLst/>
                        </a:rPr>
                        <a:t>C</a:t>
                      </a:r>
                    </a:p>
                  </a:txBody>
                  <a:tcPr marL="68525" marR="68525" marT="0" marB="0"/>
                </a:tc>
                <a:tc>
                  <a:txBody>
                    <a:bodyPr/>
                    <a:lstStyle/>
                    <a:p>
                      <a:pPr algn="ctr">
                        <a:spcAft>
                          <a:spcPts val="0"/>
                        </a:spcAft>
                      </a:pPr>
                      <a:r>
                        <a:rPr lang="en-IN" sz="1600">
                          <a:effectLst/>
                        </a:rPr>
                        <a:t>D</a:t>
                      </a:r>
                    </a:p>
                  </a:txBody>
                  <a:tcPr marL="68525" marR="68525" marT="0" marB="0"/>
                </a:tc>
                <a:tc>
                  <a:txBody>
                    <a:bodyPr/>
                    <a:lstStyle/>
                    <a:p>
                      <a:pPr algn="ctr">
                        <a:spcAft>
                          <a:spcPts val="0"/>
                        </a:spcAft>
                      </a:pPr>
                      <a:r>
                        <a:rPr lang="en-IN" sz="1600">
                          <a:effectLst/>
                        </a:rPr>
                        <a:t>A</a:t>
                      </a:r>
                    </a:p>
                  </a:txBody>
                  <a:tcPr marL="68525" marR="68525" marT="0" marB="0"/>
                </a:tc>
                <a:tc>
                  <a:txBody>
                    <a:bodyPr/>
                    <a:lstStyle/>
                    <a:p>
                      <a:pPr algn="ctr">
                        <a:spcAft>
                          <a:spcPts val="0"/>
                        </a:spcAft>
                      </a:pPr>
                      <a:r>
                        <a:rPr lang="en-IN" sz="1600">
                          <a:effectLst/>
                        </a:rPr>
                        <a:t>B</a:t>
                      </a:r>
                    </a:p>
                  </a:txBody>
                  <a:tcPr marL="68525" marR="68525" marT="0" marB="0"/>
                </a:tc>
                <a:tc>
                  <a:txBody>
                    <a:bodyPr/>
                    <a:lstStyle/>
                    <a:p>
                      <a:pPr algn="ctr">
                        <a:spcAft>
                          <a:spcPts val="0"/>
                        </a:spcAft>
                      </a:pPr>
                      <a:r>
                        <a:rPr lang="en-IN" sz="1600">
                          <a:effectLst/>
                        </a:rPr>
                        <a:t>C</a:t>
                      </a:r>
                    </a:p>
                  </a:txBody>
                  <a:tcPr marL="68525" marR="68525" marT="0" marB="0"/>
                </a:tc>
                <a:tc>
                  <a:txBody>
                    <a:bodyPr/>
                    <a:lstStyle/>
                    <a:p>
                      <a:pPr algn="ctr">
                        <a:spcAft>
                          <a:spcPts val="0"/>
                        </a:spcAft>
                      </a:pPr>
                      <a:r>
                        <a:rPr lang="en-IN" sz="1600">
                          <a:effectLst/>
                        </a:rPr>
                        <a:t>D</a:t>
                      </a:r>
                    </a:p>
                  </a:txBody>
                  <a:tcPr marL="68525" marR="68525" marT="0" marB="0"/>
                </a:tc>
                <a:extLst>
                  <a:ext uri="{0D108BD9-81ED-4DB2-BD59-A6C34878D82A}">
                    <a16:rowId xmlns:a16="http://schemas.microsoft.com/office/drawing/2014/main" val="10001"/>
                  </a:ext>
                </a:extLst>
              </a:tr>
              <a:tr h="274101">
                <a:tc>
                  <a:txBody>
                    <a:bodyPr/>
                    <a:lstStyle/>
                    <a:p>
                      <a:pPr algn="ctr">
                        <a:spcAft>
                          <a:spcPts val="0"/>
                        </a:spcAft>
                      </a:pPr>
                      <a:r>
                        <a:rPr lang="en-IN" sz="1600">
                          <a:effectLst/>
                        </a:rPr>
                        <a:t>P0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0</a:t>
                      </a:r>
                    </a:p>
                  </a:txBody>
                  <a:tcPr marL="68525" marR="68525" marT="0" marB="0"/>
                </a:tc>
                <a:extLst>
                  <a:ext uri="{0D108BD9-81ED-4DB2-BD59-A6C34878D82A}">
                    <a16:rowId xmlns:a16="http://schemas.microsoft.com/office/drawing/2014/main" val="10002"/>
                  </a:ext>
                </a:extLst>
              </a:tr>
              <a:tr h="548202">
                <a:tc>
                  <a:txBody>
                    <a:bodyPr/>
                    <a:lstStyle/>
                    <a:p>
                      <a:pPr algn="ctr">
                        <a:spcAft>
                          <a:spcPts val="0"/>
                        </a:spcAft>
                      </a:pPr>
                      <a:r>
                        <a:rPr lang="en-IN" sz="1600" dirty="0">
                          <a:effectLst/>
                        </a:rPr>
                        <a:t>P1</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dirty="0">
                          <a:effectLst/>
                        </a:rPr>
                        <a:t>7</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extLst>
                  <a:ext uri="{0D108BD9-81ED-4DB2-BD59-A6C34878D82A}">
                    <a16:rowId xmlns:a16="http://schemas.microsoft.com/office/drawing/2014/main" val="10003"/>
                  </a:ext>
                </a:extLst>
              </a:tr>
              <a:tr h="548202">
                <a:tc>
                  <a:txBody>
                    <a:bodyPr/>
                    <a:lstStyle/>
                    <a:p>
                      <a:pPr algn="ctr">
                        <a:spcAft>
                          <a:spcPts val="0"/>
                        </a:spcAft>
                      </a:pPr>
                      <a:r>
                        <a:rPr lang="en-IN" sz="1600">
                          <a:effectLst/>
                        </a:rPr>
                        <a:t>P2</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3</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4</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3</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extLst>
                  <a:ext uri="{0D108BD9-81ED-4DB2-BD59-A6C34878D82A}">
                    <a16:rowId xmlns:a16="http://schemas.microsoft.com/office/drawing/2014/main" val="10004"/>
                  </a:ext>
                </a:extLst>
              </a:tr>
              <a:tr h="548202">
                <a:tc>
                  <a:txBody>
                    <a:bodyPr/>
                    <a:lstStyle/>
                    <a:p>
                      <a:pPr algn="ctr">
                        <a:spcAft>
                          <a:spcPts val="0"/>
                        </a:spcAft>
                      </a:pPr>
                      <a:r>
                        <a:rPr lang="en-IN" sz="1600">
                          <a:effectLst/>
                        </a:rPr>
                        <a:t>P3</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r>
                        <a:rPr lang="en-IN" sz="1600">
                          <a:effectLst/>
                        </a:rPr>
                        <a:t>3</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extLst>
                  <a:ext uri="{0D108BD9-81ED-4DB2-BD59-A6C34878D82A}">
                    <a16:rowId xmlns:a16="http://schemas.microsoft.com/office/drawing/2014/main" val="10005"/>
                  </a:ext>
                </a:extLst>
              </a:tr>
              <a:tr h="548202">
                <a:tc>
                  <a:txBody>
                    <a:bodyPr/>
                    <a:lstStyle/>
                    <a:p>
                      <a:pPr algn="ctr">
                        <a:spcAft>
                          <a:spcPts val="0"/>
                        </a:spcAft>
                      </a:pPr>
                      <a:r>
                        <a:rPr lang="en-IN" sz="1600">
                          <a:effectLst/>
                        </a:rPr>
                        <a:t>P4</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4</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endParaRPr lang="en-IN" sz="1600">
                        <a:effectLst/>
                      </a:endParaRPr>
                    </a:p>
                  </a:txBody>
                  <a:tcPr marL="68525" marR="68525" marT="0" marB="0"/>
                </a:tc>
                <a:tc>
                  <a:txBody>
                    <a:bodyPr/>
                    <a:lstStyle/>
                    <a:p>
                      <a:endParaRPr lang="en-IN" sz="1600" dirty="0"/>
                    </a:p>
                  </a:txBody>
                  <a:tcPr marL="91367" marR="91367" marT="45683" marB="45683"/>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fld id="{CC241B03-08DC-4BFF-9A30-22AE298AD750}"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86</a:t>
            </a:fld>
            <a:endParaRPr lang="en-US"/>
          </a:p>
        </p:txBody>
      </p:sp>
      <p:sp>
        <p:nvSpPr>
          <p:cNvPr id="8" name="Rectangle 1"/>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195299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267200"/>
            <a:ext cx="8229600" cy="1143000"/>
          </a:xfrm>
        </p:spPr>
        <p:txBody>
          <a:bodyPr>
            <a:noAutofit/>
          </a:bodyPr>
          <a:lstStyle/>
          <a:p>
            <a:pPr algn="l"/>
            <a:r>
              <a:rPr lang="en-IN" sz="2000" dirty="0"/>
              <a:t>(</a:t>
            </a:r>
            <a:r>
              <a:rPr lang="en-IN" sz="2000" dirty="0" err="1"/>
              <a:t>i</a:t>
            </a:r>
            <a:r>
              <a:rPr lang="en-IN" sz="2000" dirty="0"/>
              <a:t>) What are the total instances of Resources</a:t>
            </a:r>
            <a:br>
              <a:rPr lang="en-IN" sz="2000" dirty="0"/>
            </a:br>
            <a:r>
              <a:rPr lang="en-IN" sz="2000" dirty="0"/>
              <a:t>For A=1+1+1=3</a:t>
            </a:r>
            <a:br>
              <a:rPr lang="en-IN" sz="2000" dirty="0"/>
            </a:br>
            <a:r>
              <a:rPr lang="en-IN" sz="2000" dirty="0"/>
              <a:t>For B=3+6+5=14</a:t>
            </a:r>
            <a:br>
              <a:rPr lang="en-IN" sz="2000" dirty="0"/>
            </a:br>
            <a:r>
              <a:rPr lang="en-IN" sz="2000" dirty="0"/>
              <a:t>For C=1+5+3+1+2=12</a:t>
            </a:r>
            <a:br>
              <a:rPr lang="en-IN" sz="2000" dirty="0"/>
            </a:br>
            <a:r>
              <a:rPr lang="en-IN" sz="2000" dirty="0"/>
              <a:t>For D=2+4+2+4=12</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39273997"/>
              </p:ext>
            </p:extLst>
          </p:nvPr>
        </p:nvGraphicFramePr>
        <p:xfrm>
          <a:off x="609600" y="762000"/>
          <a:ext cx="5936668" cy="2954589"/>
        </p:xfrm>
        <a:graphic>
          <a:graphicData uri="http://schemas.openxmlformats.org/drawingml/2006/table">
            <a:tbl>
              <a:tblPr firstRow="1" firstCol="1" bandRow="1">
                <a:tableStyleId>{5940675A-B579-460E-94D1-54222C63F5DA}</a:tableStyleId>
              </a:tblPr>
              <a:tblGrid>
                <a:gridCol w="1010800">
                  <a:extLst>
                    <a:ext uri="{9D8B030D-6E8A-4147-A177-3AD203B41FA5}">
                      <a16:colId xmlns:a16="http://schemas.microsoft.com/office/drawing/2014/main" val="20000"/>
                    </a:ext>
                  </a:extLst>
                </a:gridCol>
                <a:gridCol w="410489">
                  <a:extLst>
                    <a:ext uri="{9D8B030D-6E8A-4147-A177-3AD203B41FA5}">
                      <a16:colId xmlns:a16="http://schemas.microsoft.com/office/drawing/2014/main" val="20001"/>
                    </a:ext>
                  </a:extLst>
                </a:gridCol>
                <a:gridCol w="410489">
                  <a:extLst>
                    <a:ext uri="{9D8B030D-6E8A-4147-A177-3AD203B41FA5}">
                      <a16:colId xmlns:a16="http://schemas.microsoft.com/office/drawing/2014/main" val="20002"/>
                    </a:ext>
                  </a:extLst>
                </a:gridCol>
                <a:gridCol w="410489">
                  <a:extLst>
                    <a:ext uri="{9D8B030D-6E8A-4147-A177-3AD203B41FA5}">
                      <a16:colId xmlns:a16="http://schemas.microsoft.com/office/drawing/2014/main" val="20003"/>
                    </a:ext>
                  </a:extLst>
                </a:gridCol>
                <a:gridCol w="410489">
                  <a:extLst>
                    <a:ext uri="{9D8B030D-6E8A-4147-A177-3AD203B41FA5}">
                      <a16:colId xmlns:a16="http://schemas.microsoft.com/office/drawing/2014/main" val="20004"/>
                    </a:ext>
                  </a:extLst>
                </a:gridCol>
                <a:gridCol w="410489">
                  <a:extLst>
                    <a:ext uri="{9D8B030D-6E8A-4147-A177-3AD203B41FA5}">
                      <a16:colId xmlns:a16="http://schemas.microsoft.com/office/drawing/2014/main" val="20005"/>
                    </a:ext>
                  </a:extLst>
                </a:gridCol>
                <a:gridCol w="410489">
                  <a:extLst>
                    <a:ext uri="{9D8B030D-6E8A-4147-A177-3AD203B41FA5}">
                      <a16:colId xmlns:a16="http://schemas.microsoft.com/office/drawing/2014/main" val="20006"/>
                    </a:ext>
                  </a:extLst>
                </a:gridCol>
                <a:gridCol w="410489">
                  <a:extLst>
                    <a:ext uri="{9D8B030D-6E8A-4147-A177-3AD203B41FA5}">
                      <a16:colId xmlns:a16="http://schemas.microsoft.com/office/drawing/2014/main" val="20007"/>
                    </a:ext>
                  </a:extLst>
                </a:gridCol>
                <a:gridCol w="410489">
                  <a:extLst>
                    <a:ext uri="{9D8B030D-6E8A-4147-A177-3AD203B41FA5}">
                      <a16:colId xmlns:a16="http://schemas.microsoft.com/office/drawing/2014/main" val="20008"/>
                    </a:ext>
                  </a:extLst>
                </a:gridCol>
                <a:gridCol w="410489">
                  <a:extLst>
                    <a:ext uri="{9D8B030D-6E8A-4147-A177-3AD203B41FA5}">
                      <a16:colId xmlns:a16="http://schemas.microsoft.com/office/drawing/2014/main" val="20009"/>
                    </a:ext>
                  </a:extLst>
                </a:gridCol>
                <a:gridCol w="410489">
                  <a:extLst>
                    <a:ext uri="{9D8B030D-6E8A-4147-A177-3AD203B41FA5}">
                      <a16:colId xmlns:a16="http://schemas.microsoft.com/office/drawing/2014/main" val="20010"/>
                    </a:ext>
                  </a:extLst>
                </a:gridCol>
                <a:gridCol w="410489">
                  <a:extLst>
                    <a:ext uri="{9D8B030D-6E8A-4147-A177-3AD203B41FA5}">
                      <a16:colId xmlns:a16="http://schemas.microsoft.com/office/drawing/2014/main" val="20011"/>
                    </a:ext>
                  </a:extLst>
                </a:gridCol>
                <a:gridCol w="410489">
                  <a:extLst>
                    <a:ext uri="{9D8B030D-6E8A-4147-A177-3AD203B41FA5}">
                      <a16:colId xmlns:a16="http://schemas.microsoft.com/office/drawing/2014/main" val="20012"/>
                    </a:ext>
                  </a:extLst>
                </a:gridCol>
              </a:tblGrid>
              <a:tr h="182734">
                <a:tc rowSpan="2">
                  <a:txBody>
                    <a:bodyPr/>
                    <a:lstStyle/>
                    <a:p>
                      <a:pPr algn="ctr">
                        <a:spcAft>
                          <a:spcPts val="0"/>
                        </a:spcAft>
                      </a:pPr>
                      <a:r>
                        <a:rPr lang="en-IN" sz="1600" dirty="0">
                          <a:effectLst/>
                        </a:rPr>
                        <a:t>Process</a:t>
                      </a:r>
                    </a:p>
                  </a:txBody>
                  <a:tcPr marL="68525" marR="68525" marT="0" marB="0"/>
                </a:tc>
                <a:tc gridSpan="4">
                  <a:txBody>
                    <a:bodyPr/>
                    <a:lstStyle/>
                    <a:p>
                      <a:pPr algn="ctr">
                        <a:spcAft>
                          <a:spcPts val="0"/>
                        </a:spcAft>
                      </a:pPr>
                      <a:r>
                        <a:rPr lang="en-IN" sz="1600" dirty="0">
                          <a:effectLst/>
                        </a:rPr>
                        <a:t>Allocation</a:t>
                      </a:r>
                    </a:p>
                  </a:txBody>
                  <a:tcPr marL="68525" marR="68525"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spcAft>
                          <a:spcPts val="0"/>
                        </a:spcAft>
                      </a:pPr>
                      <a:r>
                        <a:rPr lang="en-IN" sz="1600" dirty="0">
                          <a:effectLst/>
                        </a:rPr>
                        <a:t>Max</a:t>
                      </a:r>
                    </a:p>
                  </a:txBody>
                  <a:tcPr marL="68525" marR="68525"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spcAft>
                          <a:spcPts val="0"/>
                        </a:spcAft>
                      </a:pPr>
                      <a:r>
                        <a:rPr lang="en-IN" sz="1600">
                          <a:effectLst/>
                        </a:rPr>
                        <a:t>Available</a:t>
                      </a:r>
                    </a:p>
                  </a:txBody>
                  <a:tcPr marL="68525" marR="68525" marT="0" marB="0"/>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182734">
                <a:tc vMerge="1">
                  <a:txBody>
                    <a:bodyPr/>
                    <a:lstStyle/>
                    <a:p>
                      <a:endParaRPr lang="en-IN"/>
                    </a:p>
                  </a:txBody>
                  <a:tcPr/>
                </a:tc>
                <a:tc>
                  <a:txBody>
                    <a:bodyPr/>
                    <a:lstStyle/>
                    <a:p>
                      <a:pPr algn="ctr">
                        <a:spcAft>
                          <a:spcPts val="0"/>
                        </a:spcAft>
                      </a:pPr>
                      <a:r>
                        <a:rPr lang="en-IN" sz="1600">
                          <a:effectLst/>
                        </a:rPr>
                        <a:t>A</a:t>
                      </a:r>
                    </a:p>
                  </a:txBody>
                  <a:tcPr marL="68525" marR="68525" marT="0" marB="0"/>
                </a:tc>
                <a:tc>
                  <a:txBody>
                    <a:bodyPr/>
                    <a:lstStyle/>
                    <a:p>
                      <a:pPr algn="ctr">
                        <a:spcAft>
                          <a:spcPts val="0"/>
                        </a:spcAft>
                      </a:pPr>
                      <a:r>
                        <a:rPr lang="en-IN" sz="1600">
                          <a:effectLst/>
                        </a:rPr>
                        <a:t>B</a:t>
                      </a:r>
                    </a:p>
                  </a:txBody>
                  <a:tcPr marL="68525" marR="68525" marT="0" marB="0"/>
                </a:tc>
                <a:tc>
                  <a:txBody>
                    <a:bodyPr/>
                    <a:lstStyle/>
                    <a:p>
                      <a:pPr algn="ctr">
                        <a:spcAft>
                          <a:spcPts val="0"/>
                        </a:spcAft>
                      </a:pPr>
                      <a:r>
                        <a:rPr lang="en-IN" sz="1600">
                          <a:effectLst/>
                        </a:rPr>
                        <a:t>C</a:t>
                      </a:r>
                    </a:p>
                  </a:txBody>
                  <a:tcPr marL="68525" marR="68525" marT="0" marB="0"/>
                </a:tc>
                <a:tc>
                  <a:txBody>
                    <a:bodyPr/>
                    <a:lstStyle/>
                    <a:p>
                      <a:pPr algn="ctr">
                        <a:spcAft>
                          <a:spcPts val="0"/>
                        </a:spcAft>
                      </a:pPr>
                      <a:r>
                        <a:rPr lang="en-IN" sz="1600">
                          <a:effectLst/>
                        </a:rPr>
                        <a:t>D</a:t>
                      </a:r>
                    </a:p>
                  </a:txBody>
                  <a:tcPr marL="68525" marR="68525" marT="0" marB="0"/>
                </a:tc>
                <a:tc>
                  <a:txBody>
                    <a:bodyPr/>
                    <a:lstStyle/>
                    <a:p>
                      <a:pPr algn="ctr">
                        <a:spcAft>
                          <a:spcPts val="0"/>
                        </a:spcAft>
                      </a:pPr>
                      <a:r>
                        <a:rPr lang="en-IN" sz="1600">
                          <a:effectLst/>
                        </a:rPr>
                        <a:t>A</a:t>
                      </a:r>
                    </a:p>
                  </a:txBody>
                  <a:tcPr marL="68525" marR="68525" marT="0" marB="0"/>
                </a:tc>
                <a:tc>
                  <a:txBody>
                    <a:bodyPr/>
                    <a:lstStyle/>
                    <a:p>
                      <a:pPr algn="ctr">
                        <a:spcAft>
                          <a:spcPts val="0"/>
                        </a:spcAft>
                      </a:pPr>
                      <a:r>
                        <a:rPr lang="en-IN" sz="1600">
                          <a:effectLst/>
                        </a:rPr>
                        <a:t>B</a:t>
                      </a:r>
                    </a:p>
                  </a:txBody>
                  <a:tcPr marL="68525" marR="68525" marT="0" marB="0"/>
                </a:tc>
                <a:tc>
                  <a:txBody>
                    <a:bodyPr/>
                    <a:lstStyle/>
                    <a:p>
                      <a:pPr algn="ctr">
                        <a:spcAft>
                          <a:spcPts val="0"/>
                        </a:spcAft>
                      </a:pPr>
                      <a:r>
                        <a:rPr lang="en-IN" sz="1600">
                          <a:effectLst/>
                        </a:rPr>
                        <a:t>C</a:t>
                      </a:r>
                    </a:p>
                  </a:txBody>
                  <a:tcPr marL="68525" marR="68525" marT="0" marB="0"/>
                </a:tc>
                <a:tc>
                  <a:txBody>
                    <a:bodyPr/>
                    <a:lstStyle/>
                    <a:p>
                      <a:pPr algn="ctr">
                        <a:spcAft>
                          <a:spcPts val="0"/>
                        </a:spcAft>
                      </a:pPr>
                      <a:r>
                        <a:rPr lang="en-IN" sz="1600">
                          <a:effectLst/>
                        </a:rPr>
                        <a:t>D</a:t>
                      </a:r>
                    </a:p>
                  </a:txBody>
                  <a:tcPr marL="68525" marR="68525" marT="0" marB="0"/>
                </a:tc>
                <a:tc>
                  <a:txBody>
                    <a:bodyPr/>
                    <a:lstStyle/>
                    <a:p>
                      <a:pPr algn="ctr">
                        <a:spcAft>
                          <a:spcPts val="0"/>
                        </a:spcAft>
                      </a:pPr>
                      <a:r>
                        <a:rPr lang="en-IN" sz="1600">
                          <a:effectLst/>
                        </a:rPr>
                        <a:t>A</a:t>
                      </a:r>
                    </a:p>
                  </a:txBody>
                  <a:tcPr marL="68525" marR="68525" marT="0" marB="0"/>
                </a:tc>
                <a:tc>
                  <a:txBody>
                    <a:bodyPr/>
                    <a:lstStyle/>
                    <a:p>
                      <a:pPr algn="ctr">
                        <a:spcAft>
                          <a:spcPts val="0"/>
                        </a:spcAft>
                      </a:pPr>
                      <a:r>
                        <a:rPr lang="en-IN" sz="1600">
                          <a:effectLst/>
                        </a:rPr>
                        <a:t>B</a:t>
                      </a:r>
                    </a:p>
                  </a:txBody>
                  <a:tcPr marL="68525" marR="68525" marT="0" marB="0"/>
                </a:tc>
                <a:tc>
                  <a:txBody>
                    <a:bodyPr/>
                    <a:lstStyle/>
                    <a:p>
                      <a:pPr algn="ctr">
                        <a:spcAft>
                          <a:spcPts val="0"/>
                        </a:spcAft>
                      </a:pPr>
                      <a:r>
                        <a:rPr lang="en-IN" sz="1600">
                          <a:effectLst/>
                        </a:rPr>
                        <a:t>C</a:t>
                      </a:r>
                    </a:p>
                  </a:txBody>
                  <a:tcPr marL="68525" marR="68525" marT="0" marB="0"/>
                </a:tc>
                <a:tc>
                  <a:txBody>
                    <a:bodyPr/>
                    <a:lstStyle/>
                    <a:p>
                      <a:pPr algn="ctr">
                        <a:spcAft>
                          <a:spcPts val="0"/>
                        </a:spcAft>
                      </a:pPr>
                      <a:r>
                        <a:rPr lang="en-IN" sz="1600">
                          <a:effectLst/>
                        </a:rPr>
                        <a:t>D</a:t>
                      </a:r>
                    </a:p>
                  </a:txBody>
                  <a:tcPr marL="68525" marR="68525" marT="0" marB="0"/>
                </a:tc>
                <a:extLst>
                  <a:ext uri="{0D108BD9-81ED-4DB2-BD59-A6C34878D82A}">
                    <a16:rowId xmlns:a16="http://schemas.microsoft.com/office/drawing/2014/main" val="10001"/>
                  </a:ext>
                </a:extLst>
              </a:tr>
              <a:tr h="274101">
                <a:tc>
                  <a:txBody>
                    <a:bodyPr/>
                    <a:lstStyle/>
                    <a:p>
                      <a:pPr algn="ctr">
                        <a:spcAft>
                          <a:spcPts val="0"/>
                        </a:spcAft>
                      </a:pPr>
                      <a:r>
                        <a:rPr lang="en-IN" sz="1600">
                          <a:effectLst/>
                        </a:rPr>
                        <a:t>P0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0</a:t>
                      </a:r>
                    </a:p>
                  </a:txBody>
                  <a:tcPr marL="68525" marR="68525" marT="0" marB="0"/>
                </a:tc>
                <a:extLst>
                  <a:ext uri="{0D108BD9-81ED-4DB2-BD59-A6C34878D82A}">
                    <a16:rowId xmlns:a16="http://schemas.microsoft.com/office/drawing/2014/main" val="10002"/>
                  </a:ext>
                </a:extLst>
              </a:tr>
              <a:tr h="548202">
                <a:tc>
                  <a:txBody>
                    <a:bodyPr/>
                    <a:lstStyle/>
                    <a:p>
                      <a:pPr algn="ctr">
                        <a:spcAft>
                          <a:spcPts val="0"/>
                        </a:spcAft>
                      </a:pPr>
                      <a:r>
                        <a:rPr lang="en-IN" sz="1600" dirty="0">
                          <a:effectLst/>
                        </a:rPr>
                        <a:t>P1</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dirty="0">
                          <a:effectLst/>
                        </a:rPr>
                        <a:t>7</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extLst>
                  <a:ext uri="{0D108BD9-81ED-4DB2-BD59-A6C34878D82A}">
                    <a16:rowId xmlns:a16="http://schemas.microsoft.com/office/drawing/2014/main" val="10003"/>
                  </a:ext>
                </a:extLst>
              </a:tr>
              <a:tr h="548202">
                <a:tc>
                  <a:txBody>
                    <a:bodyPr/>
                    <a:lstStyle/>
                    <a:p>
                      <a:pPr algn="ctr">
                        <a:spcAft>
                          <a:spcPts val="0"/>
                        </a:spcAft>
                      </a:pPr>
                      <a:r>
                        <a:rPr lang="en-IN" sz="1600">
                          <a:effectLst/>
                        </a:rPr>
                        <a:t>P2</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3</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4</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3</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extLst>
                  <a:ext uri="{0D108BD9-81ED-4DB2-BD59-A6C34878D82A}">
                    <a16:rowId xmlns:a16="http://schemas.microsoft.com/office/drawing/2014/main" val="10004"/>
                  </a:ext>
                </a:extLst>
              </a:tr>
              <a:tr h="548202">
                <a:tc>
                  <a:txBody>
                    <a:bodyPr/>
                    <a:lstStyle/>
                    <a:p>
                      <a:pPr algn="ctr">
                        <a:spcAft>
                          <a:spcPts val="0"/>
                        </a:spcAft>
                      </a:pPr>
                      <a:r>
                        <a:rPr lang="en-IN" sz="1600">
                          <a:effectLst/>
                        </a:rPr>
                        <a:t>P3</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r>
                        <a:rPr lang="en-IN" sz="1600">
                          <a:effectLst/>
                        </a:rPr>
                        <a:t>3</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extLst>
                  <a:ext uri="{0D108BD9-81ED-4DB2-BD59-A6C34878D82A}">
                    <a16:rowId xmlns:a16="http://schemas.microsoft.com/office/drawing/2014/main" val="10005"/>
                  </a:ext>
                </a:extLst>
              </a:tr>
              <a:tr h="548202">
                <a:tc>
                  <a:txBody>
                    <a:bodyPr/>
                    <a:lstStyle/>
                    <a:p>
                      <a:pPr algn="ctr">
                        <a:spcAft>
                          <a:spcPts val="0"/>
                        </a:spcAft>
                      </a:pPr>
                      <a:r>
                        <a:rPr lang="en-IN" sz="1600">
                          <a:effectLst/>
                        </a:rPr>
                        <a:t>P4</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4</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endParaRPr lang="en-IN" sz="1600">
                        <a:effectLst/>
                      </a:endParaRPr>
                    </a:p>
                  </a:txBody>
                  <a:tcPr marL="68525" marR="68525" marT="0" marB="0"/>
                </a:tc>
                <a:tc>
                  <a:txBody>
                    <a:bodyPr/>
                    <a:lstStyle/>
                    <a:p>
                      <a:endParaRPr lang="en-IN" sz="1600" dirty="0"/>
                    </a:p>
                  </a:txBody>
                  <a:tcPr marL="91367" marR="91367" marT="45683" marB="45683"/>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fld id="{CC241B03-08DC-4BFF-9A30-22AE298AD750}"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87</a:t>
            </a:fld>
            <a:endParaRPr lang="en-US"/>
          </a:p>
        </p:txBody>
      </p:sp>
      <p:sp>
        <p:nvSpPr>
          <p:cNvPr id="8" name="Rectangle 1"/>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3" name="TextBox 2"/>
          <p:cNvSpPr txBox="1"/>
          <p:nvPr/>
        </p:nvSpPr>
        <p:spPr>
          <a:xfrm>
            <a:off x="2895600" y="43190"/>
            <a:ext cx="1647374" cy="523220"/>
          </a:xfrm>
          <a:prstGeom prst="rect">
            <a:avLst/>
          </a:prstGeom>
          <a:noFill/>
        </p:spPr>
        <p:txBody>
          <a:bodyPr wrap="none" rtlCol="0">
            <a:spAutoFit/>
          </a:bodyPr>
          <a:lstStyle/>
          <a:p>
            <a:r>
              <a:rPr lang="en-IN" sz="2800" b="1" dirty="0"/>
              <a:t>Exercise 1</a:t>
            </a:r>
          </a:p>
        </p:txBody>
      </p:sp>
    </p:spTree>
    <p:extLst>
      <p:ext uri="{BB962C8B-B14F-4D97-AF65-F5344CB8AC3E}">
        <p14:creationId xmlns:p14="http://schemas.microsoft.com/office/powerpoint/2010/main" val="41188362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505200"/>
            <a:ext cx="8229600" cy="1143000"/>
          </a:xfrm>
        </p:spPr>
        <p:txBody>
          <a:bodyPr>
            <a:noAutofit/>
          </a:bodyPr>
          <a:lstStyle/>
          <a:p>
            <a:pPr algn="l"/>
            <a:br>
              <a:rPr lang="en-IN" sz="2000" dirty="0"/>
            </a:br>
            <a:r>
              <a:rPr lang="en-IN" sz="2000" dirty="0"/>
              <a:t>Content of the matrix need </a:t>
            </a:r>
            <a:br>
              <a:rPr lang="en-IN" sz="2000" dirty="0"/>
            </a:br>
            <a:r>
              <a:rPr lang="en-IN" sz="2000" dirty="0"/>
              <a:t>Step 1: in row of process P0, use formula</a:t>
            </a:r>
            <a:br>
              <a:rPr lang="en-IN" sz="2000" dirty="0"/>
            </a:br>
            <a:r>
              <a:rPr lang="en-IN" sz="2000" dirty="0"/>
              <a:t>Need=Max – Allocation</a:t>
            </a:r>
            <a:br>
              <a:rPr lang="en-IN" sz="2000" dirty="0"/>
            </a:br>
            <a:r>
              <a:rPr lang="en-IN" sz="2000" dirty="0"/>
              <a:t>Step 2: Follow step 1 above for all other processes i.e. P1, P2, P3, P4, P5.</a:t>
            </a:r>
            <a:br>
              <a:rPr lang="en-IN" sz="2000" dirty="0"/>
            </a:br>
            <a:r>
              <a:rPr lang="en-IN" sz="2000" dirty="0"/>
              <a:t>Result given above.</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9219347"/>
              </p:ext>
            </p:extLst>
          </p:nvPr>
        </p:nvGraphicFramePr>
        <p:xfrm>
          <a:off x="609600" y="304800"/>
          <a:ext cx="8000993" cy="2954589"/>
        </p:xfrm>
        <a:graphic>
          <a:graphicData uri="http://schemas.openxmlformats.org/drawingml/2006/table">
            <a:tbl>
              <a:tblPr firstRow="1" firstCol="1" bandRow="1">
                <a:tableStyleId>{5940675A-B579-460E-94D1-54222C63F5DA}</a:tableStyleId>
              </a:tblPr>
              <a:tblGrid>
                <a:gridCol w="1081785">
                  <a:extLst>
                    <a:ext uri="{9D8B030D-6E8A-4147-A177-3AD203B41FA5}">
                      <a16:colId xmlns:a16="http://schemas.microsoft.com/office/drawing/2014/main" val="20000"/>
                    </a:ext>
                  </a:extLst>
                </a:gridCol>
                <a:gridCol w="439315">
                  <a:extLst>
                    <a:ext uri="{9D8B030D-6E8A-4147-A177-3AD203B41FA5}">
                      <a16:colId xmlns:a16="http://schemas.microsoft.com/office/drawing/2014/main" val="20001"/>
                    </a:ext>
                  </a:extLst>
                </a:gridCol>
                <a:gridCol w="439315">
                  <a:extLst>
                    <a:ext uri="{9D8B030D-6E8A-4147-A177-3AD203B41FA5}">
                      <a16:colId xmlns:a16="http://schemas.microsoft.com/office/drawing/2014/main" val="20002"/>
                    </a:ext>
                  </a:extLst>
                </a:gridCol>
                <a:gridCol w="439315">
                  <a:extLst>
                    <a:ext uri="{9D8B030D-6E8A-4147-A177-3AD203B41FA5}">
                      <a16:colId xmlns:a16="http://schemas.microsoft.com/office/drawing/2014/main" val="20003"/>
                    </a:ext>
                  </a:extLst>
                </a:gridCol>
                <a:gridCol w="439315">
                  <a:extLst>
                    <a:ext uri="{9D8B030D-6E8A-4147-A177-3AD203B41FA5}">
                      <a16:colId xmlns:a16="http://schemas.microsoft.com/office/drawing/2014/main" val="20004"/>
                    </a:ext>
                  </a:extLst>
                </a:gridCol>
                <a:gridCol w="439315">
                  <a:extLst>
                    <a:ext uri="{9D8B030D-6E8A-4147-A177-3AD203B41FA5}">
                      <a16:colId xmlns:a16="http://schemas.microsoft.com/office/drawing/2014/main" val="20005"/>
                    </a:ext>
                  </a:extLst>
                </a:gridCol>
                <a:gridCol w="439315">
                  <a:extLst>
                    <a:ext uri="{9D8B030D-6E8A-4147-A177-3AD203B41FA5}">
                      <a16:colId xmlns:a16="http://schemas.microsoft.com/office/drawing/2014/main" val="20006"/>
                    </a:ext>
                  </a:extLst>
                </a:gridCol>
                <a:gridCol w="439315">
                  <a:extLst>
                    <a:ext uri="{9D8B030D-6E8A-4147-A177-3AD203B41FA5}">
                      <a16:colId xmlns:a16="http://schemas.microsoft.com/office/drawing/2014/main" val="20007"/>
                    </a:ext>
                  </a:extLst>
                </a:gridCol>
                <a:gridCol w="439315">
                  <a:extLst>
                    <a:ext uri="{9D8B030D-6E8A-4147-A177-3AD203B41FA5}">
                      <a16:colId xmlns:a16="http://schemas.microsoft.com/office/drawing/2014/main" val="20008"/>
                    </a:ext>
                  </a:extLst>
                </a:gridCol>
                <a:gridCol w="439315">
                  <a:extLst>
                    <a:ext uri="{9D8B030D-6E8A-4147-A177-3AD203B41FA5}">
                      <a16:colId xmlns:a16="http://schemas.microsoft.com/office/drawing/2014/main" val="20009"/>
                    </a:ext>
                  </a:extLst>
                </a:gridCol>
                <a:gridCol w="439315">
                  <a:extLst>
                    <a:ext uri="{9D8B030D-6E8A-4147-A177-3AD203B41FA5}">
                      <a16:colId xmlns:a16="http://schemas.microsoft.com/office/drawing/2014/main" val="20010"/>
                    </a:ext>
                  </a:extLst>
                </a:gridCol>
                <a:gridCol w="439315">
                  <a:extLst>
                    <a:ext uri="{9D8B030D-6E8A-4147-A177-3AD203B41FA5}">
                      <a16:colId xmlns:a16="http://schemas.microsoft.com/office/drawing/2014/main" val="20011"/>
                    </a:ext>
                  </a:extLst>
                </a:gridCol>
                <a:gridCol w="439315">
                  <a:extLst>
                    <a:ext uri="{9D8B030D-6E8A-4147-A177-3AD203B41FA5}">
                      <a16:colId xmlns:a16="http://schemas.microsoft.com/office/drawing/2014/main" val="20012"/>
                    </a:ext>
                  </a:extLst>
                </a:gridCol>
                <a:gridCol w="329483">
                  <a:extLst>
                    <a:ext uri="{9D8B030D-6E8A-4147-A177-3AD203B41FA5}">
                      <a16:colId xmlns:a16="http://schemas.microsoft.com/office/drawing/2014/main" val="20013"/>
                    </a:ext>
                  </a:extLst>
                </a:gridCol>
                <a:gridCol w="439315">
                  <a:extLst>
                    <a:ext uri="{9D8B030D-6E8A-4147-A177-3AD203B41FA5}">
                      <a16:colId xmlns:a16="http://schemas.microsoft.com/office/drawing/2014/main" val="20014"/>
                    </a:ext>
                  </a:extLst>
                </a:gridCol>
                <a:gridCol w="439315">
                  <a:extLst>
                    <a:ext uri="{9D8B030D-6E8A-4147-A177-3AD203B41FA5}">
                      <a16:colId xmlns:a16="http://schemas.microsoft.com/office/drawing/2014/main" val="20015"/>
                    </a:ext>
                  </a:extLst>
                </a:gridCol>
                <a:gridCol w="439315">
                  <a:extLst>
                    <a:ext uri="{9D8B030D-6E8A-4147-A177-3AD203B41FA5}">
                      <a16:colId xmlns:a16="http://schemas.microsoft.com/office/drawing/2014/main" val="20016"/>
                    </a:ext>
                  </a:extLst>
                </a:gridCol>
              </a:tblGrid>
              <a:tr h="182734">
                <a:tc rowSpan="2">
                  <a:txBody>
                    <a:bodyPr/>
                    <a:lstStyle/>
                    <a:p>
                      <a:pPr algn="ctr">
                        <a:spcAft>
                          <a:spcPts val="0"/>
                        </a:spcAft>
                      </a:pPr>
                      <a:r>
                        <a:rPr lang="en-IN" sz="1600" dirty="0">
                          <a:effectLst/>
                        </a:rPr>
                        <a:t>Process</a:t>
                      </a:r>
                    </a:p>
                  </a:txBody>
                  <a:tcPr marL="68525" marR="68525" marT="0" marB="0"/>
                </a:tc>
                <a:tc gridSpan="4">
                  <a:txBody>
                    <a:bodyPr/>
                    <a:lstStyle/>
                    <a:p>
                      <a:pPr algn="ctr">
                        <a:spcAft>
                          <a:spcPts val="0"/>
                        </a:spcAft>
                      </a:pPr>
                      <a:r>
                        <a:rPr lang="en-IN" sz="1600" dirty="0">
                          <a:effectLst/>
                        </a:rPr>
                        <a:t>Allocation</a:t>
                      </a:r>
                    </a:p>
                  </a:txBody>
                  <a:tcPr marL="68525" marR="68525"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spcAft>
                          <a:spcPts val="0"/>
                        </a:spcAft>
                      </a:pPr>
                      <a:r>
                        <a:rPr lang="en-IN" sz="1600" dirty="0">
                          <a:effectLst/>
                        </a:rPr>
                        <a:t>Max</a:t>
                      </a:r>
                    </a:p>
                  </a:txBody>
                  <a:tcPr marL="68525" marR="68525"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spcAft>
                          <a:spcPts val="0"/>
                        </a:spcAft>
                      </a:pPr>
                      <a:r>
                        <a:rPr lang="en-IN" sz="1600" dirty="0">
                          <a:effectLst/>
                        </a:rPr>
                        <a:t>Available</a:t>
                      </a:r>
                    </a:p>
                  </a:txBody>
                  <a:tcPr marL="68525" marR="68525"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spcAft>
                          <a:spcPts val="0"/>
                        </a:spcAft>
                      </a:pPr>
                      <a:r>
                        <a:rPr lang="en-IN" sz="1600" dirty="0">
                          <a:effectLst/>
                        </a:rPr>
                        <a:t>Need</a:t>
                      </a:r>
                    </a:p>
                  </a:txBody>
                  <a:tcPr marL="68525" marR="68525" marT="0" marB="0"/>
                </a:tc>
                <a:tc hMerge="1">
                  <a:txBody>
                    <a:bodyPr/>
                    <a:lstStyle/>
                    <a:p>
                      <a:pPr algn="ctr">
                        <a:spcAft>
                          <a:spcPts val="0"/>
                        </a:spcAft>
                      </a:pPr>
                      <a:endParaRPr lang="en-IN" sz="1600" dirty="0">
                        <a:effectLst/>
                      </a:endParaRPr>
                    </a:p>
                  </a:txBody>
                  <a:tcPr marL="68525" marR="68525" marT="0" marB="0"/>
                </a:tc>
                <a:tc hMerge="1">
                  <a:txBody>
                    <a:bodyPr/>
                    <a:lstStyle/>
                    <a:p>
                      <a:pPr algn="ctr">
                        <a:spcAft>
                          <a:spcPts val="0"/>
                        </a:spcAft>
                      </a:pPr>
                      <a:endParaRPr lang="en-IN" sz="1600" dirty="0">
                        <a:effectLst/>
                      </a:endParaRPr>
                    </a:p>
                  </a:txBody>
                  <a:tcPr marL="68525" marR="68525" marT="0" marB="0"/>
                </a:tc>
                <a:tc hMerge="1">
                  <a:txBody>
                    <a:bodyPr/>
                    <a:lstStyle/>
                    <a:p>
                      <a:pPr algn="ctr">
                        <a:spcAft>
                          <a:spcPts val="0"/>
                        </a:spcAft>
                      </a:pPr>
                      <a:endParaRPr lang="en-IN" sz="1600" dirty="0">
                        <a:effectLst/>
                      </a:endParaRPr>
                    </a:p>
                  </a:txBody>
                  <a:tcPr marL="68525" marR="68525" marT="0" marB="0"/>
                </a:tc>
                <a:extLst>
                  <a:ext uri="{0D108BD9-81ED-4DB2-BD59-A6C34878D82A}">
                    <a16:rowId xmlns:a16="http://schemas.microsoft.com/office/drawing/2014/main" val="10000"/>
                  </a:ext>
                </a:extLst>
              </a:tr>
              <a:tr h="182734">
                <a:tc vMerge="1">
                  <a:txBody>
                    <a:bodyPr/>
                    <a:lstStyle/>
                    <a:p>
                      <a:endParaRPr lang="en-IN"/>
                    </a:p>
                  </a:txBody>
                  <a:tcPr/>
                </a:tc>
                <a:tc>
                  <a:txBody>
                    <a:bodyPr/>
                    <a:lstStyle/>
                    <a:p>
                      <a:pPr algn="ctr">
                        <a:spcAft>
                          <a:spcPts val="0"/>
                        </a:spcAft>
                      </a:pPr>
                      <a:r>
                        <a:rPr lang="en-IN" sz="1600">
                          <a:effectLst/>
                        </a:rPr>
                        <a:t>A</a:t>
                      </a:r>
                    </a:p>
                  </a:txBody>
                  <a:tcPr marL="68525" marR="68525" marT="0" marB="0"/>
                </a:tc>
                <a:tc>
                  <a:txBody>
                    <a:bodyPr/>
                    <a:lstStyle/>
                    <a:p>
                      <a:pPr algn="ctr">
                        <a:spcAft>
                          <a:spcPts val="0"/>
                        </a:spcAft>
                      </a:pPr>
                      <a:r>
                        <a:rPr lang="en-IN" sz="1600">
                          <a:effectLst/>
                        </a:rPr>
                        <a:t>B</a:t>
                      </a:r>
                    </a:p>
                  </a:txBody>
                  <a:tcPr marL="68525" marR="68525" marT="0" marB="0"/>
                </a:tc>
                <a:tc>
                  <a:txBody>
                    <a:bodyPr/>
                    <a:lstStyle/>
                    <a:p>
                      <a:pPr algn="ctr">
                        <a:spcAft>
                          <a:spcPts val="0"/>
                        </a:spcAft>
                      </a:pPr>
                      <a:r>
                        <a:rPr lang="en-IN" sz="1600">
                          <a:effectLst/>
                        </a:rPr>
                        <a:t>C</a:t>
                      </a:r>
                    </a:p>
                  </a:txBody>
                  <a:tcPr marL="68525" marR="68525" marT="0" marB="0"/>
                </a:tc>
                <a:tc>
                  <a:txBody>
                    <a:bodyPr/>
                    <a:lstStyle/>
                    <a:p>
                      <a:pPr algn="ctr">
                        <a:spcAft>
                          <a:spcPts val="0"/>
                        </a:spcAft>
                      </a:pPr>
                      <a:r>
                        <a:rPr lang="en-IN" sz="1600">
                          <a:effectLst/>
                        </a:rPr>
                        <a:t>D</a:t>
                      </a:r>
                    </a:p>
                  </a:txBody>
                  <a:tcPr marL="68525" marR="68525" marT="0" marB="0"/>
                </a:tc>
                <a:tc>
                  <a:txBody>
                    <a:bodyPr/>
                    <a:lstStyle/>
                    <a:p>
                      <a:pPr algn="ctr">
                        <a:spcAft>
                          <a:spcPts val="0"/>
                        </a:spcAft>
                      </a:pPr>
                      <a:r>
                        <a:rPr lang="en-IN" sz="1600">
                          <a:effectLst/>
                        </a:rPr>
                        <a:t>A</a:t>
                      </a:r>
                    </a:p>
                  </a:txBody>
                  <a:tcPr marL="68525" marR="68525" marT="0" marB="0"/>
                </a:tc>
                <a:tc>
                  <a:txBody>
                    <a:bodyPr/>
                    <a:lstStyle/>
                    <a:p>
                      <a:pPr algn="ctr">
                        <a:spcAft>
                          <a:spcPts val="0"/>
                        </a:spcAft>
                      </a:pPr>
                      <a:r>
                        <a:rPr lang="en-IN" sz="1600">
                          <a:effectLst/>
                        </a:rPr>
                        <a:t>B</a:t>
                      </a:r>
                    </a:p>
                  </a:txBody>
                  <a:tcPr marL="68525" marR="68525" marT="0" marB="0"/>
                </a:tc>
                <a:tc>
                  <a:txBody>
                    <a:bodyPr/>
                    <a:lstStyle/>
                    <a:p>
                      <a:pPr algn="ctr">
                        <a:spcAft>
                          <a:spcPts val="0"/>
                        </a:spcAft>
                      </a:pPr>
                      <a:r>
                        <a:rPr lang="en-IN" sz="1600">
                          <a:effectLst/>
                        </a:rPr>
                        <a:t>C</a:t>
                      </a:r>
                    </a:p>
                  </a:txBody>
                  <a:tcPr marL="68525" marR="68525" marT="0" marB="0"/>
                </a:tc>
                <a:tc>
                  <a:txBody>
                    <a:bodyPr/>
                    <a:lstStyle/>
                    <a:p>
                      <a:pPr algn="ctr">
                        <a:spcAft>
                          <a:spcPts val="0"/>
                        </a:spcAft>
                      </a:pPr>
                      <a:r>
                        <a:rPr lang="en-IN" sz="1600">
                          <a:effectLst/>
                        </a:rPr>
                        <a:t>D</a:t>
                      </a:r>
                    </a:p>
                  </a:txBody>
                  <a:tcPr marL="68525" marR="68525" marT="0" marB="0"/>
                </a:tc>
                <a:tc>
                  <a:txBody>
                    <a:bodyPr/>
                    <a:lstStyle/>
                    <a:p>
                      <a:pPr algn="ctr">
                        <a:spcAft>
                          <a:spcPts val="0"/>
                        </a:spcAft>
                      </a:pPr>
                      <a:r>
                        <a:rPr lang="en-IN" sz="1600">
                          <a:effectLst/>
                        </a:rPr>
                        <a:t>A</a:t>
                      </a:r>
                    </a:p>
                  </a:txBody>
                  <a:tcPr marL="68525" marR="68525" marT="0" marB="0"/>
                </a:tc>
                <a:tc>
                  <a:txBody>
                    <a:bodyPr/>
                    <a:lstStyle/>
                    <a:p>
                      <a:pPr algn="ctr">
                        <a:spcAft>
                          <a:spcPts val="0"/>
                        </a:spcAft>
                      </a:pPr>
                      <a:r>
                        <a:rPr lang="en-IN" sz="1600">
                          <a:effectLst/>
                        </a:rPr>
                        <a:t>B</a:t>
                      </a:r>
                    </a:p>
                  </a:txBody>
                  <a:tcPr marL="68525" marR="68525" marT="0" marB="0"/>
                </a:tc>
                <a:tc>
                  <a:txBody>
                    <a:bodyPr/>
                    <a:lstStyle/>
                    <a:p>
                      <a:pPr algn="ctr">
                        <a:spcAft>
                          <a:spcPts val="0"/>
                        </a:spcAft>
                      </a:pPr>
                      <a:r>
                        <a:rPr lang="en-IN" sz="1600">
                          <a:effectLst/>
                        </a:rPr>
                        <a:t>C</a:t>
                      </a:r>
                    </a:p>
                  </a:txBody>
                  <a:tcPr marL="68525" marR="68525" marT="0" marB="0"/>
                </a:tc>
                <a:tc>
                  <a:txBody>
                    <a:bodyPr/>
                    <a:lstStyle/>
                    <a:p>
                      <a:pPr algn="ctr">
                        <a:spcAft>
                          <a:spcPts val="0"/>
                        </a:spcAft>
                      </a:pPr>
                      <a:r>
                        <a:rPr lang="en-IN" sz="1600">
                          <a:effectLst/>
                        </a:rPr>
                        <a:t>D</a:t>
                      </a:r>
                    </a:p>
                  </a:txBody>
                  <a:tcPr marL="68525" marR="68525" marT="0" marB="0"/>
                </a:tc>
                <a:tc>
                  <a:txBody>
                    <a:bodyPr/>
                    <a:lstStyle/>
                    <a:p>
                      <a:pPr algn="ctr">
                        <a:spcAft>
                          <a:spcPts val="0"/>
                        </a:spcAft>
                      </a:pPr>
                      <a:r>
                        <a:rPr lang="en-IN" sz="1600" dirty="0">
                          <a:effectLst/>
                        </a:rPr>
                        <a:t>A</a:t>
                      </a:r>
                    </a:p>
                  </a:txBody>
                  <a:tcPr marL="68525" marR="68525" marT="0" marB="0"/>
                </a:tc>
                <a:tc>
                  <a:txBody>
                    <a:bodyPr/>
                    <a:lstStyle/>
                    <a:p>
                      <a:pPr algn="ctr">
                        <a:spcAft>
                          <a:spcPts val="0"/>
                        </a:spcAft>
                      </a:pPr>
                      <a:r>
                        <a:rPr lang="en-IN" sz="1600" dirty="0">
                          <a:effectLst/>
                        </a:rPr>
                        <a:t>B</a:t>
                      </a:r>
                    </a:p>
                  </a:txBody>
                  <a:tcPr marL="68525" marR="68525" marT="0" marB="0"/>
                </a:tc>
                <a:tc>
                  <a:txBody>
                    <a:bodyPr/>
                    <a:lstStyle/>
                    <a:p>
                      <a:pPr algn="ctr">
                        <a:spcAft>
                          <a:spcPts val="0"/>
                        </a:spcAft>
                      </a:pPr>
                      <a:r>
                        <a:rPr lang="en-IN" sz="1600" dirty="0">
                          <a:effectLst/>
                        </a:rPr>
                        <a:t>C</a:t>
                      </a:r>
                    </a:p>
                  </a:txBody>
                  <a:tcPr marL="68525" marR="68525" marT="0" marB="0"/>
                </a:tc>
                <a:tc>
                  <a:txBody>
                    <a:bodyPr/>
                    <a:lstStyle/>
                    <a:p>
                      <a:pPr algn="ctr">
                        <a:spcAft>
                          <a:spcPts val="0"/>
                        </a:spcAft>
                      </a:pPr>
                      <a:r>
                        <a:rPr lang="en-IN" sz="1600" dirty="0">
                          <a:effectLst/>
                        </a:rPr>
                        <a:t>D</a:t>
                      </a:r>
                    </a:p>
                  </a:txBody>
                  <a:tcPr marL="68525" marR="68525" marT="0" marB="0"/>
                </a:tc>
                <a:extLst>
                  <a:ext uri="{0D108BD9-81ED-4DB2-BD59-A6C34878D82A}">
                    <a16:rowId xmlns:a16="http://schemas.microsoft.com/office/drawing/2014/main" val="10001"/>
                  </a:ext>
                </a:extLst>
              </a:tr>
              <a:tr h="274101">
                <a:tc>
                  <a:txBody>
                    <a:bodyPr/>
                    <a:lstStyle/>
                    <a:p>
                      <a:pPr algn="ctr">
                        <a:spcAft>
                          <a:spcPts val="0"/>
                        </a:spcAft>
                      </a:pPr>
                      <a:r>
                        <a:rPr lang="en-IN" sz="1600">
                          <a:effectLst/>
                        </a:rPr>
                        <a:t>P0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0</a:t>
                      </a:r>
                    </a:p>
                  </a:txBody>
                  <a:tcPr marL="68525" marR="68525" marT="0" marB="0"/>
                </a:tc>
                <a:extLst>
                  <a:ext uri="{0D108BD9-81ED-4DB2-BD59-A6C34878D82A}">
                    <a16:rowId xmlns:a16="http://schemas.microsoft.com/office/drawing/2014/main" val="10002"/>
                  </a:ext>
                </a:extLst>
              </a:tr>
              <a:tr h="548202">
                <a:tc>
                  <a:txBody>
                    <a:bodyPr/>
                    <a:lstStyle/>
                    <a:p>
                      <a:pPr algn="ctr">
                        <a:spcAft>
                          <a:spcPts val="0"/>
                        </a:spcAft>
                      </a:pPr>
                      <a:r>
                        <a:rPr lang="en-IN" sz="1600" dirty="0">
                          <a:effectLst/>
                        </a:rPr>
                        <a:t>P1</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dirty="0">
                          <a:effectLst/>
                        </a:rPr>
                        <a:t>7</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7</a:t>
                      </a:r>
                    </a:p>
                  </a:txBody>
                  <a:tcPr marL="68525" marR="68525" marT="0" marB="0"/>
                </a:tc>
                <a:tc>
                  <a:txBody>
                    <a:bodyPr/>
                    <a:lstStyle/>
                    <a:p>
                      <a:pPr algn="ctr">
                        <a:spcAft>
                          <a:spcPts val="0"/>
                        </a:spcAft>
                      </a:pPr>
                      <a:r>
                        <a:rPr lang="en-IN" sz="1600" dirty="0">
                          <a:effectLst/>
                        </a:rPr>
                        <a:t>5</a:t>
                      </a:r>
                    </a:p>
                  </a:txBody>
                  <a:tcPr marL="68525" marR="68525" marT="0" marB="0"/>
                </a:tc>
                <a:tc>
                  <a:txBody>
                    <a:bodyPr/>
                    <a:lstStyle/>
                    <a:p>
                      <a:pPr algn="ctr">
                        <a:spcAft>
                          <a:spcPts val="0"/>
                        </a:spcAft>
                      </a:pPr>
                      <a:r>
                        <a:rPr lang="en-IN" sz="1600" dirty="0">
                          <a:effectLst/>
                        </a:rPr>
                        <a:t>0</a:t>
                      </a:r>
                    </a:p>
                  </a:txBody>
                  <a:tcPr marL="68525" marR="68525" marT="0" marB="0"/>
                </a:tc>
                <a:extLst>
                  <a:ext uri="{0D108BD9-81ED-4DB2-BD59-A6C34878D82A}">
                    <a16:rowId xmlns:a16="http://schemas.microsoft.com/office/drawing/2014/main" val="10003"/>
                  </a:ext>
                </a:extLst>
              </a:tr>
              <a:tr h="548202">
                <a:tc>
                  <a:txBody>
                    <a:bodyPr/>
                    <a:lstStyle/>
                    <a:p>
                      <a:pPr algn="ctr">
                        <a:spcAft>
                          <a:spcPts val="0"/>
                        </a:spcAft>
                      </a:pPr>
                      <a:r>
                        <a:rPr lang="en-IN" sz="1600">
                          <a:effectLst/>
                        </a:rPr>
                        <a:t>P2</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3</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4</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3</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r>
                        <a:rPr lang="en-IN" sz="1600" dirty="0">
                          <a:effectLst/>
                        </a:rPr>
                        <a:t>1</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2</a:t>
                      </a:r>
                    </a:p>
                  </a:txBody>
                  <a:tcPr marL="68525" marR="68525" marT="0" marB="0"/>
                </a:tc>
                <a:extLst>
                  <a:ext uri="{0D108BD9-81ED-4DB2-BD59-A6C34878D82A}">
                    <a16:rowId xmlns:a16="http://schemas.microsoft.com/office/drawing/2014/main" val="10004"/>
                  </a:ext>
                </a:extLst>
              </a:tr>
              <a:tr h="548202">
                <a:tc>
                  <a:txBody>
                    <a:bodyPr/>
                    <a:lstStyle/>
                    <a:p>
                      <a:pPr algn="ctr">
                        <a:spcAft>
                          <a:spcPts val="0"/>
                        </a:spcAft>
                      </a:pPr>
                      <a:r>
                        <a:rPr lang="en-IN" sz="1600">
                          <a:effectLst/>
                        </a:rPr>
                        <a:t>P3</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r>
                        <a:rPr lang="en-IN" sz="1600">
                          <a:effectLst/>
                        </a:rPr>
                        <a:t>3</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2</a:t>
                      </a:r>
                    </a:p>
                  </a:txBody>
                  <a:tcPr marL="68525" marR="68525" marT="0" marB="0"/>
                </a:tc>
                <a:tc>
                  <a:txBody>
                    <a:bodyPr/>
                    <a:lstStyle/>
                    <a:p>
                      <a:pPr algn="ctr">
                        <a:spcAft>
                          <a:spcPts val="0"/>
                        </a:spcAft>
                      </a:pPr>
                      <a:r>
                        <a:rPr lang="en-IN" sz="1600" dirty="0">
                          <a:effectLst/>
                        </a:rPr>
                        <a:t>0</a:t>
                      </a:r>
                    </a:p>
                  </a:txBody>
                  <a:tcPr marL="68525" marR="68525" marT="0" marB="0"/>
                </a:tc>
                <a:extLst>
                  <a:ext uri="{0D108BD9-81ED-4DB2-BD59-A6C34878D82A}">
                    <a16:rowId xmlns:a16="http://schemas.microsoft.com/office/drawing/2014/main" val="10005"/>
                  </a:ext>
                </a:extLst>
              </a:tr>
              <a:tr h="548202">
                <a:tc>
                  <a:txBody>
                    <a:bodyPr/>
                    <a:lstStyle/>
                    <a:p>
                      <a:pPr algn="ctr">
                        <a:spcAft>
                          <a:spcPts val="0"/>
                        </a:spcAft>
                      </a:pPr>
                      <a:r>
                        <a:rPr lang="en-IN" sz="1600">
                          <a:effectLst/>
                        </a:rPr>
                        <a:t>P4</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4</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endParaRPr lang="en-IN" sz="1600">
                        <a:effectLst/>
                      </a:endParaRPr>
                    </a:p>
                  </a:txBody>
                  <a:tcPr marL="68525" marR="68525" marT="0" marB="0"/>
                </a:tc>
                <a:tc>
                  <a:txBody>
                    <a:bodyPr/>
                    <a:lstStyle/>
                    <a:p>
                      <a:endParaRPr lang="en-IN" sz="1600" dirty="0"/>
                    </a:p>
                  </a:txBody>
                  <a:tcPr marL="91367" marR="91367" marT="45683" marB="45683"/>
                </a:tc>
                <a:tc>
                  <a:txBody>
                    <a:bodyPr/>
                    <a:lstStyle/>
                    <a:p>
                      <a:r>
                        <a:rPr lang="en-IN" sz="1600" dirty="0"/>
                        <a:t>0</a:t>
                      </a:r>
                    </a:p>
                  </a:txBody>
                  <a:tcPr marL="91367" marR="91367" marT="45683" marB="45683"/>
                </a:tc>
                <a:tc>
                  <a:txBody>
                    <a:bodyPr/>
                    <a:lstStyle/>
                    <a:p>
                      <a:r>
                        <a:rPr lang="en-IN" sz="1600" dirty="0"/>
                        <a:t>6</a:t>
                      </a:r>
                    </a:p>
                  </a:txBody>
                  <a:tcPr marL="91367" marR="91367" marT="45683" marB="45683"/>
                </a:tc>
                <a:tc>
                  <a:txBody>
                    <a:bodyPr/>
                    <a:lstStyle/>
                    <a:p>
                      <a:r>
                        <a:rPr lang="en-IN" sz="1600" dirty="0"/>
                        <a:t>4</a:t>
                      </a:r>
                    </a:p>
                  </a:txBody>
                  <a:tcPr marL="91367" marR="91367" marT="45683" marB="45683"/>
                </a:tc>
                <a:tc>
                  <a:txBody>
                    <a:bodyPr/>
                    <a:lstStyle/>
                    <a:p>
                      <a:r>
                        <a:rPr lang="en-IN" sz="1600" dirty="0"/>
                        <a:t>2</a:t>
                      </a:r>
                    </a:p>
                  </a:txBody>
                  <a:tcPr marL="91367" marR="91367" marT="45683" marB="45683"/>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fld id="{CC241B03-08DC-4BFF-9A30-22AE298AD750}"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88</a:t>
            </a:fld>
            <a:endParaRPr lang="en-US"/>
          </a:p>
        </p:txBody>
      </p:sp>
      <p:sp>
        <p:nvSpPr>
          <p:cNvPr id="8" name="Rectangle 1"/>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556121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191000"/>
            <a:ext cx="3886200" cy="1143000"/>
          </a:xfrm>
        </p:spPr>
        <p:txBody>
          <a:bodyPr>
            <a:noAutofit/>
          </a:bodyPr>
          <a:lstStyle/>
          <a:p>
            <a:pPr algn="l"/>
            <a:br>
              <a:rPr lang="en-IN" sz="2000" dirty="0"/>
            </a:br>
            <a:r>
              <a:rPr lang="en-IN" sz="2000" dirty="0"/>
              <a:t>Work=[1,5,2,0]</a:t>
            </a:r>
            <a:br>
              <a:rPr lang="en-IN" sz="2000" dirty="0"/>
            </a:br>
            <a:r>
              <a:rPr lang="en-IN" sz="2000" dirty="0"/>
              <a:t>For P) Need </a:t>
            </a:r>
            <a:r>
              <a:rPr lang="en-US" altLang="en-US" sz="2000" dirty="0">
                <a:sym typeface="Symbol" pitchFamily="18" charset="2"/>
              </a:rPr>
              <a:t>  Work, so Safe Sequence=&lt;P0&gt;</a:t>
            </a:r>
            <a:br>
              <a:rPr lang="en-US" altLang="en-US" sz="2000" dirty="0">
                <a:sym typeface="Symbol" pitchFamily="18" charset="2"/>
              </a:rPr>
            </a:br>
            <a:r>
              <a:rPr lang="en-US" altLang="en-US" sz="2000" dirty="0">
                <a:sym typeface="Symbol" pitchFamily="18" charset="2"/>
              </a:rPr>
              <a:t>Work=[1,5,2,0]+[0,0,1,2]</a:t>
            </a:r>
            <a:br>
              <a:rPr lang="en-US" altLang="en-US" sz="2000" dirty="0">
                <a:sym typeface="Symbol" pitchFamily="18" charset="2"/>
              </a:rPr>
            </a:br>
            <a:r>
              <a:rPr lang="en-US" altLang="en-US" sz="2000" dirty="0">
                <a:sym typeface="Symbol" pitchFamily="18" charset="2"/>
              </a:rPr>
              <a:t>Work=[1,5,3,2]</a:t>
            </a:r>
            <a:br>
              <a:rPr lang="en-US" altLang="en-US" sz="2000" dirty="0">
                <a:sym typeface="Symbol" pitchFamily="18" charset="2"/>
              </a:rPr>
            </a:br>
            <a:r>
              <a:rPr lang="en-IN" sz="2000" dirty="0"/>
              <a:t>For P1, Need is not </a:t>
            </a:r>
            <a:r>
              <a:rPr lang="en-US" altLang="en-US" sz="2000" dirty="0">
                <a:sym typeface="Symbol" pitchFamily="18" charset="2"/>
              </a:rPr>
              <a:t>  Work</a:t>
            </a:r>
            <a:br>
              <a:rPr lang="en-US" altLang="en-US" sz="2000" dirty="0">
                <a:sym typeface="Symbol" pitchFamily="18" charset="2"/>
              </a:rPr>
            </a:br>
            <a:r>
              <a:rPr lang="en-US" altLang="en-US" sz="2000" dirty="0">
                <a:sym typeface="Symbol" pitchFamily="18" charset="2"/>
              </a:rPr>
              <a:t>P1 must wait</a:t>
            </a:r>
            <a:br>
              <a:rPr lang="en-US" altLang="en-US" sz="2000" dirty="0">
                <a:sym typeface="Symbol" pitchFamily="18" charset="2"/>
              </a:rPr>
            </a:br>
            <a:r>
              <a:rPr lang="en-US" altLang="en-US" sz="2000" dirty="0">
                <a:sym typeface="Symbol" pitchFamily="18" charset="2"/>
              </a:rPr>
              <a:t>For P2, Need   Work i.e. [1,0,0,2]&lt;[1,5,3,2]</a:t>
            </a:r>
            <a:br>
              <a:rPr lang="en-US" altLang="en-US" sz="2000" dirty="0">
                <a:sym typeface="Symbol" pitchFamily="18" charset="2"/>
              </a:rPr>
            </a:br>
            <a:r>
              <a:rPr lang="en-US" altLang="en-US" sz="2000" dirty="0">
                <a:sym typeface="Symbol" pitchFamily="18" charset="2"/>
              </a:rPr>
              <a:t>So Safe Sequence=&lt;P0,P2&gt;</a:t>
            </a:r>
            <a:br>
              <a:rPr lang="en-US" altLang="en-US" sz="2000" dirty="0">
                <a:sym typeface="Symbol" pitchFamily="18" charset="2"/>
              </a:rPr>
            </a:br>
            <a:r>
              <a:rPr lang="en-US" altLang="en-US" sz="2000" dirty="0">
                <a:sym typeface="Symbol" pitchFamily="18" charset="2"/>
              </a:rPr>
              <a:t>Work=[1,5,3,2]+[1,3,5,4]</a:t>
            </a:r>
            <a:br>
              <a:rPr lang="en-US" altLang="en-US" sz="2000" dirty="0">
                <a:sym typeface="Symbol" pitchFamily="18" charset="2"/>
              </a:rPr>
            </a:br>
            <a:r>
              <a:rPr lang="en-US" altLang="en-US" sz="2000" dirty="0">
                <a:sym typeface="Symbol" pitchFamily="18" charset="2"/>
              </a:rPr>
              <a:t>=[2,8,8,6]</a:t>
            </a:r>
            <a:br>
              <a:rPr lang="en-US" altLang="en-US" sz="2000" dirty="0">
                <a:sym typeface="Symbol" pitchFamily="18" charset="2"/>
              </a:rPr>
            </a:br>
            <a:endParaRPr lang="en-IN" sz="20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438551310"/>
              </p:ext>
            </p:extLst>
          </p:nvPr>
        </p:nvGraphicFramePr>
        <p:xfrm>
          <a:off x="533400" y="13855"/>
          <a:ext cx="8000993" cy="2682240"/>
        </p:xfrm>
        <a:graphic>
          <a:graphicData uri="http://schemas.openxmlformats.org/drawingml/2006/table">
            <a:tbl>
              <a:tblPr firstRow="1" firstCol="1" bandRow="1">
                <a:tableStyleId>{5940675A-B579-460E-94D1-54222C63F5DA}</a:tableStyleId>
              </a:tblPr>
              <a:tblGrid>
                <a:gridCol w="1081785">
                  <a:extLst>
                    <a:ext uri="{9D8B030D-6E8A-4147-A177-3AD203B41FA5}">
                      <a16:colId xmlns:a16="http://schemas.microsoft.com/office/drawing/2014/main" val="20000"/>
                    </a:ext>
                  </a:extLst>
                </a:gridCol>
                <a:gridCol w="439315">
                  <a:extLst>
                    <a:ext uri="{9D8B030D-6E8A-4147-A177-3AD203B41FA5}">
                      <a16:colId xmlns:a16="http://schemas.microsoft.com/office/drawing/2014/main" val="20001"/>
                    </a:ext>
                  </a:extLst>
                </a:gridCol>
                <a:gridCol w="439315">
                  <a:extLst>
                    <a:ext uri="{9D8B030D-6E8A-4147-A177-3AD203B41FA5}">
                      <a16:colId xmlns:a16="http://schemas.microsoft.com/office/drawing/2014/main" val="20002"/>
                    </a:ext>
                  </a:extLst>
                </a:gridCol>
                <a:gridCol w="439315">
                  <a:extLst>
                    <a:ext uri="{9D8B030D-6E8A-4147-A177-3AD203B41FA5}">
                      <a16:colId xmlns:a16="http://schemas.microsoft.com/office/drawing/2014/main" val="20003"/>
                    </a:ext>
                  </a:extLst>
                </a:gridCol>
                <a:gridCol w="439315">
                  <a:extLst>
                    <a:ext uri="{9D8B030D-6E8A-4147-A177-3AD203B41FA5}">
                      <a16:colId xmlns:a16="http://schemas.microsoft.com/office/drawing/2014/main" val="20004"/>
                    </a:ext>
                  </a:extLst>
                </a:gridCol>
                <a:gridCol w="439315">
                  <a:extLst>
                    <a:ext uri="{9D8B030D-6E8A-4147-A177-3AD203B41FA5}">
                      <a16:colId xmlns:a16="http://schemas.microsoft.com/office/drawing/2014/main" val="20005"/>
                    </a:ext>
                  </a:extLst>
                </a:gridCol>
                <a:gridCol w="439315">
                  <a:extLst>
                    <a:ext uri="{9D8B030D-6E8A-4147-A177-3AD203B41FA5}">
                      <a16:colId xmlns:a16="http://schemas.microsoft.com/office/drawing/2014/main" val="20006"/>
                    </a:ext>
                  </a:extLst>
                </a:gridCol>
                <a:gridCol w="439315">
                  <a:extLst>
                    <a:ext uri="{9D8B030D-6E8A-4147-A177-3AD203B41FA5}">
                      <a16:colId xmlns:a16="http://schemas.microsoft.com/office/drawing/2014/main" val="20007"/>
                    </a:ext>
                  </a:extLst>
                </a:gridCol>
                <a:gridCol w="439315">
                  <a:extLst>
                    <a:ext uri="{9D8B030D-6E8A-4147-A177-3AD203B41FA5}">
                      <a16:colId xmlns:a16="http://schemas.microsoft.com/office/drawing/2014/main" val="20008"/>
                    </a:ext>
                  </a:extLst>
                </a:gridCol>
                <a:gridCol w="439315">
                  <a:extLst>
                    <a:ext uri="{9D8B030D-6E8A-4147-A177-3AD203B41FA5}">
                      <a16:colId xmlns:a16="http://schemas.microsoft.com/office/drawing/2014/main" val="20009"/>
                    </a:ext>
                  </a:extLst>
                </a:gridCol>
                <a:gridCol w="439315">
                  <a:extLst>
                    <a:ext uri="{9D8B030D-6E8A-4147-A177-3AD203B41FA5}">
                      <a16:colId xmlns:a16="http://schemas.microsoft.com/office/drawing/2014/main" val="20010"/>
                    </a:ext>
                  </a:extLst>
                </a:gridCol>
                <a:gridCol w="439315">
                  <a:extLst>
                    <a:ext uri="{9D8B030D-6E8A-4147-A177-3AD203B41FA5}">
                      <a16:colId xmlns:a16="http://schemas.microsoft.com/office/drawing/2014/main" val="20011"/>
                    </a:ext>
                  </a:extLst>
                </a:gridCol>
                <a:gridCol w="439315">
                  <a:extLst>
                    <a:ext uri="{9D8B030D-6E8A-4147-A177-3AD203B41FA5}">
                      <a16:colId xmlns:a16="http://schemas.microsoft.com/office/drawing/2014/main" val="20012"/>
                    </a:ext>
                  </a:extLst>
                </a:gridCol>
                <a:gridCol w="329483">
                  <a:extLst>
                    <a:ext uri="{9D8B030D-6E8A-4147-A177-3AD203B41FA5}">
                      <a16:colId xmlns:a16="http://schemas.microsoft.com/office/drawing/2014/main" val="20013"/>
                    </a:ext>
                  </a:extLst>
                </a:gridCol>
                <a:gridCol w="439315">
                  <a:extLst>
                    <a:ext uri="{9D8B030D-6E8A-4147-A177-3AD203B41FA5}">
                      <a16:colId xmlns:a16="http://schemas.microsoft.com/office/drawing/2014/main" val="20014"/>
                    </a:ext>
                  </a:extLst>
                </a:gridCol>
                <a:gridCol w="439315">
                  <a:extLst>
                    <a:ext uri="{9D8B030D-6E8A-4147-A177-3AD203B41FA5}">
                      <a16:colId xmlns:a16="http://schemas.microsoft.com/office/drawing/2014/main" val="20015"/>
                    </a:ext>
                  </a:extLst>
                </a:gridCol>
                <a:gridCol w="439315">
                  <a:extLst>
                    <a:ext uri="{9D8B030D-6E8A-4147-A177-3AD203B41FA5}">
                      <a16:colId xmlns:a16="http://schemas.microsoft.com/office/drawing/2014/main" val="20016"/>
                    </a:ext>
                  </a:extLst>
                </a:gridCol>
              </a:tblGrid>
              <a:tr h="214745">
                <a:tc rowSpan="2">
                  <a:txBody>
                    <a:bodyPr/>
                    <a:lstStyle/>
                    <a:p>
                      <a:pPr algn="ctr">
                        <a:spcAft>
                          <a:spcPts val="0"/>
                        </a:spcAft>
                      </a:pPr>
                      <a:r>
                        <a:rPr lang="en-IN" sz="1600" dirty="0">
                          <a:effectLst/>
                        </a:rPr>
                        <a:t>Process</a:t>
                      </a:r>
                    </a:p>
                  </a:txBody>
                  <a:tcPr marL="68525" marR="68525" marT="0" marB="0"/>
                </a:tc>
                <a:tc gridSpan="4">
                  <a:txBody>
                    <a:bodyPr/>
                    <a:lstStyle/>
                    <a:p>
                      <a:pPr algn="ctr">
                        <a:spcAft>
                          <a:spcPts val="0"/>
                        </a:spcAft>
                      </a:pPr>
                      <a:r>
                        <a:rPr lang="en-IN" sz="1600" dirty="0">
                          <a:effectLst/>
                        </a:rPr>
                        <a:t>Allocation</a:t>
                      </a:r>
                    </a:p>
                  </a:txBody>
                  <a:tcPr marL="68525" marR="68525"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spcAft>
                          <a:spcPts val="0"/>
                        </a:spcAft>
                      </a:pPr>
                      <a:r>
                        <a:rPr lang="en-IN" sz="1600" dirty="0">
                          <a:effectLst/>
                        </a:rPr>
                        <a:t>Max</a:t>
                      </a:r>
                    </a:p>
                  </a:txBody>
                  <a:tcPr marL="68525" marR="68525"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spcAft>
                          <a:spcPts val="0"/>
                        </a:spcAft>
                      </a:pPr>
                      <a:r>
                        <a:rPr lang="en-IN" sz="1600" dirty="0">
                          <a:effectLst/>
                        </a:rPr>
                        <a:t>Available</a:t>
                      </a:r>
                    </a:p>
                  </a:txBody>
                  <a:tcPr marL="68525" marR="68525"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spcAft>
                          <a:spcPts val="0"/>
                        </a:spcAft>
                      </a:pPr>
                      <a:r>
                        <a:rPr lang="en-IN" sz="1600" dirty="0">
                          <a:effectLst/>
                        </a:rPr>
                        <a:t>Need</a:t>
                      </a:r>
                    </a:p>
                  </a:txBody>
                  <a:tcPr marL="68525" marR="68525" marT="0" marB="0"/>
                </a:tc>
                <a:tc hMerge="1">
                  <a:txBody>
                    <a:bodyPr/>
                    <a:lstStyle/>
                    <a:p>
                      <a:pPr algn="ctr">
                        <a:spcAft>
                          <a:spcPts val="0"/>
                        </a:spcAft>
                      </a:pPr>
                      <a:endParaRPr lang="en-IN" sz="1600" dirty="0">
                        <a:effectLst/>
                      </a:endParaRPr>
                    </a:p>
                  </a:txBody>
                  <a:tcPr marL="68525" marR="68525" marT="0" marB="0"/>
                </a:tc>
                <a:tc hMerge="1">
                  <a:txBody>
                    <a:bodyPr/>
                    <a:lstStyle/>
                    <a:p>
                      <a:pPr algn="ctr">
                        <a:spcAft>
                          <a:spcPts val="0"/>
                        </a:spcAft>
                      </a:pPr>
                      <a:endParaRPr lang="en-IN" sz="1600" dirty="0">
                        <a:effectLst/>
                      </a:endParaRPr>
                    </a:p>
                  </a:txBody>
                  <a:tcPr marL="68525" marR="68525" marT="0" marB="0"/>
                </a:tc>
                <a:tc hMerge="1">
                  <a:txBody>
                    <a:bodyPr/>
                    <a:lstStyle/>
                    <a:p>
                      <a:pPr algn="ctr">
                        <a:spcAft>
                          <a:spcPts val="0"/>
                        </a:spcAft>
                      </a:pPr>
                      <a:endParaRPr lang="en-IN" sz="1600" dirty="0">
                        <a:effectLst/>
                      </a:endParaRPr>
                    </a:p>
                  </a:txBody>
                  <a:tcPr marL="68525" marR="68525" marT="0" marB="0"/>
                </a:tc>
                <a:extLst>
                  <a:ext uri="{0D108BD9-81ED-4DB2-BD59-A6C34878D82A}">
                    <a16:rowId xmlns:a16="http://schemas.microsoft.com/office/drawing/2014/main" val="10000"/>
                  </a:ext>
                </a:extLst>
              </a:tr>
              <a:tr h="214745">
                <a:tc vMerge="1">
                  <a:txBody>
                    <a:bodyPr/>
                    <a:lstStyle/>
                    <a:p>
                      <a:endParaRPr lang="en-IN"/>
                    </a:p>
                  </a:txBody>
                  <a:tcPr/>
                </a:tc>
                <a:tc>
                  <a:txBody>
                    <a:bodyPr/>
                    <a:lstStyle/>
                    <a:p>
                      <a:pPr algn="ctr">
                        <a:spcAft>
                          <a:spcPts val="0"/>
                        </a:spcAft>
                      </a:pPr>
                      <a:r>
                        <a:rPr lang="en-IN" sz="1600">
                          <a:effectLst/>
                        </a:rPr>
                        <a:t>A</a:t>
                      </a:r>
                    </a:p>
                  </a:txBody>
                  <a:tcPr marL="68525" marR="68525" marT="0" marB="0"/>
                </a:tc>
                <a:tc>
                  <a:txBody>
                    <a:bodyPr/>
                    <a:lstStyle/>
                    <a:p>
                      <a:pPr algn="ctr">
                        <a:spcAft>
                          <a:spcPts val="0"/>
                        </a:spcAft>
                      </a:pPr>
                      <a:r>
                        <a:rPr lang="en-IN" sz="1600">
                          <a:effectLst/>
                        </a:rPr>
                        <a:t>B</a:t>
                      </a:r>
                    </a:p>
                  </a:txBody>
                  <a:tcPr marL="68525" marR="68525" marT="0" marB="0"/>
                </a:tc>
                <a:tc>
                  <a:txBody>
                    <a:bodyPr/>
                    <a:lstStyle/>
                    <a:p>
                      <a:pPr algn="ctr">
                        <a:spcAft>
                          <a:spcPts val="0"/>
                        </a:spcAft>
                      </a:pPr>
                      <a:r>
                        <a:rPr lang="en-IN" sz="1600">
                          <a:effectLst/>
                        </a:rPr>
                        <a:t>C</a:t>
                      </a:r>
                    </a:p>
                  </a:txBody>
                  <a:tcPr marL="68525" marR="68525" marT="0" marB="0"/>
                </a:tc>
                <a:tc>
                  <a:txBody>
                    <a:bodyPr/>
                    <a:lstStyle/>
                    <a:p>
                      <a:pPr algn="ctr">
                        <a:spcAft>
                          <a:spcPts val="0"/>
                        </a:spcAft>
                      </a:pPr>
                      <a:r>
                        <a:rPr lang="en-IN" sz="1600">
                          <a:effectLst/>
                        </a:rPr>
                        <a:t>D</a:t>
                      </a:r>
                    </a:p>
                  </a:txBody>
                  <a:tcPr marL="68525" marR="68525" marT="0" marB="0"/>
                </a:tc>
                <a:tc>
                  <a:txBody>
                    <a:bodyPr/>
                    <a:lstStyle/>
                    <a:p>
                      <a:pPr algn="ctr">
                        <a:spcAft>
                          <a:spcPts val="0"/>
                        </a:spcAft>
                      </a:pPr>
                      <a:r>
                        <a:rPr lang="en-IN" sz="1600">
                          <a:effectLst/>
                        </a:rPr>
                        <a:t>A</a:t>
                      </a:r>
                    </a:p>
                  </a:txBody>
                  <a:tcPr marL="68525" marR="68525" marT="0" marB="0"/>
                </a:tc>
                <a:tc>
                  <a:txBody>
                    <a:bodyPr/>
                    <a:lstStyle/>
                    <a:p>
                      <a:pPr algn="ctr">
                        <a:spcAft>
                          <a:spcPts val="0"/>
                        </a:spcAft>
                      </a:pPr>
                      <a:r>
                        <a:rPr lang="en-IN" sz="1600">
                          <a:effectLst/>
                        </a:rPr>
                        <a:t>B</a:t>
                      </a:r>
                    </a:p>
                  </a:txBody>
                  <a:tcPr marL="68525" marR="68525" marT="0" marB="0"/>
                </a:tc>
                <a:tc>
                  <a:txBody>
                    <a:bodyPr/>
                    <a:lstStyle/>
                    <a:p>
                      <a:pPr algn="ctr">
                        <a:spcAft>
                          <a:spcPts val="0"/>
                        </a:spcAft>
                      </a:pPr>
                      <a:r>
                        <a:rPr lang="en-IN" sz="1600">
                          <a:effectLst/>
                        </a:rPr>
                        <a:t>C</a:t>
                      </a:r>
                    </a:p>
                  </a:txBody>
                  <a:tcPr marL="68525" marR="68525" marT="0" marB="0"/>
                </a:tc>
                <a:tc>
                  <a:txBody>
                    <a:bodyPr/>
                    <a:lstStyle/>
                    <a:p>
                      <a:pPr algn="ctr">
                        <a:spcAft>
                          <a:spcPts val="0"/>
                        </a:spcAft>
                      </a:pPr>
                      <a:r>
                        <a:rPr lang="en-IN" sz="1600">
                          <a:effectLst/>
                        </a:rPr>
                        <a:t>D</a:t>
                      </a:r>
                    </a:p>
                  </a:txBody>
                  <a:tcPr marL="68525" marR="68525" marT="0" marB="0"/>
                </a:tc>
                <a:tc>
                  <a:txBody>
                    <a:bodyPr/>
                    <a:lstStyle/>
                    <a:p>
                      <a:pPr algn="ctr">
                        <a:spcAft>
                          <a:spcPts val="0"/>
                        </a:spcAft>
                      </a:pPr>
                      <a:r>
                        <a:rPr lang="en-IN" sz="1600">
                          <a:effectLst/>
                        </a:rPr>
                        <a:t>A</a:t>
                      </a:r>
                    </a:p>
                  </a:txBody>
                  <a:tcPr marL="68525" marR="68525" marT="0" marB="0"/>
                </a:tc>
                <a:tc>
                  <a:txBody>
                    <a:bodyPr/>
                    <a:lstStyle/>
                    <a:p>
                      <a:pPr algn="ctr">
                        <a:spcAft>
                          <a:spcPts val="0"/>
                        </a:spcAft>
                      </a:pPr>
                      <a:r>
                        <a:rPr lang="en-IN" sz="1600">
                          <a:effectLst/>
                        </a:rPr>
                        <a:t>B</a:t>
                      </a:r>
                    </a:p>
                  </a:txBody>
                  <a:tcPr marL="68525" marR="68525" marT="0" marB="0"/>
                </a:tc>
                <a:tc>
                  <a:txBody>
                    <a:bodyPr/>
                    <a:lstStyle/>
                    <a:p>
                      <a:pPr algn="ctr">
                        <a:spcAft>
                          <a:spcPts val="0"/>
                        </a:spcAft>
                      </a:pPr>
                      <a:r>
                        <a:rPr lang="en-IN" sz="1600">
                          <a:effectLst/>
                        </a:rPr>
                        <a:t>C</a:t>
                      </a:r>
                    </a:p>
                  </a:txBody>
                  <a:tcPr marL="68525" marR="68525" marT="0" marB="0"/>
                </a:tc>
                <a:tc>
                  <a:txBody>
                    <a:bodyPr/>
                    <a:lstStyle/>
                    <a:p>
                      <a:pPr algn="ctr">
                        <a:spcAft>
                          <a:spcPts val="0"/>
                        </a:spcAft>
                      </a:pPr>
                      <a:r>
                        <a:rPr lang="en-IN" sz="1600">
                          <a:effectLst/>
                        </a:rPr>
                        <a:t>D</a:t>
                      </a:r>
                    </a:p>
                  </a:txBody>
                  <a:tcPr marL="68525" marR="68525" marT="0" marB="0"/>
                </a:tc>
                <a:tc>
                  <a:txBody>
                    <a:bodyPr/>
                    <a:lstStyle/>
                    <a:p>
                      <a:pPr algn="ctr">
                        <a:spcAft>
                          <a:spcPts val="0"/>
                        </a:spcAft>
                      </a:pPr>
                      <a:r>
                        <a:rPr lang="en-IN" sz="1600" dirty="0">
                          <a:effectLst/>
                        </a:rPr>
                        <a:t>A</a:t>
                      </a:r>
                    </a:p>
                  </a:txBody>
                  <a:tcPr marL="68525" marR="68525" marT="0" marB="0"/>
                </a:tc>
                <a:tc>
                  <a:txBody>
                    <a:bodyPr/>
                    <a:lstStyle/>
                    <a:p>
                      <a:pPr algn="ctr">
                        <a:spcAft>
                          <a:spcPts val="0"/>
                        </a:spcAft>
                      </a:pPr>
                      <a:r>
                        <a:rPr lang="en-IN" sz="1600" dirty="0">
                          <a:effectLst/>
                        </a:rPr>
                        <a:t>B</a:t>
                      </a:r>
                    </a:p>
                  </a:txBody>
                  <a:tcPr marL="68525" marR="68525" marT="0" marB="0"/>
                </a:tc>
                <a:tc>
                  <a:txBody>
                    <a:bodyPr/>
                    <a:lstStyle/>
                    <a:p>
                      <a:pPr algn="ctr">
                        <a:spcAft>
                          <a:spcPts val="0"/>
                        </a:spcAft>
                      </a:pPr>
                      <a:r>
                        <a:rPr lang="en-IN" sz="1600" dirty="0">
                          <a:effectLst/>
                        </a:rPr>
                        <a:t>C</a:t>
                      </a:r>
                    </a:p>
                  </a:txBody>
                  <a:tcPr marL="68525" marR="68525" marT="0" marB="0"/>
                </a:tc>
                <a:tc>
                  <a:txBody>
                    <a:bodyPr/>
                    <a:lstStyle/>
                    <a:p>
                      <a:pPr algn="ctr">
                        <a:spcAft>
                          <a:spcPts val="0"/>
                        </a:spcAft>
                      </a:pPr>
                      <a:r>
                        <a:rPr lang="en-IN" sz="1600" dirty="0">
                          <a:effectLst/>
                        </a:rPr>
                        <a:t>D</a:t>
                      </a:r>
                    </a:p>
                  </a:txBody>
                  <a:tcPr marL="68525" marR="68525" marT="0" marB="0"/>
                </a:tc>
                <a:extLst>
                  <a:ext uri="{0D108BD9-81ED-4DB2-BD59-A6C34878D82A}">
                    <a16:rowId xmlns:a16="http://schemas.microsoft.com/office/drawing/2014/main" val="10001"/>
                  </a:ext>
                </a:extLst>
              </a:tr>
              <a:tr h="214745">
                <a:tc>
                  <a:txBody>
                    <a:bodyPr/>
                    <a:lstStyle/>
                    <a:p>
                      <a:pPr algn="ctr">
                        <a:spcAft>
                          <a:spcPts val="0"/>
                        </a:spcAft>
                      </a:pPr>
                      <a:r>
                        <a:rPr lang="en-IN" sz="1600">
                          <a:effectLst/>
                        </a:rPr>
                        <a:t>P0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0</a:t>
                      </a:r>
                    </a:p>
                  </a:txBody>
                  <a:tcPr marL="68525" marR="68525" marT="0" marB="0"/>
                </a:tc>
                <a:extLst>
                  <a:ext uri="{0D108BD9-81ED-4DB2-BD59-A6C34878D82A}">
                    <a16:rowId xmlns:a16="http://schemas.microsoft.com/office/drawing/2014/main" val="10002"/>
                  </a:ext>
                </a:extLst>
              </a:tr>
              <a:tr h="429491">
                <a:tc>
                  <a:txBody>
                    <a:bodyPr/>
                    <a:lstStyle/>
                    <a:p>
                      <a:pPr algn="ctr">
                        <a:spcAft>
                          <a:spcPts val="0"/>
                        </a:spcAft>
                      </a:pPr>
                      <a:r>
                        <a:rPr lang="en-IN" sz="1600" dirty="0">
                          <a:effectLst/>
                        </a:rPr>
                        <a:t>P1</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dirty="0">
                          <a:effectLst/>
                        </a:rPr>
                        <a:t>7</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7</a:t>
                      </a:r>
                    </a:p>
                  </a:txBody>
                  <a:tcPr marL="68525" marR="68525" marT="0" marB="0"/>
                </a:tc>
                <a:tc>
                  <a:txBody>
                    <a:bodyPr/>
                    <a:lstStyle/>
                    <a:p>
                      <a:pPr algn="ctr">
                        <a:spcAft>
                          <a:spcPts val="0"/>
                        </a:spcAft>
                      </a:pPr>
                      <a:r>
                        <a:rPr lang="en-IN" sz="1600" dirty="0">
                          <a:effectLst/>
                        </a:rPr>
                        <a:t>5</a:t>
                      </a:r>
                    </a:p>
                  </a:txBody>
                  <a:tcPr marL="68525" marR="68525" marT="0" marB="0"/>
                </a:tc>
                <a:tc>
                  <a:txBody>
                    <a:bodyPr/>
                    <a:lstStyle/>
                    <a:p>
                      <a:pPr algn="ctr">
                        <a:spcAft>
                          <a:spcPts val="0"/>
                        </a:spcAft>
                      </a:pPr>
                      <a:r>
                        <a:rPr lang="en-IN" sz="1600" dirty="0">
                          <a:effectLst/>
                        </a:rPr>
                        <a:t>0</a:t>
                      </a:r>
                    </a:p>
                  </a:txBody>
                  <a:tcPr marL="68525" marR="68525" marT="0" marB="0"/>
                </a:tc>
                <a:extLst>
                  <a:ext uri="{0D108BD9-81ED-4DB2-BD59-A6C34878D82A}">
                    <a16:rowId xmlns:a16="http://schemas.microsoft.com/office/drawing/2014/main" val="10003"/>
                  </a:ext>
                </a:extLst>
              </a:tr>
              <a:tr h="429491">
                <a:tc>
                  <a:txBody>
                    <a:bodyPr/>
                    <a:lstStyle/>
                    <a:p>
                      <a:pPr algn="ctr">
                        <a:spcAft>
                          <a:spcPts val="0"/>
                        </a:spcAft>
                      </a:pPr>
                      <a:r>
                        <a:rPr lang="en-IN" sz="1600">
                          <a:effectLst/>
                        </a:rPr>
                        <a:t>P2</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3</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4</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3</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r>
                        <a:rPr lang="en-IN" sz="1600" dirty="0">
                          <a:effectLst/>
                        </a:rPr>
                        <a:t>1</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2</a:t>
                      </a:r>
                    </a:p>
                  </a:txBody>
                  <a:tcPr marL="68525" marR="68525" marT="0" marB="0"/>
                </a:tc>
                <a:extLst>
                  <a:ext uri="{0D108BD9-81ED-4DB2-BD59-A6C34878D82A}">
                    <a16:rowId xmlns:a16="http://schemas.microsoft.com/office/drawing/2014/main" val="10004"/>
                  </a:ext>
                </a:extLst>
              </a:tr>
              <a:tr h="429491">
                <a:tc>
                  <a:txBody>
                    <a:bodyPr/>
                    <a:lstStyle/>
                    <a:p>
                      <a:pPr algn="ctr">
                        <a:spcAft>
                          <a:spcPts val="0"/>
                        </a:spcAft>
                      </a:pPr>
                      <a:r>
                        <a:rPr lang="en-IN" sz="1600">
                          <a:effectLst/>
                        </a:rPr>
                        <a:t>P3</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r>
                        <a:rPr lang="en-IN" sz="1600">
                          <a:effectLst/>
                        </a:rPr>
                        <a:t>3</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2</a:t>
                      </a:r>
                    </a:p>
                  </a:txBody>
                  <a:tcPr marL="68525" marR="68525" marT="0" marB="0"/>
                </a:tc>
                <a:tc>
                  <a:txBody>
                    <a:bodyPr/>
                    <a:lstStyle/>
                    <a:p>
                      <a:pPr algn="ctr">
                        <a:spcAft>
                          <a:spcPts val="0"/>
                        </a:spcAft>
                      </a:pPr>
                      <a:r>
                        <a:rPr lang="en-IN" sz="1600" dirty="0">
                          <a:effectLst/>
                        </a:rPr>
                        <a:t>0</a:t>
                      </a:r>
                    </a:p>
                  </a:txBody>
                  <a:tcPr marL="68525" marR="68525" marT="0" marB="0"/>
                </a:tc>
                <a:extLst>
                  <a:ext uri="{0D108BD9-81ED-4DB2-BD59-A6C34878D82A}">
                    <a16:rowId xmlns:a16="http://schemas.microsoft.com/office/drawing/2014/main" val="10005"/>
                  </a:ext>
                </a:extLst>
              </a:tr>
              <a:tr h="429491">
                <a:tc>
                  <a:txBody>
                    <a:bodyPr/>
                    <a:lstStyle/>
                    <a:p>
                      <a:pPr algn="ctr">
                        <a:spcAft>
                          <a:spcPts val="0"/>
                        </a:spcAft>
                      </a:pPr>
                      <a:r>
                        <a:rPr lang="en-IN" sz="1600">
                          <a:effectLst/>
                        </a:rPr>
                        <a:t>P4</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4</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endParaRPr lang="en-IN" sz="1600">
                        <a:effectLst/>
                      </a:endParaRPr>
                    </a:p>
                  </a:txBody>
                  <a:tcPr marL="68525" marR="68525" marT="0" marB="0"/>
                </a:tc>
                <a:tc>
                  <a:txBody>
                    <a:bodyPr/>
                    <a:lstStyle/>
                    <a:p>
                      <a:endParaRPr lang="en-IN" sz="1600" dirty="0"/>
                    </a:p>
                  </a:txBody>
                  <a:tcPr marL="91367" marR="91367" marT="45683" marB="45683"/>
                </a:tc>
                <a:tc>
                  <a:txBody>
                    <a:bodyPr/>
                    <a:lstStyle/>
                    <a:p>
                      <a:r>
                        <a:rPr lang="en-IN" sz="1600" dirty="0"/>
                        <a:t>0</a:t>
                      </a:r>
                    </a:p>
                  </a:txBody>
                  <a:tcPr marL="91367" marR="91367" marT="45683" marB="45683"/>
                </a:tc>
                <a:tc>
                  <a:txBody>
                    <a:bodyPr/>
                    <a:lstStyle/>
                    <a:p>
                      <a:r>
                        <a:rPr lang="en-IN" sz="1600" dirty="0"/>
                        <a:t>6</a:t>
                      </a:r>
                    </a:p>
                  </a:txBody>
                  <a:tcPr marL="91367" marR="91367" marT="45683" marB="45683"/>
                </a:tc>
                <a:tc>
                  <a:txBody>
                    <a:bodyPr/>
                    <a:lstStyle/>
                    <a:p>
                      <a:r>
                        <a:rPr lang="en-IN" sz="1600" dirty="0"/>
                        <a:t>4</a:t>
                      </a:r>
                    </a:p>
                  </a:txBody>
                  <a:tcPr marL="91367" marR="91367" marT="45683" marB="45683"/>
                </a:tc>
                <a:tc>
                  <a:txBody>
                    <a:bodyPr/>
                    <a:lstStyle/>
                    <a:p>
                      <a:r>
                        <a:rPr lang="en-IN" sz="1600" dirty="0"/>
                        <a:t>2</a:t>
                      </a:r>
                    </a:p>
                  </a:txBody>
                  <a:tcPr marL="91367" marR="91367" marT="45683" marB="45683"/>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fld id="{CC241B03-08DC-4BFF-9A30-22AE298AD750}"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89</a:t>
            </a:fld>
            <a:endParaRPr lang="en-US"/>
          </a:p>
        </p:txBody>
      </p:sp>
      <p:sp>
        <p:nvSpPr>
          <p:cNvPr id="8" name="Rectangle 1"/>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3"/>
          <p:cNvSpPr txBox="1">
            <a:spLocks noChangeArrowheads="1"/>
          </p:cNvSpPr>
          <p:nvPr/>
        </p:nvSpPr>
        <p:spPr>
          <a:xfrm>
            <a:off x="4227946" y="3124200"/>
            <a:ext cx="4775200" cy="2809875"/>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Monotype Sorts" pitchFamily="-84" charset="2"/>
              <a:buNone/>
            </a:pPr>
            <a:r>
              <a:rPr lang="en-US" altLang="en-US" sz="2800" dirty="0"/>
              <a:t>1.	</a:t>
            </a:r>
            <a:r>
              <a:rPr lang="en-US" altLang="en-US" sz="1800" dirty="0"/>
              <a:t>Let </a:t>
            </a:r>
            <a:r>
              <a:rPr lang="en-US" altLang="en-US" sz="1800" b="1" i="1" dirty="0">
                <a:solidFill>
                  <a:srgbClr val="000000"/>
                </a:solidFill>
              </a:rPr>
              <a:t>Work</a:t>
            </a:r>
            <a:r>
              <a:rPr lang="en-US" altLang="en-US" sz="1800" i="1" dirty="0">
                <a:solidFill>
                  <a:srgbClr val="000000"/>
                </a:solidFill>
              </a:rPr>
              <a:t> </a:t>
            </a:r>
            <a:r>
              <a:rPr lang="en-US" altLang="en-US" sz="1800" dirty="0"/>
              <a:t>and </a:t>
            </a:r>
            <a:r>
              <a:rPr lang="en-US" altLang="en-US" sz="1800" b="1" i="1" dirty="0">
                <a:solidFill>
                  <a:srgbClr val="000000"/>
                </a:solidFill>
              </a:rPr>
              <a:t>Finish</a:t>
            </a:r>
            <a:r>
              <a:rPr lang="en-US" altLang="en-US" sz="1800" dirty="0">
                <a:solidFill>
                  <a:srgbClr val="000000"/>
                </a:solidFill>
              </a:rPr>
              <a:t> </a:t>
            </a:r>
            <a:r>
              <a:rPr lang="en-US" altLang="en-US" sz="1800" dirty="0"/>
              <a:t>be vectors of length</a:t>
            </a:r>
            <a:r>
              <a:rPr lang="en-US" altLang="en-US" sz="1800" i="1" dirty="0"/>
              <a:t> m</a:t>
            </a:r>
            <a:r>
              <a:rPr lang="en-US" altLang="en-US" sz="1800" dirty="0"/>
              <a:t> and</a:t>
            </a:r>
            <a:r>
              <a:rPr lang="en-US" altLang="en-US" sz="1800" i="1" dirty="0"/>
              <a:t> n</a:t>
            </a:r>
            <a:r>
              <a:rPr lang="en-US" altLang="en-US" sz="1800" dirty="0"/>
              <a:t>, respectively.  Initialize:</a:t>
            </a:r>
          </a:p>
          <a:p>
            <a:pPr marL="1543050" lvl="3" indent="-342900">
              <a:lnSpc>
                <a:spcPct val="90000"/>
              </a:lnSpc>
              <a:buFontTx/>
              <a:buNone/>
            </a:pPr>
            <a:r>
              <a:rPr lang="en-US" altLang="en-US" sz="1100" b="1" i="1" dirty="0"/>
              <a:t>Work </a:t>
            </a:r>
            <a:r>
              <a:rPr lang="en-US" altLang="en-US" sz="1100" b="1" dirty="0"/>
              <a:t>= </a:t>
            </a:r>
            <a:r>
              <a:rPr lang="en-US" altLang="en-US" sz="1100" b="1" i="1" dirty="0"/>
              <a:t>Available</a:t>
            </a:r>
          </a:p>
          <a:p>
            <a:pPr marL="1543050" lvl="3" indent="-342900">
              <a:lnSpc>
                <a:spcPct val="90000"/>
              </a:lnSpc>
              <a:buFontTx/>
              <a:buNone/>
            </a:pPr>
            <a:r>
              <a:rPr lang="en-US" altLang="en-US" sz="1100" b="1" i="1" dirty="0"/>
              <a:t>Finish </a:t>
            </a:r>
            <a:r>
              <a:rPr lang="en-US" altLang="en-US" sz="1100" b="1" dirty="0"/>
              <a:t>[</a:t>
            </a:r>
            <a:r>
              <a:rPr lang="en-US" altLang="en-US" sz="1100" b="1" i="1" dirty="0" err="1"/>
              <a:t>i</a:t>
            </a:r>
            <a:r>
              <a:rPr lang="en-US" altLang="en-US" sz="1100" b="1" dirty="0"/>
              <a:t>] =</a:t>
            </a:r>
            <a:r>
              <a:rPr lang="en-US" altLang="en-US" sz="1100" b="1" i="1" dirty="0"/>
              <a:t> false </a:t>
            </a:r>
            <a:r>
              <a:rPr lang="en-US" altLang="en-US" sz="1100" b="1" dirty="0"/>
              <a:t>for</a:t>
            </a:r>
            <a:r>
              <a:rPr lang="en-US" altLang="en-US" sz="1100" b="1" i="1" dirty="0"/>
              <a:t> </a:t>
            </a:r>
            <a:r>
              <a:rPr lang="en-US" altLang="en-US" sz="1100" b="1" i="1" dirty="0" err="1"/>
              <a:t>i</a:t>
            </a:r>
            <a:r>
              <a:rPr lang="en-US" altLang="en-US" sz="1100" b="1" dirty="0"/>
              <a:t> = 0, 1, …, </a:t>
            </a:r>
            <a:r>
              <a:rPr lang="en-US" altLang="en-US" sz="1100" b="1" i="1" dirty="0"/>
              <a:t>n- </a:t>
            </a:r>
            <a:r>
              <a:rPr lang="en-US" altLang="en-US" sz="1100" b="1" dirty="0"/>
              <a:t>1</a:t>
            </a:r>
          </a:p>
          <a:p>
            <a:pPr marL="1543050" lvl="3" indent="-342900">
              <a:lnSpc>
                <a:spcPct val="90000"/>
              </a:lnSpc>
              <a:buFontTx/>
              <a:buNone/>
            </a:pPr>
            <a:endParaRPr lang="en-US" altLang="en-US" sz="100" dirty="0"/>
          </a:p>
          <a:p>
            <a:pPr>
              <a:lnSpc>
                <a:spcPct val="90000"/>
              </a:lnSpc>
              <a:buFont typeface="Monotype Sorts" pitchFamily="-84" charset="2"/>
              <a:buNone/>
            </a:pPr>
            <a:r>
              <a:rPr lang="en-US" altLang="en-US" sz="1800" dirty="0"/>
              <a:t>2.	Find an </a:t>
            </a:r>
            <a:r>
              <a:rPr lang="en-US" altLang="en-US" sz="1800" b="1" i="1" dirty="0" err="1"/>
              <a:t>i</a:t>
            </a:r>
            <a:r>
              <a:rPr lang="en-US" altLang="en-US" sz="1800" i="1" dirty="0"/>
              <a:t> </a:t>
            </a:r>
            <a:r>
              <a:rPr lang="en-US" altLang="en-US" sz="1800" dirty="0"/>
              <a:t>such that both: </a:t>
            </a:r>
          </a:p>
          <a:p>
            <a:pPr marL="800100" lvl="1" indent="-342900">
              <a:lnSpc>
                <a:spcPct val="90000"/>
              </a:lnSpc>
              <a:buFont typeface="Monotype Sorts" pitchFamily="-84" charset="2"/>
              <a:buNone/>
            </a:pPr>
            <a:r>
              <a:rPr lang="en-US" altLang="en-US" sz="1600" dirty="0"/>
              <a:t>(a) </a:t>
            </a:r>
            <a:r>
              <a:rPr lang="en-US" altLang="en-US" sz="1600" b="1" i="1" dirty="0"/>
              <a:t>Finish</a:t>
            </a:r>
            <a:r>
              <a:rPr lang="en-US" altLang="en-US" sz="1600" b="1" dirty="0"/>
              <a:t> [</a:t>
            </a:r>
            <a:r>
              <a:rPr lang="en-US" altLang="en-US" sz="1600" b="1" i="1" dirty="0" err="1"/>
              <a:t>i</a:t>
            </a:r>
            <a:r>
              <a:rPr lang="en-US" altLang="en-US" sz="1600" b="1" dirty="0"/>
              <a:t>] = </a:t>
            </a:r>
            <a:r>
              <a:rPr lang="en-US" altLang="en-US" sz="1600" b="1" i="1" dirty="0"/>
              <a:t>false</a:t>
            </a:r>
            <a:endParaRPr lang="en-US" altLang="en-US" sz="1600" b="1" dirty="0"/>
          </a:p>
          <a:p>
            <a:pPr marL="800100" lvl="1" indent="-342900">
              <a:lnSpc>
                <a:spcPct val="90000"/>
              </a:lnSpc>
              <a:buFont typeface="Monotype Sorts" pitchFamily="-84" charset="2"/>
              <a:buNone/>
            </a:pPr>
            <a:r>
              <a:rPr lang="en-US" altLang="en-US" sz="1600" dirty="0"/>
              <a:t>(b) </a:t>
            </a:r>
            <a:r>
              <a:rPr lang="en-US" altLang="en-US" sz="1600" b="1" i="1" dirty="0" err="1">
                <a:solidFill>
                  <a:srgbClr val="0070C0"/>
                </a:solidFill>
              </a:rPr>
              <a:t>Need</a:t>
            </a:r>
            <a:r>
              <a:rPr lang="en-US" altLang="en-US" sz="1600" b="1" i="1" baseline="-25000" dirty="0" err="1">
                <a:solidFill>
                  <a:srgbClr val="0070C0"/>
                </a:solidFill>
              </a:rPr>
              <a:t>i</a:t>
            </a:r>
            <a:r>
              <a:rPr lang="en-US" altLang="en-US" sz="1600" b="1" dirty="0">
                <a:solidFill>
                  <a:srgbClr val="0070C0"/>
                </a:solidFill>
              </a:rPr>
              <a:t> </a:t>
            </a:r>
            <a:r>
              <a:rPr lang="en-US" altLang="en-US" sz="1600" b="1" dirty="0">
                <a:solidFill>
                  <a:srgbClr val="0070C0"/>
                </a:solidFill>
                <a:sym typeface="Symbol" pitchFamily="18" charset="2"/>
              </a:rPr>
              <a:t> </a:t>
            </a:r>
            <a:r>
              <a:rPr lang="en-US" altLang="en-US" sz="1600" b="1" i="1" dirty="0">
                <a:solidFill>
                  <a:srgbClr val="0070C0"/>
                </a:solidFill>
                <a:sym typeface="Symbol" pitchFamily="18" charset="2"/>
              </a:rPr>
              <a:t>Work</a:t>
            </a:r>
          </a:p>
          <a:p>
            <a:pPr marL="800100" lvl="1" indent="-342900">
              <a:lnSpc>
                <a:spcPct val="90000"/>
              </a:lnSpc>
              <a:buFont typeface="Monotype Sorts" pitchFamily="-84" charset="2"/>
              <a:buNone/>
            </a:pPr>
            <a:r>
              <a:rPr lang="en-US" altLang="en-US" sz="1600" dirty="0">
                <a:sym typeface="Symbol" pitchFamily="18" charset="2"/>
              </a:rPr>
              <a:t>If no such</a:t>
            </a:r>
            <a:r>
              <a:rPr lang="en-US" altLang="en-US" sz="1600" b="1" dirty="0">
                <a:sym typeface="Symbol" pitchFamily="18" charset="2"/>
              </a:rPr>
              <a:t> </a:t>
            </a:r>
            <a:r>
              <a:rPr lang="en-US" altLang="en-US" sz="1600" b="1" i="1" dirty="0" err="1">
                <a:sym typeface="Symbol" pitchFamily="18" charset="2"/>
              </a:rPr>
              <a:t>i</a:t>
            </a:r>
            <a:r>
              <a:rPr lang="en-US" altLang="en-US" sz="1600" b="1" i="1" dirty="0">
                <a:sym typeface="Symbol" pitchFamily="18" charset="2"/>
              </a:rPr>
              <a:t> </a:t>
            </a:r>
            <a:r>
              <a:rPr lang="en-US" altLang="en-US" sz="1600" dirty="0">
                <a:sym typeface="Symbol" pitchFamily="18" charset="2"/>
              </a:rPr>
              <a:t>exists, go to step 4</a:t>
            </a:r>
          </a:p>
          <a:p>
            <a:pPr marL="800100" lvl="1" indent="-342900">
              <a:lnSpc>
                <a:spcPct val="90000"/>
              </a:lnSpc>
              <a:buFont typeface="Monotype Sorts" pitchFamily="-84" charset="2"/>
              <a:buNone/>
            </a:pPr>
            <a:endParaRPr lang="en-US" altLang="en-US" sz="100" dirty="0">
              <a:sym typeface="Symbol" pitchFamily="18" charset="2"/>
            </a:endParaRPr>
          </a:p>
          <a:p>
            <a:pPr>
              <a:lnSpc>
                <a:spcPct val="90000"/>
              </a:lnSpc>
              <a:buFont typeface="Monotype Sorts" pitchFamily="-84" charset="2"/>
              <a:buNone/>
            </a:pPr>
            <a:r>
              <a:rPr lang="en-US" altLang="en-US" sz="1800" i="1" dirty="0"/>
              <a:t>3.  </a:t>
            </a:r>
            <a:r>
              <a:rPr lang="en-US" altLang="en-US" sz="1800" b="1" i="1" dirty="0"/>
              <a:t>Work</a:t>
            </a:r>
            <a:r>
              <a:rPr lang="en-US" altLang="en-US" sz="1800" b="1" dirty="0"/>
              <a:t> = </a:t>
            </a:r>
            <a:r>
              <a:rPr lang="en-US" altLang="en-US" sz="1800" b="1" i="1" dirty="0"/>
              <a:t>Work </a:t>
            </a:r>
            <a:r>
              <a:rPr lang="en-US" altLang="en-US" sz="1800" b="1" dirty="0"/>
              <a:t>+ </a:t>
            </a:r>
            <a:r>
              <a:rPr lang="en-US" altLang="en-US" sz="1800" b="1" i="1" dirty="0" err="1"/>
              <a:t>Allocation</a:t>
            </a:r>
            <a:r>
              <a:rPr lang="en-US" altLang="en-US" sz="1800" b="1" i="1" baseline="-25000" dirty="0" err="1"/>
              <a:t>i</a:t>
            </a:r>
            <a:br>
              <a:rPr lang="en-US" altLang="en-US" sz="1800" b="1" dirty="0"/>
            </a:br>
            <a:r>
              <a:rPr lang="en-US" altLang="en-US" sz="1800" b="1" i="1" dirty="0"/>
              <a:t>Finish</a:t>
            </a:r>
            <a:r>
              <a:rPr lang="en-US" altLang="en-US" sz="1800" b="1" dirty="0"/>
              <a:t>[</a:t>
            </a:r>
            <a:r>
              <a:rPr lang="en-US" altLang="en-US" sz="1800" b="1" i="1" dirty="0" err="1"/>
              <a:t>i</a:t>
            </a:r>
            <a:r>
              <a:rPr lang="en-US" altLang="en-US" sz="1800" b="1" dirty="0"/>
              <a:t>] =</a:t>
            </a:r>
            <a:r>
              <a:rPr lang="en-US" altLang="en-US" sz="1800" b="1" i="1" dirty="0"/>
              <a:t> true</a:t>
            </a:r>
            <a:br>
              <a:rPr lang="en-US" altLang="en-US" sz="1800" b="1" dirty="0"/>
            </a:br>
            <a:r>
              <a:rPr lang="en-US" altLang="en-US" sz="1800" dirty="0"/>
              <a:t>go to step 2</a:t>
            </a:r>
          </a:p>
          <a:p>
            <a:pPr>
              <a:lnSpc>
                <a:spcPct val="90000"/>
              </a:lnSpc>
            </a:pPr>
            <a:endParaRPr lang="en-US" altLang="en-US" sz="100" dirty="0"/>
          </a:p>
          <a:p>
            <a:pPr>
              <a:lnSpc>
                <a:spcPct val="90000"/>
              </a:lnSpc>
              <a:buFont typeface="Monotype Sorts" pitchFamily="-84" charset="2"/>
              <a:buNone/>
            </a:pPr>
            <a:r>
              <a:rPr lang="en-US" altLang="en-US" sz="1800" dirty="0"/>
              <a:t>4.	If </a:t>
            </a:r>
            <a:r>
              <a:rPr lang="en-US" altLang="en-US" sz="1800" b="1" i="1" dirty="0"/>
              <a:t>Finish</a:t>
            </a:r>
            <a:r>
              <a:rPr lang="en-US" altLang="en-US" sz="1800" b="1" dirty="0"/>
              <a:t> [</a:t>
            </a:r>
            <a:r>
              <a:rPr lang="en-US" altLang="en-US" sz="1800" b="1" i="1" dirty="0" err="1"/>
              <a:t>i</a:t>
            </a:r>
            <a:r>
              <a:rPr lang="en-US" altLang="en-US" sz="1800" b="1" dirty="0"/>
              <a:t>] == </a:t>
            </a:r>
            <a:r>
              <a:rPr lang="en-US" altLang="en-US" sz="1800" b="1" i="1" dirty="0"/>
              <a:t>true</a:t>
            </a:r>
            <a:r>
              <a:rPr lang="en-US" altLang="en-US" sz="1800" b="1" dirty="0"/>
              <a:t> </a:t>
            </a:r>
            <a:r>
              <a:rPr lang="en-US" altLang="en-US" sz="1800" dirty="0"/>
              <a:t>for all </a:t>
            </a:r>
            <a:r>
              <a:rPr lang="en-US" altLang="en-US" sz="1800" b="1" i="1" dirty="0" err="1"/>
              <a:t>i</a:t>
            </a:r>
            <a:r>
              <a:rPr lang="en-US" altLang="en-US" sz="1800" dirty="0"/>
              <a:t>, then the system is in a safe state</a:t>
            </a:r>
          </a:p>
        </p:txBody>
      </p:sp>
    </p:spTree>
    <p:extLst>
      <p:ext uri="{BB962C8B-B14F-4D97-AF65-F5344CB8AC3E}">
        <p14:creationId xmlns:p14="http://schemas.microsoft.com/office/powerpoint/2010/main" val="117511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Deadlock involving the same resource type</a:t>
            </a:r>
            <a:endParaRPr lang="en-US" b="1" dirty="0"/>
          </a:p>
        </p:txBody>
      </p:sp>
      <p:sp>
        <p:nvSpPr>
          <p:cNvPr id="3" name="Content Placeholder 2"/>
          <p:cNvSpPr>
            <a:spLocks noGrp="1"/>
          </p:cNvSpPr>
          <p:nvPr>
            <p:ph idx="1"/>
          </p:nvPr>
        </p:nvSpPr>
        <p:spPr/>
        <p:txBody>
          <a:bodyPr>
            <a:normAutofit/>
          </a:bodyPr>
          <a:lstStyle/>
          <a:p>
            <a:r>
              <a:rPr lang="en-US" sz="2400" dirty="0"/>
              <a:t>Consider a system with 3 CD RW drives and 3 processes.</a:t>
            </a:r>
          </a:p>
          <a:p>
            <a:pPr lvl="1"/>
            <a:r>
              <a:rPr lang="en-US" sz="2400" dirty="0"/>
              <a:t>Each process holds one CD RW drives. </a:t>
            </a:r>
          </a:p>
          <a:p>
            <a:pPr lvl="1"/>
            <a:r>
              <a:rPr lang="en-US" sz="2400" dirty="0"/>
              <a:t>If each process now requests another drive</a:t>
            </a:r>
          </a:p>
          <a:p>
            <a:pPr lvl="1"/>
            <a:r>
              <a:rPr lang="en-US" sz="2400" dirty="0"/>
              <a:t>The three processes will be in a deadlocked state.</a:t>
            </a:r>
          </a:p>
          <a:p>
            <a:pPr lvl="1"/>
            <a:r>
              <a:rPr lang="en-US" sz="2400" dirty="0"/>
              <a:t>Each is waiting for the event "CD RW drive is released," which can be caused by one of the other waiting processes. </a:t>
            </a:r>
          </a:p>
          <a:p>
            <a:endParaRPr lang="en-US" sz="2400" dirty="0"/>
          </a:p>
          <a:p>
            <a:r>
              <a:rPr lang="en-US" sz="2400" dirty="0"/>
              <a:t>Deadlock involving the same resource type.</a:t>
            </a:r>
          </a:p>
        </p:txBody>
      </p:sp>
      <p:sp>
        <p:nvSpPr>
          <p:cNvPr id="4" name="Date Placeholder 3"/>
          <p:cNvSpPr>
            <a:spLocks noGrp="1"/>
          </p:cNvSpPr>
          <p:nvPr>
            <p:ph type="dt" sz="half" idx="10"/>
          </p:nvPr>
        </p:nvSpPr>
        <p:spPr/>
        <p:txBody>
          <a:bodyPr/>
          <a:lstStyle/>
          <a:p>
            <a:fld id="{51FDD563-0B1F-42E3-BAF8-25DF39B41ED4}"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9</a:t>
            </a:fld>
            <a:endParaRPr lang="en-US"/>
          </a:p>
        </p:txBody>
      </p:sp>
    </p:spTree>
    <p:extLst>
      <p:ext uri="{BB962C8B-B14F-4D97-AF65-F5344CB8AC3E}">
        <p14:creationId xmlns:p14="http://schemas.microsoft.com/office/powerpoint/2010/main" val="38884708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191000"/>
            <a:ext cx="3886200" cy="1143000"/>
          </a:xfrm>
        </p:spPr>
        <p:txBody>
          <a:bodyPr>
            <a:noAutofit/>
          </a:bodyPr>
          <a:lstStyle/>
          <a:p>
            <a:pPr algn="l"/>
            <a:br>
              <a:rPr lang="en-IN" sz="2000" dirty="0"/>
            </a:br>
            <a:r>
              <a:rPr lang="en-US" altLang="en-US" sz="2000" dirty="0">
                <a:sym typeface="Symbol" pitchFamily="18" charset="2"/>
              </a:rPr>
              <a:t>Work=[2,8,8,6]</a:t>
            </a:r>
            <a:br>
              <a:rPr lang="en-US" altLang="en-US" sz="2000" dirty="0">
                <a:sym typeface="Symbol" pitchFamily="18" charset="2"/>
              </a:rPr>
            </a:br>
            <a:r>
              <a:rPr lang="en-US" altLang="en-US" sz="2000" dirty="0">
                <a:sym typeface="Symbol" pitchFamily="18" charset="2"/>
              </a:rPr>
              <a:t>For P3, Need Work</a:t>
            </a:r>
            <a:br>
              <a:rPr lang="en-US" altLang="en-US" sz="2000" dirty="0">
                <a:sym typeface="Symbol" pitchFamily="18" charset="2"/>
              </a:rPr>
            </a:br>
            <a:r>
              <a:rPr lang="en-US" altLang="en-US" sz="2000" dirty="0">
                <a:sym typeface="Symbol" pitchFamily="18" charset="2"/>
              </a:rPr>
              <a:t>[0,0,2,0]&lt;Work</a:t>
            </a:r>
            <a:br>
              <a:rPr lang="en-US" altLang="en-US" sz="2000" dirty="0">
                <a:sym typeface="Symbol" pitchFamily="18" charset="2"/>
              </a:rPr>
            </a:br>
            <a:r>
              <a:rPr lang="en-US" altLang="en-US" sz="2000" dirty="0">
                <a:sym typeface="Symbol" pitchFamily="18" charset="2"/>
              </a:rPr>
              <a:t>Safe Sequence=&lt;P0,P2,P3&gt;</a:t>
            </a:r>
            <a:br>
              <a:rPr lang="en-US" altLang="en-US" sz="2000" dirty="0">
                <a:sym typeface="Symbol" pitchFamily="18" charset="2"/>
              </a:rPr>
            </a:br>
            <a:r>
              <a:rPr lang="en-US" altLang="en-US" sz="2000" dirty="0">
                <a:sym typeface="Symbol" pitchFamily="18" charset="2"/>
              </a:rPr>
              <a:t>Work=[2,8,8,6]+[0,6,3,2]</a:t>
            </a:r>
            <a:br>
              <a:rPr lang="en-US" altLang="en-US" sz="2000" dirty="0">
                <a:sym typeface="Symbol" pitchFamily="18" charset="2"/>
              </a:rPr>
            </a:br>
            <a:r>
              <a:rPr lang="en-US" altLang="en-US" sz="2000" dirty="0">
                <a:sym typeface="Symbol" pitchFamily="18" charset="2"/>
              </a:rPr>
              <a:t>=[2,14,11,8]</a:t>
            </a:r>
            <a:br>
              <a:rPr lang="en-US" altLang="en-US" sz="2000" dirty="0">
                <a:sym typeface="Symbol" pitchFamily="18" charset="2"/>
              </a:rPr>
            </a:br>
            <a:r>
              <a:rPr lang="en-US" altLang="en-US" sz="2000" dirty="0">
                <a:sym typeface="Symbol" pitchFamily="18" charset="2"/>
              </a:rPr>
              <a:t>For P4, Need  Work</a:t>
            </a:r>
            <a:br>
              <a:rPr lang="en-US" altLang="en-US" sz="2000" dirty="0">
                <a:sym typeface="Symbol" pitchFamily="18" charset="2"/>
              </a:rPr>
            </a:br>
            <a:r>
              <a:rPr lang="en-US" altLang="en-US" sz="2000" dirty="0">
                <a:sym typeface="Symbol" pitchFamily="18" charset="2"/>
              </a:rPr>
              <a:t>[0,6,4,2]&lt;Work</a:t>
            </a:r>
            <a:br>
              <a:rPr lang="en-US" altLang="en-US" sz="2000" dirty="0">
                <a:sym typeface="Symbol" pitchFamily="18" charset="2"/>
              </a:rPr>
            </a:br>
            <a:r>
              <a:rPr lang="en-US" altLang="en-US" sz="2000" dirty="0">
                <a:sym typeface="Symbol" pitchFamily="18" charset="2"/>
              </a:rPr>
              <a:t>Safe Sequence=&lt;P0,P2,P3,P4&gt;</a:t>
            </a:r>
            <a:br>
              <a:rPr lang="en-US" altLang="en-US" sz="2000" dirty="0">
                <a:sym typeface="Symbol" pitchFamily="18" charset="2"/>
              </a:rPr>
            </a:br>
            <a:r>
              <a:rPr lang="en-US" altLang="en-US" sz="2000" dirty="0">
                <a:sym typeface="Symbol" pitchFamily="18" charset="2"/>
              </a:rPr>
              <a:t>Work=[2,14,11,8]+[0,0,1,4]</a:t>
            </a:r>
            <a:br>
              <a:rPr lang="en-US" altLang="en-US" sz="2000" dirty="0">
                <a:sym typeface="Symbol" pitchFamily="18" charset="2"/>
              </a:rPr>
            </a:br>
            <a:r>
              <a:rPr lang="en-US" altLang="en-US" sz="2000" dirty="0">
                <a:sym typeface="Symbol" pitchFamily="18" charset="2"/>
              </a:rPr>
              <a:t>=[2,14,12,12]</a:t>
            </a:r>
            <a:br>
              <a:rPr lang="en-US" altLang="en-US" sz="2000" dirty="0">
                <a:sym typeface="Symbol" pitchFamily="18" charset="2"/>
              </a:rPr>
            </a:br>
            <a:br>
              <a:rPr lang="en-US" altLang="en-US" sz="2000" dirty="0">
                <a:sym typeface="Symbol" pitchFamily="18" charset="2"/>
              </a:rPr>
            </a:br>
            <a:br>
              <a:rPr lang="en-US" altLang="en-US" sz="2000" dirty="0">
                <a:sym typeface="Symbol" pitchFamily="18" charset="2"/>
              </a:rPr>
            </a:br>
            <a:endParaRPr lang="en-IN" sz="20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20942594"/>
              </p:ext>
            </p:extLst>
          </p:nvPr>
        </p:nvGraphicFramePr>
        <p:xfrm>
          <a:off x="533400" y="13855"/>
          <a:ext cx="8000993" cy="2682240"/>
        </p:xfrm>
        <a:graphic>
          <a:graphicData uri="http://schemas.openxmlformats.org/drawingml/2006/table">
            <a:tbl>
              <a:tblPr firstRow="1" firstCol="1" bandRow="1">
                <a:tableStyleId>{5940675A-B579-460E-94D1-54222C63F5DA}</a:tableStyleId>
              </a:tblPr>
              <a:tblGrid>
                <a:gridCol w="1081785">
                  <a:extLst>
                    <a:ext uri="{9D8B030D-6E8A-4147-A177-3AD203B41FA5}">
                      <a16:colId xmlns:a16="http://schemas.microsoft.com/office/drawing/2014/main" val="20000"/>
                    </a:ext>
                  </a:extLst>
                </a:gridCol>
                <a:gridCol w="439315">
                  <a:extLst>
                    <a:ext uri="{9D8B030D-6E8A-4147-A177-3AD203B41FA5}">
                      <a16:colId xmlns:a16="http://schemas.microsoft.com/office/drawing/2014/main" val="20001"/>
                    </a:ext>
                  </a:extLst>
                </a:gridCol>
                <a:gridCol w="439315">
                  <a:extLst>
                    <a:ext uri="{9D8B030D-6E8A-4147-A177-3AD203B41FA5}">
                      <a16:colId xmlns:a16="http://schemas.microsoft.com/office/drawing/2014/main" val="20002"/>
                    </a:ext>
                  </a:extLst>
                </a:gridCol>
                <a:gridCol w="439315">
                  <a:extLst>
                    <a:ext uri="{9D8B030D-6E8A-4147-A177-3AD203B41FA5}">
                      <a16:colId xmlns:a16="http://schemas.microsoft.com/office/drawing/2014/main" val="20003"/>
                    </a:ext>
                  </a:extLst>
                </a:gridCol>
                <a:gridCol w="439315">
                  <a:extLst>
                    <a:ext uri="{9D8B030D-6E8A-4147-A177-3AD203B41FA5}">
                      <a16:colId xmlns:a16="http://schemas.microsoft.com/office/drawing/2014/main" val="20004"/>
                    </a:ext>
                  </a:extLst>
                </a:gridCol>
                <a:gridCol w="439315">
                  <a:extLst>
                    <a:ext uri="{9D8B030D-6E8A-4147-A177-3AD203B41FA5}">
                      <a16:colId xmlns:a16="http://schemas.microsoft.com/office/drawing/2014/main" val="20005"/>
                    </a:ext>
                  </a:extLst>
                </a:gridCol>
                <a:gridCol w="439315">
                  <a:extLst>
                    <a:ext uri="{9D8B030D-6E8A-4147-A177-3AD203B41FA5}">
                      <a16:colId xmlns:a16="http://schemas.microsoft.com/office/drawing/2014/main" val="20006"/>
                    </a:ext>
                  </a:extLst>
                </a:gridCol>
                <a:gridCol w="439315">
                  <a:extLst>
                    <a:ext uri="{9D8B030D-6E8A-4147-A177-3AD203B41FA5}">
                      <a16:colId xmlns:a16="http://schemas.microsoft.com/office/drawing/2014/main" val="20007"/>
                    </a:ext>
                  </a:extLst>
                </a:gridCol>
                <a:gridCol w="439315">
                  <a:extLst>
                    <a:ext uri="{9D8B030D-6E8A-4147-A177-3AD203B41FA5}">
                      <a16:colId xmlns:a16="http://schemas.microsoft.com/office/drawing/2014/main" val="20008"/>
                    </a:ext>
                  </a:extLst>
                </a:gridCol>
                <a:gridCol w="439315">
                  <a:extLst>
                    <a:ext uri="{9D8B030D-6E8A-4147-A177-3AD203B41FA5}">
                      <a16:colId xmlns:a16="http://schemas.microsoft.com/office/drawing/2014/main" val="20009"/>
                    </a:ext>
                  </a:extLst>
                </a:gridCol>
                <a:gridCol w="439315">
                  <a:extLst>
                    <a:ext uri="{9D8B030D-6E8A-4147-A177-3AD203B41FA5}">
                      <a16:colId xmlns:a16="http://schemas.microsoft.com/office/drawing/2014/main" val="20010"/>
                    </a:ext>
                  </a:extLst>
                </a:gridCol>
                <a:gridCol w="439315">
                  <a:extLst>
                    <a:ext uri="{9D8B030D-6E8A-4147-A177-3AD203B41FA5}">
                      <a16:colId xmlns:a16="http://schemas.microsoft.com/office/drawing/2014/main" val="20011"/>
                    </a:ext>
                  </a:extLst>
                </a:gridCol>
                <a:gridCol w="439315">
                  <a:extLst>
                    <a:ext uri="{9D8B030D-6E8A-4147-A177-3AD203B41FA5}">
                      <a16:colId xmlns:a16="http://schemas.microsoft.com/office/drawing/2014/main" val="20012"/>
                    </a:ext>
                  </a:extLst>
                </a:gridCol>
                <a:gridCol w="329483">
                  <a:extLst>
                    <a:ext uri="{9D8B030D-6E8A-4147-A177-3AD203B41FA5}">
                      <a16:colId xmlns:a16="http://schemas.microsoft.com/office/drawing/2014/main" val="20013"/>
                    </a:ext>
                  </a:extLst>
                </a:gridCol>
                <a:gridCol w="439315">
                  <a:extLst>
                    <a:ext uri="{9D8B030D-6E8A-4147-A177-3AD203B41FA5}">
                      <a16:colId xmlns:a16="http://schemas.microsoft.com/office/drawing/2014/main" val="20014"/>
                    </a:ext>
                  </a:extLst>
                </a:gridCol>
                <a:gridCol w="439315">
                  <a:extLst>
                    <a:ext uri="{9D8B030D-6E8A-4147-A177-3AD203B41FA5}">
                      <a16:colId xmlns:a16="http://schemas.microsoft.com/office/drawing/2014/main" val="20015"/>
                    </a:ext>
                  </a:extLst>
                </a:gridCol>
                <a:gridCol w="439315">
                  <a:extLst>
                    <a:ext uri="{9D8B030D-6E8A-4147-A177-3AD203B41FA5}">
                      <a16:colId xmlns:a16="http://schemas.microsoft.com/office/drawing/2014/main" val="20016"/>
                    </a:ext>
                  </a:extLst>
                </a:gridCol>
              </a:tblGrid>
              <a:tr h="214745">
                <a:tc rowSpan="2">
                  <a:txBody>
                    <a:bodyPr/>
                    <a:lstStyle/>
                    <a:p>
                      <a:pPr algn="ctr">
                        <a:spcAft>
                          <a:spcPts val="0"/>
                        </a:spcAft>
                      </a:pPr>
                      <a:r>
                        <a:rPr lang="en-IN" sz="1600" dirty="0">
                          <a:effectLst/>
                        </a:rPr>
                        <a:t>Process</a:t>
                      </a:r>
                    </a:p>
                  </a:txBody>
                  <a:tcPr marL="68525" marR="68525" marT="0" marB="0"/>
                </a:tc>
                <a:tc gridSpan="4">
                  <a:txBody>
                    <a:bodyPr/>
                    <a:lstStyle/>
                    <a:p>
                      <a:pPr algn="ctr">
                        <a:spcAft>
                          <a:spcPts val="0"/>
                        </a:spcAft>
                      </a:pPr>
                      <a:r>
                        <a:rPr lang="en-IN" sz="1600" dirty="0">
                          <a:effectLst/>
                        </a:rPr>
                        <a:t>Allocation</a:t>
                      </a:r>
                    </a:p>
                  </a:txBody>
                  <a:tcPr marL="68525" marR="68525"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spcAft>
                          <a:spcPts val="0"/>
                        </a:spcAft>
                      </a:pPr>
                      <a:r>
                        <a:rPr lang="en-IN" sz="1600" dirty="0">
                          <a:effectLst/>
                        </a:rPr>
                        <a:t>Max</a:t>
                      </a:r>
                    </a:p>
                  </a:txBody>
                  <a:tcPr marL="68525" marR="68525"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spcAft>
                          <a:spcPts val="0"/>
                        </a:spcAft>
                      </a:pPr>
                      <a:r>
                        <a:rPr lang="en-IN" sz="1600" dirty="0">
                          <a:effectLst/>
                        </a:rPr>
                        <a:t>Available</a:t>
                      </a:r>
                    </a:p>
                  </a:txBody>
                  <a:tcPr marL="68525" marR="68525"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spcAft>
                          <a:spcPts val="0"/>
                        </a:spcAft>
                      </a:pPr>
                      <a:r>
                        <a:rPr lang="en-IN" sz="1600" dirty="0">
                          <a:effectLst/>
                        </a:rPr>
                        <a:t>Need</a:t>
                      </a:r>
                    </a:p>
                  </a:txBody>
                  <a:tcPr marL="68525" marR="68525" marT="0" marB="0"/>
                </a:tc>
                <a:tc hMerge="1">
                  <a:txBody>
                    <a:bodyPr/>
                    <a:lstStyle/>
                    <a:p>
                      <a:pPr algn="ctr">
                        <a:spcAft>
                          <a:spcPts val="0"/>
                        </a:spcAft>
                      </a:pPr>
                      <a:endParaRPr lang="en-IN" sz="1600" dirty="0">
                        <a:effectLst/>
                      </a:endParaRPr>
                    </a:p>
                  </a:txBody>
                  <a:tcPr marL="68525" marR="68525" marT="0" marB="0"/>
                </a:tc>
                <a:tc hMerge="1">
                  <a:txBody>
                    <a:bodyPr/>
                    <a:lstStyle/>
                    <a:p>
                      <a:pPr algn="ctr">
                        <a:spcAft>
                          <a:spcPts val="0"/>
                        </a:spcAft>
                      </a:pPr>
                      <a:endParaRPr lang="en-IN" sz="1600" dirty="0">
                        <a:effectLst/>
                      </a:endParaRPr>
                    </a:p>
                  </a:txBody>
                  <a:tcPr marL="68525" marR="68525" marT="0" marB="0"/>
                </a:tc>
                <a:tc hMerge="1">
                  <a:txBody>
                    <a:bodyPr/>
                    <a:lstStyle/>
                    <a:p>
                      <a:pPr algn="ctr">
                        <a:spcAft>
                          <a:spcPts val="0"/>
                        </a:spcAft>
                      </a:pPr>
                      <a:endParaRPr lang="en-IN" sz="1600" dirty="0">
                        <a:effectLst/>
                      </a:endParaRPr>
                    </a:p>
                  </a:txBody>
                  <a:tcPr marL="68525" marR="68525" marT="0" marB="0"/>
                </a:tc>
                <a:extLst>
                  <a:ext uri="{0D108BD9-81ED-4DB2-BD59-A6C34878D82A}">
                    <a16:rowId xmlns:a16="http://schemas.microsoft.com/office/drawing/2014/main" val="10000"/>
                  </a:ext>
                </a:extLst>
              </a:tr>
              <a:tr h="214745">
                <a:tc vMerge="1">
                  <a:txBody>
                    <a:bodyPr/>
                    <a:lstStyle/>
                    <a:p>
                      <a:endParaRPr lang="en-IN"/>
                    </a:p>
                  </a:txBody>
                  <a:tcPr/>
                </a:tc>
                <a:tc>
                  <a:txBody>
                    <a:bodyPr/>
                    <a:lstStyle/>
                    <a:p>
                      <a:pPr algn="ctr">
                        <a:spcAft>
                          <a:spcPts val="0"/>
                        </a:spcAft>
                      </a:pPr>
                      <a:r>
                        <a:rPr lang="en-IN" sz="1600">
                          <a:effectLst/>
                        </a:rPr>
                        <a:t>A</a:t>
                      </a:r>
                    </a:p>
                  </a:txBody>
                  <a:tcPr marL="68525" marR="68525" marT="0" marB="0"/>
                </a:tc>
                <a:tc>
                  <a:txBody>
                    <a:bodyPr/>
                    <a:lstStyle/>
                    <a:p>
                      <a:pPr algn="ctr">
                        <a:spcAft>
                          <a:spcPts val="0"/>
                        </a:spcAft>
                      </a:pPr>
                      <a:r>
                        <a:rPr lang="en-IN" sz="1600">
                          <a:effectLst/>
                        </a:rPr>
                        <a:t>B</a:t>
                      </a:r>
                    </a:p>
                  </a:txBody>
                  <a:tcPr marL="68525" marR="68525" marT="0" marB="0"/>
                </a:tc>
                <a:tc>
                  <a:txBody>
                    <a:bodyPr/>
                    <a:lstStyle/>
                    <a:p>
                      <a:pPr algn="ctr">
                        <a:spcAft>
                          <a:spcPts val="0"/>
                        </a:spcAft>
                      </a:pPr>
                      <a:r>
                        <a:rPr lang="en-IN" sz="1600">
                          <a:effectLst/>
                        </a:rPr>
                        <a:t>C</a:t>
                      </a:r>
                    </a:p>
                  </a:txBody>
                  <a:tcPr marL="68525" marR="68525" marT="0" marB="0"/>
                </a:tc>
                <a:tc>
                  <a:txBody>
                    <a:bodyPr/>
                    <a:lstStyle/>
                    <a:p>
                      <a:pPr algn="ctr">
                        <a:spcAft>
                          <a:spcPts val="0"/>
                        </a:spcAft>
                      </a:pPr>
                      <a:r>
                        <a:rPr lang="en-IN" sz="1600">
                          <a:effectLst/>
                        </a:rPr>
                        <a:t>D</a:t>
                      </a:r>
                    </a:p>
                  </a:txBody>
                  <a:tcPr marL="68525" marR="68525" marT="0" marB="0"/>
                </a:tc>
                <a:tc>
                  <a:txBody>
                    <a:bodyPr/>
                    <a:lstStyle/>
                    <a:p>
                      <a:pPr algn="ctr">
                        <a:spcAft>
                          <a:spcPts val="0"/>
                        </a:spcAft>
                      </a:pPr>
                      <a:r>
                        <a:rPr lang="en-IN" sz="1600">
                          <a:effectLst/>
                        </a:rPr>
                        <a:t>A</a:t>
                      </a:r>
                    </a:p>
                  </a:txBody>
                  <a:tcPr marL="68525" marR="68525" marT="0" marB="0"/>
                </a:tc>
                <a:tc>
                  <a:txBody>
                    <a:bodyPr/>
                    <a:lstStyle/>
                    <a:p>
                      <a:pPr algn="ctr">
                        <a:spcAft>
                          <a:spcPts val="0"/>
                        </a:spcAft>
                      </a:pPr>
                      <a:r>
                        <a:rPr lang="en-IN" sz="1600">
                          <a:effectLst/>
                        </a:rPr>
                        <a:t>B</a:t>
                      </a:r>
                    </a:p>
                  </a:txBody>
                  <a:tcPr marL="68525" marR="68525" marT="0" marB="0"/>
                </a:tc>
                <a:tc>
                  <a:txBody>
                    <a:bodyPr/>
                    <a:lstStyle/>
                    <a:p>
                      <a:pPr algn="ctr">
                        <a:spcAft>
                          <a:spcPts val="0"/>
                        </a:spcAft>
                      </a:pPr>
                      <a:r>
                        <a:rPr lang="en-IN" sz="1600">
                          <a:effectLst/>
                        </a:rPr>
                        <a:t>C</a:t>
                      </a:r>
                    </a:p>
                  </a:txBody>
                  <a:tcPr marL="68525" marR="68525" marT="0" marB="0"/>
                </a:tc>
                <a:tc>
                  <a:txBody>
                    <a:bodyPr/>
                    <a:lstStyle/>
                    <a:p>
                      <a:pPr algn="ctr">
                        <a:spcAft>
                          <a:spcPts val="0"/>
                        </a:spcAft>
                      </a:pPr>
                      <a:r>
                        <a:rPr lang="en-IN" sz="1600">
                          <a:effectLst/>
                        </a:rPr>
                        <a:t>D</a:t>
                      </a:r>
                    </a:p>
                  </a:txBody>
                  <a:tcPr marL="68525" marR="68525" marT="0" marB="0"/>
                </a:tc>
                <a:tc>
                  <a:txBody>
                    <a:bodyPr/>
                    <a:lstStyle/>
                    <a:p>
                      <a:pPr algn="ctr">
                        <a:spcAft>
                          <a:spcPts val="0"/>
                        </a:spcAft>
                      </a:pPr>
                      <a:r>
                        <a:rPr lang="en-IN" sz="1600">
                          <a:effectLst/>
                        </a:rPr>
                        <a:t>A</a:t>
                      </a:r>
                    </a:p>
                  </a:txBody>
                  <a:tcPr marL="68525" marR="68525" marT="0" marB="0"/>
                </a:tc>
                <a:tc>
                  <a:txBody>
                    <a:bodyPr/>
                    <a:lstStyle/>
                    <a:p>
                      <a:pPr algn="ctr">
                        <a:spcAft>
                          <a:spcPts val="0"/>
                        </a:spcAft>
                      </a:pPr>
                      <a:r>
                        <a:rPr lang="en-IN" sz="1600">
                          <a:effectLst/>
                        </a:rPr>
                        <a:t>B</a:t>
                      </a:r>
                    </a:p>
                  </a:txBody>
                  <a:tcPr marL="68525" marR="68525" marT="0" marB="0"/>
                </a:tc>
                <a:tc>
                  <a:txBody>
                    <a:bodyPr/>
                    <a:lstStyle/>
                    <a:p>
                      <a:pPr algn="ctr">
                        <a:spcAft>
                          <a:spcPts val="0"/>
                        </a:spcAft>
                      </a:pPr>
                      <a:r>
                        <a:rPr lang="en-IN" sz="1600">
                          <a:effectLst/>
                        </a:rPr>
                        <a:t>C</a:t>
                      </a:r>
                    </a:p>
                  </a:txBody>
                  <a:tcPr marL="68525" marR="68525" marT="0" marB="0"/>
                </a:tc>
                <a:tc>
                  <a:txBody>
                    <a:bodyPr/>
                    <a:lstStyle/>
                    <a:p>
                      <a:pPr algn="ctr">
                        <a:spcAft>
                          <a:spcPts val="0"/>
                        </a:spcAft>
                      </a:pPr>
                      <a:r>
                        <a:rPr lang="en-IN" sz="1600">
                          <a:effectLst/>
                        </a:rPr>
                        <a:t>D</a:t>
                      </a:r>
                    </a:p>
                  </a:txBody>
                  <a:tcPr marL="68525" marR="68525" marT="0" marB="0"/>
                </a:tc>
                <a:tc>
                  <a:txBody>
                    <a:bodyPr/>
                    <a:lstStyle/>
                    <a:p>
                      <a:pPr algn="ctr">
                        <a:spcAft>
                          <a:spcPts val="0"/>
                        </a:spcAft>
                      </a:pPr>
                      <a:r>
                        <a:rPr lang="en-IN" sz="1600" dirty="0">
                          <a:effectLst/>
                        </a:rPr>
                        <a:t>A</a:t>
                      </a:r>
                    </a:p>
                  </a:txBody>
                  <a:tcPr marL="68525" marR="68525" marT="0" marB="0"/>
                </a:tc>
                <a:tc>
                  <a:txBody>
                    <a:bodyPr/>
                    <a:lstStyle/>
                    <a:p>
                      <a:pPr algn="ctr">
                        <a:spcAft>
                          <a:spcPts val="0"/>
                        </a:spcAft>
                      </a:pPr>
                      <a:r>
                        <a:rPr lang="en-IN" sz="1600" dirty="0">
                          <a:effectLst/>
                        </a:rPr>
                        <a:t>B</a:t>
                      </a:r>
                    </a:p>
                  </a:txBody>
                  <a:tcPr marL="68525" marR="68525" marT="0" marB="0"/>
                </a:tc>
                <a:tc>
                  <a:txBody>
                    <a:bodyPr/>
                    <a:lstStyle/>
                    <a:p>
                      <a:pPr algn="ctr">
                        <a:spcAft>
                          <a:spcPts val="0"/>
                        </a:spcAft>
                      </a:pPr>
                      <a:r>
                        <a:rPr lang="en-IN" sz="1600" dirty="0">
                          <a:effectLst/>
                        </a:rPr>
                        <a:t>C</a:t>
                      </a:r>
                    </a:p>
                  </a:txBody>
                  <a:tcPr marL="68525" marR="68525" marT="0" marB="0"/>
                </a:tc>
                <a:tc>
                  <a:txBody>
                    <a:bodyPr/>
                    <a:lstStyle/>
                    <a:p>
                      <a:pPr algn="ctr">
                        <a:spcAft>
                          <a:spcPts val="0"/>
                        </a:spcAft>
                      </a:pPr>
                      <a:r>
                        <a:rPr lang="en-IN" sz="1600" dirty="0">
                          <a:effectLst/>
                        </a:rPr>
                        <a:t>D</a:t>
                      </a:r>
                    </a:p>
                  </a:txBody>
                  <a:tcPr marL="68525" marR="68525" marT="0" marB="0"/>
                </a:tc>
                <a:extLst>
                  <a:ext uri="{0D108BD9-81ED-4DB2-BD59-A6C34878D82A}">
                    <a16:rowId xmlns:a16="http://schemas.microsoft.com/office/drawing/2014/main" val="10001"/>
                  </a:ext>
                </a:extLst>
              </a:tr>
              <a:tr h="214745">
                <a:tc>
                  <a:txBody>
                    <a:bodyPr/>
                    <a:lstStyle/>
                    <a:p>
                      <a:pPr algn="ctr">
                        <a:spcAft>
                          <a:spcPts val="0"/>
                        </a:spcAft>
                      </a:pPr>
                      <a:r>
                        <a:rPr lang="en-IN" sz="1600">
                          <a:effectLst/>
                        </a:rPr>
                        <a:t>P0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0</a:t>
                      </a:r>
                    </a:p>
                  </a:txBody>
                  <a:tcPr marL="68525" marR="68525" marT="0" marB="0"/>
                </a:tc>
                <a:extLst>
                  <a:ext uri="{0D108BD9-81ED-4DB2-BD59-A6C34878D82A}">
                    <a16:rowId xmlns:a16="http://schemas.microsoft.com/office/drawing/2014/main" val="10002"/>
                  </a:ext>
                </a:extLst>
              </a:tr>
              <a:tr h="429491">
                <a:tc>
                  <a:txBody>
                    <a:bodyPr/>
                    <a:lstStyle/>
                    <a:p>
                      <a:pPr algn="ctr">
                        <a:spcAft>
                          <a:spcPts val="0"/>
                        </a:spcAft>
                      </a:pPr>
                      <a:r>
                        <a:rPr lang="en-IN" sz="1600" dirty="0">
                          <a:effectLst/>
                        </a:rPr>
                        <a:t>P1</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dirty="0">
                          <a:effectLst/>
                        </a:rPr>
                        <a:t>7</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7</a:t>
                      </a:r>
                    </a:p>
                  </a:txBody>
                  <a:tcPr marL="68525" marR="68525" marT="0" marB="0"/>
                </a:tc>
                <a:tc>
                  <a:txBody>
                    <a:bodyPr/>
                    <a:lstStyle/>
                    <a:p>
                      <a:pPr algn="ctr">
                        <a:spcAft>
                          <a:spcPts val="0"/>
                        </a:spcAft>
                      </a:pPr>
                      <a:r>
                        <a:rPr lang="en-IN" sz="1600" dirty="0">
                          <a:effectLst/>
                        </a:rPr>
                        <a:t>5</a:t>
                      </a:r>
                    </a:p>
                  </a:txBody>
                  <a:tcPr marL="68525" marR="68525" marT="0" marB="0"/>
                </a:tc>
                <a:tc>
                  <a:txBody>
                    <a:bodyPr/>
                    <a:lstStyle/>
                    <a:p>
                      <a:pPr algn="ctr">
                        <a:spcAft>
                          <a:spcPts val="0"/>
                        </a:spcAft>
                      </a:pPr>
                      <a:r>
                        <a:rPr lang="en-IN" sz="1600" dirty="0">
                          <a:effectLst/>
                        </a:rPr>
                        <a:t>0</a:t>
                      </a:r>
                    </a:p>
                  </a:txBody>
                  <a:tcPr marL="68525" marR="68525" marT="0" marB="0"/>
                </a:tc>
                <a:extLst>
                  <a:ext uri="{0D108BD9-81ED-4DB2-BD59-A6C34878D82A}">
                    <a16:rowId xmlns:a16="http://schemas.microsoft.com/office/drawing/2014/main" val="10003"/>
                  </a:ext>
                </a:extLst>
              </a:tr>
              <a:tr h="429491">
                <a:tc>
                  <a:txBody>
                    <a:bodyPr/>
                    <a:lstStyle/>
                    <a:p>
                      <a:pPr algn="ctr">
                        <a:spcAft>
                          <a:spcPts val="0"/>
                        </a:spcAft>
                      </a:pPr>
                      <a:r>
                        <a:rPr lang="en-IN" sz="1600">
                          <a:effectLst/>
                        </a:rPr>
                        <a:t>P2</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3</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4</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3</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r>
                        <a:rPr lang="en-IN" sz="1600" dirty="0">
                          <a:effectLst/>
                        </a:rPr>
                        <a:t>1</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2</a:t>
                      </a:r>
                    </a:p>
                  </a:txBody>
                  <a:tcPr marL="68525" marR="68525" marT="0" marB="0"/>
                </a:tc>
                <a:extLst>
                  <a:ext uri="{0D108BD9-81ED-4DB2-BD59-A6C34878D82A}">
                    <a16:rowId xmlns:a16="http://schemas.microsoft.com/office/drawing/2014/main" val="10004"/>
                  </a:ext>
                </a:extLst>
              </a:tr>
              <a:tr h="429491">
                <a:tc>
                  <a:txBody>
                    <a:bodyPr/>
                    <a:lstStyle/>
                    <a:p>
                      <a:pPr algn="ctr">
                        <a:spcAft>
                          <a:spcPts val="0"/>
                        </a:spcAft>
                      </a:pPr>
                      <a:r>
                        <a:rPr lang="en-IN" sz="1600">
                          <a:effectLst/>
                        </a:rPr>
                        <a:t>P3</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r>
                        <a:rPr lang="en-IN" sz="1600">
                          <a:effectLst/>
                        </a:rPr>
                        <a:t>3</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2</a:t>
                      </a:r>
                    </a:p>
                  </a:txBody>
                  <a:tcPr marL="68525" marR="68525" marT="0" marB="0"/>
                </a:tc>
                <a:tc>
                  <a:txBody>
                    <a:bodyPr/>
                    <a:lstStyle/>
                    <a:p>
                      <a:pPr algn="ctr">
                        <a:spcAft>
                          <a:spcPts val="0"/>
                        </a:spcAft>
                      </a:pPr>
                      <a:r>
                        <a:rPr lang="en-IN" sz="1600" dirty="0">
                          <a:effectLst/>
                        </a:rPr>
                        <a:t>0</a:t>
                      </a:r>
                    </a:p>
                  </a:txBody>
                  <a:tcPr marL="68525" marR="68525" marT="0" marB="0"/>
                </a:tc>
                <a:extLst>
                  <a:ext uri="{0D108BD9-81ED-4DB2-BD59-A6C34878D82A}">
                    <a16:rowId xmlns:a16="http://schemas.microsoft.com/office/drawing/2014/main" val="10005"/>
                  </a:ext>
                </a:extLst>
              </a:tr>
              <a:tr h="429491">
                <a:tc>
                  <a:txBody>
                    <a:bodyPr/>
                    <a:lstStyle/>
                    <a:p>
                      <a:pPr algn="ctr">
                        <a:spcAft>
                          <a:spcPts val="0"/>
                        </a:spcAft>
                      </a:pPr>
                      <a:r>
                        <a:rPr lang="en-IN" sz="1600">
                          <a:effectLst/>
                        </a:rPr>
                        <a:t>P4</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4</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endParaRPr lang="en-IN" sz="1600">
                        <a:effectLst/>
                      </a:endParaRPr>
                    </a:p>
                  </a:txBody>
                  <a:tcPr marL="68525" marR="68525" marT="0" marB="0"/>
                </a:tc>
                <a:tc>
                  <a:txBody>
                    <a:bodyPr/>
                    <a:lstStyle/>
                    <a:p>
                      <a:endParaRPr lang="en-IN" sz="1600" dirty="0"/>
                    </a:p>
                  </a:txBody>
                  <a:tcPr marL="91367" marR="91367" marT="45683" marB="45683"/>
                </a:tc>
                <a:tc>
                  <a:txBody>
                    <a:bodyPr/>
                    <a:lstStyle/>
                    <a:p>
                      <a:r>
                        <a:rPr lang="en-IN" sz="1600" dirty="0"/>
                        <a:t>0</a:t>
                      </a:r>
                    </a:p>
                  </a:txBody>
                  <a:tcPr marL="91367" marR="91367" marT="45683" marB="45683"/>
                </a:tc>
                <a:tc>
                  <a:txBody>
                    <a:bodyPr/>
                    <a:lstStyle/>
                    <a:p>
                      <a:r>
                        <a:rPr lang="en-IN" sz="1600" dirty="0"/>
                        <a:t>6</a:t>
                      </a:r>
                    </a:p>
                  </a:txBody>
                  <a:tcPr marL="91367" marR="91367" marT="45683" marB="45683"/>
                </a:tc>
                <a:tc>
                  <a:txBody>
                    <a:bodyPr/>
                    <a:lstStyle/>
                    <a:p>
                      <a:r>
                        <a:rPr lang="en-IN" sz="1600" dirty="0"/>
                        <a:t>4</a:t>
                      </a:r>
                    </a:p>
                  </a:txBody>
                  <a:tcPr marL="91367" marR="91367" marT="45683" marB="45683"/>
                </a:tc>
                <a:tc>
                  <a:txBody>
                    <a:bodyPr/>
                    <a:lstStyle/>
                    <a:p>
                      <a:r>
                        <a:rPr lang="en-IN" sz="1600" dirty="0"/>
                        <a:t>2</a:t>
                      </a:r>
                    </a:p>
                  </a:txBody>
                  <a:tcPr marL="91367" marR="91367" marT="45683" marB="45683"/>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fld id="{CC241B03-08DC-4BFF-9A30-22AE298AD750}"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90</a:t>
            </a:fld>
            <a:endParaRPr lang="en-US"/>
          </a:p>
        </p:txBody>
      </p:sp>
      <p:sp>
        <p:nvSpPr>
          <p:cNvPr id="8" name="Rectangle 1"/>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3"/>
          <p:cNvSpPr txBox="1">
            <a:spLocks noChangeArrowheads="1"/>
          </p:cNvSpPr>
          <p:nvPr/>
        </p:nvSpPr>
        <p:spPr>
          <a:xfrm>
            <a:off x="4227946" y="3124200"/>
            <a:ext cx="4775200" cy="2809875"/>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Monotype Sorts" pitchFamily="-84" charset="2"/>
              <a:buNone/>
            </a:pPr>
            <a:r>
              <a:rPr lang="en-US" altLang="en-US" sz="2800" dirty="0"/>
              <a:t>1.	</a:t>
            </a:r>
            <a:r>
              <a:rPr lang="en-US" altLang="en-US" sz="1800" dirty="0"/>
              <a:t>Let </a:t>
            </a:r>
            <a:r>
              <a:rPr lang="en-US" altLang="en-US" sz="1800" b="1" i="1" dirty="0">
                <a:solidFill>
                  <a:srgbClr val="000000"/>
                </a:solidFill>
              </a:rPr>
              <a:t>Work</a:t>
            </a:r>
            <a:r>
              <a:rPr lang="en-US" altLang="en-US" sz="1800" i="1" dirty="0">
                <a:solidFill>
                  <a:srgbClr val="000000"/>
                </a:solidFill>
              </a:rPr>
              <a:t> </a:t>
            </a:r>
            <a:r>
              <a:rPr lang="en-US" altLang="en-US" sz="1800" dirty="0"/>
              <a:t>and </a:t>
            </a:r>
            <a:r>
              <a:rPr lang="en-US" altLang="en-US" sz="1800" b="1" i="1" dirty="0">
                <a:solidFill>
                  <a:srgbClr val="000000"/>
                </a:solidFill>
              </a:rPr>
              <a:t>Finish</a:t>
            </a:r>
            <a:r>
              <a:rPr lang="en-US" altLang="en-US" sz="1800" dirty="0">
                <a:solidFill>
                  <a:srgbClr val="000000"/>
                </a:solidFill>
              </a:rPr>
              <a:t> </a:t>
            </a:r>
            <a:r>
              <a:rPr lang="en-US" altLang="en-US" sz="1800" dirty="0"/>
              <a:t>be vectors of length</a:t>
            </a:r>
            <a:r>
              <a:rPr lang="en-US" altLang="en-US" sz="1800" i="1" dirty="0"/>
              <a:t> m</a:t>
            </a:r>
            <a:r>
              <a:rPr lang="en-US" altLang="en-US" sz="1800" dirty="0"/>
              <a:t> and</a:t>
            </a:r>
            <a:r>
              <a:rPr lang="en-US" altLang="en-US" sz="1800" i="1" dirty="0"/>
              <a:t> n</a:t>
            </a:r>
            <a:r>
              <a:rPr lang="en-US" altLang="en-US" sz="1800" dirty="0"/>
              <a:t>, respectively.  Initialize:</a:t>
            </a:r>
          </a:p>
          <a:p>
            <a:pPr marL="1543050" lvl="3" indent="-342900">
              <a:lnSpc>
                <a:spcPct val="90000"/>
              </a:lnSpc>
              <a:buFontTx/>
              <a:buNone/>
            </a:pPr>
            <a:r>
              <a:rPr lang="en-US" altLang="en-US" sz="1100" b="1" i="1" dirty="0"/>
              <a:t>Work </a:t>
            </a:r>
            <a:r>
              <a:rPr lang="en-US" altLang="en-US" sz="1100" b="1" dirty="0"/>
              <a:t>= </a:t>
            </a:r>
            <a:r>
              <a:rPr lang="en-US" altLang="en-US" sz="1100" b="1" i="1" dirty="0"/>
              <a:t>Available</a:t>
            </a:r>
          </a:p>
          <a:p>
            <a:pPr marL="1543050" lvl="3" indent="-342900">
              <a:lnSpc>
                <a:spcPct val="90000"/>
              </a:lnSpc>
              <a:buFontTx/>
              <a:buNone/>
            </a:pPr>
            <a:r>
              <a:rPr lang="en-US" altLang="en-US" sz="1100" b="1" i="1" dirty="0"/>
              <a:t>Finish </a:t>
            </a:r>
            <a:r>
              <a:rPr lang="en-US" altLang="en-US" sz="1100" b="1" dirty="0"/>
              <a:t>[</a:t>
            </a:r>
            <a:r>
              <a:rPr lang="en-US" altLang="en-US" sz="1100" b="1" i="1" dirty="0" err="1"/>
              <a:t>i</a:t>
            </a:r>
            <a:r>
              <a:rPr lang="en-US" altLang="en-US" sz="1100" b="1" dirty="0"/>
              <a:t>] =</a:t>
            </a:r>
            <a:r>
              <a:rPr lang="en-US" altLang="en-US" sz="1100" b="1" i="1" dirty="0"/>
              <a:t> false </a:t>
            </a:r>
            <a:r>
              <a:rPr lang="en-US" altLang="en-US" sz="1100" b="1" dirty="0"/>
              <a:t>for</a:t>
            </a:r>
            <a:r>
              <a:rPr lang="en-US" altLang="en-US" sz="1100" b="1" i="1" dirty="0"/>
              <a:t> </a:t>
            </a:r>
            <a:r>
              <a:rPr lang="en-US" altLang="en-US" sz="1100" b="1" i="1" dirty="0" err="1"/>
              <a:t>i</a:t>
            </a:r>
            <a:r>
              <a:rPr lang="en-US" altLang="en-US" sz="1100" b="1" dirty="0"/>
              <a:t> = 0, 1, …, </a:t>
            </a:r>
            <a:r>
              <a:rPr lang="en-US" altLang="en-US" sz="1100" b="1" i="1" dirty="0"/>
              <a:t>n- </a:t>
            </a:r>
            <a:r>
              <a:rPr lang="en-US" altLang="en-US" sz="1100" b="1" dirty="0"/>
              <a:t>1</a:t>
            </a:r>
          </a:p>
          <a:p>
            <a:pPr marL="1543050" lvl="3" indent="-342900">
              <a:lnSpc>
                <a:spcPct val="90000"/>
              </a:lnSpc>
              <a:buFontTx/>
              <a:buNone/>
            </a:pPr>
            <a:endParaRPr lang="en-US" altLang="en-US" sz="100" dirty="0"/>
          </a:p>
          <a:p>
            <a:pPr>
              <a:lnSpc>
                <a:spcPct val="90000"/>
              </a:lnSpc>
              <a:buFont typeface="Monotype Sorts" pitchFamily="-84" charset="2"/>
              <a:buNone/>
            </a:pPr>
            <a:r>
              <a:rPr lang="en-US" altLang="en-US" sz="1800" dirty="0"/>
              <a:t>2.	Find an </a:t>
            </a:r>
            <a:r>
              <a:rPr lang="en-US" altLang="en-US" sz="1800" b="1" i="1" dirty="0" err="1"/>
              <a:t>i</a:t>
            </a:r>
            <a:r>
              <a:rPr lang="en-US" altLang="en-US" sz="1800" i="1" dirty="0"/>
              <a:t> </a:t>
            </a:r>
            <a:r>
              <a:rPr lang="en-US" altLang="en-US" sz="1800" dirty="0"/>
              <a:t>such that both: </a:t>
            </a:r>
          </a:p>
          <a:p>
            <a:pPr marL="800100" lvl="1" indent="-342900">
              <a:lnSpc>
                <a:spcPct val="90000"/>
              </a:lnSpc>
              <a:buFont typeface="Monotype Sorts" pitchFamily="-84" charset="2"/>
              <a:buNone/>
            </a:pPr>
            <a:r>
              <a:rPr lang="en-US" altLang="en-US" sz="1600" dirty="0"/>
              <a:t>(a) </a:t>
            </a:r>
            <a:r>
              <a:rPr lang="en-US" altLang="en-US" sz="1600" b="1" i="1" dirty="0"/>
              <a:t>Finish</a:t>
            </a:r>
            <a:r>
              <a:rPr lang="en-US" altLang="en-US" sz="1600" b="1" dirty="0"/>
              <a:t> [</a:t>
            </a:r>
            <a:r>
              <a:rPr lang="en-US" altLang="en-US" sz="1600" b="1" i="1" dirty="0" err="1"/>
              <a:t>i</a:t>
            </a:r>
            <a:r>
              <a:rPr lang="en-US" altLang="en-US" sz="1600" b="1" dirty="0"/>
              <a:t>] = </a:t>
            </a:r>
            <a:r>
              <a:rPr lang="en-US" altLang="en-US" sz="1600" b="1" i="1" dirty="0"/>
              <a:t>false</a:t>
            </a:r>
            <a:endParaRPr lang="en-US" altLang="en-US" sz="1600" b="1" dirty="0"/>
          </a:p>
          <a:p>
            <a:pPr marL="800100" lvl="1" indent="-342900">
              <a:lnSpc>
                <a:spcPct val="90000"/>
              </a:lnSpc>
              <a:buFont typeface="Monotype Sorts" pitchFamily="-84" charset="2"/>
              <a:buNone/>
            </a:pPr>
            <a:r>
              <a:rPr lang="en-US" altLang="en-US" sz="1600" dirty="0"/>
              <a:t>(b) </a:t>
            </a:r>
            <a:r>
              <a:rPr lang="en-US" altLang="en-US" sz="1600" b="1" i="1" dirty="0" err="1">
                <a:solidFill>
                  <a:srgbClr val="0070C0"/>
                </a:solidFill>
              </a:rPr>
              <a:t>Need</a:t>
            </a:r>
            <a:r>
              <a:rPr lang="en-US" altLang="en-US" sz="1600" b="1" i="1" baseline="-25000" dirty="0" err="1">
                <a:solidFill>
                  <a:srgbClr val="0070C0"/>
                </a:solidFill>
              </a:rPr>
              <a:t>i</a:t>
            </a:r>
            <a:r>
              <a:rPr lang="en-US" altLang="en-US" sz="1600" b="1" dirty="0">
                <a:solidFill>
                  <a:srgbClr val="0070C0"/>
                </a:solidFill>
              </a:rPr>
              <a:t> </a:t>
            </a:r>
            <a:r>
              <a:rPr lang="en-US" altLang="en-US" sz="1600" b="1" dirty="0">
                <a:solidFill>
                  <a:srgbClr val="0070C0"/>
                </a:solidFill>
                <a:sym typeface="Symbol" pitchFamily="18" charset="2"/>
              </a:rPr>
              <a:t> </a:t>
            </a:r>
            <a:r>
              <a:rPr lang="en-US" altLang="en-US" sz="1600" b="1" i="1" dirty="0">
                <a:solidFill>
                  <a:srgbClr val="0070C0"/>
                </a:solidFill>
                <a:sym typeface="Symbol" pitchFamily="18" charset="2"/>
              </a:rPr>
              <a:t>Work</a:t>
            </a:r>
          </a:p>
          <a:p>
            <a:pPr marL="800100" lvl="1" indent="-342900">
              <a:lnSpc>
                <a:spcPct val="90000"/>
              </a:lnSpc>
              <a:buFont typeface="Monotype Sorts" pitchFamily="-84" charset="2"/>
              <a:buNone/>
            </a:pPr>
            <a:r>
              <a:rPr lang="en-US" altLang="en-US" sz="1600" dirty="0">
                <a:sym typeface="Symbol" pitchFamily="18" charset="2"/>
              </a:rPr>
              <a:t>If no such</a:t>
            </a:r>
            <a:r>
              <a:rPr lang="en-US" altLang="en-US" sz="1600" b="1" dirty="0">
                <a:sym typeface="Symbol" pitchFamily="18" charset="2"/>
              </a:rPr>
              <a:t> </a:t>
            </a:r>
            <a:r>
              <a:rPr lang="en-US" altLang="en-US" sz="1600" b="1" i="1" dirty="0" err="1">
                <a:sym typeface="Symbol" pitchFamily="18" charset="2"/>
              </a:rPr>
              <a:t>i</a:t>
            </a:r>
            <a:r>
              <a:rPr lang="en-US" altLang="en-US" sz="1600" b="1" i="1" dirty="0">
                <a:sym typeface="Symbol" pitchFamily="18" charset="2"/>
              </a:rPr>
              <a:t> </a:t>
            </a:r>
            <a:r>
              <a:rPr lang="en-US" altLang="en-US" sz="1600" dirty="0">
                <a:sym typeface="Symbol" pitchFamily="18" charset="2"/>
              </a:rPr>
              <a:t>exists, go to step 4</a:t>
            </a:r>
          </a:p>
          <a:p>
            <a:pPr marL="800100" lvl="1" indent="-342900">
              <a:lnSpc>
                <a:spcPct val="90000"/>
              </a:lnSpc>
              <a:buFont typeface="Monotype Sorts" pitchFamily="-84" charset="2"/>
              <a:buNone/>
            </a:pPr>
            <a:endParaRPr lang="en-US" altLang="en-US" sz="100" dirty="0">
              <a:sym typeface="Symbol" pitchFamily="18" charset="2"/>
            </a:endParaRPr>
          </a:p>
          <a:p>
            <a:pPr>
              <a:lnSpc>
                <a:spcPct val="90000"/>
              </a:lnSpc>
              <a:buFont typeface="Monotype Sorts" pitchFamily="-84" charset="2"/>
              <a:buNone/>
            </a:pPr>
            <a:r>
              <a:rPr lang="en-US" altLang="en-US" sz="1800" i="1" dirty="0"/>
              <a:t>3.  </a:t>
            </a:r>
            <a:r>
              <a:rPr lang="en-US" altLang="en-US" sz="1800" b="1" i="1" dirty="0"/>
              <a:t>Work</a:t>
            </a:r>
            <a:r>
              <a:rPr lang="en-US" altLang="en-US" sz="1800" b="1" dirty="0"/>
              <a:t> = </a:t>
            </a:r>
            <a:r>
              <a:rPr lang="en-US" altLang="en-US" sz="1800" b="1" i="1" dirty="0"/>
              <a:t>Work </a:t>
            </a:r>
            <a:r>
              <a:rPr lang="en-US" altLang="en-US" sz="1800" b="1" dirty="0"/>
              <a:t>+ </a:t>
            </a:r>
            <a:r>
              <a:rPr lang="en-US" altLang="en-US" sz="1800" b="1" i="1" dirty="0" err="1"/>
              <a:t>Allocation</a:t>
            </a:r>
            <a:r>
              <a:rPr lang="en-US" altLang="en-US" sz="1800" b="1" i="1" baseline="-25000" dirty="0" err="1"/>
              <a:t>i</a:t>
            </a:r>
            <a:br>
              <a:rPr lang="en-US" altLang="en-US" sz="1800" b="1" dirty="0"/>
            </a:br>
            <a:r>
              <a:rPr lang="en-US" altLang="en-US" sz="1800" b="1" i="1" dirty="0"/>
              <a:t>Finish</a:t>
            </a:r>
            <a:r>
              <a:rPr lang="en-US" altLang="en-US" sz="1800" b="1" dirty="0"/>
              <a:t>[</a:t>
            </a:r>
            <a:r>
              <a:rPr lang="en-US" altLang="en-US" sz="1800" b="1" i="1" dirty="0" err="1"/>
              <a:t>i</a:t>
            </a:r>
            <a:r>
              <a:rPr lang="en-US" altLang="en-US" sz="1800" b="1" dirty="0"/>
              <a:t>] =</a:t>
            </a:r>
            <a:r>
              <a:rPr lang="en-US" altLang="en-US" sz="1800" b="1" i="1" dirty="0"/>
              <a:t> true</a:t>
            </a:r>
            <a:br>
              <a:rPr lang="en-US" altLang="en-US" sz="1800" b="1" dirty="0"/>
            </a:br>
            <a:r>
              <a:rPr lang="en-US" altLang="en-US" sz="1800" dirty="0"/>
              <a:t>go to step 2</a:t>
            </a:r>
          </a:p>
          <a:p>
            <a:pPr>
              <a:lnSpc>
                <a:spcPct val="90000"/>
              </a:lnSpc>
            </a:pPr>
            <a:endParaRPr lang="en-US" altLang="en-US" sz="100" dirty="0"/>
          </a:p>
          <a:p>
            <a:pPr>
              <a:lnSpc>
                <a:spcPct val="90000"/>
              </a:lnSpc>
              <a:buFont typeface="Monotype Sorts" pitchFamily="-84" charset="2"/>
              <a:buNone/>
            </a:pPr>
            <a:r>
              <a:rPr lang="en-US" altLang="en-US" sz="1800" dirty="0"/>
              <a:t>4.	If </a:t>
            </a:r>
            <a:r>
              <a:rPr lang="en-US" altLang="en-US" sz="1800" b="1" i="1" dirty="0"/>
              <a:t>Finish</a:t>
            </a:r>
            <a:r>
              <a:rPr lang="en-US" altLang="en-US" sz="1800" b="1" dirty="0"/>
              <a:t> [</a:t>
            </a:r>
            <a:r>
              <a:rPr lang="en-US" altLang="en-US" sz="1800" b="1" i="1" dirty="0" err="1"/>
              <a:t>i</a:t>
            </a:r>
            <a:r>
              <a:rPr lang="en-US" altLang="en-US" sz="1800" b="1" dirty="0"/>
              <a:t>] == </a:t>
            </a:r>
            <a:r>
              <a:rPr lang="en-US" altLang="en-US" sz="1800" b="1" i="1" dirty="0"/>
              <a:t>true</a:t>
            </a:r>
            <a:r>
              <a:rPr lang="en-US" altLang="en-US" sz="1800" b="1" dirty="0"/>
              <a:t> </a:t>
            </a:r>
            <a:r>
              <a:rPr lang="en-US" altLang="en-US" sz="1800" dirty="0"/>
              <a:t>for all </a:t>
            </a:r>
            <a:r>
              <a:rPr lang="en-US" altLang="en-US" sz="1800" b="1" i="1" dirty="0" err="1"/>
              <a:t>i</a:t>
            </a:r>
            <a:r>
              <a:rPr lang="en-US" altLang="en-US" sz="1800" dirty="0"/>
              <a:t>, then the system is in a safe state</a:t>
            </a:r>
          </a:p>
        </p:txBody>
      </p:sp>
    </p:spTree>
    <p:extLst>
      <p:ext uri="{BB962C8B-B14F-4D97-AF65-F5344CB8AC3E}">
        <p14:creationId xmlns:p14="http://schemas.microsoft.com/office/powerpoint/2010/main" val="407625561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191000"/>
            <a:ext cx="3886200" cy="1143000"/>
          </a:xfrm>
        </p:spPr>
        <p:txBody>
          <a:bodyPr>
            <a:noAutofit/>
          </a:bodyPr>
          <a:lstStyle/>
          <a:p>
            <a:pPr algn="l"/>
            <a:br>
              <a:rPr lang="en-IN" sz="2000" dirty="0"/>
            </a:br>
            <a:r>
              <a:rPr lang="en-US" altLang="en-US" sz="2000" dirty="0">
                <a:sym typeface="Symbol" pitchFamily="18" charset="2"/>
              </a:rPr>
              <a:t>Work=[2,14,12,12]</a:t>
            </a:r>
            <a:br>
              <a:rPr lang="en-US" altLang="en-US" sz="2000" dirty="0">
                <a:sym typeface="Symbol" pitchFamily="18" charset="2"/>
              </a:rPr>
            </a:br>
            <a:r>
              <a:rPr lang="en-US" altLang="en-US" sz="2000" dirty="0">
                <a:sym typeface="Symbol" pitchFamily="18" charset="2"/>
              </a:rPr>
              <a:t>Now for P1,</a:t>
            </a:r>
            <a:br>
              <a:rPr lang="en-US" altLang="en-US" sz="2000" dirty="0">
                <a:sym typeface="Symbol" pitchFamily="18" charset="2"/>
              </a:rPr>
            </a:br>
            <a:r>
              <a:rPr lang="en-US" altLang="en-US" sz="2000" dirty="0">
                <a:sym typeface="Symbol" pitchFamily="18" charset="2"/>
              </a:rPr>
              <a:t>Need   Work</a:t>
            </a:r>
            <a:br>
              <a:rPr lang="en-US" altLang="en-US" sz="2000" dirty="0">
                <a:sym typeface="Symbol" pitchFamily="18" charset="2"/>
              </a:rPr>
            </a:br>
            <a:r>
              <a:rPr lang="en-US" altLang="en-US" sz="2000" dirty="0">
                <a:sym typeface="Symbol" pitchFamily="18" charset="2"/>
              </a:rPr>
              <a:t>[0,7,5,0]&lt;Work</a:t>
            </a:r>
            <a:br>
              <a:rPr lang="en-US" altLang="en-US" sz="2000" dirty="0">
                <a:sym typeface="Symbol" pitchFamily="18" charset="2"/>
              </a:rPr>
            </a:br>
            <a:r>
              <a:rPr lang="en-US" altLang="en-US" sz="2000" dirty="0">
                <a:sym typeface="Symbol" pitchFamily="18" charset="2"/>
              </a:rPr>
              <a:t>Safe Sequence=&lt;P0,P2,P3,P4,P1&gt;</a:t>
            </a:r>
            <a:br>
              <a:rPr lang="en-US" altLang="en-US" sz="2000" dirty="0">
                <a:sym typeface="Symbol" pitchFamily="18" charset="2"/>
              </a:rPr>
            </a:br>
            <a:r>
              <a:rPr lang="en-US" altLang="en-US" sz="2000" dirty="0">
                <a:sym typeface="Symbol" pitchFamily="18" charset="2"/>
              </a:rPr>
              <a:t>Work=[2,14,12,12]+[1,0,0,0]</a:t>
            </a:r>
            <a:br>
              <a:rPr lang="en-US" altLang="en-US" sz="2000" dirty="0">
                <a:sym typeface="Symbol" pitchFamily="18" charset="2"/>
              </a:rPr>
            </a:br>
            <a:r>
              <a:rPr lang="en-US" altLang="en-US" sz="2000" dirty="0">
                <a:sym typeface="Symbol" pitchFamily="18" charset="2"/>
              </a:rPr>
              <a:t>=[3,14,12,12]</a:t>
            </a:r>
            <a:br>
              <a:rPr lang="en-US" altLang="en-US" sz="2000" dirty="0">
                <a:sym typeface="Symbol" pitchFamily="18" charset="2"/>
              </a:rPr>
            </a:br>
            <a:r>
              <a:rPr lang="en-US" altLang="en-US" sz="2000" dirty="0">
                <a:sym typeface="Symbol" pitchFamily="18" charset="2"/>
              </a:rPr>
              <a:t>Thus, System is in a safe state</a:t>
            </a:r>
            <a:br>
              <a:rPr lang="en-US" altLang="en-US" sz="2000" dirty="0">
                <a:sym typeface="Symbol" pitchFamily="18" charset="2"/>
              </a:rPr>
            </a:br>
            <a:br>
              <a:rPr lang="en-US" altLang="en-US" sz="2000" b="1" dirty="0">
                <a:solidFill>
                  <a:srgbClr val="0070C0"/>
                </a:solidFill>
                <a:sym typeface="Symbol" pitchFamily="18" charset="2"/>
              </a:rPr>
            </a:br>
            <a:br>
              <a:rPr lang="en-US" altLang="en-US" sz="2000" dirty="0">
                <a:sym typeface="Symbol" pitchFamily="18" charset="2"/>
              </a:rPr>
            </a:br>
            <a:br>
              <a:rPr lang="en-US" altLang="en-US" sz="2000" dirty="0">
                <a:sym typeface="Symbol" pitchFamily="18" charset="2"/>
              </a:rPr>
            </a:br>
            <a:endParaRPr lang="en-IN" sz="20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81620479"/>
              </p:ext>
            </p:extLst>
          </p:nvPr>
        </p:nvGraphicFramePr>
        <p:xfrm>
          <a:off x="533400" y="13855"/>
          <a:ext cx="8000993" cy="2682240"/>
        </p:xfrm>
        <a:graphic>
          <a:graphicData uri="http://schemas.openxmlformats.org/drawingml/2006/table">
            <a:tbl>
              <a:tblPr firstRow="1" firstCol="1" bandRow="1">
                <a:tableStyleId>{5940675A-B579-460E-94D1-54222C63F5DA}</a:tableStyleId>
              </a:tblPr>
              <a:tblGrid>
                <a:gridCol w="1081785">
                  <a:extLst>
                    <a:ext uri="{9D8B030D-6E8A-4147-A177-3AD203B41FA5}">
                      <a16:colId xmlns:a16="http://schemas.microsoft.com/office/drawing/2014/main" val="20000"/>
                    </a:ext>
                  </a:extLst>
                </a:gridCol>
                <a:gridCol w="439315">
                  <a:extLst>
                    <a:ext uri="{9D8B030D-6E8A-4147-A177-3AD203B41FA5}">
                      <a16:colId xmlns:a16="http://schemas.microsoft.com/office/drawing/2014/main" val="20001"/>
                    </a:ext>
                  </a:extLst>
                </a:gridCol>
                <a:gridCol w="439315">
                  <a:extLst>
                    <a:ext uri="{9D8B030D-6E8A-4147-A177-3AD203B41FA5}">
                      <a16:colId xmlns:a16="http://schemas.microsoft.com/office/drawing/2014/main" val="20002"/>
                    </a:ext>
                  </a:extLst>
                </a:gridCol>
                <a:gridCol w="439315">
                  <a:extLst>
                    <a:ext uri="{9D8B030D-6E8A-4147-A177-3AD203B41FA5}">
                      <a16:colId xmlns:a16="http://schemas.microsoft.com/office/drawing/2014/main" val="20003"/>
                    </a:ext>
                  </a:extLst>
                </a:gridCol>
                <a:gridCol w="439315">
                  <a:extLst>
                    <a:ext uri="{9D8B030D-6E8A-4147-A177-3AD203B41FA5}">
                      <a16:colId xmlns:a16="http://schemas.microsoft.com/office/drawing/2014/main" val="20004"/>
                    </a:ext>
                  </a:extLst>
                </a:gridCol>
                <a:gridCol w="439315">
                  <a:extLst>
                    <a:ext uri="{9D8B030D-6E8A-4147-A177-3AD203B41FA5}">
                      <a16:colId xmlns:a16="http://schemas.microsoft.com/office/drawing/2014/main" val="20005"/>
                    </a:ext>
                  </a:extLst>
                </a:gridCol>
                <a:gridCol w="439315">
                  <a:extLst>
                    <a:ext uri="{9D8B030D-6E8A-4147-A177-3AD203B41FA5}">
                      <a16:colId xmlns:a16="http://schemas.microsoft.com/office/drawing/2014/main" val="20006"/>
                    </a:ext>
                  </a:extLst>
                </a:gridCol>
                <a:gridCol w="439315">
                  <a:extLst>
                    <a:ext uri="{9D8B030D-6E8A-4147-A177-3AD203B41FA5}">
                      <a16:colId xmlns:a16="http://schemas.microsoft.com/office/drawing/2014/main" val="20007"/>
                    </a:ext>
                  </a:extLst>
                </a:gridCol>
                <a:gridCol w="439315">
                  <a:extLst>
                    <a:ext uri="{9D8B030D-6E8A-4147-A177-3AD203B41FA5}">
                      <a16:colId xmlns:a16="http://schemas.microsoft.com/office/drawing/2014/main" val="20008"/>
                    </a:ext>
                  </a:extLst>
                </a:gridCol>
                <a:gridCol w="439315">
                  <a:extLst>
                    <a:ext uri="{9D8B030D-6E8A-4147-A177-3AD203B41FA5}">
                      <a16:colId xmlns:a16="http://schemas.microsoft.com/office/drawing/2014/main" val="20009"/>
                    </a:ext>
                  </a:extLst>
                </a:gridCol>
                <a:gridCol w="439315">
                  <a:extLst>
                    <a:ext uri="{9D8B030D-6E8A-4147-A177-3AD203B41FA5}">
                      <a16:colId xmlns:a16="http://schemas.microsoft.com/office/drawing/2014/main" val="20010"/>
                    </a:ext>
                  </a:extLst>
                </a:gridCol>
                <a:gridCol w="439315">
                  <a:extLst>
                    <a:ext uri="{9D8B030D-6E8A-4147-A177-3AD203B41FA5}">
                      <a16:colId xmlns:a16="http://schemas.microsoft.com/office/drawing/2014/main" val="20011"/>
                    </a:ext>
                  </a:extLst>
                </a:gridCol>
                <a:gridCol w="439315">
                  <a:extLst>
                    <a:ext uri="{9D8B030D-6E8A-4147-A177-3AD203B41FA5}">
                      <a16:colId xmlns:a16="http://schemas.microsoft.com/office/drawing/2014/main" val="20012"/>
                    </a:ext>
                  </a:extLst>
                </a:gridCol>
                <a:gridCol w="329483">
                  <a:extLst>
                    <a:ext uri="{9D8B030D-6E8A-4147-A177-3AD203B41FA5}">
                      <a16:colId xmlns:a16="http://schemas.microsoft.com/office/drawing/2014/main" val="20013"/>
                    </a:ext>
                  </a:extLst>
                </a:gridCol>
                <a:gridCol w="439315">
                  <a:extLst>
                    <a:ext uri="{9D8B030D-6E8A-4147-A177-3AD203B41FA5}">
                      <a16:colId xmlns:a16="http://schemas.microsoft.com/office/drawing/2014/main" val="20014"/>
                    </a:ext>
                  </a:extLst>
                </a:gridCol>
                <a:gridCol w="439315">
                  <a:extLst>
                    <a:ext uri="{9D8B030D-6E8A-4147-A177-3AD203B41FA5}">
                      <a16:colId xmlns:a16="http://schemas.microsoft.com/office/drawing/2014/main" val="20015"/>
                    </a:ext>
                  </a:extLst>
                </a:gridCol>
                <a:gridCol w="439315">
                  <a:extLst>
                    <a:ext uri="{9D8B030D-6E8A-4147-A177-3AD203B41FA5}">
                      <a16:colId xmlns:a16="http://schemas.microsoft.com/office/drawing/2014/main" val="20016"/>
                    </a:ext>
                  </a:extLst>
                </a:gridCol>
              </a:tblGrid>
              <a:tr h="214745">
                <a:tc rowSpan="2">
                  <a:txBody>
                    <a:bodyPr/>
                    <a:lstStyle/>
                    <a:p>
                      <a:pPr algn="ctr">
                        <a:spcAft>
                          <a:spcPts val="0"/>
                        </a:spcAft>
                      </a:pPr>
                      <a:r>
                        <a:rPr lang="en-IN" sz="1600" dirty="0">
                          <a:effectLst/>
                        </a:rPr>
                        <a:t>Process</a:t>
                      </a:r>
                    </a:p>
                  </a:txBody>
                  <a:tcPr marL="68525" marR="68525" marT="0" marB="0"/>
                </a:tc>
                <a:tc gridSpan="4">
                  <a:txBody>
                    <a:bodyPr/>
                    <a:lstStyle/>
                    <a:p>
                      <a:pPr algn="ctr">
                        <a:spcAft>
                          <a:spcPts val="0"/>
                        </a:spcAft>
                      </a:pPr>
                      <a:r>
                        <a:rPr lang="en-IN" sz="1600" dirty="0">
                          <a:effectLst/>
                        </a:rPr>
                        <a:t>Allocation</a:t>
                      </a:r>
                    </a:p>
                  </a:txBody>
                  <a:tcPr marL="68525" marR="68525"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spcAft>
                          <a:spcPts val="0"/>
                        </a:spcAft>
                      </a:pPr>
                      <a:r>
                        <a:rPr lang="en-IN" sz="1600" dirty="0">
                          <a:effectLst/>
                        </a:rPr>
                        <a:t>Max</a:t>
                      </a:r>
                    </a:p>
                  </a:txBody>
                  <a:tcPr marL="68525" marR="68525"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spcAft>
                          <a:spcPts val="0"/>
                        </a:spcAft>
                      </a:pPr>
                      <a:r>
                        <a:rPr lang="en-IN" sz="1600" dirty="0">
                          <a:effectLst/>
                        </a:rPr>
                        <a:t>Available</a:t>
                      </a:r>
                    </a:p>
                  </a:txBody>
                  <a:tcPr marL="68525" marR="68525" marT="0" marB="0"/>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spcAft>
                          <a:spcPts val="0"/>
                        </a:spcAft>
                      </a:pPr>
                      <a:r>
                        <a:rPr lang="en-IN" sz="1600" dirty="0">
                          <a:effectLst/>
                        </a:rPr>
                        <a:t>Need</a:t>
                      </a:r>
                    </a:p>
                  </a:txBody>
                  <a:tcPr marL="68525" marR="68525" marT="0" marB="0"/>
                </a:tc>
                <a:tc hMerge="1">
                  <a:txBody>
                    <a:bodyPr/>
                    <a:lstStyle/>
                    <a:p>
                      <a:pPr algn="ctr">
                        <a:spcAft>
                          <a:spcPts val="0"/>
                        </a:spcAft>
                      </a:pPr>
                      <a:endParaRPr lang="en-IN" sz="1600" dirty="0">
                        <a:effectLst/>
                      </a:endParaRPr>
                    </a:p>
                  </a:txBody>
                  <a:tcPr marL="68525" marR="68525" marT="0" marB="0"/>
                </a:tc>
                <a:tc hMerge="1">
                  <a:txBody>
                    <a:bodyPr/>
                    <a:lstStyle/>
                    <a:p>
                      <a:pPr algn="ctr">
                        <a:spcAft>
                          <a:spcPts val="0"/>
                        </a:spcAft>
                      </a:pPr>
                      <a:endParaRPr lang="en-IN" sz="1600" dirty="0">
                        <a:effectLst/>
                      </a:endParaRPr>
                    </a:p>
                  </a:txBody>
                  <a:tcPr marL="68525" marR="68525" marT="0" marB="0"/>
                </a:tc>
                <a:tc hMerge="1">
                  <a:txBody>
                    <a:bodyPr/>
                    <a:lstStyle/>
                    <a:p>
                      <a:pPr algn="ctr">
                        <a:spcAft>
                          <a:spcPts val="0"/>
                        </a:spcAft>
                      </a:pPr>
                      <a:endParaRPr lang="en-IN" sz="1600" dirty="0">
                        <a:effectLst/>
                      </a:endParaRPr>
                    </a:p>
                  </a:txBody>
                  <a:tcPr marL="68525" marR="68525" marT="0" marB="0"/>
                </a:tc>
                <a:extLst>
                  <a:ext uri="{0D108BD9-81ED-4DB2-BD59-A6C34878D82A}">
                    <a16:rowId xmlns:a16="http://schemas.microsoft.com/office/drawing/2014/main" val="10000"/>
                  </a:ext>
                </a:extLst>
              </a:tr>
              <a:tr h="214745">
                <a:tc vMerge="1">
                  <a:txBody>
                    <a:bodyPr/>
                    <a:lstStyle/>
                    <a:p>
                      <a:endParaRPr lang="en-IN"/>
                    </a:p>
                  </a:txBody>
                  <a:tcPr/>
                </a:tc>
                <a:tc>
                  <a:txBody>
                    <a:bodyPr/>
                    <a:lstStyle/>
                    <a:p>
                      <a:pPr algn="ctr">
                        <a:spcAft>
                          <a:spcPts val="0"/>
                        </a:spcAft>
                      </a:pPr>
                      <a:r>
                        <a:rPr lang="en-IN" sz="1600">
                          <a:effectLst/>
                        </a:rPr>
                        <a:t>A</a:t>
                      </a:r>
                    </a:p>
                  </a:txBody>
                  <a:tcPr marL="68525" marR="68525" marT="0" marB="0"/>
                </a:tc>
                <a:tc>
                  <a:txBody>
                    <a:bodyPr/>
                    <a:lstStyle/>
                    <a:p>
                      <a:pPr algn="ctr">
                        <a:spcAft>
                          <a:spcPts val="0"/>
                        </a:spcAft>
                      </a:pPr>
                      <a:r>
                        <a:rPr lang="en-IN" sz="1600">
                          <a:effectLst/>
                        </a:rPr>
                        <a:t>B</a:t>
                      </a:r>
                    </a:p>
                  </a:txBody>
                  <a:tcPr marL="68525" marR="68525" marT="0" marB="0"/>
                </a:tc>
                <a:tc>
                  <a:txBody>
                    <a:bodyPr/>
                    <a:lstStyle/>
                    <a:p>
                      <a:pPr algn="ctr">
                        <a:spcAft>
                          <a:spcPts val="0"/>
                        </a:spcAft>
                      </a:pPr>
                      <a:r>
                        <a:rPr lang="en-IN" sz="1600">
                          <a:effectLst/>
                        </a:rPr>
                        <a:t>C</a:t>
                      </a:r>
                    </a:p>
                  </a:txBody>
                  <a:tcPr marL="68525" marR="68525" marT="0" marB="0"/>
                </a:tc>
                <a:tc>
                  <a:txBody>
                    <a:bodyPr/>
                    <a:lstStyle/>
                    <a:p>
                      <a:pPr algn="ctr">
                        <a:spcAft>
                          <a:spcPts val="0"/>
                        </a:spcAft>
                      </a:pPr>
                      <a:r>
                        <a:rPr lang="en-IN" sz="1600">
                          <a:effectLst/>
                        </a:rPr>
                        <a:t>D</a:t>
                      </a:r>
                    </a:p>
                  </a:txBody>
                  <a:tcPr marL="68525" marR="68525" marT="0" marB="0"/>
                </a:tc>
                <a:tc>
                  <a:txBody>
                    <a:bodyPr/>
                    <a:lstStyle/>
                    <a:p>
                      <a:pPr algn="ctr">
                        <a:spcAft>
                          <a:spcPts val="0"/>
                        </a:spcAft>
                      </a:pPr>
                      <a:r>
                        <a:rPr lang="en-IN" sz="1600">
                          <a:effectLst/>
                        </a:rPr>
                        <a:t>A</a:t>
                      </a:r>
                    </a:p>
                  </a:txBody>
                  <a:tcPr marL="68525" marR="68525" marT="0" marB="0"/>
                </a:tc>
                <a:tc>
                  <a:txBody>
                    <a:bodyPr/>
                    <a:lstStyle/>
                    <a:p>
                      <a:pPr algn="ctr">
                        <a:spcAft>
                          <a:spcPts val="0"/>
                        </a:spcAft>
                      </a:pPr>
                      <a:r>
                        <a:rPr lang="en-IN" sz="1600">
                          <a:effectLst/>
                        </a:rPr>
                        <a:t>B</a:t>
                      </a:r>
                    </a:p>
                  </a:txBody>
                  <a:tcPr marL="68525" marR="68525" marT="0" marB="0"/>
                </a:tc>
                <a:tc>
                  <a:txBody>
                    <a:bodyPr/>
                    <a:lstStyle/>
                    <a:p>
                      <a:pPr algn="ctr">
                        <a:spcAft>
                          <a:spcPts val="0"/>
                        </a:spcAft>
                      </a:pPr>
                      <a:r>
                        <a:rPr lang="en-IN" sz="1600">
                          <a:effectLst/>
                        </a:rPr>
                        <a:t>C</a:t>
                      </a:r>
                    </a:p>
                  </a:txBody>
                  <a:tcPr marL="68525" marR="68525" marT="0" marB="0"/>
                </a:tc>
                <a:tc>
                  <a:txBody>
                    <a:bodyPr/>
                    <a:lstStyle/>
                    <a:p>
                      <a:pPr algn="ctr">
                        <a:spcAft>
                          <a:spcPts val="0"/>
                        </a:spcAft>
                      </a:pPr>
                      <a:r>
                        <a:rPr lang="en-IN" sz="1600">
                          <a:effectLst/>
                        </a:rPr>
                        <a:t>D</a:t>
                      </a:r>
                    </a:p>
                  </a:txBody>
                  <a:tcPr marL="68525" marR="68525" marT="0" marB="0"/>
                </a:tc>
                <a:tc>
                  <a:txBody>
                    <a:bodyPr/>
                    <a:lstStyle/>
                    <a:p>
                      <a:pPr algn="ctr">
                        <a:spcAft>
                          <a:spcPts val="0"/>
                        </a:spcAft>
                      </a:pPr>
                      <a:r>
                        <a:rPr lang="en-IN" sz="1600">
                          <a:effectLst/>
                        </a:rPr>
                        <a:t>A</a:t>
                      </a:r>
                    </a:p>
                  </a:txBody>
                  <a:tcPr marL="68525" marR="68525" marT="0" marB="0"/>
                </a:tc>
                <a:tc>
                  <a:txBody>
                    <a:bodyPr/>
                    <a:lstStyle/>
                    <a:p>
                      <a:pPr algn="ctr">
                        <a:spcAft>
                          <a:spcPts val="0"/>
                        </a:spcAft>
                      </a:pPr>
                      <a:r>
                        <a:rPr lang="en-IN" sz="1600">
                          <a:effectLst/>
                        </a:rPr>
                        <a:t>B</a:t>
                      </a:r>
                    </a:p>
                  </a:txBody>
                  <a:tcPr marL="68525" marR="68525" marT="0" marB="0"/>
                </a:tc>
                <a:tc>
                  <a:txBody>
                    <a:bodyPr/>
                    <a:lstStyle/>
                    <a:p>
                      <a:pPr algn="ctr">
                        <a:spcAft>
                          <a:spcPts val="0"/>
                        </a:spcAft>
                      </a:pPr>
                      <a:r>
                        <a:rPr lang="en-IN" sz="1600">
                          <a:effectLst/>
                        </a:rPr>
                        <a:t>C</a:t>
                      </a:r>
                    </a:p>
                  </a:txBody>
                  <a:tcPr marL="68525" marR="68525" marT="0" marB="0"/>
                </a:tc>
                <a:tc>
                  <a:txBody>
                    <a:bodyPr/>
                    <a:lstStyle/>
                    <a:p>
                      <a:pPr algn="ctr">
                        <a:spcAft>
                          <a:spcPts val="0"/>
                        </a:spcAft>
                      </a:pPr>
                      <a:r>
                        <a:rPr lang="en-IN" sz="1600">
                          <a:effectLst/>
                        </a:rPr>
                        <a:t>D</a:t>
                      </a:r>
                    </a:p>
                  </a:txBody>
                  <a:tcPr marL="68525" marR="68525" marT="0" marB="0"/>
                </a:tc>
                <a:tc>
                  <a:txBody>
                    <a:bodyPr/>
                    <a:lstStyle/>
                    <a:p>
                      <a:pPr algn="ctr">
                        <a:spcAft>
                          <a:spcPts val="0"/>
                        </a:spcAft>
                      </a:pPr>
                      <a:r>
                        <a:rPr lang="en-IN" sz="1600" dirty="0">
                          <a:effectLst/>
                        </a:rPr>
                        <a:t>A</a:t>
                      </a:r>
                    </a:p>
                  </a:txBody>
                  <a:tcPr marL="68525" marR="68525" marT="0" marB="0"/>
                </a:tc>
                <a:tc>
                  <a:txBody>
                    <a:bodyPr/>
                    <a:lstStyle/>
                    <a:p>
                      <a:pPr algn="ctr">
                        <a:spcAft>
                          <a:spcPts val="0"/>
                        </a:spcAft>
                      </a:pPr>
                      <a:r>
                        <a:rPr lang="en-IN" sz="1600" dirty="0">
                          <a:effectLst/>
                        </a:rPr>
                        <a:t>B</a:t>
                      </a:r>
                    </a:p>
                  </a:txBody>
                  <a:tcPr marL="68525" marR="68525" marT="0" marB="0"/>
                </a:tc>
                <a:tc>
                  <a:txBody>
                    <a:bodyPr/>
                    <a:lstStyle/>
                    <a:p>
                      <a:pPr algn="ctr">
                        <a:spcAft>
                          <a:spcPts val="0"/>
                        </a:spcAft>
                      </a:pPr>
                      <a:r>
                        <a:rPr lang="en-IN" sz="1600" dirty="0">
                          <a:effectLst/>
                        </a:rPr>
                        <a:t>C</a:t>
                      </a:r>
                    </a:p>
                  </a:txBody>
                  <a:tcPr marL="68525" marR="68525" marT="0" marB="0"/>
                </a:tc>
                <a:tc>
                  <a:txBody>
                    <a:bodyPr/>
                    <a:lstStyle/>
                    <a:p>
                      <a:pPr algn="ctr">
                        <a:spcAft>
                          <a:spcPts val="0"/>
                        </a:spcAft>
                      </a:pPr>
                      <a:r>
                        <a:rPr lang="en-IN" sz="1600" dirty="0">
                          <a:effectLst/>
                        </a:rPr>
                        <a:t>D</a:t>
                      </a:r>
                    </a:p>
                  </a:txBody>
                  <a:tcPr marL="68525" marR="68525" marT="0" marB="0"/>
                </a:tc>
                <a:extLst>
                  <a:ext uri="{0D108BD9-81ED-4DB2-BD59-A6C34878D82A}">
                    <a16:rowId xmlns:a16="http://schemas.microsoft.com/office/drawing/2014/main" val="10001"/>
                  </a:ext>
                </a:extLst>
              </a:tr>
              <a:tr h="214745">
                <a:tc>
                  <a:txBody>
                    <a:bodyPr/>
                    <a:lstStyle/>
                    <a:p>
                      <a:pPr algn="ctr">
                        <a:spcAft>
                          <a:spcPts val="0"/>
                        </a:spcAft>
                      </a:pPr>
                      <a:r>
                        <a:rPr lang="en-IN" sz="1600">
                          <a:effectLst/>
                        </a:rPr>
                        <a:t>P0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0</a:t>
                      </a:r>
                    </a:p>
                  </a:txBody>
                  <a:tcPr marL="68525" marR="68525" marT="0" marB="0"/>
                </a:tc>
                <a:extLst>
                  <a:ext uri="{0D108BD9-81ED-4DB2-BD59-A6C34878D82A}">
                    <a16:rowId xmlns:a16="http://schemas.microsoft.com/office/drawing/2014/main" val="10002"/>
                  </a:ext>
                </a:extLst>
              </a:tr>
              <a:tr h="429491">
                <a:tc>
                  <a:txBody>
                    <a:bodyPr/>
                    <a:lstStyle/>
                    <a:p>
                      <a:pPr algn="ctr">
                        <a:spcAft>
                          <a:spcPts val="0"/>
                        </a:spcAft>
                      </a:pPr>
                      <a:r>
                        <a:rPr lang="en-IN" sz="1600" dirty="0">
                          <a:effectLst/>
                        </a:rPr>
                        <a:t>P1</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dirty="0">
                          <a:effectLst/>
                        </a:rPr>
                        <a:t>7</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7</a:t>
                      </a:r>
                    </a:p>
                  </a:txBody>
                  <a:tcPr marL="68525" marR="68525" marT="0" marB="0"/>
                </a:tc>
                <a:tc>
                  <a:txBody>
                    <a:bodyPr/>
                    <a:lstStyle/>
                    <a:p>
                      <a:pPr algn="ctr">
                        <a:spcAft>
                          <a:spcPts val="0"/>
                        </a:spcAft>
                      </a:pPr>
                      <a:r>
                        <a:rPr lang="en-IN" sz="1600" dirty="0">
                          <a:effectLst/>
                        </a:rPr>
                        <a:t>5</a:t>
                      </a:r>
                    </a:p>
                  </a:txBody>
                  <a:tcPr marL="68525" marR="68525" marT="0" marB="0"/>
                </a:tc>
                <a:tc>
                  <a:txBody>
                    <a:bodyPr/>
                    <a:lstStyle/>
                    <a:p>
                      <a:pPr algn="ctr">
                        <a:spcAft>
                          <a:spcPts val="0"/>
                        </a:spcAft>
                      </a:pPr>
                      <a:r>
                        <a:rPr lang="en-IN" sz="1600" dirty="0">
                          <a:effectLst/>
                        </a:rPr>
                        <a:t>0</a:t>
                      </a:r>
                    </a:p>
                  </a:txBody>
                  <a:tcPr marL="68525" marR="68525" marT="0" marB="0"/>
                </a:tc>
                <a:extLst>
                  <a:ext uri="{0D108BD9-81ED-4DB2-BD59-A6C34878D82A}">
                    <a16:rowId xmlns:a16="http://schemas.microsoft.com/office/drawing/2014/main" val="10003"/>
                  </a:ext>
                </a:extLst>
              </a:tr>
              <a:tr h="429491">
                <a:tc>
                  <a:txBody>
                    <a:bodyPr/>
                    <a:lstStyle/>
                    <a:p>
                      <a:pPr algn="ctr">
                        <a:spcAft>
                          <a:spcPts val="0"/>
                        </a:spcAft>
                      </a:pPr>
                      <a:r>
                        <a:rPr lang="en-IN" sz="1600">
                          <a:effectLst/>
                        </a:rPr>
                        <a:t>P2</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3</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4</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3</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r>
                        <a:rPr lang="en-IN" sz="1600" dirty="0">
                          <a:effectLst/>
                        </a:rPr>
                        <a:t>1</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2</a:t>
                      </a:r>
                    </a:p>
                  </a:txBody>
                  <a:tcPr marL="68525" marR="68525" marT="0" marB="0"/>
                </a:tc>
                <a:extLst>
                  <a:ext uri="{0D108BD9-81ED-4DB2-BD59-A6C34878D82A}">
                    <a16:rowId xmlns:a16="http://schemas.microsoft.com/office/drawing/2014/main" val="10004"/>
                  </a:ext>
                </a:extLst>
              </a:tr>
              <a:tr h="429491">
                <a:tc>
                  <a:txBody>
                    <a:bodyPr/>
                    <a:lstStyle/>
                    <a:p>
                      <a:pPr algn="ctr">
                        <a:spcAft>
                          <a:spcPts val="0"/>
                        </a:spcAft>
                      </a:pPr>
                      <a:r>
                        <a:rPr lang="en-IN" sz="1600">
                          <a:effectLst/>
                        </a:rPr>
                        <a:t>P3</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r>
                        <a:rPr lang="en-IN" sz="1600">
                          <a:effectLst/>
                        </a:rPr>
                        <a:t>3</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2</a:t>
                      </a: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br>
                        <a:rPr lang="en-IN" sz="1600" dirty="0">
                          <a:effectLst/>
                        </a:rPr>
                      </a:br>
                      <a:endParaRPr lang="en-IN" sz="1600" dirty="0">
                        <a:effectLst/>
                      </a:endParaRP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0</a:t>
                      </a:r>
                    </a:p>
                  </a:txBody>
                  <a:tcPr marL="68525" marR="68525" marT="0" marB="0"/>
                </a:tc>
                <a:tc>
                  <a:txBody>
                    <a:bodyPr/>
                    <a:lstStyle/>
                    <a:p>
                      <a:pPr algn="ctr">
                        <a:spcAft>
                          <a:spcPts val="0"/>
                        </a:spcAft>
                      </a:pPr>
                      <a:r>
                        <a:rPr lang="en-IN" sz="1600" dirty="0">
                          <a:effectLst/>
                        </a:rPr>
                        <a:t>2</a:t>
                      </a:r>
                    </a:p>
                  </a:txBody>
                  <a:tcPr marL="68525" marR="68525" marT="0" marB="0"/>
                </a:tc>
                <a:tc>
                  <a:txBody>
                    <a:bodyPr/>
                    <a:lstStyle/>
                    <a:p>
                      <a:pPr algn="ctr">
                        <a:spcAft>
                          <a:spcPts val="0"/>
                        </a:spcAft>
                      </a:pPr>
                      <a:r>
                        <a:rPr lang="en-IN" sz="1600" dirty="0">
                          <a:effectLst/>
                        </a:rPr>
                        <a:t>0</a:t>
                      </a:r>
                    </a:p>
                  </a:txBody>
                  <a:tcPr marL="68525" marR="68525" marT="0" marB="0"/>
                </a:tc>
                <a:extLst>
                  <a:ext uri="{0D108BD9-81ED-4DB2-BD59-A6C34878D82A}">
                    <a16:rowId xmlns:a16="http://schemas.microsoft.com/office/drawing/2014/main" val="10005"/>
                  </a:ext>
                </a:extLst>
              </a:tr>
              <a:tr h="429491">
                <a:tc>
                  <a:txBody>
                    <a:bodyPr/>
                    <a:lstStyle/>
                    <a:p>
                      <a:pPr algn="ctr">
                        <a:spcAft>
                          <a:spcPts val="0"/>
                        </a:spcAft>
                      </a:pPr>
                      <a:r>
                        <a:rPr lang="en-IN" sz="1600">
                          <a:effectLst/>
                        </a:rPr>
                        <a:t>P4</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1</a:t>
                      </a:r>
                    </a:p>
                  </a:txBody>
                  <a:tcPr marL="68525" marR="68525" marT="0" marB="0"/>
                </a:tc>
                <a:tc>
                  <a:txBody>
                    <a:bodyPr/>
                    <a:lstStyle/>
                    <a:p>
                      <a:pPr algn="ctr">
                        <a:spcAft>
                          <a:spcPts val="0"/>
                        </a:spcAft>
                      </a:pPr>
                      <a:r>
                        <a:rPr lang="en-IN" sz="1600">
                          <a:effectLst/>
                        </a:rPr>
                        <a:t>4</a:t>
                      </a:r>
                    </a:p>
                  </a:txBody>
                  <a:tcPr marL="68525" marR="68525" marT="0" marB="0"/>
                </a:tc>
                <a:tc>
                  <a:txBody>
                    <a:bodyPr/>
                    <a:lstStyle/>
                    <a:p>
                      <a:pPr algn="ctr">
                        <a:spcAft>
                          <a:spcPts val="0"/>
                        </a:spcAft>
                      </a:pPr>
                      <a:r>
                        <a:rPr lang="en-IN" sz="1600">
                          <a:effectLst/>
                        </a:rPr>
                        <a:t>0</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r>
                        <a:rPr lang="en-IN" sz="1600">
                          <a:effectLst/>
                        </a:rPr>
                        <a:t>5</a:t>
                      </a:r>
                    </a:p>
                  </a:txBody>
                  <a:tcPr marL="68525" marR="68525" marT="0" marB="0"/>
                </a:tc>
                <a:tc>
                  <a:txBody>
                    <a:bodyPr/>
                    <a:lstStyle/>
                    <a:p>
                      <a:pPr algn="ctr">
                        <a:spcAft>
                          <a:spcPts val="0"/>
                        </a:spcAft>
                      </a:pPr>
                      <a:r>
                        <a:rPr lang="en-IN" sz="1600">
                          <a:effectLst/>
                        </a:rPr>
                        <a:t>6</a:t>
                      </a: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br>
                        <a:rPr lang="en-IN" sz="1600">
                          <a:effectLst/>
                        </a:rPr>
                      </a:br>
                      <a:endParaRPr lang="en-IN" sz="1600">
                        <a:effectLst/>
                      </a:endParaRPr>
                    </a:p>
                  </a:txBody>
                  <a:tcPr marL="68525" marR="68525" marT="0" marB="0"/>
                </a:tc>
                <a:tc>
                  <a:txBody>
                    <a:bodyPr/>
                    <a:lstStyle/>
                    <a:p>
                      <a:pPr algn="ctr">
                        <a:spcAft>
                          <a:spcPts val="0"/>
                        </a:spcAft>
                      </a:pPr>
                      <a:endParaRPr lang="en-IN" sz="1600">
                        <a:effectLst/>
                      </a:endParaRPr>
                    </a:p>
                  </a:txBody>
                  <a:tcPr marL="68525" marR="68525" marT="0" marB="0"/>
                </a:tc>
                <a:tc>
                  <a:txBody>
                    <a:bodyPr/>
                    <a:lstStyle/>
                    <a:p>
                      <a:endParaRPr lang="en-IN" sz="1600" dirty="0"/>
                    </a:p>
                  </a:txBody>
                  <a:tcPr marL="91367" marR="91367" marT="45683" marB="45683"/>
                </a:tc>
                <a:tc>
                  <a:txBody>
                    <a:bodyPr/>
                    <a:lstStyle/>
                    <a:p>
                      <a:r>
                        <a:rPr lang="en-IN" sz="1600" dirty="0"/>
                        <a:t>0</a:t>
                      </a:r>
                    </a:p>
                  </a:txBody>
                  <a:tcPr marL="91367" marR="91367" marT="45683" marB="45683"/>
                </a:tc>
                <a:tc>
                  <a:txBody>
                    <a:bodyPr/>
                    <a:lstStyle/>
                    <a:p>
                      <a:r>
                        <a:rPr lang="en-IN" sz="1600" dirty="0"/>
                        <a:t>6</a:t>
                      </a:r>
                    </a:p>
                  </a:txBody>
                  <a:tcPr marL="91367" marR="91367" marT="45683" marB="45683"/>
                </a:tc>
                <a:tc>
                  <a:txBody>
                    <a:bodyPr/>
                    <a:lstStyle/>
                    <a:p>
                      <a:r>
                        <a:rPr lang="en-IN" sz="1600" dirty="0"/>
                        <a:t>4</a:t>
                      </a:r>
                    </a:p>
                  </a:txBody>
                  <a:tcPr marL="91367" marR="91367" marT="45683" marB="45683"/>
                </a:tc>
                <a:tc>
                  <a:txBody>
                    <a:bodyPr/>
                    <a:lstStyle/>
                    <a:p>
                      <a:r>
                        <a:rPr lang="en-IN" sz="1600" dirty="0"/>
                        <a:t>2</a:t>
                      </a:r>
                    </a:p>
                  </a:txBody>
                  <a:tcPr marL="91367" marR="91367" marT="45683" marB="45683"/>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fld id="{CC241B03-08DC-4BFF-9A30-22AE298AD750}"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91</a:t>
            </a:fld>
            <a:endParaRPr lang="en-US"/>
          </a:p>
        </p:txBody>
      </p:sp>
      <p:sp>
        <p:nvSpPr>
          <p:cNvPr id="8" name="Rectangle 1"/>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b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3"/>
          <p:cNvSpPr txBox="1">
            <a:spLocks noChangeArrowheads="1"/>
          </p:cNvSpPr>
          <p:nvPr/>
        </p:nvSpPr>
        <p:spPr>
          <a:xfrm>
            <a:off x="4227946" y="3124200"/>
            <a:ext cx="4775200" cy="2809875"/>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Font typeface="Monotype Sorts" pitchFamily="-84" charset="2"/>
              <a:buNone/>
            </a:pPr>
            <a:r>
              <a:rPr lang="en-US" altLang="en-US" sz="2800" dirty="0"/>
              <a:t>1.	</a:t>
            </a:r>
            <a:r>
              <a:rPr lang="en-US" altLang="en-US" sz="1800" dirty="0"/>
              <a:t>Let </a:t>
            </a:r>
            <a:r>
              <a:rPr lang="en-US" altLang="en-US" sz="1800" b="1" i="1" dirty="0">
                <a:solidFill>
                  <a:srgbClr val="000000"/>
                </a:solidFill>
              </a:rPr>
              <a:t>Work</a:t>
            </a:r>
            <a:r>
              <a:rPr lang="en-US" altLang="en-US" sz="1800" i="1" dirty="0">
                <a:solidFill>
                  <a:srgbClr val="000000"/>
                </a:solidFill>
              </a:rPr>
              <a:t> </a:t>
            </a:r>
            <a:r>
              <a:rPr lang="en-US" altLang="en-US" sz="1800" dirty="0"/>
              <a:t>and </a:t>
            </a:r>
            <a:r>
              <a:rPr lang="en-US" altLang="en-US" sz="1800" b="1" i="1" dirty="0">
                <a:solidFill>
                  <a:srgbClr val="000000"/>
                </a:solidFill>
              </a:rPr>
              <a:t>Finish</a:t>
            </a:r>
            <a:r>
              <a:rPr lang="en-US" altLang="en-US" sz="1800" dirty="0">
                <a:solidFill>
                  <a:srgbClr val="000000"/>
                </a:solidFill>
              </a:rPr>
              <a:t> </a:t>
            </a:r>
            <a:r>
              <a:rPr lang="en-US" altLang="en-US" sz="1800" dirty="0"/>
              <a:t>be vectors of length</a:t>
            </a:r>
            <a:r>
              <a:rPr lang="en-US" altLang="en-US" sz="1800" i="1" dirty="0"/>
              <a:t> m</a:t>
            </a:r>
            <a:r>
              <a:rPr lang="en-US" altLang="en-US" sz="1800" dirty="0"/>
              <a:t> and</a:t>
            </a:r>
            <a:r>
              <a:rPr lang="en-US" altLang="en-US" sz="1800" i="1" dirty="0"/>
              <a:t> n</a:t>
            </a:r>
            <a:r>
              <a:rPr lang="en-US" altLang="en-US" sz="1800" dirty="0"/>
              <a:t>, respectively.  Initialize:</a:t>
            </a:r>
          </a:p>
          <a:p>
            <a:pPr marL="1543050" lvl="3" indent="-342900">
              <a:lnSpc>
                <a:spcPct val="90000"/>
              </a:lnSpc>
              <a:buFontTx/>
              <a:buNone/>
            </a:pPr>
            <a:r>
              <a:rPr lang="en-US" altLang="en-US" sz="1100" b="1" i="1" dirty="0"/>
              <a:t>Work </a:t>
            </a:r>
            <a:r>
              <a:rPr lang="en-US" altLang="en-US" sz="1100" b="1" dirty="0"/>
              <a:t>= </a:t>
            </a:r>
            <a:r>
              <a:rPr lang="en-US" altLang="en-US" sz="1100" b="1" i="1" dirty="0"/>
              <a:t>Available</a:t>
            </a:r>
          </a:p>
          <a:p>
            <a:pPr marL="1543050" lvl="3" indent="-342900">
              <a:lnSpc>
                <a:spcPct val="90000"/>
              </a:lnSpc>
              <a:buFontTx/>
              <a:buNone/>
            </a:pPr>
            <a:r>
              <a:rPr lang="en-US" altLang="en-US" sz="1100" b="1" i="1" dirty="0"/>
              <a:t>Finish </a:t>
            </a:r>
            <a:r>
              <a:rPr lang="en-US" altLang="en-US" sz="1100" b="1" dirty="0"/>
              <a:t>[</a:t>
            </a:r>
            <a:r>
              <a:rPr lang="en-US" altLang="en-US" sz="1100" b="1" i="1" dirty="0" err="1"/>
              <a:t>i</a:t>
            </a:r>
            <a:r>
              <a:rPr lang="en-US" altLang="en-US" sz="1100" b="1" dirty="0"/>
              <a:t>] =</a:t>
            </a:r>
            <a:r>
              <a:rPr lang="en-US" altLang="en-US" sz="1100" b="1" i="1" dirty="0"/>
              <a:t> false </a:t>
            </a:r>
            <a:r>
              <a:rPr lang="en-US" altLang="en-US" sz="1100" b="1" dirty="0"/>
              <a:t>for</a:t>
            </a:r>
            <a:r>
              <a:rPr lang="en-US" altLang="en-US" sz="1100" b="1" i="1" dirty="0"/>
              <a:t> </a:t>
            </a:r>
            <a:r>
              <a:rPr lang="en-US" altLang="en-US" sz="1100" b="1" i="1" dirty="0" err="1"/>
              <a:t>i</a:t>
            </a:r>
            <a:r>
              <a:rPr lang="en-US" altLang="en-US" sz="1100" b="1" dirty="0"/>
              <a:t> = 0, 1, …, </a:t>
            </a:r>
            <a:r>
              <a:rPr lang="en-US" altLang="en-US" sz="1100" b="1" i="1" dirty="0"/>
              <a:t>n- </a:t>
            </a:r>
            <a:r>
              <a:rPr lang="en-US" altLang="en-US" sz="1100" b="1" dirty="0"/>
              <a:t>1</a:t>
            </a:r>
          </a:p>
          <a:p>
            <a:pPr marL="1543050" lvl="3" indent="-342900">
              <a:lnSpc>
                <a:spcPct val="90000"/>
              </a:lnSpc>
              <a:buFontTx/>
              <a:buNone/>
            </a:pPr>
            <a:endParaRPr lang="en-US" altLang="en-US" sz="100" dirty="0"/>
          </a:p>
          <a:p>
            <a:pPr>
              <a:lnSpc>
                <a:spcPct val="90000"/>
              </a:lnSpc>
              <a:buFont typeface="Monotype Sorts" pitchFamily="-84" charset="2"/>
              <a:buNone/>
            </a:pPr>
            <a:r>
              <a:rPr lang="en-US" altLang="en-US" sz="1800" dirty="0"/>
              <a:t>2.	Find an </a:t>
            </a:r>
            <a:r>
              <a:rPr lang="en-US" altLang="en-US" sz="1800" b="1" i="1" dirty="0" err="1"/>
              <a:t>i</a:t>
            </a:r>
            <a:r>
              <a:rPr lang="en-US" altLang="en-US" sz="1800" i="1" dirty="0"/>
              <a:t> </a:t>
            </a:r>
            <a:r>
              <a:rPr lang="en-US" altLang="en-US" sz="1800" dirty="0"/>
              <a:t>such that both: </a:t>
            </a:r>
          </a:p>
          <a:p>
            <a:pPr marL="800100" lvl="1" indent="-342900">
              <a:lnSpc>
                <a:spcPct val="90000"/>
              </a:lnSpc>
              <a:buFont typeface="Monotype Sorts" pitchFamily="-84" charset="2"/>
              <a:buNone/>
            </a:pPr>
            <a:r>
              <a:rPr lang="en-US" altLang="en-US" sz="1600" dirty="0"/>
              <a:t>(a) </a:t>
            </a:r>
            <a:r>
              <a:rPr lang="en-US" altLang="en-US" sz="1600" b="1" i="1" dirty="0"/>
              <a:t>Finish</a:t>
            </a:r>
            <a:r>
              <a:rPr lang="en-US" altLang="en-US" sz="1600" b="1" dirty="0"/>
              <a:t> [</a:t>
            </a:r>
            <a:r>
              <a:rPr lang="en-US" altLang="en-US" sz="1600" b="1" i="1" dirty="0" err="1"/>
              <a:t>i</a:t>
            </a:r>
            <a:r>
              <a:rPr lang="en-US" altLang="en-US" sz="1600" b="1" dirty="0"/>
              <a:t>] = </a:t>
            </a:r>
            <a:r>
              <a:rPr lang="en-US" altLang="en-US" sz="1600" b="1" i="1" dirty="0"/>
              <a:t>false</a:t>
            </a:r>
            <a:endParaRPr lang="en-US" altLang="en-US" sz="1600" b="1" dirty="0"/>
          </a:p>
          <a:p>
            <a:pPr marL="800100" lvl="1" indent="-342900">
              <a:lnSpc>
                <a:spcPct val="90000"/>
              </a:lnSpc>
              <a:buFont typeface="Monotype Sorts" pitchFamily="-84" charset="2"/>
              <a:buNone/>
            </a:pPr>
            <a:r>
              <a:rPr lang="en-US" altLang="en-US" sz="1600" dirty="0"/>
              <a:t>(b) </a:t>
            </a:r>
            <a:r>
              <a:rPr lang="en-US" altLang="en-US" sz="1600" b="1" i="1" dirty="0" err="1">
                <a:solidFill>
                  <a:srgbClr val="0070C0"/>
                </a:solidFill>
              </a:rPr>
              <a:t>Need</a:t>
            </a:r>
            <a:r>
              <a:rPr lang="en-US" altLang="en-US" sz="1600" b="1" i="1" baseline="-25000" dirty="0" err="1">
                <a:solidFill>
                  <a:srgbClr val="0070C0"/>
                </a:solidFill>
              </a:rPr>
              <a:t>i</a:t>
            </a:r>
            <a:r>
              <a:rPr lang="en-US" altLang="en-US" sz="1600" b="1" dirty="0">
                <a:solidFill>
                  <a:srgbClr val="0070C0"/>
                </a:solidFill>
              </a:rPr>
              <a:t> </a:t>
            </a:r>
            <a:r>
              <a:rPr lang="en-US" altLang="en-US" sz="1600" b="1" dirty="0">
                <a:solidFill>
                  <a:srgbClr val="0070C0"/>
                </a:solidFill>
                <a:sym typeface="Symbol" pitchFamily="18" charset="2"/>
              </a:rPr>
              <a:t> </a:t>
            </a:r>
            <a:r>
              <a:rPr lang="en-US" altLang="en-US" sz="1600" b="1" i="1" dirty="0">
                <a:solidFill>
                  <a:srgbClr val="0070C0"/>
                </a:solidFill>
                <a:sym typeface="Symbol" pitchFamily="18" charset="2"/>
              </a:rPr>
              <a:t>Work</a:t>
            </a:r>
          </a:p>
          <a:p>
            <a:pPr marL="800100" lvl="1" indent="-342900">
              <a:lnSpc>
                <a:spcPct val="90000"/>
              </a:lnSpc>
              <a:buFont typeface="Monotype Sorts" pitchFamily="-84" charset="2"/>
              <a:buNone/>
            </a:pPr>
            <a:r>
              <a:rPr lang="en-US" altLang="en-US" sz="1600" dirty="0">
                <a:sym typeface="Symbol" pitchFamily="18" charset="2"/>
              </a:rPr>
              <a:t>If no such</a:t>
            </a:r>
            <a:r>
              <a:rPr lang="en-US" altLang="en-US" sz="1600" b="1" dirty="0">
                <a:sym typeface="Symbol" pitchFamily="18" charset="2"/>
              </a:rPr>
              <a:t> </a:t>
            </a:r>
            <a:r>
              <a:rPr lang="en-US" altLang="en-US" sz="1600" b="1" i="1" dirty="0" err="1">
                <a:sym typeface="Symbol" pitchFamily="18" charset="2"/>
              </a:rPr>
              <a:t>i</a:t>
            </a:r>
            <a:r>
              <a:rPr lang="en-US" altLang="en-US" sz="1600" b="1" i="1" dirty="0">
                <a:sym typeface="Symbol" pitchFamily="18" charset="2"/>
              </a:rPr>
              <a:t> </a:t>
            </a:r>
            <a:r>
              <a:rPr lang="en-US" altLang="en-US" sz="1600" dirty="0">
                <a:sym typeface="Symbol" pitchFamily="18" charset="2"/>
              </a:rPr>
              <a:t>exists, go to step 4</a:t>
            </a:r>
          </a:p>
          <a:p>
            <a:pPr marL="800100" lvl="1" indent="-342900">
              <a:lnSpc>
                <a:spcPct val="90000"/>
              </a:lnSpc>
              <a:buFont typeface="Monotype Sorts" pitchFamily="-84" charset="2"/>
              <a:buNone/>
            </a:pPr>
            <a:endParaRPr lang="en-US" altLang="en-US" sz="100" dirty="0">
              <a:sym typeface="Symbol" pitchFamily="18" charset="2"/>
            </a:endParaRPr>
          </a:p>
          <a:p>
            <a:pPr>
              <a:lnSpc>
                <a:spcPct val="90000"/>
              </a:lnSpc>
              <a:buFont typeface="Monotype Sorts" pitchFamily="-84" charset="2"/>
              <a:buNone/>
            </a:pPr>
            <a:r>
              <a:rPr lang="en-US" altLang="en-US" sz="1800" i="1" dirty="0"/>
              <a:t>3.  </a:t>
            </a:r>
            <a:r>
              <a:rPr lang="en-US" altLang="en-US" sz="1800" b="1" i="1" dirty="0"/>
              <a:t>Work</a:t>
            </a:r>
            <a:r>
              <a:rPr lang="en-US" altLang="en-US" sz="1800" b="1" dirty="0"/>
              <a:t> = </a:t>
            </a:r>
            <a:r>
              <a:rPr lang="en-US" altLang="en-US" sz="1800" b="1" i="1" dirty="0"/>
              <a:t>Work </a:t>
            </a:r>
            <a:r>
              <a:rPr lang="en-US" altLang="en-US" sz="1800" b="1" dirty="0"/>
              <a:t>+ </a:t>
            </a:r>
            <a:r>
              <a:rPr lang="en-US" altLang="en-US" sz="1800" b="1" i="1" dirty="0" err="1"/>
              <a:t>Allocation</a:t>
            </a:r>
            <a:r>
              <a:rPr lang="en-US" altLang="en-US" sz="1800" b="1" i="1" baseline="-25000" dirty="0" err="1"/>
              <a:t>i</a:t>
            </a:r>
            <a:br>
              <a:rPr lang="en-US" altLang="en-US" sz="1800" b="1" dirty="0"/>
            </a:br>
            <a:r>
              <a:rPr lang="en-US" altLang="en-US" sz="1800" b="1" i="1" dirty="0"/>
              <a:t>Finish</a:t>
            </a:r>
            <a:r>
              <a:rPr lang="en-US" altLang="en-US" sz="1800" b="1" dirty="0"/>
              <a:t>[</a:t>
            </a:r>
            <a:r>
              <a:rPr lang="en-US" altLang="en-US" sz="1800" b="1" i="1" dirty="0" err="1"/>
              <a:t>i</a:t>
            </a:r>
            <a:r>
              <a:rPr lang="en-US" altLang="en-US" sz="1800" b="1" dirty="0"/>
              <a:t>] =</a:t>
            </a:r>
            <a:r>
              <a:rPr lang="en-US" altLang="en-US" sz="1800" b="1" i="1" dirty="0"/>
              <a:t> true</a:t>
            </a:r>
            <a:br>
              <a:rPr lang="en-US" altLang="en-US" sz="1800" b="1" dirty="0"/>
            </a:br>
            <a:r>
              <a:rPr lang="en-US" altLang="en-US" sz="1800" dirty="0"/>
              <a:t>go to step 2</a:t>
            </a:r>
          </a:p>
          <a:p>
            <a:pPr>
              <a:lnSpc>
                <a:spcPct val="90000"/>
              </a:lnSpc>
            </a:pPr>
            <a:endParaRPr lang="en-US" altLang="en-US" sz="100" dirty="0"/>
          </a:p>
          <a:p>
            <a:pPr>
              <a:lnSpc>
                <a:spcPct val="90000"/>
              </a:lnSpc>
              <a:buFont typeface="Monotype Sorts" pitchFamily="-84" charset="2"/>
              <a:buNone/>
            </a:pPr>
            <a:r>
              <a:rPr lang="en-US" altLang="en-US" sz="1800" dirty="0"/>
              <a:t>4.	If </a:t>
            </a:r>
            <a:r>
              <a:rPr lang="en-US" altLang="en-US" sz="1800" b="1" i="1" dirty="0"/>
              <a:t>Finish</a:t>
            </a:r>
            <a:r>
              <a:rPr lang="en-US" altLang="en-US" sz="1800" b="1" dirty="0"/>
              <a:t> [</a:t>
            </a:r>
            <a:r>
              <a:rPr lang="en-US" altLang="en-US" sz="1800" b="1" i="1" dirty="0" err="1"/>
              <a:t>i</a:t>
            </a:r>
            <a:r>
              <a:rPr lang="en-US" altLang="en-US" sz="1800" b="1" dirty="0"/>
              <a:t>] == </a:t>
            </a:r>
            <a:r>
              <a:rPr lang="en-US" altLang="en-US" sz="1800" b="1" i="1" dirty="0"/>
              <a:t>true</a:t>
            </a:r>
            <a:r>
              <a:rPr lang="en-US" altLang="en-US" sz="1800" b="1" dirty="0"/>
              <a:t> </a:t>
            </a:r>
            <a:r>
              <a:rPr lang="en-US" altLang="en-US" sz="1800" dirty="0"/>
              <a:t>for all </a:t>
            </a:r>
            <a:r>
              <a:rPr lang="en-US" altLang="en-US" sz="1800" b="1" i="1" dirty="0" err="1"/>
              <a:t>i</a:t>
            </a:r>
            <a:r>
              <a:rPr lang="en-US" altLang="en-US" sz="1800" dirty="0"/>
              <a:t>, then the system is in a safe state</a:t>
            </a:r>
          </a:p>
        </p:txBody>
      </p:sp>
    </p:spTree>
    <p:extLst>
      <p:ext uri="{BB962C8B-B14F-4D97-AF65-F5344CB8AC3E}">
        <p14:creationId xmlns:p14="http://schemas.microsoft.com/office/powerpoint/2010/main" val="12795130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90600" y="3048000"/>
            <a:ext cx="7421562" cy="576262"/>
          </a:xfrm>
        </p:spPr>
        <p:txBody>
          <a:bodyPr>
            <a:normAutofit fontScale="90000"/>
          </a:bodyPr>
          <a:lstStyle/>
          <a:p>
            <a:pPr eaLnBrk="1" hangingPunct="1"/>
            <a:r>
              <a:rPr lang="en-US" altLang="en-US" dirty="0"/>
              <a:t>Deadlock Detection</a:t>
            </a:r>
          </a:p>
        </p:txBody>
      </p:sp>
      <p:sp>
        <p:nvSpPr>
          <p:cNvPr id="2" name="Date Placeholder 1"/>
          <p:cNvSpPr>
            <a:spLocks noGrp="1"/>
          </p:cNvSpPr>
          <p:nvPr>
            <p:ph type="dt" sz="half" idx="10"/>
          </p:nvPr>
        </p:nvSpPr>
        <p:spPr/>
        <p:txBody>
          <a:bodyPr/>
          <a:lstStyle/>
          <a:p>
            <a:fld id="{B696F168-82C0-4A2C-9066-73DFCD8E9C54}"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92</a:t>
            </a:fld>
            <a:endParaRPr lang="en-US"/>
          </a:p>
        </p:txBody>
      </p:sp>
    </p:spTree>
    <p:extLst>
      <p:ext uri="{BB962C8B-B14F-4D97-AF65-F5344CB8AC3E}">
        <p14:creationId xmlns:p14="http://schemas.microsoft.com/office/powerpoint/2010/main" val="24085841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141413" y="198438"/>
            <a:ext cx="7421562" cy="576262"/>
          </a:xfrm>
        </p:spPr>
        <p:txBody>
          <a:bodyPr>
            <a:normAutofit fontScale="90000"/>
          </a:bodyPr>
          <a:lstStyle/>
          <a:p>
            <a:pPr eaLnBrk="1" hangingPunct="1"/>
            <a:r>
              <a:rPr lang="en-US" altLang="en-US"/>
              <a:t>Deadlock Detection</a:t>
            </a:r>
          </a:p>
        </p:txBody>
      </p:sp>
      <p:sp>
        <p:nvSpPr>
          <p:cNvPr id="36867" name="Rectangle 3"/>
          <p:cNvSpPr>
            <a:spLocks noGrp="1" noChangeArrowheads="1"/>
          </p:cNvSpPr>
          <p:nvPr>
            <p:ph type="body" idx="1"/>
          </p:nvPr>
        </p:nvSpPr>
        <p:spPr>
          <a:xfrm>
            <a:off x="901700" y="1233488"/>
            <a:ext cx="7391400" cy="4530725"/>
          </a:xfrm>
        </p:spPr>
        <p:txBody>
          <a:bodyPr>
            <a:normAutofit/>
          </a:bodyPr>
          <a:lstStyle/>
          <a:p>
            <a:r>
              <a:rPr lang="en-US" altLang="en-US" sz="2800" dirty="0"/>
              <a:t>Allow system to enter deadlock state </a:t>
            </a:r>
            <a:br>
              <a:rPr lang="en-US" altLang="en-US" sz="2800" dirty="0"/>
            </a:br>
            <a:endParaRPr lang="en-US" altLang="en-US" sz="2800" dirty="0"/>
          </a:p>
          <a:p>
            <a:r>
              <a:rPr lang="en-US" altLang="en-US" sz="2800" dirty="0"/>
              <a:t>Detection algorithm</a:t>
            </a:r>
          </a:p>
          <a:p>
            <a:pPr lvl="1"/>
            <a:r>
              <a:rPr lang="en-US" sz="2400" dirty="0"/>
              <a:t>examines the state of the system to determine whether a deadlock has occurred</a:t>
            </a:r>
            <a:br>
              <a:rPr lang="en-US" altLang="en-US" sz="2400" dirty="0"/>
            </a:br>
            <a:endParaRPr lang="en-US" altLang="en-US" sz="2400" dirty="0"/>
          </a:p>
          <a:p>
            <a:r>
              <a:rPr lang="en-US" altLang="en-US" sz="2800" dirty="0"/>
              <a:t>Recovery scheme</a:t>
            </a:r>
          </a:p>
        </p:txBody>
      </p:sp>
      <p:sp>
        <p:nvSpPr>
          <p:cNvPr id="2" name="Date Placeholder 1"/>
          <p:cNvSpPr>
            <a:spLocks noGrp="1"/>
          </p:cNvSpPr>
          <p:nvPr>
            <p:ph type="dt" sz="half" idx="10"/>
          </p:nvPr>
        </p:nvSpPr>
        <p:spPr/>
        <p:txBody>
          <a:bodyPr/>
          <a:lstStyle/>
          <a:p>
            <a:fld id="{9C0F3BDE-C830-4D4D-9C13-810D8F9577CE}"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93</a:t>
            </a:fld>
            <a:endParaRPr lang="en-US"/>
          </a:p>
        </p:txBody>
      </p:sp>
    </p:spTree>
    <p:extLst>
      <p:ext uri="{BB962C8B-B14F-4D97-AF65-F5344CB8AC3E}">
        <p14:creationId xmlns:p14="http://schemas.microsoft.com/office/powerpoint/2010/main" val="405519525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43000" y="-141288"/>
            <a:ext cx="7772400" cy="844551"/>
          </a:xfrm>
        </p:spPr>
        <p:txBody>
          <a:bodyPr/>
          <a:lstStyle/>
          <a:p>
            <a:pPr marL="0" indent="0"/>
            <a:r>
              <a:rPr lang="en-US" sz="2800" dirty="0"/>
              <a:t>Detection Algorithm</a:t>
            </a:r>
          </a:p>
        </p:txBody>
      </p:sp>
      <p:sp>
        <p:nvSpPr>
          <p:cNvPr id="37891" name="Rectangle 3"/>
          <p:cNvSpPr>
            <a:spLocks noGrp="1" noChangeArrowheads="1"/>
          </p:cNvSpPr>
          <p:nvPr>
            <p:ph type="body" idx="1"/>
          </p:nvPr>
        </p:nvSpPr>
        <p:spPr>
          <a:xfrm>
            <a:off x="827088" y="1173163"/>
            <a:ext cx="7585075" cy="4511675"/>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US" sz="2400" dirty="0"/>
              <a:t>Detection Algorithm</a:t>
            </a:r>
          </a:p>
          <a:p>
            <a:r>
              <a:rPr lang="en-US" sz="2400" dirty="0"/>
              <a:t>Single Instance of all Resources Types</a:t>
            </a:r>
          </a:p>
          <a:p>
            <a:r>
              <a:rPr lang="en-US" altLang="en-US" sz="2400" dirty="0"/>
              <a:t>Several Instances of Resource Types</a:t>
            </a:r>
            <a:r>
              <a:rPr lang="en-US" sz="2400" dirty="0"/>
              <a:t> </a:t>
            </a:r>
          </a:p>
        </p:txBody>
      </p:sp>
      <p:sp>
        <p:nvSpPr>
          <p:cNvPr id="2" name="Date Placeholder 1"/>
          <p:cNvSpPr>
            <a:spLocks noGrp="1"/>
          </p:cNvSpPr>
          <p:nvPr>
            <p:ph type="dt" sz="half" idx="10"/>
          </p:nvPr>
        </p:nvSpPr>
        <p:spPr/>
        <p:txBody>
          <a:bodyPr/>
          <a:lstStyle/>
          <a:p>
            <a:fld id="{B28F350B-60BB-4777-B7A7-3A66F390EC76}"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94</a:t>
            </a:fld>
            <a:endParaRPr lang="en-US"/>
          </a:p>
        </p:txBody>
      </p:sp>
    </p:spTree>
    <p:extLst>
      <p:ext uri="{BB962C8B-B14F-4D97-AF65-F5344CB8AC3E}">
        <p14:creationId xmlns:p14="http://schemas.microsoft.com/office/powerpoint/2010/main" val="37201409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43000" y="-141288"/>
            <a:ext cx="7772400" cy="844551"/>
          </a:xfrm>
        </p:spPr>
        <p:txBody>
          <a:bodyPr/>
          <a:lstStyle/>
          <a:p>
            <a:pPr eaLnBrk="1" hangingPunct="1"/>
            <a:r>
              <a:rPr lang="en-US" altLang="en-US" sz="2800"/>
              <a:t>Single Instance of Each Resource Type</a:t>
            </a:r>
          </a:p>
        </p:txBody>
      </p:sp>
      <p:sp>
        <p:nvSpPr>
          <p:cNvPr id="37891" name="Rectangle 3"/>
          <p:cNvSpPr>
            <a:spLocks noGrp="1" noChangeArrowheads="1"/>
          </p:cNvSpPr>
          <p:nvPr>
            <p:ph type="body" idx="1"/>
          </p:nvPr>
        </p:nvSpPr>
        <p:spPr>
          <a:xfrm>
            <a:off x="827088" y="1173163"/>
            <a:ext cx="7585075" cy="4511675"/>
          </a:xfrm>
        </p:spPr>
        <p:txBody>
          <a:bodyPr>
            <a:normAutofit/>
          </a:bodyPr>
          <a:lstStyle/>
          <a:p>
            <a:pPr marL="0" indent="0">
              <a:buNone/>
            </a:pPr>
            <a:r>
              <a:rPr lang="en-US" sz="2400" dirty="0"/>
              <a:t>Detection Algorithm</a:t>
            </a:r>
          </a:p>
          <a:p>
            <a:r>
              <a:rPr lang="en-US" sz="2400" dirty="0"/>
              <a:t>If only a single instance of all resources are there, </a:t>
            </a:r>
          </a:p>
          <a:p>
            <a:pPr lvl="1"/>
            <a:r>
              <a:rPr lang="en-US" sz="2400" dirty="0"/>
              <a:t>Use a variant of the resource-allocation graph, called </a:t>
            </a:r>
            <a:r>
              <a:rPr lang="en-US" sz="2400" b="1" dirty="0">
                <a:solidFill>
                  <a:srgbClr val="0070C0"/>
                </a:solidFill>
              </a:rPr>
              <a:t>a </a:t>
            </a:r>
            <a:r>
              <a:rPr lang="en-US" sz="2400" b="1" i="1" dirty="0">
                <a:solidFill>
                  <a:srgbClr val="0070C0"/>
                </a:solidFill>
              </a:rPr>
              <a:t>wait-for </a:t>
            </a:r>
            <a:r>
              <a:rPr lang="en-US" sz="2400" b="1" dirty="0">
                <a:solidFill>
                  <a:srgbClr val="0070C0"/>
                </a:solidFill>
              </a:rPr>
              <a:t>graph.</a:t>
            </a:r>
          </a:p>
          <a:p>
            <a:pPr lvl="1"/>
            <a:endParaRPr lang="en-US" sz="2400" dirty="0"/>
          </a:p>
          <a:p>
            <a:pPr lvl="1"/>
            <a:r>
              <a:rPr lang="en-US" sz="2400" b="1" u="sng" dirty="0">
                <a:solidFill>
                  <a:srgbClr val="FF0000"/>
                </a:solidFill>
              </a:rPr>
              <a:t>Obtain this graph from the resource-allocation graph by removing the resource nodes and collapsing the appropriate edges</a:t>
            </a:r>
            <a:endParaRPr lang="en-US" altLang="en-US" sz="2400" b="1" u="sng" dirty="0">
              <a:solidFill>
                <a:srgbClr val="FF0000"/>
              </a:solidFill>
            </a:endParaRPr>
          </a:p>
        </p:txBody>
      </p:sp>
      <p:sp>
        <p:nvSpPr>
          <p:cNvPr id="2" name="Date Placeholder 1"/>
          <p:cNvSpPr>
            <a:spLocks noGrp="1"/>
          </p:cNvSpPr>
          <p:nvPr>
            <p:ph type="dt" sz="half" idx="10"/>
          </p:nvPr>
        </p:nvSpPr>
        <p:spPr/>
        <p:txBody>
          <a:bodyPr/>
          <a:lstStyle/>
          <a:p>
            <a:fld id="{CDB03269-1BE0-4D26-A9A7-7459E54EBD5F}"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95</a:t>
            </a:fld>
            <a:endParaRPr lang="en-US"/>
          </a:p>
        </p:txBody>
      </p:sp>
    </p:spTree>
    <p:extLst>
      <p:ext uri="{BB962C8B-B14F-4D97-AF65-F5344CB8AC3E}">
        <p14:creationId xmlns:p14="http://schemas.microsoft.com/office/powerpoint/2010/main" val="15291112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43000" y="-141288"/>
            <a:ext cx="7772400" cy="844551"/>
          </a:xfrm>
        </p:spPr>
        <p:txBody>
          <a:bodyPr/>
          <a:lstStyle/>
          <a:p>
            <a:pPr eaLnBrk="1" hangingPunct="1"/>
            <a:r>
              <a:rPr lang="en-US" altLang="en-US" sz="2800"/>
              <a:t>Single Instance of Each Resource Type</a:t>
            </a:r>
          </a:p>
        </p:txBody>
      </p:sp>
      <p:sp>
        <p:nvSpPr>
          <p:cNvPr id="37891" name="Rectangle 3"/>
          <p:cNvSpPr>
            <a:spLocks noGrp="1" noChangeArrowheads="1"/>
          </p:cNvSpPr>
          <p:nvPr>
            <p:ph type="body" idx="1"/>
          </p:nvPr>
        </p:nvSpPr>
        <p:spPr>
          <a:xfrm>
            <a:off x="827088" y="1173163"/>
            <a:ext cx="7585075" cy="4511675"/>
          </a:xfrm>
        </p:spPr>
        <p:style>
          <a:lnRef idx="1">
            <a:schemeClr val="accent5"/>
          </a:lnRef>
          <a:fillRef idx="2">
            <a:schemeClr val="accent5"/>
          </a:fillRef>
          <a:effectRef idx="1">
            <a:schemeClr val="accent5"/>
          </a:effectRef>
          <a:fontRef idx="minor">
            <a:schemeClr val="dk1"/>
          </a:fontRef>
        </p:style>
        <p:txBody>
          <a:bodyPr>
            <a:normAutofit fontScale="85000" lnSpcReduction="20000"/>
          </a:bodyPr>
          <a:lstStyle/>
          <a:p>
            <a:r>
              <a:rPr lang="en-US" altLang="en-US" dirty="0"/>
              <a:t>Maintain </a:t>
            </a:r>
            <a:r>
              <a:rPr lang="en-US" altLang="en-US" b="1" dirty="0">
                <a:solidFill>
                  <a:srgbClr val="3366FF"/>
                </a:solidFill>
              </a:rPr>
              <a:t>wait-for </a:t>
            </a:r>
            <a:r>
              <a:rPr lang="en-US" altLang="en-US" dirty="0"/>
              <a:t>graph</a:t>
            </a:r>
          </a:p>
          <a:p>
            <a:pPr lvl="1"/>
            <a:r>
              <a:rPr lang="en-US" altLang="en-US" dirty="0"/>
              <a:t>Nodes are processes</a:t>
            </a:r>
          </a:p>
          <a:p>
            <a:pPr lvl="1"/>
            <a:r>
              <a:rPr lang="en-US" altLang="en-US" b="1" i="1" dirty="0"/>
              <a:t>P</a:t>
            </a:r>
            <a:r>
              <a:rPr lang="en-US" altLang="en-US" b="1" i="1" baseline="-25000" dirty="0"/>
              <a:t>i</a:t>
            </a:r>
            <a:r>
              <a:rPr lang="en-US" altLang="en-US" b="1" dirty="0"/>
              <a:t> </a:t>
            </a:r>
            <a:r>
              <a:rPr lang="en-US" altLang="en-US" b="1" dirty="0">
                <a:sym typeface="Symbol" pitchFamily="18" charset="2"/>
              </a:rPr>
              <a:t> </a:t>
            </a:r>
            <a:r>
              <a:rPr lang="en-US" altLang="en-US" b="1" i="1" dirty="0" err="1">
                <a:sym typeface="Symbol" pitchFamily="18" charset="2"/>
              </a:rPr>
              <a:t>P</a:t>
            </a:r>
            <a:r>
              <a:rPr lang="en-US" altLang="en-US" b="1" i="1" baseline="-25000" dirty="0" err="1">
                <a:sym typeface="Symbol" pitchFamily="18" charset="2"/>
              </a:rPr>
              <a:t>j</a:t>
            </a:r>
            <a:r>
              <a:rPr lang="en-US" altLang="en-US" b="1" i="1" baseline="-25000" dirty="0">
                <a:sym typeface="Symbol" pitchFamily="18" charset="2"/>
              </a:rPr>
              <a:t>   </a:t>
            </a:r>
            <a:r>
              <a:rPr lang="en-US" altLang="en-US" dirty="0">
                <a:sym typeface="Symbol" pitchFamily="18" charset="2"/>
              </a:rPr>
              <a:t>if </a:t>
            </a:r>
            <a:r>
              <a:rPr lang="en-US" altLang="en-US" b="1" i="1" dirty="0">
                <a:sym typeface="Symbol" pitchFamily="18" charset="2"/>
              </a:rPr>
              <a:t>P</a:t>
            </a:r>
            <a:r>
              <a:rPr lang="en-US" altLang="en-US" b="1" i="1" baseline="-25000" dirty="0">
                <a:sym typeface="Symbol" pitchFamily="18" charset="2"/>
              </a:rPr>
              <a:t>i</a:t>
            </a:r>
            <a:r>
              <a:rPr lang="en-US" altLang="en-US" i="1" dirty="0">
                <a:sym typeface="Symbol" pitchFamily="18" charset="2"/>
              </a:rPr>
              <a:t> </a:t>
            </a:r>
            <a:r>
              <a:rPr lang="en-US" altLang="en-US" dirty="0">
                <a:sym typeface="Symbol" pitchFamily="18" charset="2"/>
              </a:rPr>
              <a:t>is waiting for</a:t>
            </a:r>
            <a:r>
              <a:rPr lang="en-US" altLang="en-US" i="1" dirty="0">
                <a:sym typeface="Symbol" pitchFamily="18" charset="2"/>
              </a:rPr>
              <a:t> </a:t>
            </a:r>
            <a:r>
              <a:rPr lang="en-US" altLang="en-US" b="1" i="1" dirty="0" err="1">
                <a:sym typeface="Symbol" pitchFamily="18" charset="2"/>
              </a:rPr>
              <a:t>P</a:t>
            </a:r>
            <a:r>
              <a:rPr lang="en-US" altLang="en-US" b="1" i="1" baseline="-25000" dirty="0" err="1">
                <a:sym typeface="Symbol" pitchFamily="18" charset="2"/>
              </a:rPr>
              <a:t>j</a:t>
            </a:r>
            <a:br>
              <a:rPr lang="en-US" altLang="en-US" b="1" i="1" dirty="0">
                <a:sym typeface="Symbol" pitchFamily="18" charset="2"/>
              </a:rPr>
            </a:br>
            <a:endParaRPr lang="en-US" altLang="en-US" b="1" i="1" dirty="0">
              <a:sym typeface="Symbol" pitchFamily="18" charset="2"/>
            </a:endParaRPr>
          </a:p>
          <a:p>
            <a:r>
              <a:rPr lang="en-US" altLang="en-US" u="sng" dirty="0"/>
              <a:t>Periodically invoke an algorithm that searches for a cycle in the graph. </a:t>
            </a:r>
          </a:p>
          <a:p>
            <a:endParaRPr lang="en-US" altLang="en-US" dirty="0"/>
          </a:p>
          <a:p>
            <a:r>
              <a:rPr lang="en-US" altLang="en-US" dirty="0"/>
              <a:t>If there is a cycle, there exists a deadlock</a:t>
            </a:r>
          </a:p>
          <a:p>
            <a:pPr>
              <a:buFont typeface="Monotype Sorts" pitchFamily="-84" charset="2"/>
              <a:buNone/>
            </a:pPr>
            <a:endParaRPr lang="en-US" altLang="en-US" dirty="0"/>
          </a:p>
          <a:p>
            <a:r>
              <a:rPr lang="en-US" altLang="en-US" dirty="0"/>
              <a:t>An algorithm to detect a cycle in a graph requires an order of</a:t>
            </a:r>
            <a:r>
              <a:rPr lang="en-US" altLang="en-US" i="1" dirty="0"/>
              <a:t> </a:t>
            </a:r>
            <a:r>
              <a:rPr lang="en-US" altLang="en-US" b="1" i="1" dirty="0"/>
              <a:t>n</a:t>
            </a:r>
            <a:r>
              <a:rPr lang="en-US" altLang="en-US" b="1" baseline="30000" dirty="0"/>
              <a:t>2</a:t>
            </a:r>
            <a:r>
              <a:rPr lang="en-US" altLang="en-US" b="1" dirty="0"/>
              <a:t> </a:t>
            </a:r>
            <a:r>
              <a:rPr lang="en-US" altLang="en-US" dirty="0"/>
              <a:t>operations, where </a:t>
            </a:r>
            <a:r>
              <a:rPr lang="en-US" altLang="en-US" b="1" i="1" dirty="0"/>
              <a:t>n</a:t>
            </a:r>
            <a:r>
              <a:rPr lang="en-US" altLang="en-US" dirty="0"/>
              <a:t> is the number of vertices in the graph</a:t>
            </a:r>
          </a:p>
        </p:txBody>
      </p:sp>
      <p:sp>
        <p:nvSpPr>
          <p:cNvPr id="2" name="Date Placeholder 1"/>
          <p:cNvSpPr>
            <a:spLocks noGrp="1"/>
          </p:cNvSpPr>
          <p:nvPr>
            <p:ph type="dt" sz="half" idx="10"/>
          </p:nvPr>
        </p:nvSpPr>
        <p:spPr/>
        <p:txBody>
          <a:bodyPr/>
          <a:lstStyle/>
          <a:p>
            <a:fld id="{1C68753D-BB79-4043-B18F-BE3EF36C6D6A}"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96</a:t>
            </a:fld>
            <a:endParaRPr lang="en-US"/>
          </a:p>
        </p:txBody>
      </p:sp>
    </p:spTree>
    <p:extLst>
      <p:ext uri="{BB962C8B-B14F-4D97-AF65-F5344CB8AC3E}">
        <p14:creationId xmlns:p14="http://schemas.microsoft.com/office/powerpoint/2010/main" val="27302451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236663" y="266700"/>
            <a:ext cx="7751762" cy="457200"/>
          </a:xfrm>
        </p:spPr>
        <p:txBody>
          <a:bodyPr/>
          <a:lstStyle/>
          <a:p>
            <a:pPr eaLnBrk="1" hangingPunct="1"/>
            <a:r>
              <a:rPr lang="en-US" altLang="en-US" sz="2400"/>
              <a:t>Resource-Allocation Graph and  Wait-for Graph</a:t>
            </a:r>
          </a:p>
        </p:txBody>
      </p:sp>
      <p:sp>
        <p:nvSpPr>
          <p:cNvPr id="38915" name="Text Box 5"/>
          <p:cNvSpPr txBox="1">
            <a:spLocks noChangeArrowheads="1"/>
          </p:cNvSpPr>
          <p:nvPr/>
        </p:nvSpPr>
        <p:spPr bwMode="auto">
          <a:xfrm>
            <a:off x="1647825" y="5294313"/>
            <a:ext cx="292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a:latin typeface="Helvetica" pitchFamily="-84" charset="0"/>
              </a:rPr>
              <a:t>Resource-Allocation Graph</a:t>
            </a:r>
          </a:p>
        </p:txBody>
      </p:sp>
      <p:sp>
        <p:nvSpPr>
          <p:cNvPr id="38916" name="Text Box 6"/>
          <p:cNvSpPr txBox="1">
            <a:spLocks noChangeArrowheads="1"/>
          </p:cNvSpPr>
          <p:nvPr/>
        </p:nvSpPr>
        <p:spPr bwMode="auto">
          <a:xfrm>
            <a:off x="4810125" y="5294313"/>
            <a:ext cx="314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a:latin typeface="Helvetica" pitchFamily="-84" charset="0"/>
              </a:rPr>
              <a:t>Corresponding wait-for graph</a:t>
            </a:r>
          </a:p>
        </p:txBody>
      </p:sp>
      <p:pic>
        <p:nvPicPr>
          <p:cNvPr id="38917" name="Picture 6" descr="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1257300"/>
            <a:ext cx="5937250"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8B11EF9F-7F53-4967-8A0B-506AFCA140AA}"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97</a:t>
            </a:fld>
            <a:endParaRPr lang="en-US"/>
          </a:p>
        </p:txBody>
      </p:sp>
    </p:spTree>
    <p:extLst>
      <p:ext uri="{BB962C8B-B14F-4D97-AF65-F5344CB8AC3E}">
        <p14:creationId xmlns:p14="http://schemas.microsoft.com/office/powerpoint/2010/main" val="36835388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428750" y="161925"/>
            <a:ext cx="7772400" cy="628650"/>
          </a:xfrm>
        </p:spPr>
        <p:txBody>
          <a:bodyPr>
            <a:noAutofit/>
          </a:bodyPr>
          <a:lstStyle/>
          <a:p>
            <a:pPr eaLnBrk="1" hangingPunct="1"/>
            <a:r>
              <a:rPr lang="en-US" altLang="en-US" sz="3600" dirty="0"/>
              <a:t>Several Instances of a Resource Type</a:t>
            </a:r>
          </a:p>
        </p:txBody>
      </p:sp>
      <p:sp>
        <p:nvSpPr>
          <p:cNvPr id="39939" name="Rectangle 3"/>
          <p:cNvSpPr>
            <a:spLocks noGrp="1" noChangeArrowheads="1"/>
          </p:cNvSpPr>
          <p:nvPr>
            <p:ph type="body" idx="1"/>
          </p:nvPr>
        </p:nvSpPr>
        <p:spPr>
          <a:xfrm>
            <a:off x="882650" y="1187450"/>
            <a:ext cx="7015163" cy="4984750"/>
          </a:xfrm>
        </p:spPr>
        <p:txBody>
          <a:bodyPr>
            <a:normAutofit fontScale="92500"/>
          </a:bodyPr>
          <a:lstStyle/>
          <a:p>
            <a:pPr>
              <a:buFont typeface="Monotype Sorts" pitchFamily="-84" charset="2"/>
              <a:buNone/>
            </a:pPr>
            <a:r>
              <a:rPr lang="en-US" altLang="en-US" sz="2400" b="1" dirty="0">
                <a:solidFill>
                  <a:srgbClr val="00B0F0"/>
                </a:solidFill>
              </a:rPr>
              <a:t>m=no of resources</a:t>
            </a:r>
          </a:p>
          <a:p>
            <a:pPr>
              <a:buFont typeface="Monotype Sorts" pitchFamily="-84" charset="2"/>
              <a:buNone/>
            </a:pPr>
            <a:r>
              <a:rPr lang="en-US" altLang="en-US" sz="2400" b="1" dirty="0">
                <a:solidFill>
                  <a:srgbClr val="00B0F0"/>
                </a:solidFill>
              </a:rPr>
              <a:t>n=no of processes</a:t>
            </a:r>
          </a:p>
          <a:p>
            <a:pPr marL="0" indent="0">
              <a:buNone/>
            </a:pPr>
            <a:endParaRPr lang="en-US" altLang="en-US" sz="2400" b="1" dirty="0">
              <a:solidFill>
                <a:srgbClr val="000000"/>
              </a:solidFill>
            </a:endParaRPr>
          </a:p>
          <a:p>
            <a:r>
              <a:rPr lang="en-US" altLang="en-US" sz="2400" b="1" dirty="0">
                <a:solidFill>
                  <a:srgbClr val="000000"/>
                </a:solidFill>
              </a:rPr>
              <a:t>Available</a:t>
            </a:r>
            <a:r>
              <a:rPr lang="en-US" altLang="en-US" sz="2400" i="1" dirty="0"/>
              <a:t>:</a:t>
            </a:r>
            <a:r>
              <a:rPr lang="en-US" altLang="en-US" sz="2400" dirty="0"/>
              <a:t>  A vector of length </a:t>
            </a:r>
            <a:r>
              <a:rPr lang="en-US" altLang="en-US" sz="2400" b="1" i="1" dirty="0"/>
              <a:t>m</a:t>
            </a:r>
            <a:r>
              <a:rPr lang="en-US" altLang="en-US" sz="2400" dirty="0"/>
              <a:t> indicates the number of available resources of each type</a:t>
            </a:r>
          </a:p>
          <a:p>
            <a:endParaRPr lang="en-US" altLang="en-US" sz="2400" dirty="0"/>
          </a:p>
          <a:p>
            <a:r>
              <a:rPr lang="en-US" altLang="en-US" sz="2400" b="1" dirty="0">
                <a:solidFill>
                  <a:srgbClr val="000000"/>
                </a:solidFill>
              </a:rPr>
              <a:t>Allocation</a:t>
            </a:r>
            <a:r>
              <a:rPr lang="en-US" altLang="en-US" sz="2400" i="1" dirty="0"/>
              <a:t>:</a:t>
            </a:r>
            <a:r>
              <a:rPr lang="en-US" altLang="en-US" sz="2400" dirty="0"/>
              <a:t>  An </a:t>
            </a:r>
            <a:r>
              <a:rPr lang="en-US" altLang="en-US" sz="2400" b="1" i="1" dirty="0"/>
              <a:t>n </a:t>
            </a:r>
            <a:r>
              <a:rPr lang="en-US" altLang="en-US" sz="2400" b="1" dirty="0"/>
              <a:t>x</a:t>
            </a:r>
            <a:r>
              <a:rPr lang="en-US" altLang="en-US" sz="2400" b="1" i="1" dirty="0"/>
              <a:t> m</a:t>
            </a:r>
            <a:r>
              <a:rPr lang="en-US" altLang="en-US" sz="2400" b="1" dirty="0"/>
              <a:t> </a:t>
            </a:r>
            <a:r>
              <a:rPr lang="en-US" altLang="en-US" sz="2400" dirty="0"/>
              <a:t>matrix defines the number of resources of each type currently allocated to each process</a:t>
            </a:r>
          </a:p>
          <a:p>
            <a:endParaRPr lang="en-US" altLang="en-US" sz="2400" dirty="0"/>
          </a:p>
          <a:p>
            <a:r>
              <a:rPr lang="en-US" altLang="en-US" sz="2400" b="1" dirty="0">
                <a:solidFill>
                  <a:srgbClr val="000000"/>
                </a:solidFill>
              </a:rPr>
              <a:t>Request</a:t>
            </a:r>
            <a:r>
              <a:rPr lang="en-US" altLang="en-US" sz="2400" i="1" dirty="0"/>
              <a:t>:</a:t>
            </a:r>
            <a:r>
              <a:rPr lang="en-US" altLang="en-US" sz="2400" dirty="0"/>
              <a:t>  An </a:t>
            </a:r>
            <a:r>
              <a:rPr lang="en-US" altLang="en-US" sz="2400" b="1" i="1" dirty="0"/>
              <a:t>n </a:t>
            </a:r>
            <a:r>
              <a:rPr lang="en-US" altLang="en-US" sz="2400" b="1" dirty="0"/>
              <a:t>x</a:t>
            </a:r>
            <a:r>
              <a:rPr lang="en-US" altLang="en-US" sz="2400" b="1" i="1" dirty="0"/>
              <a:t> m</a:t>
            </a:r>
            <a:r>
              <a:rPr lang="en-US" altLang="en-US" sz="2400" b="1" dirty="0"/>
              <a:t> </a:t>
            </a:r>
            <a:r>
              <a:rPr lang="en-US" altLang="en-US" sz="2400" dirty="0"/>
              <a:t>matrix indicates the current request  of each process.  If </a:t>
            </a:r>
            <a:r>
              <a:rPr lang="en-US" altLang="en-US" sz="2400" b="1" i="1" dirty="0"/>
              <a:t>Request </a:t>
            </a:r>
            <a:r>
              <a:rPr lang="en-US" altLang="en-US" sz="2400" b="1" dirty="0"/>
              <a:t>[</a:t>
            </a:r>
            <a:r>
              <a:rPr lang="en-US" altLang="en-US" sz="2400" b="1" i="1" dirty="0" err="1"/>
              <a:t>i</a:t>
            </a:r>
            <a:r>
              <a:rPr lang="en-US" altLang="en-US" sz="2400" b="1" dirty="0"/>
              <a:t>][</a:t>
            </a:r>
            <a:r>
              <a:rPr lang="en-US" altLang="en-US" sz="2400" b="1" i="1" dirty="0"/>
              <a:t>j</a:t>
            </a:r>
            <a:r>
              <a:rPr lang="en-US" altLang="en-US" sz="2400" b="1" dirty="0"/>
              <a:t>] = </a:t>
            </a:r>
            <a:r>
              <a:rPr lang="en-US" altLang="en-US" sz="2400" b="1" i="1" dirty="0"/>
              <a:t>k</a:t>
            </a:r>
            <a:r>
              <a:rPr lang="en-US" altLang="en-US" sz="2400" dirty="0"/>
              <a:t>, then process</a:t>
            </a:r>
            <a:r>
              <a:rPr lang="en-US" altLang="en-US" sz="2400" i="1" dirty="0"/>
              <a:t> </a:t>
            </a:r>
            <a:r>
              <a:rPr lang="en-US" altLang="en-US" sz="2400" b="1" i="1" dirty="0"/>
              <a:t>P</a:t>
            </a:r>
            <a:r>
              <a:rPr lang="en-US" altLang="en-US" sz="2400" b="1" i="1" baseline="-25000" dirty="0"/>
              <a:t>i</a:t>
            </a:r>
            <a:r>
              <a:rPr lang="en-US" altLang="en-US" sz="2400" dirty="0"/>
              <a:t> is requesting</a:t>
            </a:r>
            <a:r>
              <a:rPr lang="en-US" altLang="en-US" sz="2400" i="1" dirty="0"/>
              <a:t> </a:t>
            </a:r>
            <a:r>
              <a:rPr lang="en-US" altLang="en-US" sz="2400" b="1" i="1" dirty="0"/>
              <a:t>k</a:t>
            </a:r>
            <a:r>
              <a:rPr lang="en-US" altLang="en-US" sz="2400" dirty="0"/>
              <a:t> more instances of resource type </a:t>
            </a:r>
            <a:r>
              <a:rPr lang="en-US" altLang="en-US" sz="2400" b="1" i="1" dirty="0" err="1"/>
              <a:t>R</a:t>
            </a:r>
            <a:r>
              <a:rPr lang="en-US" altLang="en-US" sz="2400" b="1" i="1" baseline="-25000" dirty="0" err="1"/>
              <a:t>j</a:t>
            </a:r>
            <a:r>
              <a:rPr lang="en-US" altLang="en-US" sz="2400" dirty="0"/>
              <a:t>.</a:t>
            </a:r>
          </a:p>
          <a:p>
            <a:endParaRPr lang="en-US" altLang="en-US" sz="2400" dirty="0"/>
          </a:p>
        </p:txBody>
      </p:sp>
      <p:sp>
        <p:nvSpPr>
          <p:cNvPr id="2" name="Date Placeholder 1"/>
          <p:cNvSpPr>
            <a:spLocks noGrp="1"/>
          </p:cNvSpPr>
          <p:nvPr>
            <p:ph type="dt" sz="half" idx="10"/>
          </p:nvPr>
        </p:nvSpPr>
        <p:spPr/>
        <p:txBody>
          <a:bodyPr/>
          <a:lstStyle/>
          <a:p>
            <a:fld id="{9258A738-CA51-49F2-AA81-325A8AE9298A}"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AF144C7F-AB31-43DF-AFD3-1AE152CB8031}" type="slidenum">
              <a:rPr lang="en-US" smtClean="0"/>
              <a:t>98</a:t>
            </a:fld>
            <a:endParaRPr lang="en-US"/>
          </a:p>
        </p:txBody>
      </p:sp>
    </p:spTree>
    <p:extLst>
      <p:ext uri="{BB962C8B-B14F-4D97-AF65-F5344CB8AC3E}">
        <p14:creationId xmlns:p14="http://schemas.microsoft.com/office/powerpoint/2010/main" val="29003426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428750" y="161925"/>
            <a:ext cx="7772400" cy="628650"/>
          </a:xfrm>
        </p:spPr>
        <p:txBody>
          <a:bodyPr>
            <a:noAutofit/>
          </a:bodyPr>
          <a:lstStyle/>
          <a:p>
            <a:pPr eaLnBrk="1" hangingPunct="1"/>
            <a:r>
              <a:rPr lang="en-US" altLang="en-US" sz="3600" dirty="0"/>
              <a:t>Several Instances of a Resource Type</a:t>
            </a:r>
          </a:p>
        </p:txBody>
      </p:sp>
      <p:sp>
        <p:nvSpPr>
          <p:cNvPr id="39939" name="Rectangle 3"/>
          <p:cNvSpPr>
            <a:spLocks noGrp="1" noChangeArrowheads="1"/>
          </p:cNvSpPr>
          <p:nvPr>
            <p:ph type="body" idx="1"/>
          </p:nvPr>
        </p:nvSpPr>
        <p:spPr>
          <a:xfrm>
            <a:off x="533400" y="1101725"/>
            <a:ext cx="4984750" cy="4984750"/>
          </a:xfrm>
        </p:spPr>
        <p:txBody>
          <a:bodyPr>
            <a:normAutofit/>
          </a:bodyPr>
          <a:lstStyle/>
          <a:p>
            <a:pPr>
              <a:buFont typeface="Monotype Sorts" pitchFamily="-84" charset="2"/>
              <a:buNone/>
            </a:pPr>
            <a:r>
              <a:rPr lang="en-US" altLang="en-US" sz="2400" b="1" dirty="0">
                <a:solidFill>
                  <a:srgbClr val="00B0F0"/>
                </a:solidFill>
              </a:rPr>
              <a:t>m=no of resources</a:t>
            </a:r>
          </a:p>
          <a:p>
            <a:pPr>
              <a:buFont typeface="Monotype Sorts" pitchFamily="-84" charset="2"/>
              <a:buNone/>
            </a:pPr>
            <a:r>
              <a:rPr lang="en-US" altLang="en-US" sz="2400" b="1" dirty="0">
                <a:solidFill>
                  <a:srgbClr val="00B0F0"/>
                </a:solidFill>
              </a:rPr>
              <a:t>n=no of processes</a:t>
            </a:r>
          </a:p>
          <a:p>
            <a:pPr marL="0" indent="0">
              <a:buNone/>
            </a:pPr>
            <a:endParaRPr lang="en-US" altLang="en-US" sz="2400" b="1" dirty="0">
              <a:solidFill>
                <a:srgbClr val="000000"/>
              </a:solidFill>
            </a:endParaRPr>
          </a:p>
          <a:p>
            <a:r>
              <a:rPr lang="en-US" altLang="en-US" sz="2400" b="1" dirty="0">
                <a:solidFill>
                  <a:srgbClr val="000000"/>
                </a:solidFill>
              </a:rPr>
              <a:t>Available</a:t>
            </a:r>
          </a:p>
          <a:p>
            <a:r>
              <a:rPr lang="en-US" altLang="en-US" sz="2400" b="1" dirty="0">
                <a:solidFill>
                  <a:srgbClr val="000000"/>
                </a:solidFill>
              </a:rPr>
              <a:t>Allocation</a:t>
            </a:r>
          </a:p>
          <a:p>
            <a:r>
              <a:rPr lang="en-US" altLang="en-US" sz="2400" b="1" dirty="0">
                <a:solidFill>
                  <a:srgbClr val="000000"/>
                </a:solidFill>
              </a:rPr>
              <a:t>Request</a:t>
            </a:r>
            <a:endParaRPr lang="en-US" altLang="en-US" sz="2400" dirty="0"/>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454" t="22222" r="38311" b="50000"/>
          <a:stretch/>
        </p:blipFill>
        <p:spPr bwMode="auto">
          <a:xfrm>
            <a:off x="6248400" y="1701800"/>
            <a:ext cx="2616200" cy="248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a:off x="6096000" y="1701800"/>
            <a:ext cx="0" cy="256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248400" y="1524000"/>
            <a:ext cx="2438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38800" y="2743200"/>
            <a:ext cx="228600" cy="381000"/>
          </a:xfrm>
          <a:prstGeom prst="rect">
            <a:avLst/>
          </a:prstGeom>
          <a:noFill/>
        </p:spPr>
        <p:txBody>
          <a:bodyPr wrap="square" rtlCol="0">
            <a:spAutoFit/>
          </a:bodyPr>
          <a:lstStyle/>
          <a:p>
            <a:r>
              <a:rPr lang="en-US" dirty="0"/>
              <a:t>n</a:t>
            </a:r>
          </a:p>
        </p:txBody>
      </p:sp>
      <p:sp>
        <p:nvSpPr>
          <p:cNvPr id="11" name="TextBox 10"/>
          <p:cNvSpPr txBox="1"/>
          <p:nvPr/>
        </p:nvSpPr>
        <p:spPr>
          <a:xfrm>
            <a:off x="7010400" y="1122218"/>
            <a:ext cx="228600" cy="381000"/>
          </a:xfrm>
          <a:prstGeom prst="rect">
            <a:avLst/>
          </a:prstGeom>
          <a:noFill/>
        </p:spPr>
        <p:txBody>
          <a:bodyPr wrap="square" rtlCol="0">
            <a:spAutoFit/>
          </a:bodyPr>
          <a:lstStyle/>
          <a:p>
            <a:r>
              <a:rPr lang="en-US" dirty="0"/>
              <a:t>m</a:t>
            </a:r>
          </a:p>
        </p:txBody>
      </p:sp>
      <p:sp>
        <p:nvSpPr>
          <p:cNvPr id="9" name="Rectangle 8"/>
          <p:cNvSpPr/>
          <p:nvPr/>
        </p:nvSpPr>
        <p:spPr>
          <a:xfrm>
            <a:off x="6705600" y="2133600"/>
            <a:ext cx="6096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467600" y="2133600"/>
            <a:ext cx="6096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010400" y="4502543"/>
            <a:ext cx="838200" cy="369332"/>
          </a:xfrm>
          <a:prstGeom prst="rect">
            <a:avLst/>
          </a:prstGeom>
          <a:noFill/>
        </p:spPr>
        <p:txBody>
          <a:bodyPr wrap="square" rtlCol="0">
            <a:spAutoFit/>
          </a:bodyPr>
          <a:lstStyle/>
          <a:p>
            <a:r>
              <a:rPr lang="en-US" dirty="0"/>
              <a:t>n x m</a:t>
            </a:r>
          </a:p>
        </p:txBody>
      </p:sp>
      <p:sp>
        <p:nvSpPr>
          <p:cNvPr id="2" name="Date Placeholder 1"/>
          <p:cNvSpPr>
            <a:spLocks noGrp="1"/>
          </p:cNvSpPr>
          <p:nvPr>
            <p:ph type="dt" sz="half" idx="10"/>
          </p:nvPr>
        </p:nvSpPr>
        <p:spPr/>
        <p:txBody>
          <a:bodyPr/>
          <a:lstStyle/>
          <a:p>
            <a:fld id="{52AFD22E-7EE1-4D1E-A53E-EA722D1CCD65}"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AF144C7F-AB31-43DF-AFD3-1AE152CB8031}" type="slidenum">
              <a:rPr lang="en-US" smtClean="0"/>
              <a:t>99</a:t>
            </a:fld>
            <a:endParaRPr lang="en-US"/>
          </a:p>
        </p:txBody>
      </p:sp>
    </p:spTree>
    <p:extLst>
      <p:ext uri="{BB962C8B-B14F-4D97-AF65-F5344CB8AC3E}">
        <p14:creationId xmlns:p14="http://schemas.microsoft.com/office/powerpoint/2010/main" val="1138966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2651</TotalTime>
  <Words>9801</Words>
  <Application>Microsoft Office PowerPoint</Application>
  <PresentationFormat>On-screen Show (4:3)</PresentationFormat>
  <Paragraphs>2039</Paragraphs>
  <Slides>128</Slides>
  <Notes>103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128</vt:i4>
      </vt:variant>
    </vt:vector>
  </HeadingPairs>
  <TitlesOfParts>
    <vt:vector size="136" baseType="lpstr">
      <vt:lpstr>Arial</vt:lpstr>
      <vt:lpstr>Calibri</vt:lpstr>
      <vt:lpstr>Helvetica</vt:lpstr>
      <vt:lpstr>Monotype Sorts</vt:lpstr>
      <vt:lpstr>Symbol</vt:lpstr>
      <vt:lpstr>Times New Roman</vt:lpstr>
      <vt:lpstr>Webdings</vt:lpstr>
      <vt:lpstr>Office Theme</vt:lpstr>
      <vt:lpstr>Deadlocks</vt:lpstr>
      <vt:lpstr>Objectives</vt:lpstr>
      <vt:lpstr>System Model</vt:lpstr>
      <vt:lpstr>System Model</vt:lpstr>
      <vt:lpstr>System Model</vt:lpstr>
      <vt:lpstr>System Model</vt:lpstr>
      <vt:lpstr>Deadlock</vt:lpstr>
      <vt:lpstr>Deadlock</vt:lpstr>
      <vt:lpstr>Deadlock involving the same resource type</vt:lpstr>
      <vt:lpstr>Deadlock involving different resources</vt:lpstr>
      <vt:lpstr>Deadlock Characterization</vt:lpstr>
      <vt:lpstr>Deadlock Characterization</vt:lpstr>
      <vt:lpstr>Deadlock Characterization</vt:lpstr>
      <vt:lpstr>Deadlock with Mutex Locks</vt:lpstr>
      <vt:lpstr>Resource-Allocation Graph</vt:lpstr>
      <vt:lpstr>Resource-Allocation Graph</vt:lpstr>
      <vt:lpstr>Resource-Allocation Graph (Cont.)</vt:lpstr>
      <vt:lpstr>Resource-Allocation Graph (Cont.)</vt:lpstr>
      <vt:lpstr>Resource-Allocation Graph (Cont.)</vt:lpstr>
      <vt:lpstr>Example of a Resource Allocation Graph</vt:lpstr>
      <vt:lpstr>Example of a Resource Allocation Graph</vt:lpstr>
      <vt:lpstr>Example of a Resource Allocation Graph</vt:lpstr>
      <vt:lpstr>Basic Facts</vt:lpstr>
      <vt:lpstr>Resource Allocation Graph With A Deadlock</vt:lpstr>
      <vt:lpstr>Resource Allocation Graph With A Deadlock</vt:lpstr>
      <vt:lpstr>Resource Allocation Graph With A Deadlock</vt:lpstr>
      <vt:lpstr>Resource Allocation Graph With A Cycle But No Deadlock</vt:lpstr>
      <vt:lpstr>Resource Allocation Graph With A Cycle But No Deadlock</vt:lpstr>
      <vt:lpstr>Methods for Handling Deadlocks</vt:lpstr>
      <vt:lpstr>Methods for Handling Deadlocks</vt:lpstr>
      <vt:lpstr>Methods for Handling Deadlocks</vt:lpstr>
      <vt:lpstr>Deadlock Prevention</vt:lpstr>
      <vt:lpstr>Deadlock Prevention</vt:lpstr>
      <vt:lpstr>Deadlock Prevention</vt:lpstr>
      <vt:lpstr>Deadlock Prevention</vt:lpstr>
      <vt:lpstr>Deadlock Prevention</vt:lpstr>
      <vt:lpstr>Deadlock Prevention</vt:lpstr>
      <vt:lpstr>Deadlock Prevention</vt:lpstr>
      <vt:lpstr>Deadlock Prevention</vt:lpstr>
      <vt:lpstr>Deadlock Prevention</vt:lpstr>
      <vt:lpstr>Deadlock Prevention</vt:lpstr>
      <vt:lpstr>Deadlock Prevention</vt:lpstr>
      <vt:lpstr>Deadlock Prevention (Cont.)</vt:lpstr>
      <vt:lpstr>Deadlock Prevention (Cont.)</vt:lpstr>
      <vt:lpstr>Deadlock Prevention (Cont.)</vt:lpstr>
      <vt:lpstr>Deadlock Prevention (Cont.)</vt:lpstr>
      <vt:lpstr>Deadlock Prevention (Cont.)</vt:lpstr>
      <vt:lpstr>Deadlock Prevention (Cont.)</vt:lpstr>
      <vt:lpstr>Deadlock Prevention (Cont.)</vt:lpstr>
      <vt:lpstr>Deadlock Avoidance</vt:lpstr>
      <vt:lpstr>Deadlock Avoidance</vt:lpstr>
      <vt:lpstr>A priori</vt:lpstr>
      <vt:lpstr>Deadlock Avoidance</vt:lpstr>
      <vt:lpstr>Deadlock Avoidance</vt:lpstr>
      <vt:lpstr>Deadlock Avoidance</vt:lpstr>
      <vt:lpstr>Safe State</vt:lpstr>
      <vt:lpstr>Safe State</vt:lpstr>
      <vt:lpstr>Safe State</vt:lpstr>
      <vt:lpstr>Basic Facts</vt:lpstr>
      <vt:lpstr>Safe, Unsafe, Deadlock State </vt:lpstr>
      <vt:lpstr>Avoidance Algorithms</vt:lpstr>
      <vt:lpstr>Resource-Allocation Graph Scheme</vt:lpstr>
      <vt:lpstr>Resource-Allocation Graph</vt:lpstr>
      <vt:lpstr>Unsafe State In Resource-Allocation Graph</vt:lpstr>
      <vt:lpstr>Resource-Allocation Graph Algorithm</vt:lpstr>
      <vt:lpstr>Banker’s Algorithm</vt:lpstr>
      <vt:lpstr>Banker’s Algorithm</vt:lpstr>
      <vt:lpstr>Banker’s Algorithm</vt:lpstr>
      <vt:lpstr>Data Structures for the Banker’s Algorithm </vt:lpstr>
      <vt:lpstr>Safety Algorithm</vt:lpstr>
      <vt:lpstr>Example of Banker’s Algorithm</vt:lpstr>
      <vt:lpstr>Example (Cont.)</vt:lpstr>
      <vt:lpstr>Applying the Safety algorithm on the given system,</vt:lpstr>
      <vt:lpstr>Applying the Safety algorithm on the given system,</vt:lpstr>
      <vt:lpstr>Applying the Safety algorithm on the given system,</vt:lpstr>
      <vt:lpstr>Applying the Safety algorithm on the given system,</vt:lpstr>
      <vt:lpstr>Resource-Request Algorithm for Process Pi</vt:lpstr>
      <vt:lpstr>Example:  P1 Request (1,0,2)</vt:lpstr>
      <vt:lpstr>Example:  Explanation</vt:lpstr>
      <vt:lpstr>We must determine whether this new system state is safe. To do so, we again execute Safety algorithm again</vt:lpstr>
      <vt:lpstr>We must determine whether this new system state is safe. To do so, we again execute Safety algorithm again</vt:lpstr>
      <vt:lpstr>We must determine whether this new system state is safe. To do so, we again execute Safety algorithm again</vt:lpstr>
      <vt:lpstr>Why Banker’s algorithm is named so?</vt:lpstr>
      <vt:lpstr>Why Banker’s algorithm is named so?</vt:lpstr>
      <vt:lpstr>Why Banker’s algorithm is named so?</vt:lpstr>
      <vt:lpstr>Consider the following snapshot of a system- Answer the following questions using the Banker’s algorithm- (i) What are the total instances of Resources (ii) What is the content of the matrix need? (iii) Is the system in a safe state? (iv) If a request from process P1 arrives for (0,4,2,0), can the request be granted immediately? </vt:lpstr>
      <vt:lpstr>(i) What are the total instances of Resources For A=1+1+1=3 For B=3+6+5=14 For C=1+5+3+1+2=12 For D=2+4+2+4=12</vt:lpstr>
      <vt:lpstr> Content of the matrix need  Step 1: in row of process P0, use formula Need=Max – Allocation Step 2: Follow step 1 above for all other processes i.e. P1, P2, P3, P4, P5. Result given above.</vt:lpstr>
      <vt:lpstr> Work=[1,5,2,0] For P) Need   Work, so Safe Sequence=&lt;P0&gt; Work=[1,5,2,0]+[0,0,1,2] Work=[1,5,3,2] For P1, Need is not   Work P1 must wait For P2, Need   Work i.e. [1,0,0,2]&lt;[1,5,3,2] So Safe Sequence=&lt;P0,P2&gt; Work=[1,5,3,2]+[1,3,5,4] =[2,8,8,6] </vt:lpstr>
      <vt:lpstr> Work=[2,8,8,6] For P3, Need Work [0,0,2,0]&lt;Work Safe Sequence=&lt;P0,P2,P3&gt; Work=[2,8,8,6]+[0,6,3,2] =[2,14,11,8] For P4, Need  Work [0,6,4,2]&lt;Work Safe Sequence=&lt;P0,P2,P3,P4&gt; Work=[2,14,11,8]+[0,0,1,4] =[2,14,12,12]   </vt:lpstr>
      <vt:lpstr> Work=[2,14,12,12] Now for P1, Need   Work [0,7,5,0]&lt;Work Safe Sequence=&lt;P0,P2,P3,P4,P1&gt; Work=[2,14,12,12]+[1,0,0,0] =[3,14,12,12] Thus, System is in a safe state    </vt:lpstr>
      <vt:lpstr>Deadlock Detection</vt:lpstr>
      <vt:lpstr>Deadlock Detection</vt:lpstr>
      <vt:lpstr>Detection Algorithm</vt:lpstr>
      <vt:lpstr>Single Instance of Each Resource Type</vt:lpstr>
      <vt:lpstr>Single Instance of Each Resource Type</vt:lpstr>
      <vt:lpstr>Resource-Allocation Graph and  Wait-for Graph</vt:lpstr>
      <vt:lpstr>Several Instances of a Resource Type</vt:lpstr>
      <vt:lpstr>Several Instances of a Resource Type</vt:lpstr>
      <vt:lpstr>Detection Algorithm</vt:lpstr>
      <vt:lpstr>Detection Algorithm (Cont.)</vt:lpstr>
      <vt:lpstr>PowerPoint Presentation</vt:lpstr>
      <vt:lpstr>Example of Detection Algorithm</vt:lpstr>
      <vt:lpstr>Example of Detection Algorithm</vt:lpstr>
      <vt:lpstr>Example of Detection Algorithm</vt:lpstr>
      <vt:lpstr>Example (Cont.)</vt:lpstr>
      <vt:lpstr>Example of Detection Algorithm</vt:lpstr>
      <vt:lpstr>Example of Detection Algorithm</vt:lpstr>
      <vt:lpstr>Example (Cont.)</vt:lpstr>
      <vt:lpstr>Detection-Algorithm Usage</vt:lpstr>
      <vt:lpstr>Detection-Algorithm Usage</vt:lpstr>
      <vt:lpstr>Detection-Algorithm Usage</vt:lpstr>
      <vt:lpstr>Detection-Algorithm Usage</vt:lpstr>
      <vt:lpstr>Detection-Algorithm Usage</vt:lpstr>
      <vt:lpstr>Recovery from Deadlock</vt:lpstr>
      <vt:lpstr>Recovery from Deadlock</vt:lpstr>
      <vt:lpstr>Recovery from Deadlock:  Process Termination</vt:lpstr>
      <vt:lpstr>Recovery from Deadlock:  Process Termination</vt:lpstr>
      <vt:lpstr>Recovery from Deadlock:  Process Termination</vt:lpstr>
      <vt:lpstr>Recovery from Deadlock:  Process Termination</vt:lpstr>
      <vt:lpstr>Recovery from Deadlock:  Process Termination</vt:lpstr>
      <vt:lpstr>Recovery from Deadlock:  Process Termination</vt:lpstr>
      <vt:lpstr>Recovery from Deadlock:  Resource Preemption</vt:lpstr>
      <vt:lpstr>Recovery from Deadlock:  Resource Preemption</vt:lpstr>
      <vt:lpstr>Recovery from Deadlock:  Resource Preemption</vt:lpstr>
      <vt:lpstr>Recovery from Deadlock:  Resource Preemption</vt:lpstr>
      <vt:lpstr>Recovery from Deadlock:  Resource Preemption</vt:lpstr>
      <vt:lpstr>Recovery from Deadlock:  Resource Preemption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Deadlocks</dc:title>
  <dc:creator>Admin</dc:creator>
  <cp:lastModifiedBy>Ved Savla</cp:lastModifiedBy>
  <cp:revision>137</cp:revision>
  <dcterms:created xsi:type="dcterms:W3CDTF">2020-10-08T11:41:11Z</dcterms:created>
  <dcterms:modified xsi:type="dcterms:W3CDTF">2024-11-24T10:25:18Z</dcterms:modified>
</cp:coreProperties>
</file>