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197423e4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197423e4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5dbf303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5dbf303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5dbf3036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5dbf3036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05dbf303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05dbf303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5ee135e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05ee135e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5ee135ea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05ee135ea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05ee135e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05ee135e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5ee135ea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5ee135ea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5ee135ea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5ee135ea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ee135e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ee135e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05ee135ea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05ee135ea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9c3130e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9c3130e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5ee135ea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5ee135ea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5ee135ea2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5ee135ea2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5ee135ea2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5ee135ea2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5ee135f55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05ee135f5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29c3130e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29c3130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05dbf3036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05dbf3036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9c3130e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029c3130e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29c3130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29c3130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5dbf303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5dbf303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dbf303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dbf303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5dbf303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5dbf303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175850" y="584625"/>
            <a:ext cx="6307200" cy="23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44">
                <a:solidFill>
                  <a:srgbClr val="FFFFFF"/>
                </a:solidFill>
              </a:rPr>
              <a:t>Global median filtering forensic method </a:t>
            </a:r>
            <a:r>
              <a:rPr b="1" lang="en" sz="3344">
                <a:solidFill>
                  <a:srgbClr val="FFFFFF"/>
                </a:solidFill>
              </a:rPr>
              <a:t>based on Pearson parameter statistics</a:t>
            </a:r>
            <a:endParaRPr b="1" sz="3344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075" y="152400"/>
            <a:ext cx="86729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75" y="1856500"/>
            <a:ext cx="8839200" cy="1192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9550" y="962900"/>
            <a:ext cx="6429375" cy="28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/>
        </p:nvSpPr>
        <p:spPr>
          <a:xfrm>
            <a:off x="1335300" y="830225"/>
            <a:ext cx="67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943550" y="590225"/>
            <a:ext cx="52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𝜿 analysis of distinct residual values in blocks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1052825" y="1140000"/>
            <a:ext cx="6331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Streaking effect is responsible for decrease in number of distinct residual values in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sliding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blocks after median filtering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600" y="1714025"/>
            <a:ext cx="4549907" cy="27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2082900" y="4546600"/>
            <a:ext cx="497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Average percentage (%) of distinct residual value blocks in the UCID database original images MFR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(ORG_IMG_MFR) and median filtered images (s = 3 and s = 5) MFRs (MF3_IMG_MFR and MF5_IMG_MFR)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650" y="860925"/>
            <a:ext cx="8066700" cy="270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6"/>
          <p:cNvSpPr txBox="1"/>
          <p:nvPr/>
        </p:nvSpPr>
        <p:spPr>
          <a:xfrm>
            <a:off x="1360850" y="3783375"/>
            <a:ext cx="699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arenBoth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image MFRs to corresponding 3x3 median filtered images MFRs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arenBoth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Original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image MFRs to corresponding 5x5 median filtered images MFRs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AutoNum type="alphaLcParenBoth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𝜿 range for different color blocks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3075350" y="4436525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1045900" y="622800"/>
            <a:ext cx="633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Novel Feature Set 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7"/>
          <p:cNvSpPr txBox="1"/>
          <p:nvPr/>
        </p:nvSpPr>
        <p:spPr>
          <a:xfrm>
            <a:off x="1149600" y="1824150"/>
            <a:ext cx="497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23 Distinguishing Features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𝜿 histogram bin height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Moments of block 𝜿 distribution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 of SRV blocks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907625" y="527700"/>
            <a:ext cx="497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𝜿 histogram  bin height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8"/>
          <p:cNvSpPr txBox="1"/>
          <p:nvPr/>
        </p:nvSpPr>
        <p:spPr>
          <a:xfrm>
            <a:off x="907625" y="1391975"/>
            <a:ext cx="586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𝜿 histogram bin height are utilised as intrinsic fingerprints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650" y="2442926"/>
            <a:ext cx="5716677" cy="2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/>
        </p:nvSpPr>
        <p:spPr>
          <a:xfrm>
            <a:off x="1134050" y="32028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1778100" y="3428788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enotes the ith bin of the 𝜿 vector histogram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8499" y="3544660"/>
            <a:ext cx="154250" cy="1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1134050" y="780725"/>
            <a:ext cx="5225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Representation of 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300" y="899125"/>
            <a:ext cx="163600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4500" y="1245275"/>
            <a:ext cx="2054808" cy="7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9"/>
          <p:cNvSpPr txBox="1"/>
          <p:nvPr/>
        </p:nvSpPr>
        <p:spPr>
          <a:xfrm>
            <a:off x="1206650" y="20870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9" name="Google Shape;23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624" y="2487200"/>
            <a:ext cx="4765879" cy="72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9"/>
          <p:cNvSpPr txBox="1"/>
          <p:nvPr/>
        </p:nvSpPr>
        <p:spPr>
          <a:xfrm>
            <a:off x="2022068" y="3385625"/>
            <a:ext cx="327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Total number of non-SRV blocks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2618" y="3496375"/>
            <a:ext cx="231558" cy="17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8798" y="3932439"/>
            <a:ext cx="231550" cy="17541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2141000" y="382005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Center of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ith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bin in 𝜿 histogram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48804" y="4432325"/>
            <a:ext cx="278772" cy="17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/>
        </p:nvSpPr>
        <p:spPr>
          <a:xfrm>
            <a:off x="2249825" y="436395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Width of the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ith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bin in 𝜿 histogram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/>
        </p:nvSpPr>
        <p:spPr>
          <a:xfrm>
            <a:off x="934500" y="662800"/>
            <a:ext cx="52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Moments of block 𝜿 distribution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0"/>
          <p:cNvSpPr txBox="1"/>
          <p:nvPr/>
        </p:nvSpPr>
        <p:spPr>
          <a:xfrm>
            <a:off x="934500" y="2731100"/>
            <a:ext cx="71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here                                                  denote mean  ,  variance , skewness and kurtosis of 𝜿 vector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75" y="2810700"/>
            <a:ext cx="1571700" cy="2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160" y="1413200"/>
            <a:ext cx="4523678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925" y="1014175"/>
            <a:ext cx="6334125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1"/>
          <p:cNvSpPr txBox="1"/>
          <p:nvPr/>
        </p:nvSpPr>
        <p:spPr>
          <a:xfrm>
            <a:off x="2004800" y="3453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Bar plots of the ratio of average  of the first four moments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1"/>
          <p:cNvSpPr txBox="1"/>
          <p:nvPr/>
        </p:nvSpPr>
        <p:spPr>
          <a:xfrm>
            <a:off x="1404925" y="4091825"/>
            <a:ext cx="329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988" y="3977074"/>
            <a:ext cx="952175" cy="1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1443" y="3977064"/>
            <a:ext cx="952171" cy="19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CNN Based Detector</a:t>
            </a:r>
            <a:endParaRPr b="1"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/>
        </p:nvSpPr>
        <p:spPr>
          <a:xfrm>
            <a:off x="1124950" y="599325"/>
            <a:ext cx="52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 of SRV Block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8" name="Google Shape;2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7525" y="1261100"/>
            <a:ext cx="2499950" cy="80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2"/>
          <p:cNvSpPr txBox="1"/>
          <p:nvPr/>
        </p:nvSpPr>
        <p:spPr>
          <a:xfrm>
            <a:off x="1124950" y="2504300"/>
            <a:ext cx="522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 </a:t>
            </a:r>
            <a:r>
              <a:rPr i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denotes number of SRV blocks in image MFR and 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7253" y="3122925"/>
            <a:ext cx="3640502" cy="80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6825" y="705750"/>
            <a:ext cx="32480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1941425" y="4137175"/>
            <a:ext cx="52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Ratio of the average of SRV block count , 3x3 median filtered to original , 5x5 median filtered MFR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/>
        </p:nvSpPr>
        <p:spPr>
          <a:xfrm>
            <a:off x="1079625" y="690050"/>
            <a:ext cx="522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Composite Feature Set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2" name="Google Shape;2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1538" y="1633424"/>
            <a:ext cx="3840926" cy="32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Pearson Parameter ‘</a:t>
            </a:r>
            <a:r>
              <a:rPr b="1" lang="en" sz="3000"/>
              <a:t>𝓚</a:t>
            </a:r>
            <a:r>
              <a:rPr b="1" lang="en" sz="3000"/>
              <a:t>’</a:t>
            </a:r>
            <a:endParaRPr b="1" sz="3000"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1297500" y="16195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Droid Serif"/>
                <a:ea typeface="Droid Serif"/>
                <a:cs typeface="Droid Serif"/>
                <a:sym typeface="Droid Serif"/>
              </a:rPr>
              <a:t>Pearson system of distributions is characterised by the parameter κ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Droid Serif"/>
              <a:ea typeface="Droid Serif"/>
              <a:cs typeface="Droid Serif"/>
              <a:sym typeface="Droid Serif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FFFFF"/>
                </a:solidFill>
                <a:highlight>
                  <a:schemeClr val="dk1"/>
                </a:highlight>
                <a:latin typeface="Droid Serif"/>
                <a:ea typeface="Droid Serif"/>
                <a:cs typeface="Droid Serif"/>
                <a:sym typeface="Droid Serif"/>
              </a:rPr>
              <a:t>which is defined as the polynomial ratio of skewness and kurtosis.</a:t>
            </a:r>
            <a:endParaRPr sz="1600">
              <a:solidFill>
                <a:srgbClr val="FFFFFF"/>
              </a:solidFill>
              <a:highlight>
                <a:schemeClr val="dk1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422175" y="4665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2500">
                <a:solidFill>
                  <a:srgbClr val="FFFFFF"/>
                </a:solidFill>
                <a:highlight>
                  <a:schemeClr val="dk1"/>
                </a:highlight>
                <a:latin typeface="Droid Serif"/>
                <a:ea typeface="Droid Serif"/>
                <a:cs typeface="Droid Serif"/>
                <a:sym typeface="Droid Serif"/>
              </a:rPr>
              <a:t>               S</a:t>
            </a:r>
            <a:r>
              <a:rPr b="1" i="1" lang="en" sz="2500">
                <a:solidFill>
                  <a:srgbClr val="FFFFFF"/>
                </a:solidFill>
                <a:highlight>
                  <a:schemeClr val="dk1"/>
                </a:highlight>
                <a:latin typeface="Droid Serif"/>
                <a:ea typeface="Droid Serif"/>
                <a:cs typeface="Droid Serif"/>
                <a:sym typeface="Droid Serif"/>
              </a:rPr>
              <a:t>kewness(S) and Kurtosis(K)</a:t>
            </a:r>
            <a:endParaRPr b="1" i="1" sz="3300"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505325" y="15363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Droid Serif"/>
                <a:ea typeface="Droid Serif"/>
                <a:cs typeface="Droid Serif"/>
                <a:sym typeface="Droid Serif"/>
              </a:rPr>
              <a:t>Here. μ2, μ3 and μ4 are second, third and fourth centralised moments, respectively. </a:t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550" y="2571750"/>
            <a:ext cx="2603275" cy="6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052550" y="325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Derivation of Parameter 𝓚</a:t>
            </a:r>
            <a:endParaRPr b="1" sz="30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G</a:t>
            </a:r>
            <a:r>
              <a:rPr lang="en" sz="2000"/>
              <a:t>eneration of unimodal probability distributions can be achieved by solving the differential equation</a:t>
            </a:r>
            <a:endParaRPr sz="20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088" y="2907113"/>
            <a:ext cx="6791325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140600" y="766750"/>
            <a:ext cx="70485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Generated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00" y="1994475"/>
            <a:ext cx="7230125" cy="11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96575" y="6606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Equation</a:t>
            </a:r>
            <a:endParaRPr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75" y="2366925"/>
            <a:ext cx="47244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996150" y="352175"/>
            <a:ext cx="7038900" cy="32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Streaking Effect.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The extent of dependence varies with the size of the window used and the distance between pixels. This effect is known as streaking effect.</a:t>
            </a:r>
            <a:endParaRPr sz="2700">
              <a:solidFill>
                <a:srgbClr val="FFFFFF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SRV(Single Residual Value) </a:t>
            </a:r>
            <a:endParaRPr b="1" sz="2600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FFFFFF"/>
                </a:solidFill>
                <a:highlight>
                  <a:schemeClr val="dk1"/>
                </a:highlight>
                <a:latin typeface="Droid Serif"/>
                <a:ea typeface="Droid Serif"/>
                <a:cs typeface="Droid Serif"/>
                <a:sym typeface="Droid Serif"/>
              </a:rPr>
              <a:t>A block with single residual value referred to as SRV block.</a:t>
            </a:r>
            <a:endParaRPr sz="1800">
              <a:solidFill>
                <a:srgbClr val="FFFFFF"/>
              </a:solidFill>
              <a:highlight>
                <a:schemeClr val="dk1"/>
              </a:highlight>
              <a:latin typeface="Droid Serif"/>
              <a:ea typeface="Droid Serif"/>
              <a:cs typeface="Droid Serif"/>
              <a:sym typeface="Droid Serif"/>
            </a:endParaRPr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1925" y="2240275"/>
            <a:ext cx="2701625" cy="20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