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Raleway"/>
      <p:regular r:id="rId7"/>
      <p:bold r:id="rId8"/>
      <p:italic r:id="rId9"/>
      <p:boldItalic r:id="rId10"/>
    </p:embeddedFont>
    <p:embeddedFont>
      <p:font typeface="La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Lato-regular.fntdata"/><Relationship Id="rId10" Type="http://schemas.openxmlformats.org/officeDocument/2006/relationships/font" Target="fonts/Raleway-boldItalic.fntdata"/><Relationship Id="rId13" Type="http://schemas.openxmlformats.org/officeDocument/2006/relationships/font" Target="fonts/Lato-italic.fntdata"/><Relationship Id="rId12"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italic.fntdata"/><Relationship Id="rId14"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aleway-regular.fntdata"/><Relationship Id="rId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A6BD"/>
        </a:solidFill>
      </p:bgPr>
    </p:bg>
    <p:spTree>
      <p:nvGrpSpPr>
        <p:cNvPr id="71" name="Shape 71"/>
        <p:cNvGrpSpPr/>
        <p:nvPr/>
      </p:nvGrpSpPr>
      <p:grpSpPr>
        <a:xfrm>
          <a:off x="0" y="0"/>
          <a:ext cx="0" cy="0"/>
          <a:chOff x="0" y="0"/>
          <a:chExt cx="0" cy="0"/>
        </a:xfrm>
      </p:grpSpPr>
      <p:pic>
        <p:nvPicPr>
          <p:cNvPr id="72" name="Google Shape;72;p13"/>
          <p:cNvPicPr preferRelativeResize="0"/>
          <p:nvPr/>
        </p:nvPicPr>
        <p:blipFill>
          <a:blip r:embed="rId3">
            <a:alphaModFix/>
          </a:blip>
          <a:stretch>
            <a:fillRect/>
          </a:stretch>
        </p:blipFill>
        <p:spPr>
          <a:xfrm>
            <a:off x="1611225" y="162725"/>
            <a:ext cx="5750800" cy="4894026"/>
          </a:xfrm>
          <a:prstGeom prst="rect">
            <a:avLst/>
          </a:prstGeom>
          <a:noFill/>
          <a:ln>
            <a:noFill/>
          </a:ln>
        </p:spPr>
      </p:pic>
      <p:pic>
        <p:nvPicPr>
          <p:cNvPr descr="Piece of duct tape sticking a note to the slide" id="73" name="Google Shape;73;p13"/>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74" name="Google Shape;74;p13"/>
          <p:cNvSpPr txBox="1"/>
          <p:nvPr/>
        </p:nvSpPr>
        <p:spPr>
          <a:xfrm>
            <a:off x="2770175" y="67684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Axtria Challenge</a:t>
            </a:r>
            <a:endParaRPr b="1" sz="3000">
              <a:solidFill>
                <a:schemeClr val="lt2"/>
              </a:solidFill>
              <a:latin typeface="Raleway"/>
              <a:ea typeface="Raleway"/>
              <a:cs typeface="Raleway"/>
              <a:sym typeface="Raleway"/>
            </a:endParaRPr>
          </a:p>
        </p:txBody>
      </p:sp>
      <p:sp>
        <p:nvSpPr>
          <p:cNvPr id="75" name="Google Shape;75;p13"/>
          <p:cNvSpPr txBox="1"/>
          <p:nvPr>
            <p:ph idx="4294967295" type="body"/>
          </p:nvPr>
        </p:nvSpPr>
        <p:spPr>
          <a:xfrm>
            <a:off x="2508450" y="1327900"/>
            <a:ext cx="4127100" cy="332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400">
                <a:latin typeface="Raleway"/>
                <a:ea typeface="Raleway"/>
                <a:cs typeface="Raleway"/>
                <a:sym typeface="Raleway"/>
              </a:rPr>
              <a:t>Surveys are the method to make sure that the drug reaches only the relevant user. Primary methods of survey and secondary methods of survey can be used in such cases. Primary method involves having a sample say 100 people asking them questions in person. Secondary method involves sending out Google forms and taking a survey. The mapped business units can be shown in an excel containing rows and columns mentioning employee role and the unit. This way data can be easily stored and accessed and changes can be made as and when it is needed.</a:t>
            </a:r>
            <a:endParaRPr sz="1400">
              <a:solidFill>
                <a:schemeClr val="dk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