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1360-4AF8-D3CE-6485-44E1A1AC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1313794"/>
          </a:xfrm>
        </p:spPr>
        <p:txBody>
          <a:bodyPr/>
          <a:lstStyle/>
          <a:p>
            <a:r>
              <a:rPr lang="en-IN" b="1" u="sng" dirty="0"/>
              <a:t>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C8F08-D44F-002C-334A-8994EB70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393" y="1439917"/>
            <a:ext cx="11393213" cy="5234152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3200" b="1" u="sng" dirty="0">
                <a:solidFill>
                  <a:schemeClr val="tx1"/>
                </a:solidFill>
                <a:highlight>
                  <a:srgbClr val="000000"/>
                </a:highlight>
              </a:rPr>
              <a:t>Selection</a:t>
            </a:r>
            <a:r>
              <a:rPr lang="en-US" sz="2800" b="1" u="sng" dirty="0">
                <a:highlight>
                  <a:srgbClr val="000000"/>
                </a:highlight>
              </a:rPr>
              <a:t> </a:t>
            </a:r>
            <a:r>
              <a:rPr lang="en-US" sz="3200" b="1" u="sng" dirty="0">
                <a:solidFill>
                  <a:schemeClr val="tx1"/>
                </a:solidFill>
                <a:highlight>
                  <a:srgbClr val="000000"/>
                </a:highlight>
              </a:rPr>
              <a:t>Statements</a:t>
            </a:r>
            <a:r>
              <a:rPr lang="en-US" sz="2800" b="1" u="sng" dirty="0">
                <a:highlight>
                  <a:srgbClr val="000000"/>
                </a:highlight>
              </a:rPr>
              <a:t> :-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Selection statements allow the program to choose different paths of execution based on certain conditions </a:t>
            </a:r>
          </a:p>
          <a:p>
            <a:r>
              <a:rPr lang="en-US" sz="2800" dirty="0"/>
              <a:t>.</a:t>
            </a:r>
            <a:r>
              <a:rPr lang="en-US" sz="2800" dirty="0">
                <a:highlight>
                  <a:srgbClr val="000000"/>
                </a:highlight>
              </a:rPr>
              <a:t>a</a:t>
            </a:r>
            <a:r>
              <a:rPr lang="en-US" sz="2800" b="1" u="sng" dirty="0">
                <a:highlight>
                  <a:srgbClr val="000000"/>
                </a:highlight>
              </a:rPr>
              <a:t>. if Statement </a:t>
            </a:r>
            <a:r>
              <a:rPr lang="en-US" sz="2800" b="1" u="sng" dirty="0"/>
              <a:t>:-</a:t>
            </a:r>
            <a:r>
              <a:rPr lang="en-US" sz="2800" dirty="0">
                <a:solidFill>
                  <a:schemeClr val="tx1"/>
                </a:solidFill>
              </a:rPr>
              <a:t>The if statement executes a block of code if a specified condition is true </a:t>
            </a:r>
          </a:p>
          <a:p>
            <a:r>
              <a:rPr lang="en-US" sz="2800" b="1" u="sng" dirty="0"/>
              <a:t>b</a:t>
            </a:r>
            <a:r>
              <a:rPr lang="en-US" sz="2800" b="1" u="sng" dirty="0">
                <a:highlight>
                  <a:srgbClr val="000000"/>
                </a:highlight>
              </a:rPr>
              <a:t>. if-else Statement</a:t>
            </a:r>
            <a:r>
              <a:rPr lang="en-US" sz="2800" b="1" u="sng" dirty="0"/>
              <a:t>:- </a:t>
            </a:r>
            <a:r>
              <a:rPr lang="en-US" sz="2800" dirty="0">
                <a:solidFill>
                  <a:schemeClr val="tx1"/>
                </a:solidFill>
              </a:rPr>
              <a:t>The</a:t>
            </a:r>
            <a:r>
              <a:rPr lang="en-US" sz="2800" b="1" u="sng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if-else statement provides an alternative block of code to execute if the condition is false </a:t>
            </a:r>
          </a:p>
          <a:p>
            <a:r>
              <a:rPr lang="en-US" sz="2800" dirty="0"/>
              <a:t>.</a:t>
            </a:r>
            <a:r>
              <a:rPr lang="en-US" sz="2800" dirty="0">
                <a:highlight>
                  <a:srgbClr val="000000"/>
                </a:highlight>
              </a:rPr>
              <a:t>c. else if Ladder :- </a:t>
            </a:r>
            <a:r>
              <a:rPr lang="en-US" sz="2800" dirty="0">
                <a:solidFill>
                  <a:schemeClr val="tx1"/>
                </a:solidFill>
              </a:rPr>
              <a:t>This allows checking multiple conditions.</a:t>
            </a:r>
          </a:p>
          <a:p>
            <a:r>
              <a:rPr lang="en-US" sz="2800" dirty="0">
                <a:highlight>
                  <a:srgbClr val="000000"/>
                </a:highlight>
              </a:rPr>
              <a:t>d. switch :-</a:t>
            </a:r>
            <a:r>
              <a:rPr lang="en-US" sz="2800" dirty="0">
                <a:solidFill>
                  <a:schemeClr val="tx1"/>
                </a:solidFill>
              </a:rPr>
              <a:t>statement allows multi-way branching based on the value of a variable.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429D-9B5D-2BEA-18BB-33C4DC83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ighlight>
                  <a:srgbClr val="000000"/>
                </a:highlight>
              </a:rPr>
              <a:t>2. Iteration </a:t>
            </a:r>
            <a:r>
              <a:rPr lang="en-US" b="1" u="sng" dirty="0" err="1">
                <a:highlight>
                  <a:srgbClr val="000000"/>
                </a:highlight>
              </a:rPr>
              <a:t>statments</a:t>
            </a:r>
            <a:endParaRPr lang="en-IN" b="1" u="sng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6454-2285-F6FB-C9A8-4BEDB229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87" y="1251658"/>
            <a:ext cx="10473834" cy="560634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statements (or loops) allow you to execute a block of code repeatedly based on a </a:t>
            </a:r>
            <a:r>
              <a:rPr lang="en-US" sz="2800" dirty="0" err="1"/>
              <a:t>condition.a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0000"/>
                </a:highlight>
              </a:rPr>
              <a:t> for Loop </a:t>
            </a:r>
            <a:r>
              <a:rPr lang="en-US" sz="2800" dirty="0"/>
              <a:t>The for loop is used when the number of iterations is known beforehand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0000"/>
                </a:highlight>
              </a:rPr>
              <a:t>while Loop </a:t>
            </a:r>
            <a:r>
              <a:rPr lang="en-US" sz="2800" dirty="0"/>
              <a:t>The while loop continues to execute as long as the specified condition is true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0000"/>
                </a:highlight>
              </a:rPr>
              <a:t>do-while Loop </a:t>
            </a:r>
            <a:r>
              <a:rPr lang="en-US" sz="2800" dirty="0"/>
              <a:t>The do-while loop is similar to the while loop, but it guarantees that the block of code will execute at least once..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5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202F-DA5E-744E-C6C3-2B202BE3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2606"/>
          </a:xfrm>
        </p:spPr>
        <p:txBody>
          <a:bodyPr/>
          <a:lstStyle/>
          <a:p>
            <a:r>
              <a:rPr lang="en-IN" b="1" u="sng" dirty="0"/>
              <a:t>3. 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BE87-96E8-E94D-949C-136D270C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69745"/>
            <a:ext cx="10548387" cy="514666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Jump statements allow you to alter the flow of control </a:t>
            </a:r>
            <a:r>
              <a:rPr lang="en-US" sz="2800" dirty="0" err="1"/>
              <a:t>unconditionally.a</a:t>
            </a:r>
            <a:r>
              <a:rPr lang="en-US" sz="2800" dirty="0"/>
              <a:t>. </a:t>
            </a:r>
          </a:p>
          <a:p>
            <a:r>
              <a:rPr lang="en-US" sz="2800" dirty="0">
                <a:highlight>
                  <a:srgbClr val="000000"/>
                </a:highlight>
              </a:rPr>
              <a:t>break Statement</a:t>
            </a:r>
            <a:r>
              <a:rPr lang="en-US" sz="2800" dirty="0"/>
              <a:t>:-The break statement is used to exit from a loop or a switch statement prematurely.</a:t>
            </a:r>
          </a:p>
          <a:p>
            <a:r>
              <a:rPr lang="en-US" sz="2800" dirty="0">
                <a:highlight>
                  <a:srgbClr val="000000"/>
                </a:highlight>
              </a:rPr>
              <a:t>continue Statement </a:t>
            </a:r>
            <a:r>
              <a:rPr lang="en-US" sz="2800" dirty="0"/>
              <a:t>:-The continue statement skips the current iteration of a loop and proceeds to the next iteration.</a:t>
            </a:r>
          </a:p>
          <a:p>
            <a:r>
              <a:rPr lang="en-US" sz="2800" dirty="0" err="1">
                <a:highlight>
                  <a:srgbClr val="000000"/>
                </a:highlight>
              </a:rPr>
              <a:t>goto</a:t>
            </a:r>
            <a:r>
              <a:rPr lang="en-US" sz="2800" dirty="0">
                <a:highlight>
                  <a:srgbClr val="000000"/>
                </a:highlight>
              </a:rPr>
              <a:t> Statement :-</a:t>
            </a:r>
            <a:r>
              <a:rPr lang="en-US" sz="2800" dirty="0"/>
              <a:t>The </a:t>
            </a:r>
            <a:r>
              <a:rPr lang="en-US" sz="2800" dirty="0" err="1"/>
              <a:t>goto</a:t>
            </a:r>
            <a:r>
              <a:rPr lang="en-US" sz="2800" dirty="0"/>
              <a:t> statement allows you to jump to a labeled statement in the code. However, its use is generally discouraged due to the potential for creating unmanageable code.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2159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265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Control structures</vt:lpstr>
      <vt:lpstr>2. Iteration statments</vt:lpstr>
      <vt:lpstr>3. Jump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Suryalatha Ganti</dc:creator>
  <cp:lastModifiedBy>Suryalatha Ganti</cp:lastModifiedBy>
  <cp:revision>1</cp:revision>
  <dcterms:created xsi:type="dcterms:W3CDTF">2025-08-07T05:40:10Z</dcterms:created>
  <dcterms:modified xsi:type="dcterms:W3CDTF">2025-08-07T06:33:39Z</dcterms:modified>
</cp:coreProperties>
</file>