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7" r:id="rId13"/>
    <p:sldId id="268" r:id="rId14"/>
    <p:sldId id="266" r:id="rId15"/>
    <p:sldId id="269" r:id="rId16"/>
    <p:sldId id="270" r:id="rId17"/>
    <p:sldId id="271" r:id="rId18"/>
    <p:sldId id="272" r:id="rId19"/>
    <p:sldId id="273" r:id="rId20"/>
    <p:sldId id="274" r:id="rId21"/>
    <p:sldId id="275" r:id="rId22"/>
    <p:sldId id="276" r:id="rId23"/>
    <p:sldId id="277" r:id="rId24"/>
    <p:sldId id="278" r:id="rId25"/>
    <p:sldId id="280" r:id="rId26"/>
    <p:sldId id="281" r:id="rId27"/>
    <p:sldId id="282" r:id="rId28"/>
    <p:sldId id="283" r:id="rId29"/>
    <p:sldId id="27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E75D07-E77E-42E6-89C7-D83043AE066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B50E5E-6623-42CB-845E-8AC8357BFFED}" type="slidenum">
              <a:rPr lang="en-IN" smtClean="0"/>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EE75D07-E77E-42E6-89C7-D83043AE066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B50E5E-6623-42CB-845E-8AC8357BFFED}"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EE75D07-E77E-42E6-89C7-D83043AE066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B50E5E-6623-42CB-845E-8AC8357BFFED}"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EE75D07-E77E-42E6-89C7-D83043AE066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B50E5E-6623-42CB-845E-8AC8357BFFED}"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EE75D07-E77E-42E6-89C7-D83043AE066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B50E5E-6623-42CB-845E-8AC8357BFFED}" type="slidenum">
              <a:rPr lang="en-IN" smtClean="0"/>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2EE75D07-E77E-42E6-89C7-D83043AE066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B50E5E-6623-42CB-845E-8AC8357BFFED}"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2EE75D07-E77E-42E6-89C7-D83043AE0665}"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4B50E5E-6623-42CB-845E-8AC8357BFFED}"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E75D07-E77E-42E6-89C7-D83043AE0665}"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4B50E5E-6623-42CB-845E-8AC8357BFFED}"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EE75D07-E77E-42E6-89C7-D83043AE0665}" type="datetimeFigureOut">
              <a:rPr lang="en-IN" smtClean="0"/>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4B50E5E-6623-42CB-845E-8AC8357BFFED}"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EE75D07-E77E-42E6-89C7-D83043AE0665}" type="datetimeFigureOut">
              <a:rPr lang="en-IN" smtClean="0"/>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4B50E5E-6623-42CB-845E-8AC8357BFFED}"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EE75D07-E77E-42E6-89C7-D83043AE066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B50E5E-6623-42CB-845E-8AC8357BFFED}"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EE75D07-E77E-42E6-89C7-D83043AE0665}" type="datetimeFigureOut">
              <a:rPr lang="en-IN" smtClean="0"/>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4B50E5E-6623-42CB-845E-8AC8357BFFED}" type="slidenum">
              <a:rPr lang="en-IN" smtClean="0"/>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1722" y="1019726"/>
            <a:ext cx="10468947" cy="2497915"/>
          </a:xfrm>
        </p:spPr>
        <p:txBody>
          <a:bodyPr/>
          <a:lstStyle/>
          <a:p>
            <a:r>
              <a:rPr lang="en-IN" dirty="0"/>
              <a:t>Credit EDA Assignment</a:t>
            </a:r>
            <a:endParaRPr lang="en-IN" dirty="0"/>
          </a:p>
        </p:txBody>
      </p:sp>
      <p:sp>
        <p:nvSpPr>
          <p:cNvPr id="4" name="TextBox 3"/>
          <p:cNvSpPr txBox="1"/>
          <p:nvPr/>
        </p:nvSpPr>
        <p:spPr>
          <a:xfrm>
            <a:off x="1073020" y="3620277"/>
            <a:ext cx="2836506" cy="645160"/>
          </a:xfrm>
          <a:prstGeom prst="rect">
            <a:avLst/>
          </a:prstGeom>
          <a:noFill/>
        </p:spPr>
        <p:txBody>
          <a:bodyPr wrap="square" rtlCol="0">
            <a:spAutoFit/>
          </a:bodyPr>
          <a:lstStyle/>
          <a:p>
            <a:r>
              <a:rPr lang="en-IN" dirty="0"/>
              <a:t>Vedhavathi Nanjappa</a:t>
            </a:r>
            <a:endParaRPr lang="en-IN" dirty="0"/>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714" y="169183"/>
            <a:ext cx="10515600" cy="1325563"/>
          </a:xfrm>
        </p:spPr>
        <p:txBody>
          <a:bodyPr>
            <a:normAutofit/>
          </a:bodyPr>
          <a:lstStyle/>
          <a:p>
            <a:r>
              <a:rPr lang="en-IN" sz="4000" b="1" dirty="0"/>
              <a:t>Average age of applicants gender wise</a:t>
            </a:r>
            <a:endParaRPr lang="en-IN" sz="4000" b="1" dirty="0"/>
          </a:p>
        </p:txBody>
      </p:sp>
      <p:pic>
        <p:nvPicPr>
          <p:cNvPr id="5" name="Picture 4"/>
          <p:cNvPicPr>
            <a:picLocks noChangeAspect="1"/>
          </p:cNvPicPr>
          <p:nvPr/>
        </p:nvPicPr>
        <p:blipFill>
          <a:blip r:embed="rId1"/>
          <a:stretch>
            <a:fillRect/>
          </a:stretch>
        </p:blipFill>
        <p:spPr>
          <a:xfrm>
            <a:off x="5733148" y="1760669"/>
            <a:ext cx="4624486" cy="4154940"/>
          </a:xfrm>
          <a:prstGeom prst="rect">
            <a:avLst/>
          </a:prstGeom>
        </p:spPr>
      </p:pic>
      <p:sp>
        <p:nvSpPr>
          <p:cNvPr id="6" name="TextBox 5"/>
          <p:cNvSpPr txBox="1"/>
          <p:nvPr/>
        </p:nvSpPr>
        <p:spPr>
          <a:xfrm>
            <a:off x="979714" y="1922106"/>
            <a:ext cx="3862874" cy="923330"/>
          </a:xfrm>
          <a:prstGeom prst="rect">
            <a:avLst/>
          </a:prstGeom>
          <a:noFill/>
        </p:spPr>
        <p:txBody>
          <a:bodyPr wrap="square" rtlCol="0">
            <a:spAutoFit/>
          </a:bodyPr>
          <a:lstStyle/>
          <a:p>
            <a:r>
              <a:rPr lang="en-IN" dirty="0"/>
              <a:t>Female population with an average age of 45 are better applicants who are diligently paying the loans.</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1133"/>
            <a:ext cx="10515600" cy="1325563"/>
          </a:xfrm>
        </p:spPr>
        <p:txBody>
          <a:bodyPr>
            <a:normAutofit/>
          </a:bodyPr>
          <a:lstStyle/>
          <a:p>
            <a:r>
              <a:rPr lang="en-US" sz="3600" b="1" dirty="0"/>
              <a:t>Who was accompanying client when he was applying for the loan</a:t>
            </a:r>
            <a:endParaRPr lang="en-IN" sz="3600" b="1" dirty="0"/>
          </a:p>
        </p:txBody>
      </p:sp>
      <p:pic>
        <p:nvPicPr>
          <p:cNvPr id="5" name="Picture 4"/>
          <p:cNvPicPr>
            <a:picLocks noChangeAspect="1"/>
          </p:cNvPicPr>
          <p:nvPr/>
        </p:nvPicPr>
        <p:blipFill>
          <a:blip r:embed="rId1"/>
          <a:stretch>
            <a:fillRect/>
          </a:stretch>
        </p:blipFill>
        <p:spPr>
          <a:xfrm>
            <a:off x="3367483" y="1771389"/>
            <a:ext cx="8824517" cy="4259622"/>
          </a:xfrm>
          <a:prstGeom prst="rect">
            <a:avLst/>
          </a:prstGeom>
        </p:spPr>
      </p:pic>
      <p:sp>
        <p:nvSpPr>
          <p:cNvPr id="6" name="TextBox 5"/>
          <p:cNvSpPr txBox="1"/>
          <p:nvPr/>
        </p:nvSpPr>
        <p:spPr>
          <a:xfrm>
            <a:off x="918288" y="1847461"/>
            <a:ext cx="2935255" cy="3693319"/>
          </a:xfrm>
          <a:prstGeom prst="rect">
            <a:avLst/>
          </a:prstGeom>
          <a:noFill/>
        </p:spPr>
        <p:txBody>
          <a:bodyPr wrap="square" rtlCol="0">
            <a:spAutoFit/>
          </a:bodyPr>
          <a:lstStyle/>
          <a:p>
            <a:r>
              <a:rPr lang="en-US" dirty="0"/>
              <a:t>Most of the applicants in both the sections were unaccompanied when applying for loans. However more Target 0 applicants were accompanied by spouse, children and others. We can infer that these applicants have more family support which is why they are paying off loans may be even when they are in challenging situations.</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Income range of applicants </a:t>
            </a:r>
            <a:br>
              <a:rPr lang="en-IN" sz="2800" dirty="0"/>
            </a:br>
            <a:br>
              <a:rPr lang="en-IN" sz="2800" dirty="0"/>
            </a:br>
            <a:r>
              <a:rPr lang="en-IN" sz="2800" b="1" i="1" dirty="0"/>
              <a:t>Note: Amount converted to dollars in the dataset (1 dollar = 81rupee)</a:t>
            </a:r>
            <a:endParaRPr lang="en-IN" sz="2800" b="1" i="1" dirty="0"/>
          </a:p>
        </p:txBody>
      </p:sp>
      <p:pic>
        <p:nvPicPr>
          <p:cNvPr id="5" name="Picture 4"/>
          <p:cNvPicPr>
            <a:picLocks noChangeAspect="1"/>
          </p:cNvPicPr>
          <p:nvPr/>
        </p:nvPicPr>
        <p:blipFill>
          <a:blip r:embed="rId1"/>
          <a:stretch>
            <a:fillRect/>
          </a:stretch>
        </p:blipFill>
        <p:spPr>
          <a:xfrm>
            <a:off x="3927192" y="1874251"/>
            <a:ext cx="6820491" cy="4397121"/>
          </a:xfrm>
          <a:prstGeom prst="rect">
            <a:avLst/>
          </a:prstGeom>
        </p:spPr>
      </p:pic>
      <p:sp>
        <p:nvSpPr>
          <p:cNvPr id="6" name="TextBox 5"/>
          <p:cNvSpPr txBox="1"/>
          <p:nvPr/>
        </p:nvSpPr>
        <p:spPr>
          <a:xfrm>
            <a:off x="1097280" y="2595483"/>
            <a:ext cx="2558143" cy="1477328"/>
          </a:xfrm>
          <a:prstGeom prst="rect">
            <a:avLst/>
          </a:prstGeom>
          <a:noFill/>
        </p:spPr>
        <p:txBody>
          <a:bodyPr wrap="square" rtlCol="0">
            <a:spAutoFit/>
          </a:bodyPr>
          <a:lstStyle/>
          <a:p>
            <a:r>
              <a:rPr lang="en-IN" dirty="0"/>
              <a:t>We can infer that applicants in the income range of 1.5 – 2k dollars are good candidates in paying off loans</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Applicants age range</a:t>
            </a:r>
            <a:br>
              <a:rPr lang="en-IN" sz="4000" b="1" dirty="0"/>
            </a:br>
            <a:endParaRPr lang="en-IN" sz="4000" b="1" dirty="0"/>
          </a:p>
        </p:txBody>
      </p:sp>
      <p:pic>
        <p:nvPicPr>
          <p:cNvPr id="8" name="Picture 7"/>
          <p:cNvPicPr>
            <a:picLocks noChangeAspect="1"/>
          </p:cNvPicPr>
          <p:nvPr/>
        </p:nvPicPr>
        <p:blipFill>
          <a:blip r:embed="rId1"/>
          <a:stretch>
            <a:fillRect/>
          </a:stretch>
        </p:blipFill>
        <p:spPr>
          <a:xfrm>
            <a:off x="2955872" y="1992487"/>
            <a:ext cx="8687553" cy="4016088"/>
          </a:xfrm>
          <a:prstGeom prst="rect">
            <a:avLst/>
          </a:prstGeom>
        </p:spPr>
      </p:pic>
      <p:sp>
        <p:nvSpPr>
          <p:cNvPr id="9" name="TextBox 8"/>
          <p:cNvSpPr txBox="1"/>
          <p:nvPr/>
        </p:nvSpPr>
        <p:spPr>
          <a:xfrm>
            <a:off x="1097280" y="1992487"/>
            <a:ext cx="2043404" cy="3416320"/>
          </a:xfrm>
          <a:prstGeom prst="rect">
            <a:avLst/>
          </a:prstGeom>
          <a:noFill/>
        </p:spPr>
        <p:txBody>
          <a:bodyPr wrap="square" rtlCol="0">
            <a:spAutoFit/>
          </a:bodyPr>
          <a:lstStyle/>
          <a:p>
            <a:r>
              <a:rPr lang="en-IN" dirty="0"/>
              <a:t>Applicants in the age range of 30-50 year olds are making the payments diligently. This may also be attributed to the fact that these candidates would want to secure future before retirement.</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989829" y="3237826"/>
            <a:ext cx="5106171" cy="2793942"/>
          </a:xfrm>
          <a:prstGeom prst="rect">
            <a:avLst/>
          </a:prstGeom>
        </p:spPr>
      </p:pic>
      <p:pic>
        <p:nvPicPr>
          <p:cNvPr id="7" name="Picture 6"/>
          <p:cNvPicPr>
            <a:picLocks noChangeAspect="1"/>
          </p:cNvPicPr>
          <p:nvPr/>
        </p:nvPicPr>
        <p:blipFill>
          <a:blip r:embed="rId2"/>
          <a:stretch>
            <a:fillRect/>
          </a:stretch>
        </p:blipFill>
        <p:spPr>
          <a:xfrm>
            <a:off x="6096000" y="1970391"/>
            <a:ext cx="5010790" cy="4061377"/>
          </a:xfrm>
          <a:prstGeom prst="rect">
            <a:avLst/>
          </a:prstGeom>
        </p:spPr>
      </p:pic>
      <p:sp>
        <p:nvSpPr>
          <p:cNvPr id="8" name="TextBox 7"/>
          <p:cNvSpPr txBox="1"/>
          <p:nvPr/>
        </p:nvSpPr>
        <p:spPr>
          <a:xfrm>
            <a:off x="1035698" y="722184"/>
            <a:ext cx="7623110" cy="646331"/>
          </a:xfrm>
          <a:prstGeom prst="rect">
            <a:avLst/>
          </a:prstGeom>
          <a:noFill/>
        </p:spPr>
        <p:txBody>
          <a:bodyPr wrap="square" rtlCol="0">
            <a:spAutoFit/>
          </a:bodyPr>
          <a:lstStyle/>
          <a:p>
            <a:r>
              <a:rPr lang="en-IN" sz="3600" b="1" dirty="0">
                <a:latin typeface="+mj-lt"/>
              </a:rPr>
              <a:t>Income based on age group</a:t>
            </a:r>
            <a:endParaRPr lang="en-IN" sz="3600" b="1" dirty="0">
              <a:latin typeface="+mj-lt"/>
            </a:endParaRPr>
          </a:p>
        </p:txBody>
      </p:sp>
      <p:sp>
        <p:nvSpPr>
          <p:cNvPr id="9" name="TextBox 8"/>
          <p:cNvSpPr txBox="1"/>
          <p:nvPr/>
        </p:nvSpPr>
        <p:spPr>
          <a:xfrm>
            <a:off x="1184987" y="1980005"/>
            <a:ext cx="3909527" cy="646331"/>
          </a:xfrm>
          <a:prstGeom prst="rect">
            <a:avLst/>
          </a:prstGeom>
          <a:noFill/>
        </p:spPr>
        <p:txBody>
          <a:bodyPr wrap="square" rtlCol="0">
            <a:spAutoFit/>
          </a:bodyPr>
          <a:lstStyle/>
          <a:p>
            <a:r>
              <a:rPr lang="en-US" dirty="0"/>
              <a:t>Applicants in the age group 30 - 50 years have higher income range</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Income based on Employment experience</a:t>
            </a:r>
            <a:br>
              <a:rPr lang="en-IN" sz="4000" b="1" dirty="0"/>
            </a:br>
            <a:endParaRPr lang="en-IN" sz="4000" b="1" dirty="0"/>
          </a:p>
        </p:txBody>
      </p:sp>
      <p:pic>
        <p:nvPicPr>
          <p:cNvPr id="5" name="Picture 4"/>
          <p:cNvPicPr>
            <a:picLocks noChangeAspect="1"/>
          </p:cNvPicPr>
          <p:nvPr/>
        </p:nvPicPr>
        <p:blipFill>
          <a:blip r:embed="rId1"/>
          <a:stretch>
            <a:fillRect/>
          </a:stretch>
        </p:blipFill>
        <p:spPr>
          <a:xfrm>
            <a:off x="1430332" y="3639769"/>
            <a:ext cx="2949196" cy="2377646"/>
          </a:xfrm>
          <a:prstGeom prst="rect">
            <a:avLst/>
          </a:prstGeom>
        </p:spPr>
      </p:pic>
      <p:pic>
        <p:nvPicPr>
          <p:cNvPr id="7" name="Picture 6"/>
          <p:cNvPicPr>
            <a:picLocks noChangeAspect="1"/>
          </p:cNvPicPr>
          <p:nvPr/>
        </p:nvPicPr>
        <p:blipFill>
          <a:blip r:embed="rId2"/>
          <a:stretch>
            <a:fillRect/>
          </a:stretch>
        </p:blipFill>
        <p:spPr>
          <a:xfrm>
            <a:off x="5021637" y="1816910"/>
            <a:ext cx="5279358" cy="4200505"/>
          </a:xfrm>
          <a:prstGeom prst="rect">
            <a:avLst/>
          </a:prstGeom>
        </p:spPr>
      </p:pic>
      <p:sp>
        <p:nvSpPr>
          <p:cNvPr id="8" name="TextBox 7"/>
          <p:cNvSpPr txBox="1"/>
          <p:nvPr/>
        </p:nvSpPr>
        <p:spPr>
          <a:xfrm>
            <a:off x="1247011" y="1898358"/>
            <a:ext cx="3315838" cy="923330"/>
          </a:xfrm>
          <a:prstGeom prst="rect">
            <a:avLst/>
          </a:prstGeom>
          <a:noFill/>
        </p:spPr>
        <p:txBody>
          <a:bodyPr wrap="square" rtlCol="0">
            <a:spAutoFit/>
          </a:bodyPr>
          <a:lstStyle/>
          <a:p>
            <a:r>
              <a:rPr lang="en-US" dirty="0"/>
              <a:t>Applicants with 10-20 years employment exp have higher average income</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439458"/>
            <a:ext cx="9940834" cy="990911"/>
          </a:xfrm>
        </p:spPr>
        <p:txBody>
          <a:bodyPr>
            <a:normAutofit/>
          </a:bodyPr>
          <a:lstStyle/>
          <a:p>
            <a:r>
              <a:rPr lang="en-IN" sz="4000" b="1" dirty="0"/>
              <a:t>Applicants with family member count</a:t>
            </a:r>
            <a:endParaRPr lang="en-IN" sz="4000" b="1" dirty="0"/>
          </a:p>
        </p:txBody>
      </p:sp>
      <p:pic>
        <p:nvPicPr>
          <p:cNvPr id="5" name="Picture 4"/>
          <p:cNvPicPr>
            <a:picLocks noChangeAspect="1"/>
          </p:cNvPicPr>
          <p:nvPr/>
        </p:nvPicPr>
        <p:blipFill>
          <a:blip r:embed="rId1"/>
          <a:stretch>
            <a:fillRect/>
          </a:stretch>
        </p:blipFill>
        <p:spPr>
          <a:xfrm>
            <a:off x="3366797" y="1811986"/>
            <a:ext cx="8916173" cy="3871295"/>
          </a:xfrm>
          <a:prstGeom prst="rect">
            <a:avLst/>
          </a:prstGeom>
        </p:spPr>
      </p:pic>
      <p:sp>
        <p:nvSpPr>
          <p:cNvPr id="6" name="TextBox 5"/>
          <p:cNvSpPr txBox="1"/>
          <p:nvPr/>
        </p:nvSpPr>
        <p:spPr>
          <a:xfrm>
            <a:off x="1026368" y="2304661"/>
            <a:ext cx="2340430" cy="2031325"/>
          </a:xfrm>
          <a:prstGeom prst="rect">
            <a:avLst/>
          </a:prstGeom>
          <a:noFill/>
        </p:spPr>
        <p:txBody>
          <a:bodyPr wrap="square" rtlCol="0">
            <a:spAutoFit/>
          </a:bodyPr>
          <a:lstStyle/>
          <a:p>
            <a:r>
              <a:rPr lang="en-IN" dirty="0"/>
              <a:t>Applicants with 2 family members are not facing challenges in making payments. Could be just applicant and spouse in the family</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Applicants with children count</a:t>
            </a:r>
            <a:br>
              <a:rPr lang="en-IN" sz="4000" b="1" dirty="0"/>
            </a:br>
            <a:endParaRPr lang="en-IN" sz="4000" b="1" dirty="0"/>
          </a:p>
        </p:txBody>
      </p:sp>
      <p:pic>
        <p:nvPicPr>
          <p:cNvPr id="5" name="Picture 4"/>
          <p:cNvPicPr>
            <a:picLocks noChangeAspect="1"/>
          </p:cNvPicPr>
          <p:nvPr/>
        </p:nvPicPr>
        <p:blipFill>
          <a:blip r:embed="rId1"/>
          <a:stretch>
            <a:fillRect/>
          </a:stretch>
        </p:blipFill>
        <p:spPr>
          <a:xfrm>
            <a:off x="4983037" y="1819469"/>
            <a:ext cx="6629975" cy="4427604"/>
          </a:xfrm>
          <a:prstGeom prst="rect">
            <a:avLst/>
          </a:prstGeom>
        </p:spPr>
      </p:pic>
      <p:sp>
        <p:nvSpPr>
          <p:cNvPr id="6" name="TextBox 5"/>
          <p:cNvSpPr txBox="1"/>
          <p:nvPr/>
        </p:nvSpPr>
        <p:spPr>
          <a:xfrm>
            <a:off x="1175657" y="1828799"/>
            <a:ext cx="2985796" cy="3970318"/>
          </a:xfrm>
          <a:prstGeom prst="rect">
            <a:avLst/>
          </a:prstGeom>
          <a:noFill/>
        </p:spPr>
        <p:txBody>
          <a:bodyPr wrap="square" rtlCol="0">
            <a:spAutoFit/>
          </a:bodyPr>
          <a:lstStyle/>
          <a:p>
            <a:r>
              <a:rPr lang="en-IN" dirty="0"/>
              <a:t>Applicants with zero kids are not facing challenges in payment. </a:t>
            </a:r>
            <a:endParaRPr lang="en-IN" dirty="0"/>
          </a:p>
          <a:p>
            <a:endParaRPr lang="en-IN" dirty="0"/>
          </a:p>
          <a:p>
            <a:r>
              <a:rPr lang="en-IN" dirty="0"/>
              <a:t>We may infer that most of these applicants are married and not having kids. </a:t>
            </a:r>
            <a:endParaRPr lang="en-IN" dirty="0"/>
          </a:p>
          <a:p>
            <a:r>
              <a:rPr lang="en-IN" dirty="0"/>
              <a:t>Or we may also infer that at the time of application, the applicants were married with no kids. Once kids were born the children status may not have been declared (Not sure)</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Marital status</a:t>
            </a:r>
            <a:br>
              <a:rPr lang="en-IN" sz="4000" b="1" dirty="0"/>
            </a:br>
            <a:endParaRPr lang="en-IN" sz="4000" b="1" dirty="0"/>
          </a:p>
        </p:txBody>
      </p:sp>
      <p:pic>
        <p:nvPicPr>
          <p:cNvPr id="5" name="Picture 4"/>
          <p:cNvPicPr>
            <a:picLocks noChangeAspect="1"/>
          </p:cNvPicPr>
          <p:nvPr/>
        </p:nvPicPr>
        <p:blipFill>
          <a:blip r:embed="rId1"/>
          <a:stretch>
            <a:fillRect/>
          </a:stretch>
        </p:blipFill>
        <p:spPr>
          <a:xfrm>
            <a:off x="4520767" y="1871148"/>
            <a:ext cx="7064352" cy="4244708"/>
          </a:xfrm>
          <a:prstGeom prst="rect">
            <a:avLst/>
          </a:prstGeom>
        </p:spPr>
      </p:pic>
      <p:sp>
        <p:nvSpPr>
          <p:cNvPr id="6" name="TextBox 5"/>
          <p:cNvSpPr txBox="1"/>
          <p:nvPr/>
        </p:nvSpPr>
        <p:spPr>
          <a:xfrm>
            <a:off x="1097280" y="1936703"/>
            <a:ext cx="3041779" cy="1200329"/>
          </a:xfrm>
          <a:prstGeom prst="rect">
            <a:avLst/>
          </a:prstGeom>
          <a:noFill/>
        </p:spPr>
        <p:txBody>
          <a:bodyPr wrap="square" rtlCol="0">
            <a:spAutoFit/>
          </a:bodyPr>
          <a:lstStyle/>
          <a:p>
            <a:r>
              <a:rPr lang="en-IN" dirty="0"/>
              <a:t>Married people are better in paying off the loans. Married people would want to secure future</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Income Type</a:t>
            </a:r>
            <a:br>
              <a:rPr lang="en-IN" sz="4000" b="1" dirty="0"/>
            </a:br>
            <a:endParaRPr lang="en-IN" sz="4000" b="1" dirty="0"/>
          </a:p>
        </p:txBody>
      </p:sp>
      <p:pic>
        <p:nvPicPr>
          <p:cNvPr id="5" name="Picture 4"/>
          <p:cNvPicPr>
            <a:picLocks noChangeAspect="1"/>
          </p:cNvPicPr>
          <p:nvPr/>
        </p:nvPicPr>
        <p:blipFill>
          <a:blip r:embed="rId1"/>
          <a:stretch>
            <a:fillRect/>
          </a:stretch>
        </p:blipFill>
        <p:spPr>
          <a:xfrm>
            <a:off x="3260659" y="1870739"/>
            <a:ext cx="7768125" cy="4094724"/>
          </a:xfrm>
          <a:prstGeom prst="rect">
            <a:avLst/>
          </a:prstGeom>
        </p:spPr>
      </p:pic>
      <p:sp>
        <p:nvSpPr>
          <p:cNvPr id="6" name="TextBox 5"/>
          <p:cNvSpPr txBox="1"/>
          <p:nvPr/>
        </p:nvSpPr>
        <p:spPr>
          <a:xfrm>
            <a:off x="1097280" y="1779299"/>
            <a:ext cx="1917050" cy="3970318"/>
          </a:xfrm>
          <a:prstGeom prst="rect">
            <a:avLst/>
          </a:prstGeom>
          <a:noFill/>
        </p:spPr>
        <p:txBody>
          <a:bodyPr wrap="square" rtlCol="0">
            <a:spAutoFit/>
          </a:bodyPr>
          <a:lstStyle/>
          <a:p>
            <a:r>
              <a:rPr lang="en-IN" dirty="0"/>
              <a:t>Working Class Employees can be considered as the better applicants. They are better in paying off loans. Can also be attributed to the fact that they get monthly salary which is kind of fixed income as long as they are working</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6652" y="394977"/>
            <a:ext cx="10058400" cy="1450757"/>
          </a:xfrm>
        </p:spPr>
        <p:txBody>
          <a:bodyPr>
            <a:normAutofit fontScale="90000"/>
          </a:bodyPr>
          <a:lstStyle/>
          <a:p>
            <a:br>
              <a:rPr lang="en-IN" dirty="0"/>
            </a:br>
            <a:r>
              <a:rPr lang="en-IN" sz="4400" b="1" dirty="0"/>
              <a:t>Business Objective</a:t>
            </a:r>
            <a:br>
              <a:rPr lang="en-IN" dirty="0"/>
            </a:br>
            <a:endParaRPr lang="en-IN" dirty="0"/>
          </a:p>
        </p:txBody>
      </p:sp>
      <p:sp>
        <p:nvSpPr>
          <p:cNvPr id="3" name="Content Placeholder 2"/>
          <p:cNvSpPr>
            <a:spLocks noGrp="1"/>
          </p:cNvSpPr>
          <p:nvPr>
            <p:ph idx="1"/>
          </p:nvPr>
        </p:nvSpPr>
        <p:spPr/>
        <p:txBody>
          <a:bodyPr/>
          <a:lstStyle/>
          <a:p>
            <a:pPr marL="0" indent="0">
              <a:buNone/>
            </a:pPr>
            <a:r>
              <a:rPr lang="en-US" b="0" i="0" dirty="0">
                <a:solidFill>
                  <a:schemeClr val="tx1"/>
                </a:solidFill>
                <a:effectLst/>
              </a:rPr>
              <a:t>This case study aims to identify patterns which indicate if a client has difficulty paying their instalments which may be used for taking actions such as denying the loan, reducing the amount of loan, lending (to risky applicants) at a higher interest rate, etc. This will ensure that the consumers capable of repaying the loan are not rejected. Identification of such applicants using EDA is the aim of this case study.</a:t>
            </a:r>
            <a:endParaRPr lang="en-IN"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Education status</a:t>
            </a:r>
            <a:br>
              <a:rPr lang="en-IN" sz="4000" b="1" dirty="0"/>
            </a:br>
            <a:endParaRPr lang="en-IN" sz="4000" b="1" dirty="0"/>
          </a:p>
        </p:txBody>
      </p:sp>
      <p:pic>
        <p:nvPicPr>
          <p:cNvPr id="5" name="Picture 4"/>
          <p:cNvPicPr>
            <a:picLocks noChangeAspect="1"/>
          </p:cNvPicPr>
          <p:nvPr/>
        </p:nvPicPr>
        <p:blipFill>
          <a:blip r:embed="rId1"/>
          <a:stretch>
            <a:fillRect/>
          </a:stretch>
        </p:blipFill>
        <p:spPr>
          <a:xfrm>
            <a:off x="4227665" y="1930918"/>
            <a:ext cx="7126135" cy="3919084"/>
          </a:xfrm>
          <a:prstGeom prst="rect">
            <a:avLst/>
          </a:prstGeom>
        </p:spPr>
      </p:pic>
      <p:sp>
        <p:nvSpPr>
          <p:cNvPr id="6" name="TextBox 5"/>
          <p:cNvSpPr txBox="1"/>
          <p:nvPr/>
        </p:nvSpPr>
        <p:spPr>
          <a:xfrm>
            <a:off x="1183433" y="2136338"/>
            <a:ext cx="2519265" cy="2585323"/>
          </a:xfrm>
          <a:prstGeom prst="rect">
            <a:avLst/>
          </a:prstGeom>
          <a:noFill/>
        </p:spPr>
        <p:txBody>
          <a:bodyPr wrap="square" rtlCol="0">
            <a:spAutoFit/>
          </a:bodyPr>
          <a:lstStyle/>
          <a:p>
            <a:r>
              <a:rPr lang="en-IN" dirty="0"/>
              <a:t>Secondary/ Secondary special applicants are not facing much challenges in payment. We may also infer that these people may be in stable jobs and would want to pay off loans and secure future.</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Client type and Contract Status</a:t>
            </a:r>
            <a:br>
              <a:rPr lang="en-IN" sz="4000" b="1" dirty="0"/>
            </a:br>
            <a:endParaRPr lang="en-IN" sz="4000" b="1" dirty="0"/>
          </a:p>
        </p:txBody>
      </p:sp>
      <p:pic>
        <p:nvPicPr>
          <p:cNvPr id="5" name="Picture 4"/>
          <p:cNvPicPr>
            <a:picLocks noChangeAspect="1"/>
          </p:cNvPicPr>
          <p:nvPr/>
        </p:nvPicPr>
        <p:blipFill>
          <a:blip r:embed="rId1"/>
          <a:stretch>
            <a:fillRect/>
          </a:stretch>
        </p:blipFill>
        <p:spPr>
          <a:xfrm>
            <a:off x="4492083" y="2020078"/>
            <a:ext cx="6200799" cy="3861658"/>
          </a:xfrm>
          <a:prstGeom prst="rect">
            <a:avLst/>
          </a:prstGeom>
        </p:spPr>
      </p:pic>
      <p:sp>
        <p:nvSpPr>
          <p:cNvPr id="6" name="TextBox 5"/>
          <p:cNvSpPr txBox="1"/>
          <p:nvPr/>
        </p:nvSpPr>
        <p:spPr>
          <a:xfrm>
            <a:off x="1194318" y="2202545"/>
            <a:ext cx="2873828" cy="1200329"/>
          </a:xfrm>
          <a:prstGeom prst="rect">
            <a:avLst/>
          </a:prstGeom>
          <a:noFill/>
        </p:spPr>
        <p:txBody>
          <a:bodyPr wrap="square" rtlCol="0">
            <a:spAutoFit/>
          </a:bodyPr>
          <a:lstStyle/>
          <a:p>
            <a:r>
              <a:rPr lang="en-US" dirty="0"/>
              <a:t>Most of the Applicant Applications who are REPEATERS have been approved</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Gender based Contract Status</a:t>
            </a:r>
            <a:br>
              <a:rPr lang="en-IN" sz="4000" b="1" dirty="0"/>
            </a:br>
            <a:endParaRPr lang="en-IN" sz="4000" b="1" dirty="0"/>
          </a:p>
        </p:txBody>
      </p:sp>
      <p:sp>
        <p:nvSpPr>
          <p:cNvPr id="6" name="TextBox 5"/>
          <p:cNvSpPr txBox="1"/>
          <p:nvPr/>
        </p:nvSpPr>
        <p:spPr>
          <a:xfrm>
            <a:off x="1146931" y="1836430"/>
            <a:ext cx="1691602" cy="2308324"/>
          </a:xfrm>
          <a:prstGeom prst="rect">
            <a:avLst/>
          </a:prstGeom>
          <a:noFill/>
        </p:spPr>
        <p:txBody>
          <a:bodyPr wrap="square" rtlCol="0">
            <a:spAutoFit/>
          </a:bodyPr>
          <a:lstStyle/>
          <a:p>
            <a:r>
              <a:rPr lang="en-US" dirty="0"/>
              <a:t>Female Applicants applications are more approved compared to males. Most of the applicants are Repeaters.</a:t>
            </a:r>
            <a:endParaRPr lang="en-IN" dirty="0"/>
          </a:p>
        </p:txBody>
      </p:sp>
      <p:pic>
        <p:nvPicPr>
          <p:cNvPr id="10" name="Picture 9"/>
          <p:cNvPicPr>
            <a:picLocks noChangeAspect="1"/>
          </p:cNvPicPr>
          <p:nvPr/>
        </p:nvPicPr>
        <p:blipFill>
          <a:blip r:embed="rId1"/>
          <a:stretch>
            <a:fillRect/>
          </a:stretch>
        </p:blipFill>
        <p:spPr>
          <a:xfrm>
            <a:off x="2838533" y="1737360"/>
            <a:ext cx="8847587" cy="359695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b="1" dirty="0"/>
              <a:t>Which type of client applicants are provided loans and are good in making payments</a:t>
            </a:r>
            <a:br>
              <a:rPr lang="en-IN" sz="3600" b="1" dirty="0"/>
            </a:br>
            <a:endParaRPr lang="en-IN" sz="3600" b="1" dirty="0"/>
          </a:p>
        </p:txBody>
      </p:sp>
      <p:pic>
        <p:nvPicPr>
          <p:cNvPr id="5" name="Picture 4"/>
          <p:cNvPicPr>
            <a:picLocks noChangeAspect="1"/>
          </p:cNvPicPr>
          <p:nvPr/>
        </p:nvPicPr>
        <p:blipFill>
          <a:blip r:embed="rId1"/>
          <a:stretch>
            <a:fillRect/>
          </a:stretch>
        </p:blipFill>
        <p:spPr>
          <a:xfrm>
            <a:off x="4480800" y="1906835"/>
            <a:ext cx="7018628" cy="4313294"/>
          </a:xfrm>
          <a:prstGeom prst="rect">
            <a:avLst/>
          </a:prstGeom>
        </p:spPr>
      </p:pic>
      <p:sp>
        <p:nvSpPr>
          <p:cNvPr id="6" name="TextBox 5"/>
          <p:cNvSpPr txBox="1"/>
          <p:nvPr/>
        </p:nvSpPr>
        <p:spPr>
          <a:xfrm>
            <a:off x="1047135" y="2149431"/>
            <a:ext cx="2957804" cy="1477328"/>
          </a:xfrm>
          <a:prstGeom prst="rect">
            <a:avLst/>
          </a:prstGeom>
          <a:noFill/>
        </p:spPr>
        <p:txBody>
          <a:bodyPr wrap="square" rtlCol="0">
            <a:spAutoFit/>
          </a:bodyPr>
          <a:lstStyle/>
          <a:p>
            <a:r>
              <a:rPr lang="en-US" dirty="0"/>
              <a:t>More number of Repeater Applications are approved and once approved they are diligent in making the payments</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t>Married Repeater Applicants applications are mostly approved</a:t>
            </a:r>
            <a:endParaRPr lang="en-IN" sz="3600" b="1" dirty="0"/>
          </a:p>
        </p:txBody>
      </p:sp>
      <p:pic>
        <p:nvPicPr>
          <p:cNvPr id="5" name="Picture 4"/>
          <p:cNvPicPr>
            <a:picLocks noChangeAspect="1"/>
          </p:cNvPicPr>
          <p:nvPr/>
        </p:nvPicPr>
        <p:blipFill>
          <a:blip r:embed="rId1"/>
          <a:stretch>
            <a:fillRect/>
          </a:stretch>
        </p:blipFill>
        <p:spPr>
          <a:xfrm>
            <a:off x="1097280" y="2013470"/>
            <a:ext cx="9068586" cy="355884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t>Applications of Applicants owning house/apartments are mostly approved</a:t>
            </a:r>
            <a:endParaRPr lang="en-IN" sz="3600" b="1" dirty="0"/>
          </a:p>
        </p:txBody>
      </p:sp>
      <p:pic>
        <p:nvPicPr>
          <p:cNvPr id="5" name="Picture 4"/>
          <p:cNvPicPr>
            <a:picLocks noChangeAspect="1"/>
          </p:cNvPicPr>
          <p:nvPr/>
        </p:nvPicPr>
        <p:blipFill>
          <a:blip r:embed="rId1"/>
          <a:stretch>
            <a:fillRect/>
          </a:stretch>
        </p:blipFill>
        <p:spPr>
          <a:xfrm>
            <a:off x="1097280" y="2301938"/>
            <a:ext cx="8779001" cy="363505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t>Applicants in age group 30-50 and employees with &lt;5 year experience are approved.</a:t>
            </a:r>
            <a:endParaRPr lang="en-IN" sz="3600" b="1" dirty="0"/>
          </a:p>
        </p:txBody>
      </p:sp>
      <p:pic>
        <p:nvPicPr>
          <p:cNvPr id="5" name="Picture 4"/>
          <p:cNvPicPr>
            <a:picLocks noChangeAspect="1"/>
          </p:cNvPicPr>
          <p:nvPr/>
        </p:nvPicPr>
        <p:blipFill>
          <a:blip r:embed="rId1"/>
          <a:stretch>
            <a:fillRect/>
          </a:stretch>
        </p:blipFill>
        <p:spPr>
          <a:xfrm>
            <a:off x="1238797" y="2091534"/>
            <a:ext cx="8893311" cy="3589331"/>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t>Applicants with income range 1.5 – 2k dollars and having Secondary Education are mostly approved</a:t>
            </a:r>
            <a:endParaRPr lang="en-IN" sz="3600" b="1" dirty="0"/>
          </a:p>
        </p:txBody>
      </p:sp>
      <p:pic>
        <p:nvPicPr>
          <p:cNvPr id="5" name="Picture 4"/>
          <p:cNvPicPr>
            <a:picLocks noChangeAspect="1"/>
          </p:cNvPicPr>
          <p:nvPr/>
        </p:nvPicPr>
        <p:blipFill>
          <a:blip r:embed="rId1"/>
          <a:stretch>
            <a:fillRect/>
          </a:stretch>
        </p:blipFill>
        <p:spPr>
          <a:xfrm>
            <a:off x="966648" y="2249374"/>
            <a:ext cx="9045724" cy="366553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Case Study Summary</a:t>
            </a:r>
            <a:br>
              <a:rPr lang="en-IN" sz="4000" b="1" dirty="0"/>
            </a:br>
            <a:endParaRPr lang="en-IN" sz="4000" b="1" dirty="0"/>
          </a:p>
        </p:txBody>
      </p:sp>
      <p:sp>
        <p:nvSpPr>
          <p:cNvPr id="4" name="TextBox 3"/>
          <p:cNvSpPr txBox="1"/>
          <p:nvPr/>
        </p:nvSpPr>
        <p:spPr>
          <a:xfrm>
            <a:off x="951722" y="1690688"/>
            <a:ext cx="8882743" cy="5078313"/>
          </a:xfrm>
          <a:prstGeom prst="rect">
            <a:avLst/>
          </a:prstGeom>
          <a:noFill/>
        </p:spPr>
        <p:txBody>
          <a:bodyPr wrap="square" rtlCol="0">
            <a:spAutoFit/>
          </a:bodyPr>
          <a:lstStyle/>
          <a:p>
            <a:pPr marL="342900" indent="-342900">
              <a:buAutoNum type="arabicPeriod"/>
            </a:pPr>
            <a:r>
              <a:rPr lang="en-IN" dirty="0"/>
              <a:t>Female applicants are better candidates. They invest more in real estate rather than depreciating assets like car. They seem to be more inclined towards securing the future. Candidates owning house are more likely to get the loan approved.</a:t>
            </a:r>
            <a:endParaRPr lang="en-IN" dirty="0"/>
          </a:p>
          <a:p>
            <a:pPr marL="342900" indent="-342900">
              <a:buAutoNum type="arabicPeriod"/>
            </a:pPr>
            <a:r>
              <a:rPr lang="en-IN" dirty="0"/>
              <a:t>Working class applicants are the people who are diligent in making payments.</a:t>
            </a:r>
            <a:endParaRPr lang="en-IN" dirty="0"/>
          </a:p>
          <a:p>
            <a:pPr marL="342900" indent="-342900">
              <a:buAutoNum type="arabicPeriod"/>
            </a:pPr>
            <a:r>
              <a:rPr lang="en-IN" dirty="0"/>
              <a:t>Married applicants with family member count of 2 are better candidates. Less financial burden probably.</a:t>
            </a:r>
            <a:endParaRPr lang="en-IN" dirty="0"/>
          </a:p>
          <a:p>
            <a:pPr marL="342900" indent="-342900">
              <a:buAutoNum type="arabicPeriod"/>
            </a:pPr>
            <a:r>
              <a:rPr lang="en-IN" dirty="0"/>
              <a:t>Applicants with 1 or less children are better  candidates.</a:t>
            </a:r>
            <a:endParaRPr lang="en-IN" dirty="0"/>
          </a:p>
          <a:p>
            <a:pPr marL="342900" indent="-342900">
              <a:buAutoNum type="arabicPeriod"/>
            </a:pPr>
            <a:r>
              <a:rPr lang="en-IN" dirty="0"/>
              <a:t>Candidates in the age range of 30 – 50 years and having work experience of 10 – 20 years are better candidates. These people also have higher average income. And female population having an average age of 45 years are eligible for a good applicant status.</a:t>
            </a:r>
            <a:endParaRPr lang="en-IN" dirty="0"/>
          </a:p>
          <a:p>
            <a:pPr marL="342900" indent="-342900">
              <a:buAutoNum type="arabicPeriod"/>
            </a:pPr>
            <a:r>
              <a:rPr lang="en-IN" dirty="0"/>
              <a:t>Applicants with an average income of 1.5 -2k dollars are more diligent in paying loans.</a:t>
            </a:r>
            <a:endParaRPr lang="en-IN" dirty="0"/>
          </a:p>
          <a:p>
            <a:pPr marL="342900" indent="-342900">
              <a:buAutoNum type="arabicPeriod"/>
            </a:pPr>
            <a:r>
              <a:rPr lang="en-IN" dirty="0"/>
              <a:t>Applicants having &lt;5 year experience are also more in number and these applications are also mostly approved.</a:t>
            </a:r>
            <a:endParaRPr lang="en-IN" dirty="0"/>
          </a:p>
          <a:p>
            <a:pPr marL="342900" indent="-342900">
              <a:buAutoNum type="arabicPeriod"/>
            </a:pPr>
            <a:r>
              <a:rPr lang="en-IN" dirty="0"/>
              <a:t>Applicants having Secondary/Secondary Special Education are able to secure stable Working Type monthly jobs and better candidates in paying off loans</a:t>
            </a:r>
            <a:endParaRPr lang="en-IN" dirty="0"/>
          </a:p>
          <a:p>
            <a:pPr marL="342900" indent="-342900">
              <a:buAutoNum type="arabicPeriod"/>
            </a:pPr>
            <a:r>
              <a:rPr lang="en-IN" dirty="0"/>
              <a:t>Applicants who are Repeaters are better candidates to whom loan can be provided.</a:t>
            </a:r>
            <a:endParaRPr lang="en-IN" dirty="0"/>
          </a:p>
          <a:p>
            <a:pPr marL="342900" indent="-342900">
              <a:buAutoNum type="arabicPeriod"/>
            </a:pPr>
            <a:endParaRPr lang="en-IN" dirty="0"/>
          </a:p>
          <a:p>
            <a:pPr marL="342900" indent="-342900">
              <a:buAutoNum type="arabicPeriod"/>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Python Libraries Used</a:t>
            </a:r>
            <a:endParaRPr lang="en-IN" sz="4000" b="1" dirty="0"/>
          </a:p>
        </p:txBody>
      </p:sp>
      <p:sp>
        <p:nvSpPr>
          <p:cNvPr id="3" name="Content Placeholder 2"/>
          <p:cNvSpPr>
            <a:spLocks noGrp="1"/>
          </p:cNvSpPr>
          <p:nvPr>
            <p:ph idx="1"/>
          </p:nvPr>
        </p:nvSpPr>
        <p:spPr/>
        <p:txBody>
          <a:bodyPr/>
          <a:lstStyle/>
          <a:p>
            <a:pPr marL="514350" indent="-514350">
              <a:buAutoNum type="arabicPeriod"/>
            </a:pPr>
            <a:r>
              <a:rPr lang="en-IN" dirty="0"/>
              <a:t>NumPy</a:t>
            </a:r>
            <a:endParaRPr lang="en-IN" dirty="0"/>
          </a:p>
          <a:p>
            <a:pPr marL="514350" indent="-514350">
              <a:buAutoNum type="arabicPeriod"/>
            </a:pPr>
            <a:r>
              <a:rPr lang="en-IN" dirty="0"/>
              <a:t>Pandas</a:t>
            </a:r>
            <a:endParaRPr lang="en-IN" dirty="0"/>
          </a:p>
          <a:p>
            <a:pPr marL="514350" indent="-514350">
              <a:buAutoNum type="arabicPeriod"/>
            </a:pPr>
            <a:r>
              <a:rPr lang="en-IN" dirty="0"/>
              <a:t>Matplotlib</a:t>
            </a:r>
            <a:endParaRPr lang="en-IN" dirty="0"/>
          </a:p>
          <a:p>
            <a:pPr marL="514350" indent="-514350">
              <a:buAutoNum type="arabicPeriod"/>
            </a:pPr>
            <a:r>
              <a:rPr lang="en-IN" dirty="0"/>
              <a:t>Seaborn</a:t>
            </a:r>
            <a:endParaRPr lang="en-IN" dirty="0"/>
          </a:p>
          <a:p>
            <a:pPr marL="0" indent="0">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Steps followed</a:t>
            </a:r>
            <a:br>
              <a:rPr lang="en-IN" sz="4000" b="1" dirty="0"/>
            </a:br>
            <a:endParaRPr lang="en-IN" sz="4000" b="1" dirty="0"/>
          </a:p>
        </p:txBody>
      </p:sp>
      <p:sp>
        <p:nvSpPr>
          <p:cNvPr id="3" name="Content Placeholder 2"/>
          <p:cNvSpPr>
            <a:spLocks noGrp="1"/>
          </p:cNvSpPr>
          <p:nvPr>
            <p:ph idx="1"/>
          </p:nvPr>
        </p:nvSpPr>
        <p:spPr/>
        <p:txBody>
          <a:bodyPr/>
          <a:lstStyle/>
          <a:p>
            <a:pPr marL="514350" indent="-514350">
              <a:buAutoNum type="arabicPeriod"/>
            </a:pPr>
            <a:r>
              <a:rPr lang="en-IN" dirty="0"/>
              <a:t>At first imported application_data.csv which mainly consists of applicants data having payment difficulties and also cases where payment is made on time. </a:t>
            </a:r>
            <a:endParaRPr lang="en-IN" dirty="0"/>
          </a:p>
          <a:p>
            <a:pPr marL="514350" indent="-514350">
              <a:buAutoNum type="arabicPeriod"/>
            </a:pPr>
            <a:r>
              <a:rPr lang="en-IN" dirty="0"/>
              <a:t>Analysed the data set and cleaning of the data wherever needed</a:t>
            </a:r>
            <a:endParaRPr lang="en-IN" dirty="0"/>
          </a:p>
          <a:p>
            <a:pPr marL="514350" indent="-514350">
              <a:buAutoNum type="arabicPeriod"/>
            </a:pPr>
            <a:r>
              <a:rPr lang="en-IN" dirty="0"/>
              <a:t>Imported previous_application.csv dataset , cleaning of this dataset and analysis of the data set</a:t>
            </a:r>
            <a:endParaRPr lang="en-IN" dirty="0"/>
          </a:p>
          <a:p>
            <a:pPr marL="514350" indent="-514350">
              <a:buAutoNum type="arabicPeriod"/>
            </a:pPr>
            <a:r>
              <a:rPr lang="en-IN" dirty="0"/>
              <a:t>Finally merging of the above 2 datasets and analyse the whole dataset with some visualisation charts.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EDA steps followed (more in detail)</a:t>
            </a:r>
            <a:endParaRPr lang="en-IN" sz="4000" b="1" dirty="0"/>
          </a:p>
        </p:txBody>
      </p:sp>
      <p:sp>
        <p:nvSpPr>
          <p:cNvPr id="3" name="Content Placeholder 2"/>
          <p:cNvSpPr>
            <a:spLocks noGrp="1"/>
          </p:cNvSpPr>
          <p:nvPr>
            <p:ph idx="1"/>
          </p:nvPr>
        </p:nvSpPr>
        <p:spPr/>
        <p:txBody>
          <a:bodyPr/>
          <a:lstStyle/>
          <a:p>
            <a:pPr marL="514350" indent="-514350">
              <a:buAutoNum type="arabicPeriod"/>
            </a:pPr>
            <a:r>
              <a:rPr lang="en-IN" dirty="0"/>
              <a:t>Import dataset</a:t>
            </a:r>
            <a:endParaRPr lang="en-IN" dirty="0"/>
          </a:p>
          <a:p>
            <a:pPr marL="514350" indent="-514350">
              <a:buAutoNum type="arabicPeriod"/>
            </a:pPr>
            <a:r>
              <a:rPr lang="en-IN" dirty="0"/>
              <a:t>Understand the data and its various columns</a:t>
            </a:r>
            <a:endParaRPr lang="en-IN" dirty="0"/>
          </a:p>
          <a:p>
            <a:pPr marL="514350" indent="-514350">
              <a:buAutoNum type="arabicPeriod"/>
            </a:pPr>
            <a:r>
              <a:rPr lang="en-IN" dirty="0"/>
              <a:t>Check for null values</a:t>
            </a:r>
            <a:endParaRPr lang="en-IN" dirty="0"/>
          </a:p>
          <a:p>
            <a:pPr marL="514350" indent="-514350">
              <a:buAutoNum type="arabicPeriod"/>
            </a:pPr>
            <a:r>
              <a:rPr lang="en-IN" dirty="0"/>
              <a:t>Remove columns having more than 40% null values (Approach followed in this case study)</a:t>
            </a:r>
            <a:endParaRPr lang="en-IN" dirty="0"/>
          </a:p>
          <a:p>
            <a:pPr marL="514350" indent="-514350">
              <a:buAutoNum type="arabicPeriod"/>
            </a:pPr>
            <a:r>
              <a:rPr lang="en-IN" dirty="0"/>
              <a:t>Impute rows (if needed)</a:t>
            </a:r>
            <a:endParaRPr lang="en-IN" dirty="0"/>
          </a:p>
          <a:p>
            <a:pPr marL="514350" indent="-514350">
              <a:buAutoNum type="arabicPeriod"/>
            </a:pPr>
            <a:r>
              <a:rPr lang="en-IN" dirty="0"/>
              <a:t>Changing the datatype of columns if needed</a:t>
            </a:r>
            <a:endParaRPr lang="en-IN" dirty="0"/>
          </a:p>
          <a:p>
            <a:pPr marL="514350" indent="-514350">
              <a:buAutoNum type="arabicPeriod"/>
            </a:pPr>
            <a:r>
              <a:rPr lang="en-IN" dirty="0"/>
              <a:t>Univariate, Bivariate and multivariate data visualization</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061" y="443357"/>
            <a:ext cx="10058400" cy="1450757"/>
          </a:xfrm>
        </p:spPr>
        <p:txBody>
          <a:bodyPr>
            <a:normAutofit fontScale="90000"/>
          </a:bodyPr>
          <a:lstStyle/>
          <a:p>
            <a:r>
              <a:rPr lang="en-IN" sz="4000" b="1" dirty="0"/>
              <a:t>Data Imbalance in Target column and Gender column</a:t>
            </a:r>
            <a:br>
              <a:rPr lang="en-IN" sz="4000" b="1" dirty="0"/>
            </a:br>
            <a:endParaRPr lang="en-IN" sz="4000" b="1" dirty="0"/>
          </a:p>
        </p:txBody>
      </p:sp>
      <p:sp>
        <p:nvSpPr>
          <p:cNvPr id="4" name="TextBox 3"/>
          <p:cNvSpPr txBox="1"/>
          <p:nvPr/>
        </p:nvSpPr>
        <p:spPr>
          <a:xfrm>
            <a:off x="933061" y="1894114"/>
            <a:ext cx="9638523" cy="646331"/>
          </a:xfrm>
          <a:prstGeom prst="rect">
            <a:avLst/>
          </a:prstGeom>
          <a:noFill/>
        </p:spPr>
        <p:txBody>
          <a:bodyPr wrap="square" rtlCol="0">
            <a:spAutoFit/>
          </a:bodyPr>
          <a:lstStyle/>
          <a:p>
            <a:r>
              <a:rPr lang="en-IN" dirty="0"/>
              <a:t>We can see that number of female applicants are more and also the number of non defaulters are more compared to defaulters</a:t>
            </a:r>
            <a:endParaRPr lang="en-IN" dirty="0"/>
          </a:p>
        </p:txBody>
      </p:sp>
      <p:pic>
        <p:nvPicPr>
          <p:cNvPr id="6" name="Picture 5"/>
          <p:cNvPicPr>
            <a:picLocks noChangeAspect="1"/>
          </p:cNvPicPr>
          <p:nvPr/>
        </p:nvPicPr>
        <p:blipFill>
          <a:blip r:embed="rId1"/>
          <a:stretch>
            <a:fillRect/>
          </a:stretch>
        </p:blipFill>
        <p:spPr>
          <a:xfrm>
            <a:off x="1227811" y="2770029"/>
            <a:ext cx="9419136" cy="348264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Defaulters based on Gender(Male or Female?)</a:t>
            </a:r>
            <a:br>
              <a:rPr lang="en-IN" sz="4000" b="1" dirty="0"/>
            </a:br>
            <a:endParaRPr lang="en-IN" sz="4000" b="1" dirty="0"/>
          </a:p>
        </p:txBody>
      </p:sp>
      <p:pic>
        <p:nvPicPr>
          <p:cNvPr id="5" name="Picture 4"/>
          <p:cNvPicPr>
            <a:picLocks noChangeAspect="1"/>
          </p:cNvPicPr>
          <p:nvPr/>
        </p:nvPicPr>
        <p:blipFill>
          <a:blip r:embed="rId1"/>
          <a:stretch>
            <a:fillRect/>
          </a:stretch>
        </p:blipFill>
        <p:spPr>
          <a:xfrm>
            <a:off x="3837098" y="1737360"/>
            <a:ext cx="8354902" cy="4437834"/>
          </a:xfrm>
          <a:prstGeom prst="rect">
            <a:avLst/>
          </a:prstGeom>
        </p:spPr>
      </p:pic>
      <p:sp>
        <p:nvSpPr>
          <p:cNvPr id="6" name="TextBox 5"/>
          <p:cNvSpPr txBox="1"/>
          <p:nvPr/>
        </p:nvSpPr>
        <p:spPr>
          <a:xfrm>
            <a:off x="1097280" y="2183363"/>
            <a:ext cx="2792365" cy="2862322"/>
          </a:xfrm>
          <a:prstGeom prst="rect">
            <a:avLst/>
          </a:prstGeom>
          <a:noFill/>
        </p:spPr>
        <p:txBody>
          <a:bodyPr wrap="square" rtlCol="0">
            <a:spAutoFit/>
          </a:bodyPr>
          <a:lstStyle/>
          <a:p>
            <a:r>
              <a:rPr lang="en-IN" dirty="0"/>
              <a:t>The graph clearly shows that Females are the applicants who are not having much difficulty in making payments compared to men.</a:t>
            </a:r>
            <a:endParaRPr lang="en-IN" dirty="0"/>
          </a:p>
          <a:p>
            <a:endParaRPr lang="en-IN" dirty="0"/>
          </a:p>
          <a:p>
            <a:r>
              <a:rPr lang="en-IN" dirty="0"/>
              <a:t>Inference: Females can be considered as better candidates.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Which gender is interested in owning car/house?</a:t>
            </a:r>
            <a:br>
              <a:rPr lang="en-IN" sz="4000" b="1" dirty="0"/>
            </a:br>
            <a:endParaRPr lang="en-IN" sz="4000" b="1" dirty="0"/>
          </a:p>
        </p:txBody>
      </p:sp>
      <p:pic>
        <p:nvPicPr>
          <p:cNvPr id="7" name="Picture 6"/>
          <p:cNvPicPr>
            <a:picLocks noChangeAspect="1"/>
          </p:cNvPicPr>
          <p:nvPr/>
        </p:nvPicPr>
        <p:blipFill>
          <a:blip r:embed="rId1"/>
          <a:stretch>
            <a:fillRect/>
          </a:stretch>
        </p:blipFill>
        <p:spPr>
          <a:xfrm>
            <a:off x="838200" y="1690688"/>
            <a:ext cx="5600847" cy="3749059"/>
          </a:xfrm>
          <a:prstGeom prst="rect">
            <a:avLst/>
          </a:prstGeom>
        </p:spPr>
      </p:pic>
      <p:pic>
        <p:nvPicPr>
          <p:cNvPr id="9" name="Picture 8"/>
          <p:cNvPicPr>
            <a:picLocks noChangeAspect="1"/>
          </p:cNvPicPr>
          <p:nvPr/>
        </p:nvPicPr>
        <p:blipFill>
          <a:blip r:embed="rId2"/>
          <a:stretch>
            <a:fillRect/>
          </a:stretch>
        </p:blipFill>
        <p:spPr>
          <a:xfrm>
            <a:off x="5889448" y="1589254"/>
            <a:ext cx="5464352" cy="3850493"/>
          </a:xfrm>
          <a:prstGeom prst="rect">
            <a:avLst/>
          </a:prstGeom>
        </p:spPr>
      </p:pic>
      <p:sp>
        <p:nvSpPr>
          <p:cNvPr id="10" name="TextBox 9"/>
          <p:cNvSpPr txBox="1"/>
          <p:nvPr/>
        </p:nvSpPr>
        <p:spPr>
          <a:xfrm>
            <a:off x="1428516" y="5411755"/>
            <a:ext cx="9395927" cy="923330"/>
          </a:xfrm>
          <a:prstGeom prst="rect">
            <a:avLst/>
          </a:prstGeom>
          <a:noFill/>
        </p:spPr>
        <p:txBody>
          <a:bodyPr wrap="square" rtlCol="0">
            <a:spAutoFit/>
          </a:bodyPr>
          <a:lstStyle/>
          <a:p>
            <a:r>
              <a:rPr lang="en-IN" dirty="0"/>
              <a:t>We can see that Male population are interested in owning cars and female population are interested in owning house. Females are more interested in investing in real estate rather than depreciating asset like car.</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Car ownership or House ownership?</a:t>
            </a:r>
            <a:br>
              <a:rPr lang="en-IN" sz="4000" b="1" dirty="0"/>
            </a:br>
            <a:endParaRPr lang="en-IN" sz="4000" b="1" dirty="0"/>
          </a:p>
        </p:txBody>
      </p:sp>
      <p:pic>
        <p:nvPicPr>
          <p:cNvPr id="5" name="Picture 4"/>
          <p:cNvPicPr>
            <a:picLocks noChangeAspect="1"/>
          </p:cNvPicPr>
          <p:nvPr/>
        </p:nvPicPr>
        <p:blipFill>
          <a:blip r:embed="rId1"/>
          <a:stretch>
            <a:fillRect/>
          </a:stretch>
        </p:blipFill>
        <p:spPr>
          <a:xfrm>
            <a:off x="838200" y="1462035"/>
            <a:ext cx="9525825" cy="3467400"/>
          </a:xfrm>
          <a:prstGeom prst="rect">
            <a:avLst/>
          </a:prstGeom>
        </p:spPr>
      </p:pic>
      <p:sp>
        <p:nvSpPr>
          <p:cNvPr id="6" name="TextBox 5"/>
          <p:cNvSpPr txBox="1"/>
          <p:nvPr/>
        </p:nvSpPr>
        <p:spPr>
          <a:xfrm>
            <a:off x="1045029" y="5047861"/>
            <a:ext cx="9181322" cy="923330"/>
          </a:xfrm>
          <a:prstGeom prst="rect">
            <a:avLst/>
          </a:prstGeom>
          <a:noFill/>
        </p:spPr>
        <p:txBody>
          <a:bodyPr wrap="square" rtlCol="0">
            <a:spAutoFit/>
          </a:bodyPr>
          <a:lstStyle/>
          <a:p>
            <a:r>
              <a:rPr lang="en-IN" dirty="0"/>
              <a:t>Inference: </a:t>
            </a:r>
            <a:endParaRPr lang="en-IN" dirty="0"/>
          </a:p>
          <a:p>
            <a:pPr marL="342900" indent="-342900">
              <a:buAutoNum type="arabicPeriod"/>
            </a:pPr>
            <a:r>
              <a:rPr lang="en-IN" dirty="0"/>
              <a:t>Applicants who do not own car are not facing challenges in making payments.</a:t>
            </a:r>
            <a:endParaRPr lang="en-IN" dirty="0"/>
          </a:p>
          <a:p>
            <a:pPr marL="342900" indent="-342900">
              <a:buAutoNum type="arabicPeriod"/>
            </a:pPr>
            <a:r>
              <a:rPr lang="en-IN" dirty="0"/>
              <a:t>Applicants who own home are diligent in making payment. </a:t>
            </a:r>
            <a:endParaRPr lang="en-IN" dirty="0"/>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0</TotalTime>
  <Words>6222</Words>
  <Application>WPS Presentation</Application>
  <PresentationFormat>Widescreen</PresentationFormat>
  <Paragraphs>135</Paragraphs>
  <Slides>28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28</vt:i4>
      </vt:variant>
    </vt:vector>
  </HeadingPairs>
  <TitlesOfParts>
    <vt:vector size="36" baseType="lpstr">
      <vt:lpstr>Arial</vt:lpstr>
      <vt:lpstr>SimSun</vt:lpstr>
      <vt:lpstr>Wingdings</vt:lpstr>
      <vt:lpstr>Calibri</vt:lpstr>
      <vt:lpstr>Calibri Light</vt:lpstr>
      <vt:lpstr>Microsoft YaHei</vt:lpstr>
      <vt:lpstr>Arial Unicode MS</vt:lpstr>
      <vt:lpstr>Retrospect</vt:lpstr>
      <vt:lpstr>Credit EDA Assignment</vt:lpstr>
      <vt:lpstr> Business Objective </vt:lpstr>
      <vt:lpstr>Python Libraries Used</vt:lpstr>
      <vt:lpstr>Steps followed </vt:lpstr>
      <vt:lpstr>EDA steps followed (more in detail)</vt:lpstr>
      <vt:lpstr>Data Imbalance in Target column and Gender column </vt:lpstr>
      <vt:lpstr>Defaulters based on Gender(Male or Female?) </vt:lpstr>
      <vt:lpstr>Which gender is interested in owning car/house? </vt:lpstr>
      <vt:lpstr>Car ownership or House ownership? </vt:lpstr>
      <vt:lpstr>Average age of applicants gender wise</vt:lpstr>
      <vt:lpstr>Who was accompanying client when he was applying for the loan</vt:lpstr>
      <vt:lpstr>Income range of applicants   Note: Amount converted to dollars in the dataset (1 dollar = 81rupee)</vt:lpstr>
      <vt:lpstr>Applicants age range </vt:lpstr>
      <vt:lpstr>PowerPoint 演示文稿</vt:lpstr>
      <vt:lpstr>Income based on Employment experience </vt:lpstr>
      <vt:lpstr>Applicants with family member count</vt:lpstr>
      <vt:lpstr>Applicants with children count </vt:lpstr>
      <vt:lpstr>Marital status </vt:lpstr>
      <vt:lpstr>Income Type </vt:lpstr>
      <vt:lpstr>Education status </vt:lpstr>
      <vt:lpstr>Client type and Contract Status </vt:lpstr>
      <vt:lpstr>Gender based Contract Status </vt:lpstr>
      <vt:lpstr>Which type of client applicants are provided loans and are good in making payments </vt:lpstr>
      <vt:lpstr>Married Repeater Applicants applications are mostly approved</vt:lpstr>
      <vt:lpstr>Applications of Applicants owning house/apartments are mostly approved</vt:lpstr>
      <vt:lpstr>Applicants in age group 30-50 and employees with &lt;5 year experience are approved.</vt:lpstr>
      <vt:lpstr>Applicants with income range 1.5 – 2k dollars and having Secondary Education are mostly approved</vt:lpstr>
      <vt:lpstr>Case Study Summary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Assignment</dc:title>
  <dc:creator>Vedhavathi Nanjappa</dc:creator>
  <cp:lastModifiedBy>91761</cp:lastModifiedBy>
  <cp:revision>6</cp:revision>
  <dcterms:created xsi:type="dcterms:W3CDTF">2023-03-26T19:16:00Z</dcterms:created>
  <dcterms:modified xsi:type="dcterms:W3CDTF">2024-01-19T06:34:32Z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9593B5BAE34B4B3E821F53F1C5581783_12</vt:lpwstr>
  </property>
  <property fmtid="{D5CDD505-2E9C-101B-9397-08002B2CF9AE}" pid="3" name="KSOProductBuildVer">
    <vt:lpwstr>1033-12.2.0.13359</vt:lpwstr>
  </property>
</Properties>
</file>