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2" userDrawn="1">
          <p15:clr>
            <a:srgbClr val="A4A3A4"/>
          </p15:clr>
        </p15:guide>
        <p15:guide id="2"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594" y="66"/>
      </p:cViewPr>
      <p:guideLst>
        <p:guide orient="horz" pos="2842"/>
        <p:guide pos="21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6160" y="2286000"/>
            <a:ext cx="10376535" cy="1120775"/>
          </a:xfrm>
          <a:prstGeom prst="rect">
            <a:avLst/>
          </a:prstGeom>
        </p:spPr>
        <p:txBody>
          <a:bodyPr vert="horz" wrap="square" lIns="0" tIns="13335" rIns="0" bIns="0" rtlCol="0">
            <a:spAutoFit/>
          </a:bodyPr>
          <a:lstStyle/>
          <a:p>
            <a:pPr marL="12700">
              <a:lnSpc>
                <a:spcPct val="100000"/>
              </a:lnSpc>
              <a:spcBef>
                <a:spcPts val="105"/>
              </a:spcBef>
            </a:pPr>
            <a:r>
              <a:rPr sz="3600" b="1" dirty="0">
                <a:solidFill>
                  <a:srgbClr val="1CACE3"/>
                </a:solidFill>
                <a:latin typeface="Arial" panose="020B0604020202020204"/>
                <a:cs typeface="Arial" panose="020B0604020202020204"/>
              </a:rPr>
              <a:t>ProviBook: Streamlining Provision Distribution through Advanced Ticket Booking System</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733800"/>
            <a:ext cx="11296650" cy="2523490"/>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r>
              <a:rPr lang="en-IN" sz="2000" b="1" spc="15" dirty="0">
                <a:solidFill>
                  <a:srgbClr val="1382AC"/>
                </a:solidFill>
                <a:latin typeface="Arial" panose="020B0604020202020204"/>
                <a:cs typeface="Arial" panose="020B0604020202020204"/>
              </a:rPr>
              <a:t>                                  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p>
          <a:p>
            <a:pPr marL="2763520">
              <a:lnSpc>
                <a:spcPct val="100000"/>
              </a:lnSpc>
            </a:pPr>
            <a:endParaRPr sz="2000" dirty="0">
              <a:latin typeface="Arial" panose="020B0604020202020204"/>
              <a:cs typeface="Arial" panose="020B0604020202020204"/>
            </a:endParaRPr>
          </a:p>
          <a:p>
            <a:pPr marL="2763520">
              <a:lnSpc>
                <a:spcPct val="100000"/>
              </a:lnSpc>
            </a:pPr>
            <a:r>
              <a:rPr lang="en-IN" altLang="en-US" sz="2000" b="1" spc="10">
                <a:solidFill>
                  <a:srgbClr val="1382AC"/>
                </a:solidFill>
                <a:latin typeface="Arial" panose="020B0604020202020204"/>
                <a:cs typeface="Arial" panose="020B0604020202020204"/>
                <a:sym typeface="+mn-ea"/>
              </a:rPr>
              <a:t>VEDHASHREE R</a:t>
            </a:r>
            <a:endParaRPr lang="en-IN" altLang="en-US" sz="2000" b="1" spc="10" dirty="0">
              <a:solidFill>
                <a:srgbClr val="1382AC"/>
              </a:solidFill>
              <a:latin typeface="Arial" panose="020B0604020202020204"/>
              <a:cs typeface="Arial" panose="020B0604020202020204"/>
              <a:sym typeface="+mn-ea"/>
            </a:endParaRPr>
          </a:p>
          <a:p>
            <a:pPr marL="2763520">
              <a:lnSpc>
                <a:spcPct val="100000"/>
              </a:lnSpc>
            </a:pPr>
            <a:r>
              <a:rPr lang="en-US" sz="2000" spc="10" dirty="0">
                <a:solidFill>
                  <a:srgbClr val="1382AC"/>
                </a:solidFill>
                <a:latin typeface="Arial" panose="020B0604020202020204"/>
                <a:cs typeface="Arial" panose="020B0604020202020204"/>
                <a:sym typeface="+mn-ea"/>
              </a:rPr>
              <a:t>B Tech Textile Technology, Alagappa College of Technology, Anna University, Chennai.</a:t>
            </a:r>
            <a:endParaRPr sz="2000" dirty="0">
              <a:latin typeface="Arial" panose="020B0604020202020204"/>
              <a:cs typeface="Arial" panose="020B0604020202020204"/>
            </a:endParaRPr>
          </a:p>
          <a:p>
            <a:pPr marL="2763520">
              <a:lnSpc>
                <a:spcPct val="100000"/>
              </a:lnSpc>
            </a:pPr>
            <a:endParaRPr sz="20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 Box 2"/>
          <p:cNvSpPr txBox="1"/>
          <p:nvPr/>
        </p:nvSpPr>
        <p:spPr>
          <a:xfrm>
            <a:off x="1290320" y="1747520"/>
            <a:ext cx="9987280" cy="3692525"/>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The ticket booking system for government ration shops lays a solid foundation for future enhancements and innovations in provision distribution and ration shop management. One avenue for future development involves the integration of advanced analytics and machine learning algorithms to analyze booking trends, user behavior, and resource utilization patterns. By leveraging predictive analytics, the system can anticipate demand fluctuations, optimize slot allocation, and proactively address emerging challenges. Additionally, the implementation of mobile applications and IoT devices can further enhance user convenience and accessibility, allowing for seamless booking and real-time updates on provision availability. Furthermore, partnerships with local authorities and non-governmental organizations can extend the system's reach and impact, facilitating collaboration in emergency response efforts and community outreach initiatives. As technology continues to evolve, the ticket booking system remains poised to adapt and evolve, ensuring continued efficiency, transparency, and resilience in provision distribution for years to 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 Box 2"/>
          <p:cNvSpPr txBox="1"/>
          <p:nvPr/>
        </p:nvSpPr>
        <p:spPr>
          <a:xfrm>
            <a:off x="883920" y="1544320"/>
            <a:ext cx="10393680" cy="5077460"/>
          </a:xfrm>
          <a:prstGeom prst="rect">
            <a:avLst/>
          </a:prstGeom>
          <a:noFill/>
        </p:spPr>
        <p:txBody>
          <a:bodyPr wrap="square" rtlCol="0">
            <a:spAutoFit/>
          </a:bodyPr>
          <a:lstStyle/>
          <a:p>
            <a:pPr marL="342900" indent="-342900">
              <a:buFont typeface="+mj-lt"/>
              <a:buAutoNum type="arabicPeriod"/>
            </a:pPr>
            <a:r>
              <a:rPr lang="en-US">
                <a:latin typeface="Arial" panose="020B0604020202020204" pitchFamily="34" charset="0"/>
                <a:cs typeface="Arial" panose="020B0604020202020204" pitchFamily="34" charset="0"/>
              </a:rPr>
              <a:t>Sathya, S., V, K., G, M., Nigam, N., Asel, N., &amp; Vijayan, V. (2023). Web Based Ration Provisioning System in Public Distribution Shop. E3S Web of Conferences. https://doi.org/10.1051/e3sconf/202339904054.</a:t>
            </a:r>
          </a:p>
          <a:p>
            <a:pPr marL="342900" indent="-342900">
              <a:buFont typeface="+mj-lt"/>
              <a:buAutoNum type="arabicPeriod"/>
            </a:pPr>
            <a:r>
              <a:rPr lang="en-US">
                <a:latin typeface="Arial" panose="020B0604020202020204" pitchFamily="34" charset="0"/>
                <a:cs typeface="Arial" panose="020B0604020202020204" pitchFamily="34" charset="0"/>
              </a:rPr>
              <a:t>Yuvarajvikram, R., Sherwin, N., &amp; Baig, R. (2016). A Universal Smart Quantity Analysis System. Automation and Autonomous System, 8, 213-217.</a:t>
            </a:r>
          </a:p>
          <a:p>
            <a:pPr marL="342900" indent="-342900">
              <a:buFont typeface="+mj-lt"/>
              <a:buAutoNum type="arabicPeriod"/>
            </a:pPr>
            <a:r>
              <a:rPr lang="en-US">
                <a:latin typeface="Arial" panose="020B0604020202020204" pitchFamily="34" charset="0"/>
                <a:cs typeface="Arial" panose="020B0604020202020204" pitchFamily="34" charset="0"/>
              </a:rPr>
              <a:t>, B., &amp; Priyaa.R, S. (2016). smart ration card application in android. International Journal of Advance Research and Innovative Ideas in Education, 2, 731-735.</a:t>
            </a:r>
          </a:p>
          <a:p>
            <a:pPr marL="342900" indent="-342900">
              <a:buFont typeface="+mj-lt"/>
              <a:buAutoNum type="arabicPeriod"/>
            </a:pPr>
            <a:r>
              <a:rPr lang="en-US">
                <a:latin typeface="Arial" panose="020B0604020202020204" pitchFamily="34" charset="0"/>
                <a:cs typeface="Arial" panose="020B0604020202020204" pitchFamily="34" charset="0"/>
              </a:rPr>
              <a:t>Jha, R., Srivastav, Y., Sumbli, V., , T., Gandhi, V., &amp; Jain, S. (2018). RFID based food rationing system. HardwareX. https://doi.org/10.1016/J.OHX.2018.E00043.</a:t>
            </a:r>
          </a:p>
          <a:p>
            <a:pPr marL="342900" indent="-342900">
              <a:buFont typeface="+mj-lt"/>
              <a:buAutoNum type="arabicPeriod"/>
            </a:pPr>
            <a:r>
              <a:rPr lang="en-US">
                <a:latin typeface="Arial" panose="020B0604020202020204" pitchFamily="34" charset="0"/>
                <a:cs typeface="Arial" panose="020B0604020202020204" pitchFamily="34" charset="0"/>
              </a:rPr>
              <a:t>jacob, K. (2018). Efficient ration product distribution system using RFID. International Journal of Advance Research and Innovative Ideas in Education, 4, 652-654.</a:t>
            </a:r>
          </a:p>
          <a:p>
            <a:pPr marL="342900" indent="-342900">
              <a:buFont typeface="+mj-lt"/>
              <a:buAutoNum type="arabicPeriod"/>
            </a:pPr>
            <a:r>
              <a:rPr lang="en-US">
                <a:latin typeface="Arial" panose="020B0604020202020204" pitchFamily="34" charset="0"/>
                <a:cs typeface="Arial" panose="020B0604020202020204" pitchFamily="34" charset="0"/>
              </a:rPr>
              <a:t>Golait, S., Kolhe, L., Rahangdale, S., Godghate, A., Sonkusare, P., &amp; Sha, A. (2020). A Review on E-Ration Card System. , 51-53. https://doi.org/10.32628/cseit2062148.</a:t>
            </a:r>
          </a:p>
          <a:p>
            <a:pPr marL="342900" indent="-342900">
              <a:buFont typeface="+mj-lt"/>
              <a:buAutoNum type="arabicPeriod"/>
            </a:pPr>
            <a:r>
              <a:rPr lang="en-US">
                <a:latin typeface="Arial" panose="020B0604020202020204" pitchFamily="34" charset="0"/>
                <a:cs typeface="Arial" panose="020B0604020202020204" pitchFamily="34" charset="0"/>
              </a:rPr>
              <a:t>Krishnan, U., DineshN., S., &amp; Kumar, J. (2017). Digitalized e-ration System (Way to Smart City). Imperial journal of interdisciplinary research, 3.</a:t>
            </a:r>
          </a:p>
          <a:p>
            <a:pPr marL="342900" indent="-342900">
              <a:buFont typeface="+mj-lt"/>
              <a:buAutoNum type="arabicPeriod"/>
            </a:pPr>
            <a:r>
              <a:rPr lang="en-US">
                <a:latin typeface="Arial" panose="020B0604020202020204" pitchFamily="34" charset="0"/>
                <a:cs typeface="Arial" panose="020B0604020202020204" pitchFamily="34" charset="0"/>
              </a:rPr>
              <a:t>(2020). Smart Automatic Ration Card using Webpage. International Journal of Recent Technology and Engineering. https://doi.org/10.35940/ijrte.f9438.059120.</a:t>
            </a:r>
          </a:p>
          <a:p>
            <a:endParaRPr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431609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a:t>
            </a:r>
            <a:r>
              <a:rPr lang="en-IN" sz="2000" b="1" spc="15" dirty="0">
                <a:solidFill>
                  <a:srgbClr val="404040"/>
                </a:solidFill>
                <a:latin typeface="Arial" panose="020B0604020202020204"/>
                <a:cs typeface="Arial" panose="020B0604020202020204"/>
              </a:rPr>
              <a:t>m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sym typeface="+mn-ea"/>
              </a:rPr>
              <a:t>D</a:t>
            </a:r>
            <a:r>
              <a:rPr sz="2000" b="1" spc="15" dirty="0">
                <a:solidFill>
                  <a:srgbClr val="404040"/>
                </a:solidFill>
                <a:latin typeface="Arial" panose="020B0604020202020204"/>
                <a:cs typeface="Arial" panose="020B0604020202020204"/>
                <a:sym typeface="+mn-ea"/>
              </a:rPr>
              <a:t>e</a:t>
            </a:r>
            <a:r>
              <a:rPr sz="2000" b="1" spc="45" dirty="0">
                <a:solidFill>
                  <a:srgbClr val="404040"/>
                </a:solidFill>
                <a:latin typeface="Arial" panose="020B0604020202020204"/>
                <a:cs typeface="Arial" panose="020B0604020202020204"/>
                <a:sym typeface="+mn-ea"/>
              </a:rPr>
              <a:t>p</a:t>
            </a:r>
            <a:r>
              <a:rPr sz="2000" b="1" spc="35" dirty="0">
                <a:solidFill>
                  <a:srgbClr val="404040"/>
                </a:solidFill>
                <a:latin typeface="Arial" panose="020B0604020202020204"/>
                <a:cs typeface="Arial" panose="020B0604020202020204"/>
                <a:sym typeface="+mn-ea"/>
              </a:rPr>
              <a:t>l</a:t>
            </a:r>
            <a:r>
              <a:rPr sz="2000" b="1" spc="45" dirty="0">
                <a:solidFill>
                  <a:srgbClr val="404040"/>
                </a:solidFill>
                <a:latin typeface="Arial" panose="020B0604020202020204"/>
                <a:cs typeface="Arial" panose="020B0604020202020204"/>
                <a:sym typeface="+mn-ea"/>
              </a:rPr>
              <a:t>o</a:t>
            </a:r>
            <a:r>
              <a:rPr sz="2000" b="1" spc="-65" dirty="0">
                <a:solidFill>
                  <a:srgbClr val="404040"/>
                </a:solidFill>
                <a:latin typeface="Arial" panose="020B0604020202020204"/>
                <a:cs typeface="Arial" panose="020B0604020202020204"/>
                <a:sym typeface="+mn-ea"/>
              </a:rPr>
              <a:t>y</a:t>
            </a:r>
            <a:r>
              <a:rPr sz="2000" b="1" spc="15" dirty="0">
                <a:solidFill>
                  <a:srgbClr val="404040"/>
                </a:solidFill>
                <a:latin typeface="Arial" panose="020B0604020202020204"/>
                <a:cs typeface="Arial" panose="020B0604020202020204"/>
                <a:sym typeface="+mn-ea"/>
              </a:rPr>
              <a:t>me</a:t>
            </a:r>
            <a:r>
              <a:rPr sz="2000" b="1" spc="45" dirty="0">
                <a:solidFill>
                  <a:srgbClr val="404040"/>
                </a:solidFill>
                <a:latin typeface="Arial" panose="020B0604020202020204"/>
                <a:cs typeface="Arial" panose="020B0604020202020204"/>
                <a:sym typeface="+mn-ea"/>
              </a:rPr>
              <a:t>n</a:t>
            </a:r>
            <a:r>
              <a:rPr sz="2000" b="1" spc="5" dirty="0">
                <a:solidFill>
                  <a:srgbClr val="404040"/>
                </a:solidFill>
                <a:latin typeface="Arial" panose="020B0604020202020204"/>
                <a:cs typeface="Arial" panose="020B0604020202020204"/>
                <a:sym typeface="+mn-ea"/>
              </a:rPr>
              <a:t>t</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 Box 2"/>
          <p:cNvSpPr txBox="1"/>
          <p:nvPr/>
        </p:nvSpPr>
        <p:spPr>
          <a:xfrm>
            <a:off x="1066800" y="1219200"/>
            <a:ext cx="9749155" cy="2999740"/>
          </a:xfrm>
          <a:prstGeom prst="rect">
            <a:avLst/>
          </a:prstGeom>
          <a:noFill/>
        </p:spPr>
        <p:txBody>
          <a:bodyPr wrap="square" rtlCol="0">
            <a:spAutoFit/>
          </a:bodyPr>
          <a:lstStyle/>
          <a:p>
            <a:pPr>
              <a:lnSpc>
                <a:spcPct val="150000"/>
              </a:lnSpc>
            </a:pPr>
            <a:endParaRPr lang="en-US">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In response to the challenges posed by overcrowding</a:t>
            </a:r>
            <a:r>
              <a:rPr lang="en-IN" altLang="en-US">
                <a:latin typeface="Arial" panose="020B0604020202020204" pitchFamily="34" charset="0"/>
                <a:cs typeface="Arial" panose="020B0604020202020204" pitchFamily="34" charset="0"/>
              </a:rPr>
              <a:t> in Ration shops</a:t>
            </a:r>
            <a:r>
              <a:rPr lang="en-US">
                <a:latin typeface="Arial" panose="020B0604020202020204" pitchFamily="34" charset="0"/>
                <a:cs typeface="Arial" panose="020B0604020202020204" pitchFamily="34" charset="0"/>
              </a:rPr>
              <a:t>, especially affecting vulnerable populations such as the elderly and working individuals, and the increased risk of disease transmission during pandemics like COVID-19, there is a need to establish an efficient ticket booking system for government ration shops. </a:t>
            </a:r>
          </a:p>
          <a:p>
            <a:pPr marL="342900" indent="-34290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This system aims to alleviate the inconvenience of queuing, promote healthcare safety measures, and enhance provision distribution by identifying regular beneficiaries.</a:t>
            </a:r>
          </a:p>
        </p:txBody>
      </p:sp>
      <p:pic>
        <p:nvPicPr>
          <p:cNvPr id="100" name="Picture 99"/>
          <p:cNvPicPr/>
          <p:nvPr/>
        </p:nvPicPr>
        <p:blipFill>
          <a:blip r:embed="rId2"/>
          <a:stretch>
            <a:fillRect/>
          </a:stretch>
        </p:blipFill>
        <p:spPr>
          <a:xfrm>
            <a:off x="2590800" y="4343400"/>
            <a:ext cx="3204845" cy="1901825"/>
          </a:xfrm>
          <a:prstGeom prst="rect">
            <a:avLst/>
          </a:prstGeom>
          <a:noFill/>
          <a:ln w="9525">
            <a:noFill/>
          </a:ln>
        </p:spPr>
      </p:pic>
      <p:pic>
        <p:nvPicPr>
          <p:cNvPr id="101" name="Picture 100"/>
          <p:cNvPicPr/>
          <p:nvPr/>
        </p:nvPicPr>
        <p:blipFill>
          <a:blip r:embed="rId3"/>
          <a:stretch>
            <a:fillRect/>
          </a:stretch>
        </p:blipFill>
        <p:spPr>
          <a:xfrm>
            <a:off x="6477000" y="4221480"/>
            <a:ext cx="2779395" cy="226123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 Box 2"/>
          <p:cNvSpPr txBox="1"/>
          <p:nvPr/>
        </p:nvSpPr>
        <p:spPr>
          <a:xfrm>
            <a:off x="1295400" y="1676400"/>
            <a:ext cx="9473565" cy="42462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The proposed ticket booking system streamlines government ration shop operations by efficiently managing user registrations, slot availability, and booking confirmations.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Utilizing advanced data structures and algorithms, the system dynamically updates slot availability, ensuring optimal resource allocation and mitigating overcrowding risks.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Robust authentication protocols and encryption mechanisms safeguard user privacy and prevent unauthorized access.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Scalable cloud infrastructure and real-time notifications enhance user experience, while comprehensive reporting capabilities provide insights for informed decision-making.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Overall, the system revolutionizes provision distribution, promoting efficiency, safety, and equitable access to essential provisions.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 Box 2"/>
          <p:cNvSpPr txBox="1"/>
          <p:nvPr/>
        </p:nvSpPr>
        <p:spPr>
          <a:xfrm>
            <a:off x="457200" y="1295400"/>
            <a:ext cx="11547475" cy="5354320"/>
          </a:xfrm>
          <a:prstGeom prst="rect">
            <a:avLst/>
          </a:prstGeom>
          <a:noFill/>
        </p:spPr>
        <p:txBody>
          <a:bodyPr wrap="square" rtlCol="0">
            <a:spAutoFit/>
          </a:bodyPr>
          <a:lstStyle/>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The system approach to the proposed ticket booking system for government ration shops entails a comprehensive strategy that integrates technology, process optimization, and user-centric design principles.</a:t>
            </a:r>
          </a:p>
          <a:p>
            <a:pPr indent="0" algn="just">
              <a:lnSpc>
                <a:spcPct val="100000"/>
              </a:lnSpc>
              <a:buFont typeface="Arial" panose="020B0604020202020204" pitchFamily="34" charset="0"/>
              <a:buNone/>
            </a:pPr>
            <a:r>
              <a:rPr lang="en-US">
                <a:latin typeface="Arial" panose="020B0604020202020204" pitchFamily="34" charset="0"/>
                <a:cs typeface="Arial" panose="020B0604020202020204" pitchFamily="34" charset="0"/>
              </a:rPr>
              <a:t> </a:t>
            </a: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Central to this approach is the identification of key stakeholders, including users, administrators, and government officials, whose needs and requirements drive system development. </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Through close collaboration and stakeholder engagement, the system's functional requirements are meticulously defined, encompassing user registration, slot management, authentication protocols, and reporting functionalities. </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The system architecture is designed to be modular and scalable, leveraging cloud-based infrastructure to accommodate varying demand and ensure seamless performance.</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Rigorous testing and validation procedures are employed to verify system functionality and security measures, guaranteeing reliability and trustworthiness. </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Ultimately, the system approach emphasizes a holistic perspective, addressing not only immediate challenges but also laying the groundwork for future enhancements and innovation in provision distribution and ration shop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24205"/>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endParaRPr sz="3950"/>
          </a:p>
        </p:txBody>
      </p:sp>
      <p:sp>
        <p:nvSpPr>
          <p:cNvPr id="3" name="Rectangles 2"/>
          <p:cNvSpPr/>
          <p:nvPr/>
        </p:nvSpPr>
        <p:spPr>
          <a:xfrm>
            <a:off x="457835" y="1372235"/>
            <a:ext cx="2703830" cy="132778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 Initialize </a:t>
            </a:r>
            <a:r>
              <a:rPr lang="en-US" sz="1200" b="1" dirty="0" err="1">
                <a:solidFill>
                  <a:schemeClr val="tx1"/>
                </a:solidFill>
                <a:latin typeface="Arial" panose="020B0604020202020204" pitchFamily="34" charset="0"/>
                <a:cs typeface="Arial" panose="020B0604020202020204" pitchFamily="34" charset="0"/>
              </a:rPr>
              <a:t>BookingSystem</a:t>
            </a: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    1.1 Initialize users list</a:t>
            </a:r>
          </a:p>
          <a:p>
            <a:pPr algn="ctr"/>
            <a:r>
              <a:rPr lang="en-US" sz="1200" b="1" dirty="0">
                <a:solidFill>
                  <a:schemeClr val="tx1"/>
                </a:solidFill>
                <a:latin typeface="Arial" panose="020B0604020202020204" pitchFamily="34" charset="0"/>
                <a:cs typeface="Arial" panose="020B0604020202020204" pitchFamily="34" charset="0"/>
              </a:rPr>
              <a:t>    1.2 Initialize </a:t>
            </a:r>
            <a:r>
              <a:rPr lang="en-US" sz="1200" b="1" dirty="0" err="1">
                <a:solidFill>
                  <a:schemeClr val="tx1"/>
                </a:solidFill>
                <a:latin typeface="Arial" panose="020B0604020202020204" pitchFamily="34" charset="0"/>
                <a:cs typeface="Arial" panose="020B0604020202020204" pitchFamily="34" charset="0"/>
              </a:rPr>
              <a:t>ration_shop</a:t>
            </a:r>
            <a:r>
              <a:rPr lang="en-US" sz="1200" b="1" dirty="0">
                <a:solidFill>
                  <a:schemeClr val="tx1"/>
                </a:solidFill>
                <a:latin typeface="Arial" panose="020B0604020202020204" pitchFamily="34" charset="0"/>
                <a:cs typeface="Arial" panose="020B0604020202020204" pitchFamily="34" charset="0"/>
              </a:rPr>
              <a:t> as None</a:t>
            </a:r>
          </a:p>
          <a:p>
            <a:pPr algn="ctr"/>
            <a:r>
              <a:rPr lang="en-US" sz="1200" b="1" dirty="0">
                <a:solidFill>
                  <a:schemeClr val="tx1"/>
                </a:solidFill>
                <a:latin typeface="Arial" panose="020B0604020202020204" pitchFamily="34" charset="0"/>
                <a:cs typeface="Arial" panose="020B0604020202020204" pitchFamily="34" charset="0"/>
              </a:rPr>
              <a:t>    1.3 Initialize bookings dictionary</a:t>
            </a:r>
          </a:p>
          <a:p>
            <a:pPr algn="ctr"/>
            <a:r>
              <a:rPr lang="en-US" sz="1200" b="1" dirty="0">
                <a:solidFill>
                  <a:schemeClr val="tx1"/>
                </a:solidFill>
                <a:latin typeface="Arial" panose="020B0604020202020204" pitchFamily="34" charset="0"/>
                <a:cs typeface="Arial" panose="020B0604020202020204" pitchFamily="34" charset="0"/>
              </a:rPr>
              <a:t>    1.4 Initialize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 as 1</a:t>
            </a:r>
          </a:p>
        </p:txBody>
      </p:sp>
      <p:sp>
        <p:nvSpPr>
          <p:cNvPr id="4" name="Rectangles 3"/>
          <p:cNvSpPr/>
          <p:nvPr/>
        </p:nvSpPr>
        <p:spPr>
          <a:xfrm>
            <a:off x="3963035" y="1179830"/>
            <a:ext cx="2653665" cy="132778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2. Define User class</a:t>
            </a:r>
          </a:p>
          <a:p>
            <a:pPr algn="ctr"/>
            <a:r>
              <a:rPr lang="en-US" sz="1200" b="1">
                <a:solidFill>
                  <a:schemeClr val="tx1"/>
                </a:solidFill>
                <a:latin typeface="Arial" panose="020B0604020202020204" pitchFamily="34" charset="0"/>
                <a:cs typeface="Arial" panose="020B0604020202020204" pitchFamily="34" charset="0"/>
              </a:rPr>
              <a:t>    2.1 Define __init__ method with parameters name, age, occupation, and contact</a:t>
            </a:r>
          </a:p>
          <a:p>
            <a:pPr algn="ctr"/>
            <a:r>
              <a:rPr lang="en-US" sz="1200" b="1">
                <a:solidFill>
                  <a:schemeClr val="tx1"/>
                </a:solidFill>
                <a:latin typeface="Arial" panose="020B0604020202020204" pitchFamily="34" charset="0"/>
                <a:cs typeface="Arial" panose="020B0604020202020204" pitchFamily="34" charset="0"/>
              </a:rPr>
              <a:t>        2.1.1 Set instance variables name, age, occupation, and contact</a:t>
            </a:r>
          </a:p>
        </p:txBody>
      </p:sp>
      <p:sp>
        <p:nvSpPr>
          <p:cNvPr id="5" name="Rectangles 4"/>
          <p:cNvSpPr/>
          <p:nvPr/>
        </p:nvSpPr>
        <p:spPr>
          <a:xfrm>
            <a:off x="7392035" y="1178560"/>
            <a:ext cx="3059430" cy="1314450"/>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3. Define RationShop class</a:t>
            </a:r>
          </a:p>
          <a:p>
            <a:pPr algn="ctr"/>
            <a:r>
              <a:rPr lang="en-US" sz="1200" b="1">
                <a:solidFill>
                  <a:schemeClr val="tx1"/>
                </a:solidFill>
                <a:latin typeface="Arial" panose="020B0604020202020204" pitchFamily="34" charset="0"/>
                <a:cs typeface="Arial" panose="020B0604020202020204" pitchFamily="34" charset="0"/>
              </a:rPr>
              <a:t>    3.1 Define __init__ method with parameters location, slots, and capacity_per_slot</a:t>
            </a:r>
          </a:p>
          <a:p>
            <a:pPr algn="ctr"/>
            <a:r>
              <a:rPr lang="en-US" sz="1200" b="1">
                <a:solidFill>
                  <a:schemeClr val="tx1"/>
                </a:solidFill>
                <a:latin typeface="Arial" panose="020B0604020202020204" pitchFamily="34" charset="0"/>
                <a:cs typeface="Arial" panose="020B0604020202020204" pitchFamily="34" charset="0"/>
              </a:rPr>
              <a:t>        3.1.1 Set instance variables location, slots, and capacity_per_slot</a:t>
            </a:r>
          </a:p>
        </p:txBody>
      </p:sp>
      <p:sp>
        <p:nvSpPr>
          <p:cNvPr id="6" name="Rectangles 5"/>
          <p:cNvSpPr/>
          <p:nvPr/>
        </p:nvSpPr>
        <p:spPr>
          <a:xfrm>
            <a:off x="8916035" y="3089910"/>
            <a:ext cx="2978785" cy="156273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1200" b="1">
              <a:solidFill>
                <a:schemeClr val="tx1"/>
              </a:solidFill>
              <a:latin typeface="Arial" panose="020B0604020202020204" pitchFamily="34" charset="0"/>
              <a:cs typeface="Arial" panose="020B0604020202020204" pitchFamily="34" charset="0"/>
            </a:endParaRPr>
          </a:p>
          <a:p>
            <a:pPr algn="ctr"/>
            <a:r>
              <a:rPr lang="en-US" sz="1200" b="1">
                <a:solidFill>
                  <a:schemeClr val="tx1"/>
                </a:solidFill>
                <a:latin typeface="Arial" panose="020B0604020202020204" pitchFamily="34" charset="0"/>
                <a:cs typeface="Arial" panose="020B0604020202020204" pitchFamily="34" charset="0"/>
              </a:rPr>
              <a:t>4. Define register_user method in BookingSystem</a:t>
            </a:r>
          </a:p>
          <a:p>
            <a:pPr algn="ctr"/>
            <a:r>
              <a:rPr lang="en-US" sz="1200" b="1">
                <a:solidFill>
                  <a:schemeClr val="tx1"/>
                </a:solidFill>
                <a:latin typeface="Arial" panose="020B0604020202020204" pitchFamily="34" charset="0"/>
                <a:cs typeface="Arial" panose="020B0604020202020204" pitchFamily="34" charset="0"/>
              </a:rPr>
              <a:t>    4.1 Takes parameters name, age, occupation, and contact</a:t>
            </a:r>
          </a:p>
          <a:p>
            <a:pPr algn="ctr"/>
            <a:r>
              <a:rPr lang="en-US" sz="1200" b="1">
                <a:solidFill>
                  <a:schemeClr val="tx1"/>
                </a:solidFill>
                <a:latin typeface="Arial" panose="020B0604020202020204" pitchFamily="34" charset="0"/>
                <a:cs typeface="Arial" panose="020B0604020202020204" pitchFamily="34" charset="0"/>
              </a:rPr>
              <a:t>    4.2 Create a new User instance with the provided information</a:t>
            </a:r>
          </a:p>
          <a:p>
            <a:pPr algn="ctr"/>
            <a:r>
              <a:rPr lang="en-US" sz="1200" b="1">
                <a:solidFill>
                  <a:schemeClr val="tx1"/>
                </a:solidFill>
                <a:latin typeface="Arial" panose="020B0604020202020204" pitchFamily="34" charset="0"/>
                <a:cs typeface="Arial" panose="020B0604020202020204" pitchFamily="34" charset="0"/>
              </a:rPr>
              <a:t>    4.3 Append the user to the users list</a:t>
            </a:r>
          </a:p>
        </p:txBody>
      </p:sp>
      <p:sp>
        <p:nvSpPr>
          <p:cNvPr id="7" name="Rectangles 6"/>
          <p:cNvSpPr/>
          <p:nvPr/>
        </p:nvSpPr>
        <p:spPr>
          <a:xfrm>
            <a:off x="6553200" y="4892675"/>
            <a:ext cx="3284220" cy="174561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5. Define initialize_ration_shop method in BookingSystem</a:t>
            </a:r>
          </a:p>
          <a:p>
            <a:pPr algn="ctr"/>
            <a:r>
              <a:rPr lang="en-US" sz="1200" b="1">
                <a:solidFill>
                  <a:schemeClr val="tx1"/>
                </a:solidFill>
                <a:latin typeface="Arial" panose="020B0604020202020204" pitchFamily="34" charset="0"/>
                <a:cs typeface="Arial" panose="020B0604020202020204" pitchFamily="34" charset="0"/>
              </a:rPr>
              <a:t>    5.1 Takes parameters location, slots, and capacity_per_slot</a:t>
            </a:r>
          </a:p>
          <a:p>
            <a:pPr algn="ctr"/>
            <a:r>
              <a:rPr lang="en-US" sz="1200" b="1">
                <a:solidFill>
                  <a:schemeClr val="tx1"/>
                </a:solidFill>
                <a:latin typeface="Arial" panose="020B0604020202020204" pitchFamily="34" charset="0"/>
                <a:cs typeface="Arial" panose="020B0604020202020204" pitchFamily="34" charset="0"/>
              </a:rPr>
              <a:t>    5.2 Create a new RationShop instance with the provided information</a:t>
            </a:r>
          </a:p>
          <a:p>
            <a:pPr algn="ctr"/>
            <a:r>
              <a:rPr lang="en-US" sz="1200" b="1">
                <a:solidFill>
                  <a:schemeClr val="tx1"/>
                </a:solidFill>
                <a:latin typeface="Arial" panose="020B0604020202020204" pitchFamily="34" charset="0"/>
                <a:cs typeface="Arial" panose="020B0604020202020204" pitchFamily="34" charset="0"/>
              </a:rPr>
              <a:t>    5.3 Set the ration_shop variable to the new instance</a:t>
            </a:r>
          </a:p>
        </p:txBody>
      </p:sp>
      <p:sp>
        <p:nvSpPr>
          <p:cNvPr id="8" name="Rectangles 7"/>
          <p:cNvSpPr/>
          <p:nvPr/>
        </p:nvSpPr>
        <p:spPr>
          <a:xfrm>
            <a:off x="5257800" y="3048000"/>
            <a:ext cx="3284220" cy="174561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6. Define display_available_slots method in BookingSystem</a:t>
            </a:r>
          </a:p>
          <a:p>
            <a:pPr algn="ctr"/>
            <a:r>
              <a:rPr lang="en-US" sz="1200" b="1">
                <a:solidFill>
                  <a:schemeClr val="tx1"/>
                </a:solidFill>
                <a:latin typeface="Arial" panose="020B0604020202020204" pitchFamily="34" charset="0"/>
                <a:cs typeface="Arial" panose="020B0604020202020204" pitchFamily="34" charset="0"/>
              </a:rPr>
              <a:t>    6.1 Print "Available Slots:"</a:t>
            </a:r>
          </a:p>
          <a:p>
            <a:pPr algn="ctr"/>
            <a:r>
              <a:rPr lang="en-US" sz="1200" b="1">
                <a:solidFill>
                  <a:schemeClr val="tx1"/>
                </a:solidFill>
                <a:latin typeface="Arial" panose="020B0604020202020204" pitchFamily="34" charset="0"/>
                <a:cs typeface="Arial" panose="020B0604020202020204" pitchFamily="34" charset="0"/>
              </a:rPr>
              <a:t>    6.2 Iterate through each slot and availability in ration_shop.slots</a:t>
            </a:r>
          </a:p>
          <a:p>
            <a:pPr algn="ctr"/>
            <a:r>
              <a:rPr lang="en-US" sz="1200" b="1">
                <a:solidFill>
                  <a:schemeClr val="tx1"/>
                </a:solidFill>
                <a:latin typeface="Arial" panose="020B0604020202020204" pitchFamily="34" charset="0"/>
                <a:cs typeface="Arial" panose="020B0604020202020204" pitchFamily="34" charset="0"/>
              </a:rPr>
              <a:t>        6.2.1 If availability is greater than 0</a:t>
            </a:r>
          </a:p>
          <a:p>
            <a:pPr algn="ctr"/>
            <a:r>
              <a:rPr lang="en-US" sz="1200" b="1">
                <a:solidFill>
                  <a:schemeClr val="tx1"/>
                </a:solidFill>
                <a:latin typeface="Arial" panose="020B0604020202020204" pitchFamily="34" charset="0"/>
                <a:cs typeface="Arial" panose="020B0604020202020204" pitchFamily="34" charset="0"/>
              </a:rPr>
              <a:t>            6.2.1.1 Print "Slot {slot}: {availability} available"</a:t>
            </a:r>
          </a:p>
        </p:txBody>
      </p:sp>
      <p:sp>
        <p:nvSpPr>
          <p:cNvPr id="9" name="Rectangles 8"/>
          <p:cNvSpPr/>
          <p:nvPr/>
        </p:nvSpPr>
        <p:spPr>
          <a:xfrm>
            <a:off x="121920" y="3201035"/>
            <a:ext cx="4756150" cy="2829560"/>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 Define </a:t>
            </a:r>
            <a:r>
              <a:rPr lang="en-US" sz="1200" b="1" dirty="0" err="1">
                <a:solidFill>
                  <a:schemeClr val="tx1"/>
                </a:solidFill>
                <a:latin typeface="Arial" panose="020B0604020202020204" pitchFamily="34" charset="0"/>
                <a:cs typeface="Arial" panose="020B0604020202020204" pitchFamily="34" charset="0"/>
              </a:rPr>
              <a:t>book_slot</a:t>
            </a:r>
            <a:r>
              <a:rPr lang="en-US" sz="1200" b="1" dirty="0">
                <a:solidFill>
                  <a:schemeClr val="tx1"/>
                </a:solidFill>
                <a:latin typeface="Arial" panose="020B0604020202020204" pitchFamily="34" charset="0"/>
                <a:cs typeface="Arial" panose="020B0604020202020204" pitchFamily="34" charset="0"/>
              </a:rPr>
              <a:t> method in </a:t>
            </a:r>
            <a:r>
              <a:rPr lang="en-US" sz="1200" b="1" dirty="0" err="1">
                <a:solidFill>
                  <a:schemeClr val="tx1"/>
                </a:solidFill>
                <a:latin typeface="Arial" panose="020B0604020202020204" pitchFamily="34" charset="0"/>
                <a:cs typeface="Arial" panose="020B0604020202020204" pitchFamily="34" charset="0"/>
              </a:rPr>
              <a:t>BookingSystem</a:t>
            </a: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    7.1 Takes parameters user and slot</a:t>
            </a:r>
          </a:p>
          <a:p>
            <a:pPr algn="ctr"/>
            <a:r>
              <a:rPr lang="en-US" sz="1200" b="1" dirty="0">
                <a:solidFill>
                  <a:schemeClr val="tx1"/>
                </a:solidFill>
                <a:latin typeface="Arial" panose="020B0604020202020204" pitchFamily="34" charset="0"/>
                <a:cs typeface="Arial" panose="020B0604020202020204" pitchFamily="34" charset="0"/>
              </a:rPr>
              <a:t>    7.2 Check if slot is in </a:t>
            </a:r>
            <a:r>
              <a:rPr lang="en-US" sz="1200" b="1" dirty="0" err="1">
                <a:solidFill>
                  <a:schemeClr val="tx1"/>
                </a:solidFill>
                <a:latin typeface="Arial" panose="020B0604020202020204" pitchFamily="34" charset="0"/>
                <a:cs typeface="Arial" panose="020B0604020202020204" pitchFamily="34" charset="0"/>
              </a:rPr>
              <a:t>ration_shop.slots</a:t>
            </a:r>
            <a:r>
              <a:rPr lang="en-US" sz="1200" b="1" dirty="0">
                <a:solidFill>
                  <a:schemeClr val="tx1"/>
                </a:solidFill>
                <a:latin typeface="Arial" panose="020B0604020202020204" pitchFamily="34" charset="0"/>
                <a:cs typeface="Arial" panose="020B0604020202020204" pitchFamily="34" charset="0"/>
              </a:rPr>
              <a:t> and availability is greater than 0</a:t>
            </a:r>
          </a:p>
          <a:p>
            <a:pPr algn="ctr"/>
            <a:r>
              <a:rPr lang="en-US" sz="1200" b="1" dirty="0">
                <a:solidFill>
                  <a:schemeClr val="tx1"/>
                </a:solidFill>
                <a:latin typeface="Arial" panose="020B0604020202020204" pitchFamily="34" charset="0"/>
                <a:cs typeface="Arial" panose="020B0604020202020204" pitchFamily="34" charset="0"/>
              </a:rPr>
              <a:t>        7.2.1 If yes, decrement availability of the slot by 1</a:t>
            </a:r>
          </a:p>
          <a:p>
            <a:pPr algn="ctr"/>
            <a:r>
              <a:rPr lang="en-US" sz="1200" b="1" dirty="0">
                <a:solidFill>
                  <a:schemeClr val="tx1"/>
                </a:solidFill>
                <a:latin typeface="Arial" panose="020B0604020202020204" pitchFamily="34" charset="0"/>
                <a:cs typeface="Arial" panose="020B0604020202020204" pitchFamily="34" charset="0"/>
              </a:rPr>
              <a:t>        7.2.2 Check if user's name is in bookings</a:t>
            </a:r>
          </a:p>
          <a:p>
            <a:pPr algn="ctr"/>
            <a:r>
              <a:rPr lang="en-US" sz="1200" b="1" dirty="0">
                <a:solidFill>
                  <a:schemeClr val="tx1"/>
                </a:solidFill>
                <a:latin typeface="Arial" panose="020B0604020202020204" pitchFamily="34" charset="0"/>
                <a:cs typeface="Arial" panose="020B0604020202020204" pitchFamily="34" charset="0"/>
              </a:rPr>
              <a:t>            7.2.2.1 If yes, append (slot,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 to the user's bookings</a:t>
            </a:r>
          </a:p>
          <a:p>
            <a:pPr algn="ctr"/>
            <a:r>
              <a:rPr lang="en-US" sz="1200" b="1" dirty="0">
                <a:solidFill>
                  <a:schemeClr val="tx1"/>
                </a:solidFill>
                <a:latin typeface="Arial" panose="020B0604020202020204" pitchFamily="34" charset="0"/>
                <a:cs typeface="Arial" panose="020B0604020202020204" pitchFamily="34" charset="0"/>
              </a:rPr>
              <a:t>            7.2.2.2 If no, create a new entry for the user in bookings with (slot,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a:t>
            </a:r>
          </a:p>
          <a:p>
            <a:pPr algn="ctr"/>
            <a:r>
              <a:rPr lang="en-US" sz="1200" b="1" dirty="0">
                <a:solidFill>
                  <a:schemeClr val="tx1"/>
                </a:solidFill>
                <a:latin typeface="Arial" panose="020B0604020202020204" pitchFamily="34" charset="0"/>
                <a:cs typeface="Arial" panose="020B0604020202020204" pitchFamily="34" charset="0"/>
              </a:rPr>
              <a:t>        7.2.3 Print "Booking successful!"</a:t>
            </a:r>
          </a:p>
          <a:p>
            <a:pPr algn="ctr"/>
            <a:r>
              <a:rPr lang="en-US" sz="1200" b="1" dirty="0">
                <a:solidFill>
                  <a:schemeClr val="tx1"/>
                </a:solidFill>
                <a:latin typeface="Arial" panose="020B0604020202020204" pitchFamily="34" charset="0"/>
                <a:cs typeface="Arial" panose="020B0604020202020204" pitchFamily="34" charset="0"/>
              </a:rPr>
              <a:t>        7.2.4 Print booking details including user's information, slot, and token number</a:t>
            </a:r>
          </a:p>
          <a:p>
            <a:pPr algn="ctr"/>
            <a:r>
              <a:rPr lang="en-US" sz="1200" b="1" dirty="0">
                <a:solidFill>
                  <a:schemeClr val="tx1"/>
                </a:solidFill>
                <a:latin typeface="Arial" panose="020B0604020202020204" pitchFamily="34" charset="0"/>
                <a:cs typeface="Arial" panose="020B0604020202020204" pitchFamily="34" charset="0"/>
              </a:rPr>
              <a:t>        7.2.5 Increment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 by 1</a:t>
            </a:r>
          </a:p>
          <a:p>
            <a:pPr algn="ctr"/>
            <a:r>
              <a:rPr lang="en-US" sz="1200" b="1" dirty="0">
                <a:solidFill>
                  <a:schemeClr val="tx1"/>
                </a:solidFill>
                <a:latin typeface="Arial" panose="020B0604020202020204" pitchFamily="34" charset="0"/>
                <a:cs typeface="Arial" panose="020B0604020202020204" pitchFamily="34" charset="0"/>
              </a:rPr>
              <a:t>    7.3 If slot is not available, print "Slot not available."</a:t>
            </a:r>
          </a:p>
        </p:txBody>
      </p:sp>
      <p:cxnSp>
        <p:nvCxnSpPr>
          <p:cNvPr id="10" name="Straight Arrow Connector 9"/>
          <p:cNvCxnSpPr>
            <a:cxnSpLocks/>
            <a:stCxn id="3" idx="3"/>
          </p:cNvCxnSpPr>
          <p:nvPr/>
        </p:nvCxnSpPr>
        <p:spPr>
          <a:xfrm flipV="1">
            <a:off x="3161665" y="1932940"/>
            <a:ext cx="785495" cy="10318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Straight Arrow Connector 10"/>
          <p:cNvCxnSpPr>
            <a:stCxn id="4" idx="3"/>
            <a:endCxn id="5" idx="1"/>
          </p:cNvCxnSpPr>
          <p:nvPr/>
        </p:nvCxnSpPr>
        <p:spPr>
          <a:xfrm flipV="1">
            <a:off x="6616700" y="1835785"/>
            <a:ext cx="775335" cy="82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a:stCxn id="5" idx="2"/>
            <a:endCxn id="6" idx="0"/>
          </p:cNvCxnSpPr>
          <p:nvPr/>
        </p:nvCxnSpPr>
        <p:spPr>
          <a:xfrm>
            <a:off x="8921750" y="2493010"/>
            <a:ext cx="1483995" cy="596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a:stCxn id="6" idx="2"/>
            <a:endCxn id="7" idx="3"/>
          </p:cNvCxnSpPr>
          <p:nvPr/>
        </p:nvCxnSpPr>
        <p:spPr>
          <a:xfrm flipH="1">
            <a:off x="9837420" y="4652645"/>
            <a:ext cx="568325" cy="11131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a:stCxn id="7" idx="1"/>
          </p:cNvCxnSpPr>
          <p:nvPr/>
        </p:nvCxnSpPr>
        <p:spPr>
          <a:xfrm flipH="1" flipV="1">
            <a:off x="6172200" y="4800600"/>
            <a:ext cx="381000" cy="9652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a:cxnSpLocks/>
            <a:stCxn id="8" idx="1"/>
            <a:endCxn id="9" idx="3"/>
          </p:cNvCxnSpPr>
          <p:nvPr/>
        </p:nvCxnSpPr>
        <p:spPr>
          <a:xfrm flipH="1">
            <a:off x="4878070" y="3920808"/>
            <a:ext cx="379730" cy="69500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24205"/>
          </a:xfrm>
          <a:prstGeom prst="rect">
            <a:avLst/>
          </a:prstGeom>
        </p:spPr>
        <p:txBody>
          <a:bodyPr vert="horz" wrap="square" lIns="0" tIns="16510" rIns="0" bIns="0" rtlCol="0">
            <a:spAutoFit/>
          </a:bodyPr>
          <a:lstStyle/>
          <a:p>
            <a:pPr marL="12700">
              <a:lnSpc>
                <a:spcPct val="100000"/>
              </a:lnSpc>
              <a:spcBef>
                <a:spcPts val="130"/>
              </a:spcBef>
            </a:pPr>
            <a:r>
              <a:rPr lang="en-IN" sz="3950" spc="350" dirty="0">
                <a:solidFill>
                  <a:srgbClr val="1CACE3"/>
                </a:solidFill>
              </a:rPr>
              <a:t>DEPLOYMENT</a:t>
            </a:r>
            <a:r>
              <a:rPr sz="3950" spc="350" dirty="0">
                <a:solidFill>
                  <a:srgbClr val="1CACE3"/>
                </a:solidFill>
              </a:rPr>
              <a:t> </a:t>
            </a:r>
            <a:endParaRPr sz="3950"/>
          </a:p>
        </p:txBody>
      </p:sp>
      <p:pic>
        <p:nvPicPr>
          <p:cNvPr id="13" name="Picture 12"/>
          <p:cNvPicPr>
            <a:picLocks noChangeAspect="1"/>
          </p:cNvPicPr>
          <p:nvPr/>
        </p:nvPicPr>
        <p:blipFill>
          <a:blip r:embed="rId2"/>
          <a:stretch>
            <a:fillRect/>
          </a:stretch>
        </p:blipFill>
        <p:spPr>
          <a:xfrm>
            <a:off x="914400" y="1981200"/>
            <a:ext cx="4854575" cy="3392805"/>
          </a:xfrm>
          <a:prstGeom prst="rect">
            <a:avLst/>
          </a:prstGeom>
        </p:spPr>
      </p:pic>
      <p:pic>
        <p:nvPicPr>
          <p:cNvPr id="17" name="Picture 16"/>
          <p:cNvPicPr>
            <a:picLocks noChangeAspect="1"/>
          </p:cNvPicPr>
          <p:nvPr/>
        </p:nvPicPr>
        <p:blipFill>
          <a:blip r:embed="rId3"/>
          <a:stretch>
            <a:fillRect/>
          </a:stretch>
        </p:blipFill>
        <p:spPr>
          <a:xfrm>
            <a:off x="6275705" y="1981200"/>
            <a:ext cx="5561330" cy="3199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p:cNvPicPr>
            <a:picLocks noChangeAspect="1"/>
          </p:cNvPicPr>
          <p:nvPr/>
        </p:nvPicPr>
        <p:blipFill>
          <a:blip r:embed="rId2"/>
          <a:stretch>
            <a:fillRect/>
          </a:stretch>
        </p:blipFill>
        <p:spPr>
          <a:xfrm>
            <a:off x="1371600" y="2362200"/>
            <a:ext cx="9291955" cy="2178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 Box 2"/>
          <p:cNvSpPr txBox="1"/>
          <p:nvPr/>
        </p:nvSpPr>
        <p:spPr>
          <a:xfrm>
            <a:off x="1143000" y="2133600"/>
            <a:ext cx="10302240" cy="2861310"/>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In conclusion, the proposed ticket booking system for government ration shops presents a comprehensive solution to the challenges faced in provision distribution, particularly amidst scenarios of overcrowding and public health crises. By leveraging advanced data structures, authentication mechanisms, and cloud-based infrastructure, the system streamlines operations, optimizes resource allocation, and enhances user experience. Through rigorous testing and stakeholder engagement, the system ensures reliability, security, and scalability, laying the groundwork for transformative advancements in ration shop management. With its emphasis on efficiency, safety, and equitable access to essential provisions, the ticket booking system promises to revolutionize the way government ration shops serve communities, fostering resilience and well-being in times of need.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1396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ALGORITHM </vt:lpstr>
      <vt:lpstr>DEPLOYMENT </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Srihari M</dc:creator>
  <cp:lastModifiedBy>udisten ravikumar</cp:lastModifiedBy>
  <cp:revision>9</cp:revision>
  <dcterms:created xsi:type="dcterms:W3CDTF">2024-04-25T15:16:47Z</dcterms:created>
  <dcterms:modified xsi:type="dcterms:W3CDTF">2024-05-01T05:23:09Z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0733CDC5485749A494177BCBEBC5DDAE_12</vt:lpwstr>
  </property>
  <property fmtid="{D5CDD505-2E9C-101B-9397-08002B2CF9AE}" pid="5" name="KSOProductBuildVer">
    <vt:lpwstr>1033-12.2.0.16731</vt:lpwstr>
  </property>
</Properties>
</file>