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handoutMasterIdLst>
    <p:handoutMasterId r:id="rId10"/>
  </p:handoutMasterIdLst>
  <p:sldIdLst>
    <p:sldId id="270" r:id="rId2"/>
    <p:sldId id="271" r:id="rId3"/>
    <p:sldId id="283" r:id="rId4"/>
    <p:sldId id="284" r:id="rId5"/>
    <p:sldId id="285" r:id="rId6"/>
    <p:sldId id="286" r:id="rId7"/>
    <p:sldId id="28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3" d="2"/>
        <a:sy n="3" d="2"/>
      </p:scale>
      <p:origin x="0" y="0"/>
    </p:cViewPr>
  </p:notesTextViewPr>
  <p:notesViewPr>
    <p:cSldViewPr snapToGrid="0">
      <p:cViewPr varScale="1">
        <p:scale>
          <a:sx n="76" d="100"/>
          <a:sy n="76" d="100"/>
        </p:scale>
        <p:origin x="253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700FC0-9E7A-4C53-8A3B-3C3C9A736C42}" type="datetimeFigureOut">
              <a:rPr lang="en-US" smtClean="0"/>
              <a:t>10/26/2025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48944F-81ED-4843-A3E6-D41A6908762D}" type="slidenum">
              <a:rPr lang="en-US" smtClean="0"/>
              <a:t>‹#›</a:t>
            </a:fld>
            <a:endParaRPr lang="en-US"/>
          </a:p>
        </p:txBody>
      </p:sp>
    </p:spTree>
    <p:extLst>
      <p:ext uri="{BB962C8B-B14F-4D97-AF65-F5344CB8AC3E}">
        <p14:creationId xmlns:p14="http://schemas.microsoft.com/office/powerpoint/2010/main" val="1450714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F122B6-E47E-4A80-A9F3-23FD10D674FE}" type="datetimeFigureOut">
              <a:rPr lang="en-US" smtClean="0"/>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1C5CE-222C-4659-9A99-B99FC42AF6EC}" type="slidenum">
              <a:rPr lang="en-US" smtClean="0"/>
              <a:t>‹#›</a:t>
            </a:fld>
            <a:endParaRPr lang="en-US"/>
          </a:p>
        </p:txBody>
      </p:sp>
    </p:spTree>
    <p:extLst>
      <p:ext uri="{BB962C8B-B14F-4D97-AF65-F5344CB8AC3E}">
        <p14:creationId xmlns:p14="http://schemas.microsoft.com/office/powerpoint/2010/main" val="2212527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66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8"/>
          <p:cNvSpPr>
            <a:spLocks noGrp="1"/>
          </p:cNvSpPr>
          <p:nvPr>
            <p:ph type="ftr" sz="quarter" idx="12"/>
          </p:nvPr>
        </p:nvSpPr>
        <p:spPr/>
        <p:txBody>
          <a:bodyPr/>
          <a:lstStyle>
            <a:lvl1pPr>
              <a:defRPr>
                <a:solidFill>
                  <a:schemeClr val="tx1"/>
                </a:solidFill>
              </a:defRPr>
            </a:lvl1pPr>
          </a:lstStyle>
          <a:p>
            <a:r>
              <a:rPr lang="en-US" dirty="0"/>
              <a:t>Add a footer</a:t>
            </a:r>
          </a:p>
        </p:txBody>
      </p:sp>
      <p:sp>
        <p:nvSpPr>
          <p:cNvPr id="7" name="Date Placeholder 6"/>
          <p:cNvSpPr>
            <a:spLocks noGrp="1"/>
          </p:cNvSpPr>
          <p:nvPr>
            <p:ph type="dt" sz="half" idx="10"/>
          </p:nvPr>
        </p:nvSpPr>
        <p:spPr/>
        <p:txBody>
          <a:bodyPr/>
          <a:lstStyle>
            <a:lvl1pPr>
              <a:defRPr>
                <a:solidFill>
                  <a:schemeClr val="tx1"/>
                </a:solidFill>
              </a:defRPr>
            </a:lvl1pPr>
          </a:lstStyle>
          <a:p>
            <a:fld id="{349BF3EA-1A78-4F07-BDC0-C8A1BD461199}" type="datetimeFigureOut">
              <a:rPr lang="en-US" smtClean="0"/>
              <a:pPr/>
              <a:t>10/26/2025</a:t>
            </a:fld>
            <a:endParaRPr lang="en-US"/>
          </a:p>
        </p:txBody>
      </p:sp>
      <p:sp>
        <p:nvSpPr>
          <p:cNvPr id="8" name="Slide Number Placeholder 7"/>
          <p:cNvSpPr>
            <a:spLocks noGrp="1"/>
          </p:cNvSpPr>
          <p:nvPr>
            <p:ph type="sldNum" sz="quarter" idx="11"/>
          </p:nvPr>
        </p:nvSpPr>
        <p:spPr/>
        <p:txBody>
          <a:bodyPr/>
          <a:lstStyle>
            <a:lvl1pPr>
              <a:defRPr>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2794820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10/26/2025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72995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effectLst/>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10/26/2025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1199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buFont typeface="Arial" pitchFamily="34" charset="0"/>
              <a:buChar cha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10/26/2025</a:t>
            </a:fld>
            <a:endParaRPr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81064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latin typeface="+mj-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10/26/2025</a:t>
            </a:fld>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1568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10/26/2025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3333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effectLst/>
              </a:defRPr>
            </a:lvl1pPr>
          </a:lstStyle>
          <a:p>
            <a:r>
              <a:rPr lang="en-US"/>
              <a:t>Click to edit Master title style</a:t>
            </a:r>
            <a:endParaRPr lang="en-US" dirty="0"/>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10/26/2025</a:t>
            </a:fld>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24459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625"/>
            <a:ext cx="10972800" cy="1600200"/>
          </a:xfrm>
        </p:spPr>
        <p:txBody>
          <a:bodyPr/>
          <a:lstStyle>
            <a:lvl1pPr>
              <a:defRPr>
                <a:effectLst/>
              </a:defRPr>
            </a:lvl1p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10/26/2025</a:t>
            </a:fld>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6798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10/26/2025</a:t>
            </a:fld>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54600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10/26/2025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78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effectLst/>
              </a:defRPr>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10/26/2025</a:t>
            </a:fld>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65547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2">
        <a:schemeClr val="bg2"/>
      </p:bgRef>
    </p:bg>
    <p:spTree>
      <p:nvGrpSpPr>
        <p:cNvPr id="1" name=""/>
        <p:cNvGrpSpPr/>
        <p:nvPr/>
      </p:nvGrpSpPr>
      <p:grpSpPr>
        <a:xfrm>
          <a:off x="0" y="0"/>
          <a:ext cx="0" cy="0"/>
          <a:chOff x="0" y="0"/>
          <a:chExt cx="0" cy="0"/>
        </a:xfrm>
      </p:grpSpPr>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tx1">
                  <a:lumMod val="65000"/>
                  <a:lumOff val="35000"/>
                </a:schemeClr>
              </a:solidFill>
              <a:latin typeface="+mn-lt"/>
              <a:ea typeface="+mn-ea"/>
              <a:cs typeface="+mn-cs"/>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65000"/>
                  <a:lumOff val="35000"/>
                </a:schemeClr>
              </a:solidFill>
            </a:endParaRPr>
          </a:p>
        </p:txBody>
      </p:sp>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solidFill>
                <a:latin typeface="Century Gothic" pitchFamily="34" charset="0"/>
              </a:defRPr>
            </a:lvl1pPr>
          </a:lstStyle>
          <a:p>
            <a:r>
              <a:rPr lang="en-US" dirty="0"/>
              <a:t>Add a footer</a:t>
            </a:r>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solidFill>
                <a:latin typeface="Century Gothic" pitchFamily="34" charset="0"/>
              </a:defRPr>
            </a:lvl1pPr>
          </a:lstStyle>
          <a:p>
            <a:fld id="{349BF3EA-1A78-4F07-BDC0-C8A1BD461199}" type="datetimeFigureOut">
              <a:rPr lang="en-US" smtClean="0"/>
              <a:pPr/>
              <a:t>10/26/2025</a:t>
            </a:fld>
            <a:endParaRPr lang="en-US" dirty="0"/>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solidFill>
                <a:latin typeface="Century Gothic" pitchFamily="34" charset="0"/>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30122519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ts val="4800"/>
        </a:lnSpc>
        <a:spcBef>
          <a:spcPct val="0"/>
        </a:spcBef>
        <a:buNone/>
        <a:defRPr sz="4800" kern="1200">
          <a:solidFill>
            <a:schemeClr val="tx2"/>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199"/>
            <a:ext cx="10363200" cy="1447801"/>
          </a:xfrm>
        </p:spPr>
        <p:txBody>
          <a:bodyPr/>
          <a:lstStyle/>
          <a:p>
            <a:r>
              <a:rPr lang="en-US" dirty="0">
                <a:solidFill>
                  <a:srgbClr val="7030A0"/>
                </a:solidFill>
              </a:rPr>
              <a:t>Good Cabs Project</a:t>
            </a:r>
          </a:p>
        </p:txBody>
      </p:sp>
      <p:sp>
        <p:nvSpPr>
          <p:cNvPr id="5" name="Subtitle 4">
            <a:extLst>
              <a:ext uri="{FF2B5EF4-FFF2-40B4-BE49-F238E27FC236}">
                <a16:creationId xmlns:a16="http://schemas.microsoft.com/office/drawing/2014/main" id="{B058A84F-F1B6-3F52-D909-1595E8B1E848}"/>
              </a:ext>
            </a:extLst>
          </p:cNvPr>
          <p:cNvSpPr>
            <a:spLocks noGrp="1"/>
          </p:cNvSpPr>
          <p:nvPr>
            <p:ph type="subTitle" idx="1"/>
          </p:nvPr>
        </p:nvSpPr>
        <p:spPr>
          <a:xfrm>
            <a:off x="1828800" y="2209800"/>
            <a:ext cx="8534400" cy="1219200"/>
          </a:xfrm>
        </p:spPr>
        <p:txBody>
          <a:bodyPr>
            <a:normAutofit/>
          </a:bodyPr>
          <a:lstStyle/>
          <a:p>
            <a:r>
              <a:rPr lang="en-US" dirty="0">
                <a:solidFill>
                  <a:srgbClr val="00B0F0"/>
                </a:solidFill>
              </a:rPr>
              <a:t>Transportation and Mobility Domain</a:t>
            </a:r>
          </a:p>
        </p:txBody>
      </p:sp>
      <p:sp>
        <p:nvSpPr>
          <p:cNvPr id="6" name="TextBox 5">
            <a:extLst>
              <a:ext uri="{FF2B5EF4-FFF2-40B4-BE49-F238E27FC236}">
                <a16:creationId xmlns:a16="http://schemas.microsoft.com/office/drawing/2014/main" id="{551EF2CA-44E9-DDBD-D095-4CDA4E8D448F}"/>
              </a:ext>
            </a:extLst>
          </p:cNvPr>
          <p:cNvSpPr txBox="1"/>
          <p:nvPr/>
        </p:nvSpPr>
        <p:spPr>
          <a:xfrm>
            <a:off x="845574" y="3087329"/>
            <a:ext cx="10510684" cy="646331"/>
          </a:xfrm>
          <a:prstGeom prst="rect">
            <a:avLst/>
          </a:prstGeom>
          <a:noFill/>
        </p:spPr>
        <p:txBody>
          <a:bodyPr wrap="square" rtlCol="0">
            <a:spAutoFit/>
          </a:bodyPr>
          <a:lstStyle/>
          <a:p>
            <a:r>
              <a:rPr lang="en-US" dirty="0"/>
              <a:t>			SQL Screenshots for ADHOC Business Requests</a:t>
            </a:r>
          </a:p>
          <a:p>
            <a:r>
              <a:rPr lang="en-US" dirty="0"/>
              <a:t>			                            </a:t>
            </a:r>
          </a:p>
        </p:txBody>
      </p:sp>
    </p:spTree>
    <p:extLst>
      <p:ext uri="{BB962C8B-B14F-4D97-AF65-F5344CB8AC3E}">
        <p14:creationId xmlns:p14="http://schemas.microsoft.com/office/powerpoint/2010/main" val="109635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Request 1</a:t>
            </a:r>
          </a:p>
        </p:txBody>
      </p:sp>
      <p:sp>
        <p:nvSpPr>
          <p:cNvPr id="3" name="Content Placeholder 2"/>
          <p:cNvSpPr>
            <a:spLocks noGrp="1"/>
          </p:cNvSpPr>
          <p:nvPr>
            <p:ph idx="1"/>
          </p:nvPr>
        </p:nvSpPr>
        <p:spPr>
          <a:xfrm>
            <a:off x="609600" y="1600202"/>
            <a:ext cx="10972800" cy="1428133"/>
          </a:xfrm>
        </p:spPr>
        <p:txBody>
          <a:bodyPr>
            <a:normAutofit/>
          </a:bodyPr>
          <a:lstStyle/>
          <a:p>
            <a:pPr marL="0" indent="0">
              <a:buNone/>
            </a:pPr>
            <a:r>
              <a:rPr lang="en-US" sz="2000" dirty="0"/>
              <a:t>City-Level Fare and Trip Summary Report : Generate a report that displays the total trips, average fare per km, average fare per trip, and the percentage contribution of each city’s trips to the overall trips. This report will help in assessing trip volume, pricing efficiency, and each city’s contribution to the overall trip count. </a:t>
            </a:r>
          </a:p>
        </p:txBody>
      </p:sp>
      <p:pic>
        <p:nvPicPr>
          <p:cNvPr id="5" name="Picture 4" descr="A screenshot of a computer&#10;&#10;AI-generated content may be incorrect.">
            <a:extLst>
              <a:ext uri="{FF2B5EF4-FFF2-40B4-BE49-F238E27FC236}">
                <a16:creationId xmlns:a16="http://schemas.microsoft.com/office/drawing/2014/main" id="{ED3ABC0F-A424-FB2E-4964-A0C23CE8E6EF}"/>
              </a:ext>
            </a:extLst>
          </p:cNvPr>
          <p:cNvPicPr>
            <a:picLocks noChangeAspect="1"/>
          </p:cNvPicPr>
          <p:nvPr/>
        </p:nvPicPr>
        <p:blipFill>
          <a:blip r:embed="rId2"/>
          <a:stretch>
            <a:fillRect/>
          </a:stretch>
        </p:blipFill>
        <p:spPr>
          <a:xfrm>
            <a:off x="699144" y="3429000"/>
            <a:ext cx="10793711" cy="2969342"/>
          </a:xfrm>
          <a:prstGeom prst="rect">
            <a:avLst/>
          </a:prstGeom>
        </p:spPr>
      </p:pic>
    </p:spTree>
    <p:extLst>
      <p:ext uri="{BB962C8B-B14F-4D97-AF65-F5344CB8AC3E}">
        <p14:creationId xmlns:p14="http://schemas.microsoft.com/office/powerpoint/2010/main" val="341052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D26C2-20A7-C426-0B8F-AB94BB8AF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A731F-2CF3-EA80-FCCE-A15EFCC53C8F}"/>
              </a:ext>
            </a:extLst>
          </p:cNvPr>
          <p:cNvSpPr>
            <a:spLocks noGrp="1"/>
          </p:cNvSpPr>
          <p:nvPr>
            <p:ph type="title"/>
          </p:nvPr>
        </p:nvSpPr>
        <p:spPr/>
        <p:txBody>
          <a:bodyPr/>
          <a:lstStyle/>
          <a:p>
            <a:r>
              <a:rPr lang="en-US" dirty="0"/>
              <a:t>Business Request 2</a:t>
            </a:r>
          </a:p>
        </p:txBody>
      </p:sp>
      <p:sp>
        <p:nvSpPr>
          <p:cNvPr id="3" name="Content Placeholder 2">
            <a:extLst>
              <a:ext uri="{FF2B5EF4-FFF2-40B4-BE49-F238E27FC236}">
                <a16:creationId xmlns:a16="http://schemas.microsoft.com/office/drawing/2014/main" id="{EC3E49D4-21F5-2BA3-8C4F-FB6E50D1ADCE}"/>
              </a:ext>
            </a:extLst>
          </p:cNvPr>
          <p:cNvSpPr>
            <a:spLocks noGrp="1"/>
          </p:cNvSpPr>
          <p:nvPr>
            <p:ph idx="1"/>
          </p:nvPr>
        </p:nvSpPr>
        <p:spPr>
          <a:xfrm>
            <a:off x="609600" y="1600202"/>
            <a:ext cx="10972800" cy="1929580"/>
          </a:xfrm>
        </p:spPr>
        <p:txBody>
          <a:bodyPr>
            <a:normAutofit fontScale="85000" lnSpcReduction="10000"/>
          </a:bodyPr>
          <a:lstStyle/>
          <a:p>
            <a:pPr marL="0" indent="0">
              <a:buNone/>
            </a:pPr>
            <a:r>
              <a:rPr lang="en-US" dirty="0"/>
              <a:t>Monthly City-Level Trips Target Performance Report : Generate a report that evaluates the target performance for trips at the monthly and city level. For each city and month, compare the actual total trips with the target trips and categorize the performance as follows: If actual trips are greater than target trips, mark it as "Above Target". If actual trips are less than or equal to target trips, mark it as "Below Target". Additionally, calculate the % difference between actual and target trips to quantify the performance gap. </a:t>
            </a:r>
          </a:p>
        </p:txBody>
      </p:sp>
      <p:pic>
        <p:nvPicPr>
          <p:cNvPr id="6" name="Picture 5" descr="A screenshot of a computer&#10;&#10;AI-generated content may be incorrect.">
            <a:extLst>
              <a:ext uri="{FF2B5EF4-FFF2-40B4-BE49-F238E27FC236}">
                <a16:creationId xmlns:a16="http://schemas.microsoft.com/office/drawing/2014/main" id="{4D15218C-B1BD-09ED-F1E9-D2A19E111D24}"/>
              </a:ext>
            </a:extLst>
          </p:cNvPr>
          <p:cNvPicPr>
            <a:picLocks noChangeAspect="1"/>
          </p:cNvPicPr>
          <p:nvPr/>
        </p:nvPicPr>
        <p:blipFill>
          <a:blip r:embed="rId2"/>
          <a:stretch>
            <a:fillRect/>
          </a:stretch>
        </p:blipFill>
        <p:spPr>
          <a:xfrm>
            <a:off x="737419" y="3529782"/>
            <a:ext cx="10579508" cy="2733524"/>
          </a:xfrm>
          <a:prstGeom prst="rect">
            <a:avLst/>
          </a:prstGeom>
        </p:spPr>
      </p:pic>
    </p:spTree>
    <p:extLst>
      <p:ext uri="{BB962C8B-B14F-4D97-AF65-F5344CB8AC3E}">
        <p14:creationId xmlns:p14="http://schemas.microsoft.com/office/powerpoint/2010/main" val="3829121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EE0E5-47B6-78DE-AE46-878020C6C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D7E0C-5BF2-9C6E-1C6E-B432C0B2583D}"/>
              </a:ext>
            </a:extLst>
          </p:cNvPr>
          <p:cNvSpPr>
            <a:spLocks noGrp="1"/>
          </p:cNvSpPr>
          <p:nvPr>
            <p:ph type="title"/>
          </p:nvPr>
        </p:nvSpPr>
        <p:spPr/>
        <p:txBody>
          <a:bodyPr/>
          <a:lstStyle/>
          <a:p>
            <a:r>
              <a:rPr lang="en-US" dirty="0"/>
              <a:t>Business Request 3</a:t>
            </a:r>
          </a:p>
        </p:txBody>
      </p:sp>
      <p:sp>
        <p:nvSpPr>
          <p:cNvPr id="3" name="Content Placeholder 2">
            <a:extLst>
              <a:ext uri="{FF2B5EF4-FFF2-40B4-BE49-F238E27FC236}">
                <a16:creationId xmlns:a16="http://schemas.microsoft.com/office/drawing/2014/main" id="{CD2FAE4F-EC57-7350-A0F6-20EF308F2879}"/>
              </a:ext>
            </a:extLst>
          </p:cNvPr>
          <p:cNvSpPr>
            <a:spLocks noGrp="1"/>
          </p:cNvSpPr>
          <p:nvPr>
            <p:ph idx="1"/>
          </p:nvPr>
        </p:nvSpPr>
        <p:spPr>
          <a:xfrm>
            <a:off x="609600" y="1600202"/>
            <a:ext cx="10972800" cy="1929580"/>
          </a:xfrm>
        </p:spPr>
        <p:txBody>
          <a:bodyPr>
            <a:normAutofit fontScale="92500" lnSpcReduction="10000"/>
          </a:bodyPr>
          <a:lstStyle/>
          <a:p>
            <a:pPr marL="0" indent="0">
              <a:buNone/>
            </a:pPr>
            <a:r>
              <a:rPr lang="en-US" dirty="0"/>
              <a:t>City-Level Repeat Passenger Trip Frequency Report : Calculate the percentage of repeat passengers who took 2 trips, 3 trips, and so on, up to 10 trips. Each column should represent a trip count category, displaying the percentage of repeat passengers who fall into that category out of the total repeat passengers for that city. This report will help identify cities with high repeat trip frequency, which can indicate strong customer loyalty or frequent usage patterns.</a:t>
            </a:r>
          </a:p>
        </p:txBody>
      </p:sp>
      <p:pic>
        <p:nvPicPr>
          <p:cNvPr id="5" name="Picture 4" descr="A screenshot of a screen&#10;&#10;AI-generated content may be incorrect.">
            <a:extLst>
              <a:ext uri="{FF2B5EF4-FFF2-40B4-BE49-F238E27FC236}">
                <a16:creationId xmlns:a16="http://schemas.microsoft.com/office/drawing/2014/main" id="{BACB6B96-98FE-E5DB-EEF0-120A037954C7}"/>
              </a:ext>
            </a:extLst>
          </p:cNvPr>
          <p:cNvPicPr>
            <a:picLocks noChangeAspect="1"/>
          </p:cNvPicPr>
          <p:nvPr/>
        </p:nvPicPr>
        <p:blipFill>
          <a:blip r:embed="rId2"/>
          <a:stretch>
            <a:fillRect/>
          </a:stretch>
        </p:blipFill>
        <p:spPr>
          <a:xfrm>
            <a:off x="719142" y="3529781"/>
            <a:ext cx="10705942" cy="2829123"/>
          </a:xfrm>
          <a:prstGeom prst="rect">
            <a:avLst/>
          </a:prstGeom>
        </p:spPr>
      </p:pic>
    </p:spTree>
    <p:extLst>
      <p:ext uri="{BB962C8B-B14F-4D97-AF65-F5344CB8AC3E}">
        <p14:creationId xmlns:p14="http://schemas.microsoft.com/office/powerpoint/2010/main" val="187153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05A1-76C4-7E00-C1AB-257B25F81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FA1C8-F4FA-58EB-0AB0-96AF5152ABCC}"/>
              </a:ext>
            </a:extLst>
          </p:cNvPr>
          <p:cNvSpPr>
            <a:spLocks noGrp="1"/>
          </p:cNvSpPr>
          <p:nvPr>
            <p:ph type="title"/>
          </p:nvPr>
        </p:nvSpPr>
        <p:spPr/>
        <p:txBody>
          <a:bodyPr/>
          <a:lstStyle/>
          <a:p>
            <a:r>
              <a:rPr lang="en-US" dirty="0"/>
              <a:t>Business Request 4</a:t>
            </a:r>
          </a:p>
        </p:txBody>
      </p:sp>
      <p:sp>
        <p:nvSpPr>
          <p:cNvPr id="3" name="Content Placeholder 2">
            <a:extLst>
              <a:ext uri="{FF2B5EF4-FFF2-40B4-BE49-F238E27FC236}">
                <a16:creationId xmlns:a16="http://schemas.microsoft.com/office/drawing/2014/main" id="{E6A522C4-E48B-5FBF-1477-546F427001DA}"/>
              </a:ext>
            </a:extLst>
          </p:cNvPr>
          <p:cNvSpPr>
            <a:spLocks noGrp="1"/>
          </p:cNvSpPr>
          <p:nvPr>
            <p:ph idx="1"/>
          </p:nvPr>
        </p:nvSpPr>
        <p:spPr>
          <a:xfrm>
            <a:off x="609600" y="1600202"/>
            <a:ext cx="10972800" cy="1929580"/>
          </a:xfrm>
        </p:spPr>
        <p:txBody>
          <a:bodyPr>
            <a:normAutofit/>
          </a:bodyPr>
          <a:lstStyle/>
          <a:p>
            <a:pPr marL="0" indent="0">
              <a:buNone/>
            </a:pPr>
            <a:r>
              <a:rPr lang="en-US" sz="2000" dirty="0"/>
              <a:t>Identify Cities with Highest and Lowest Total New Passengers  : Generate a report that calculates the total new passengers for each city and ranks them based on this value. Identify the top 3 cities with the highest number of new passengers as well as the bottom 3 cities with the lowest number of new passengers, </a:t>
            </a:r>
            <a:r>
              <a:rPr lang="en-US" sz="2000" dirty="0" err="1"/>
              <a:t>categorising</a:t>
            </a:r>
            <a:r>
              <a:rPr lang="en-US" sz="2000" dirty="0"/>
              <a:t> them as "Top 3" or "Bottom 3" accordingly. </a:t>
            </a:r>
          </a:p>
        </p:txBody>
      </p:sp>
      <p:pic>
        <p:nvPicPr>
          <p:cNvPr id="5" name="Picture 4" descr="A screenshot of a computer&#10;&#10;AI-generated content may be incorrect.">
            <a:extLst>
              <a:ext uri="{FF2B5EF4-FFF2-40B4-BE49-F238E27FC236}">
                <a16:creationId xmlns:a16="http://schemas.microsoft.com/office/drawing/2014/main" id="{81725528-D8A1-E009-08DF-8DA6CA6BCEA3}"/>
              </a:ext>
            </a:extLst>
          </p:cNvPr>
          <p:cNvPicPr>
            <a:picLocks noChangeAspect="1"/>
          </p:cNvPicPr>
          <p:nvPr/>
        </p:nvPicPr>
        <p:blipFill>
          <a:blip r:embed="rId2"/>
          <a:stretch>
            <a:fillRect/>
          </a:stretch>
        </p:blipFill>
        <p:spPr>
          <a:xfrm>
            <a:off x="3828545" y="3053188"/>
            <a:ext cx="4534910" cy="3233633"/>
          </a:xfrm>
          <a:prstGeom prst="rect">
            <a:avLst/>
          </a:prstGeom>
        </p:spPr>
      </p:pic>
    </p:spTree>
    <p:extLst>
      <p:ext uri="{BB962C8B-B14F-4D97-AF65-F5344CB8AC3E}">
        <p14:creationId xmlns:p14="http://schemas.microsoft.com/office/powerpoint/2010/main" val="28043847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05CB5-07E3-8514-2384-8B517C340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15F62-A150-4CFA-D4C9-F9564D5A0809}"/>
              </a:ext>
            </a:extLst>
          </p:cNvPr>
          <p:cNvSpPr>
            <a:spLocks noGrp="1"/>
          </p:cNvSpPr>
          <p:nvPr>
            <p:ph type="title"/>
          </p:nvPr>
        </p:nvSpPr>
        <p:spPr/>
        <p:txBody>
          <a:bodyPr/>
          <a:lstStyle/>
          <a:p>
            <a:r>
              <a:rPr lang="en-US" dirty="0"/>
              <a:t>Business Request 5</a:t>
            </a:r>
          </a:p>
        </p:txBody>
      </p:sp>
      <p:sp>
        <p:nvSpPr>
          <p:cNvPr id="3" name="Content Placeholder 2">
            <a:extLst>
              <a:ext uri="{FF2B5EF4-FFF2-40B4-BE49-F238E27FC236}">
                <a16:creationId xmlns:a16="http://schemas.microsoft.com/office/drawing/2014/main" id="{2A7B9DAA-E2B1-0906-38F0-ED27A0907950}"/>
              </a:ext>
            </a:extLst>
          </p:cNvPr>
          <p:cNvSpPr>
            <a:spLocks noGrp="1"/>
          </p:cNvSpPr>
          <p:nvPr>
            <p:ph idx="1"/>
          </p:nvPr>
        </p:nvSpPr>
        <p:spPr>
          <a:xfrm>
            <a:off x="609600" y="1600202"/>
            <a:ext cx="10972800" cy="1929580"/>
          </a:xfrm>
        </p:spPr>
        <p:txBody>
          <a:bodyPr>
            <a:normAutofit/>
          </a:bodyPr>
          <a:lstStyle/>
          <a:p>
            <a:pPr marL="0" indent="0">
              <a:buNone/>
            </a:pPr>
            <a:r>
              <a:rPr lang="en-US" sz="2000" dirty="0"/>
              <a:t>Identify Month with Highest Revenue for Each City : Generate a report that identifies the month with the highest revenue for each city. For each city, display the </a:t>
            </a:r>
            <a:r>
              <a:rPr lang="en-US" sz="2000" dirty="0" err="1"/>
              <a:t>month_name</a:t>
            </a:r>
            <a:r>
              <a:rPr lang="en-US" sz="2000" dirty="0"/>
              <a:t>, the revenue amount for that month, and the percentage contribution of that month’s revenue to the city’s total revenue. </a:t>
            </a:r>
          </a:p>
        </p:txBody>
      </p:sp>
      <p:pic>
        <p:nvPicPr>
          <p:cNvPr id="6" name="Picture 5" descr="A screenshot of a data&#10;&#10;AI-generated content may be incorrect.">
            <a:extLst>
              <a:ext uri="{FF2B5EF4-FFF2-40B4-BE49-F238E27FC236}">
                <a16:creationId xmlns:a16="http://schemas.microsoft.com/office/drawing/2014/main" id="{AD8878D5-5A6A-C20E-987E-CA2291051288}"/>
              </a:ext>
            </a:extLst>
          </p:cNvPr>
          <p:cNvPicPr>
            <a:picLocks noChangeAspect="1"/>
          </p:cNvPicPr>
          <p:nvPr/>
        </p:nvPicPr>
        <p:blipFill>
          <a:blip r:embed="rId2"/>
          <a:stretch>
            <a:fillRect/>
          </a:stretch>
        </p:blipFill>
        <p:spPr>
          <a:xfrm>
            <a:off x="3706761" y="2884815"/>
            <a:ext cx="4680155" cy="3555314"/>
          </a:xfrm>
          <a:prstGeom prst="rect">
            <a:avLst/>
          </a:prstGeom>
        </p:spPr>
      </p:pic>
    </p:spTree>
    <p:extLst>
      <p:ext uri="{BB962C8B-B14F-4D97-AF65-F5344CB8AC3E}">
        <p14:creationId xmlns:p14="http://schemas.microsoft.com/office/powerpoint/2010/main" val="412314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E9AA2-B020-08F3-0663-316D80B05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DE0CC-4493-8152-6E28-497725E606E2}"/>
              </a:ext>
            </a:extLst>
          </p:cNvPr>
          <p:cNvSpPr>
            <a:spLocks noGrp="1"/>
          </p:cNvSpPr>
          <p:nvPr>
            <p:ph type="title"/>
          </p:nvPr>
        </p:nvSpPr>
        <p:spPr/>
        <p:txBody>
          <a:bodyPr/>
          <a:lstStyle/>
          <a:p>
            <a:r>
              <a:rPr lang="en-US" dirty="0"/>
              <a:t>Business Request 6</a:t>
            </a:r>
          </a:p>
        </p:txBody>
      </p:sp>
      <p:sp>
        <p:nvSpPr>
          <p:cNvPr id="3" name="Content Placeholder 2">
            <a:extLst>
              <a:ext uri="{FF2B5EF4-FFF2-40B4-BE49-F238E27FC236}">
                <a16:creationId xmlns:a16="http://schemas.microsoft.com/office/drawing/2014/main" id="{68FAA0BA-347F-A56D-35CE-0FA84B55558C}"/>
              </a:ext>
            </a:extLst>
          </p:cNvPr>
          <p:cNvSpPr>
            <a:spLocks noGrp="1"/>
          </p:cNvSpPr>
          <p:nvPr>
            <p:ph idx="1"/>
          </p:nvPr>
        </p:nvSpPr>
        <p:spPr>
          <a:xfrm>
            <a:off x="609600" y="1600202"/>
            <a:ext cx="10972800" cy="1929580"/>
          </a:xfrm>
        </p:spPr>
        <p:txBody>
          <a:bodyPr>
            <a:normAutofit lnSpcReduction="10000"/>
          </a:bodyPr>
          <a:lstStyle/>
          <a:p>
            <a:pPr marL="0" indent="0">
              <a:buNone/>
            </a:pPr>
            <a:r>
              <a:rPr lang="en-US" sz="2000" dirty="0"/>
              <a:t>               Repeat Passenger Rate Analysis Generate a report that calculates two metrics: </a:t>
            </a:r>
          </a:p>
          <a:p>
            <a:pPr marL="0" indent="0">
              <a:buNone/>
            </a:pPr>
            <a:r>
              <a:rPr lang="en-US" sz="2000" dirty="0"/>
              <a:t> 1. Monthly Repeat Passenger Rate: Calculate the repeat passenger rate for each city and month by comparing the number of repeat passengers to the total passengers. </a:t>
            </a:r>
          </a:p>
          <a:p>
            <a:pPr marL="0" indent="0">
              <a:buNone/>
            </a:pPr>
            <a:r>
              <a:rPr lang="en-US" sz="2000" dirty="0"/>
              <a:t> 2. City-wide Repeat Passenger Rate: Calculate the overall repeat passenger rate for each city, considering all passengers across months. These metrics will provide insights into monthly repeat trends as well as the overall repeat </a:t>
            </a:r>
            <a:r>
              <a:rPr lang="en-US" sz="2000" dirty="0" err="1"/>
              <a:t>behaviour</a:t>
            </a:r>
            <a:r>
              <a:rPr lang="en-US" sz="2000" dirty="0"/>
              <a:t> for each city. </a:t>
            </a:r>
          </a:p>
        </p:txBody>
      </p:sp>
      <p:pic>
        <p:nvPicPr>
          <p:cNvPr id="6" name="Picture 5" descr="A screenshot of a data&#10;&#10;AI-generated content may be incorrect.">
            <a:extLst>
              <a:ext uri="{FF2B5EF4-FFF2-40B4-BE49-F238E27FC236}">
                <a16:creationId xmlns:a16="http://schemas.microsoft.com/office/drawing/2014/main" id="{89513CFA-564B-BB7E-4836-F574E327052A}"/>
              </a:ext>
            </a:extLst>
          </p:cNvPr>
          <p:cNvPicPr>
            <a:picLocks noChangeAspect="1"/>
          </p:cNvPicPr>
          <p:nvPr/>
        </p:nvPicPr>
        <p:blipFill>
          <a:blip r:embed="rId2"/>
          <a:stretch>
            <a:fillRect/>
          </a:stretch>
        </p:blipFill>
        <p:spPr>
          <a:xfrm>
            <a:off x="875071" y="3529781"/>
            <a:ext cx="10382864" cy="2979173"/>
          </a:xfrm>
          <a:prstGeom prst="rect">
            <a:avLst/>
          </a:prstGeom>
        </p:spPr>
      </p:pic>
    </p:spTree>
    <p:extLst>
      <p:ext uri="{BB962C8B-B14F-4D97-AF65-F5344CB8AC3E}">
        <p14:creationId xmlns:p14="http://schemas.microsoft.com/office/powerpoint/2010/main" val="31152460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any background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spDef>
      <a:spPr>
        <a:solidFill>
          <a:schemeClr val="tx2"/>
        </a:solidFill>
        <a:ln>
          <a:solidFill>
            <a:schemeClr val="tx2"/>
          </a:solid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ompany meeting presentation.potx" id="{77F2D8A2-507B-4878-B2FF-8D528D9C7FD9}" vid="{1CC704D5-A0BA-4179-BDE4-EF17843D99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Company meeting presentation</Template>
  <TotalTime>81</TotalTime>
  <Words>493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Courier New</vt:lpstr>
      <vt:lpstr>Palatino Linotype</vt:lpstr>
      <vt:lpstr>Company background presentation</vt:lpstr>
      <vt:lpstr>Good Cabs Project</vt:lpstr>
      <vt:lpstr>Business Request 1</vt:lpstr>
      <vt:lpstr>Business Request 2</vt:lpstr>
      <vt:lpstr>Business Request 3</vt:lpstr>
      <vt:lpstr>Business Request 4</vt:lpstr>
      <vt:lpstr>Business Request 5</vt:lpstr>
      <vt:lpstr>Business Request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 PC</dc:creator>
  <cp:lastModifiedBy>My PC</cp:lastModifiedBy>
  <cp:revision>4</cp:revision>
  <dcterms:created xsi:type="dcterms:W3CDTF">2025-10-26T15:24:51Z</dcterms:created>
  <dcterms:modified xsi:type="dcterms:W3CDTF">2025-10-26T16:46:03Z</dcterms:modified>
</cp:coreProperties>
</file>