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6" r:id="rId5"/>
    <p:sldId id="257" r:id="rId6"/>
    <p:sldId id="258" r:id="rId7"/>
    <p:sldId id="259" r:id="rId8"/>
    <p:sldId id="261" r:id="rId9"/>
    <p:sldId id="262" r:id="rId10"/>
    <p:sldId id="263" r:id="rId11"/>
    <p:sldId id="265" r:id="rId12"/>
    <p:sldId id="273" r:id="rId13"/>
    <p:sldId id="275" r:id="rId14"/>
    <p:sldId id="276" r:id="rId15"/>
    <p:sldId id="277" r:id="rId16"/>
    <p:sldId id="280"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E9FD03-17D0-4628-8850-972F1A5AF42A}" type="datetimeFigureOut">
              <a:rPr lang="en-IN"/>
              <a:pPr/>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5DA88-AA1F-4C1B-B434-16799B0B178A}" type="slidenum">
              <a:rPr lang="en-IN"/>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E9FD03-17D0-4628-8850-972F1A5AF42A}" type="datetimeFigureOut">
              <a:rPr lang="en-IN"/>
              <a:pPr/>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5DA88-AA1F-4C1B-B434-16799B0B178A}" type="slidenum">
              <a:rPr lang="en-IN"/>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B684-07B4-368D-9A5C-CA954EC9B7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BC42A6-7D68-6868-EC0C-67A5DA985B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23C1B-A194-C4C6-C3B1-584E64D161BC}"/>
              </a:ext>
            </a:extLst>
          </p:cNvPr>
          <p:cNvSpPr>
            <a:spLocks noGrp="1"/>
          </p:cNvSpPr>
          <p:nvPr>
            <p:ph type="dt" sz="half" idx="10"/>
          </p:nvPr>
        </p:nvSpPr>
        <p:spPr/>
        <p:txBody>
          <a:bodyPr/>
          <a:lstStyle/>
          <a:p>
            <a:fld id="{CC1B7B21-71EE-46B4-9898-439CC1AC0E1C}" type="datetimeFigureOut">
              <a:rPr lang="en-IN"/>
              <a:t>10-10-2024</a:t>
            </a:fld>
            <a:endParaRPr lang="en-IN"/>
          </a:p>
        </p:txBody>
      </p:sp>
      <p:sp>
        <p:nvSpPr>
          <p:cNvPr id="5" name="Footer Placeholder 4">
            <a:extLst>
              <a:ext uri="{FF2B5EF4-FFF2-40B4-BE49-F238E27FC236}">
                <a16:creationId xmlns:a16="http://schemas.microsoft.com/office/drawing/2014/main" id="{B9A05158-9533-8309-1436-927349347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36D71-FE02-34D8-E45F-491A9E36CAD5}"/>
              </a:ext>
            </a:extLst>
          </p:cNvPr>
          <p:cNvSpPr>
            <a:spLocks noGrp="1"/>
          </p:cNvSpPr>
          <p:nvPr>
            <p:ph type="sldNum" sz="quarter" idx="12"/>
          </p:nvPr>
        </p:nvSpPr>
        <p:spPr/>
        <p:txBody>
          <a:bodyPr/>
          <a:lstStyle/>
          <a:p>
            <a:fld id="{D9A5D27B-27F4-485B-8FAF-33C238C490EF}" type="slidenum">
              <a:rPr lang="en-IN"/>
              <a:t>‹#›</a:t>
            </a:fld>
            <a:endParaRPr lang="en-IN"/>
          </a:p>
        </p:txBody>
      </p:sp>
    </p:spTree>
    <p:extLst>
      <p:ext uri="{BB962C8B-B14F-4D97-AF65-F5344CB8AC3E}">
        <p14:creationId xmlns:p14="http://schemas.microsoft.com/office/powerpoint/2010/main" val="375792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a:pPr/>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4F3F-268D-9A28-C85A-53C97115C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38BDD5-0CC5-BA5B-1FF6-DD6169A05A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05146-7D57-7078-3587-0F76C50A5E7A}"/>
              </a:ext>
            </a:extLst>
          </p:cNvPr>
          <p:cNvSpPr>
            <a:spLocks noGrp="1"/>
          </p:cNvSpPr>
          <p:nvPr>
            <p:ph type="dt" sz="half" idx="10"/>
          </p:nvPr>
        </p:nvSpPr>
        <p:spPr/>
        <p:txBody>
          <a:bodyPr/>
          <a:lstStyle/>
          <a:p>
            <a:fld id="{0D82CF48-6B7F-421D-8C20-D94E2347EFC1}" type="datetimeFigureOut">
              <a:rPr lang="en-US"/>
              <a:pPr/>
              <a:t>10/10/2024</a:t>
            </a:fld>
            <a:endParaRPr lang="en-US"/>
          </a:p>
        </p:txBody>
      </p:sp>
      <p:sp>
        <p:nvSpPr>
          <p:cNvPr id="5" name="Footer Placeholder 4">
            <a:extLst>
              <a:ext uri="{FF2B5EF4-FFF2-40B4-BE49-F238E27FC236}">
                <a16:creationId xmlns:a16="http://schemas.microsoft.com/office/drawing/2014/main" id="{7A01FCB3-FC77-6F20-48B0-3ABB13E52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6922F-8A29-71CD-488C-FD3F3C5056FA}"/>
              </a:ext>
            </a:extLst>
          </p:cNvPr>
          <p:cNvSpPr>
            <a:spLocks noGrp="1"/>
          </p:cNvSpPr>
          <p:nvPr>
            <p:ph type="sldNum" sz="quarter" idx="12"/>
          </p:nvPr>
        </p:nvSpPr>
        <p:spPr/>
        <p:txBody>
          <a:bodyPr/>
          <a:lstStyle/>
          <a:p>
            <a:fld id="{226647BB-20F8-45C2-813D-7DEDFA96B263}" type="slidenum">
              <a:rPr lang="en-US"/>
              <a:pPr/>
              <a:t>‹#›</a:t>
            </a:fld>
            <a:endParaRPr lang="en-US"/>
          </a:p>
        </p:txBody>
      </p:sp>
    </p:spTree>
    <p:extLst>
      <p:ext uri="{BB962C8B-B14F-4D97-AF65-F5344CB8AC3E}">
        <p14:creationId xmlns:p14="http://schemas.microsoft.com/office/powerpoint/2010/main" val="24573888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FD03-17D0-4628-8850-972F1A5AF42A}" type="datetimeFigureOut">
              <a:rPr lang="en-IN"/>
              <a:pPr/>
              <a:t>10-10-2024</a:t>
            </a:fld>
            <a:endParaRPr lang="en-IN"/>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5DA88-AA1F-4C1B-B434-16799B0B178A}" type="slidenum">
              <a:rPr lang="en-IN"/>
              <a:pPr/>
              <a:t>‹#›</a:t>
            </a:fld>
            <a:endParaRPr lang="en-I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514C1-F5DB-782B-9110-399981AB3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BC5619-3811-4EB2-4BCC-5EB4304E6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55C7E-07BA-80E9-E2E5-89436EC1C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B7B21-71EE-46B4-9898-439CC1AC0E1C}" type="datetimeFigureOut">
              <a:rPr lang="en-IN"/>
              <a:t>10-10-2024</a:t>
            </a:fld>
            <a:endParaRPr lang="en-IN"/>
          </a:p>
        </p:txBody>
      </p:sp>
      <p:sp>
        <p:nvSpPr>
          <p:cNvPr id="5" name="Footer Placeholder 4">
            <a:extLst>
              <a:ext uri="{FF2B5EF4-FFF2-40B4-BE49-F238E27FC236}">
                <a16:creationId xmlns:a16="http://schemas.microsoft.com/office/drawing/2014/main" id="{6860B58A-9C2E-61BC-A221-72BCDA719B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694EDB-75D8-0E57-05A6-0C255A27E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5D27B-27F4-485B-8FAF-33C238C490EF}" type="slidenum">
              <a:rPr lang="en-IN"/>
              <a:t>‹#›</a:t>
            </a:fld>
            <a:endParaRPr lang="en-IN"/>
          </a:p>
        </p:txBody>
      </p:sp>
    </p:spTree>
    <p:extLst>
      <p:ext uri="{BB962C8B-B14F-4D97-AF65-F5344CB8AC3E}">
        <p14:creationId xmlns:p14="http://schemas.microsoft.com/office/powerpoint/2010/main" val="9021362"/>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a:pPr/>
              <a:t>10/10/2024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a:pPr/>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3E6176-F60C-6121-E301-CDC61FB65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FC1E53-5CA7-F727-5EC2-2AB821255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0C715-24B1-0AC8-A55C-7C414540F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2CF48-6B7F-421D-8C20-D94E2347EFC1}" type="datetimeFigureOut">
              <a:rPr lang="en-US"/>
              <a:pPr/>
              <a:t>10/10/2024</a:t>
            </a:fld>
            <a:endParaRPr lang="en-US"/>
          </a:p>
        </p:txBody>
      </p:sp>
      <p:sp>
        <p:nvSpPr>
          <p:cNvPr id="5" name="Footer Placeholder 4">
            <a:extLst>
              <a:ext uri="{FF2B5EF4-FFF2-40B4-BE49-F238E27FC236}">
                <a16:creationId xmlns:a16="http://schemas.microsoft.com/office/drawing/2014/main" id="{F7D140F6-F68F-D9BC-A8DD-E54C145775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1EB47E-86DF-B6FC-6138-C4A4B497D2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647BB-20F8-45C2-813D-7DEDFA96B263}" type="slidenum">
              <a:rPr lang="en-US"/>
              <a:pPr/>
              <a:t>‹#›</a:t>
            </a:fld>
            <a:endParaRPr lang="en-US"/>
          </a:p>
        </p:txBody>
      </p:sp>
    </p:spTree>
    <p:extLst>
      <p:ext uri="{BB962C8B-B14F-4D97-AF65-F5344CB8AC3E}">
        <p14:creationId xmlns:p14="http://schemas.microsoft.com/office/powerpoint/2010/main" val="537740170"/>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pngall.com/grocery-png/" TargetMode="External"/><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hyperlink" Target="https://creativecommons.org/licenses/by-nc/3.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6437" y="464235"/>
            <a:ext cx="10621109" cy="5447645"/>
          </a:xfrm>
          <a:prstGeom prst="rect">
            <a:avLst/>
          </a:prstGeom>
          <a:noFill/>
        </p:spPr>
        <p:txBody>
          <a:bodyPr wrap="square" rtlCol="0">
            <a:spAutoFit/>
          </a:bodyPr>
          <a:lstStyle/>
          <a:p>
            <a:endParaRPr lang="en-US" sz="2400" dirty="0">
              <a:latin typeface="Times New Roman" pitchFamily="18" charset="0"/>
              <a:cs typeface="Times New Roman" pitchFamily="18" charset="0"/>
            </a:endParaRPr>
          </a:p>
          <a:p>
            <a:r>
              <a:rPr lang="en-US" sz="2400">
                <a:latin typeface="Times New Roman" pitchFamily="18" charset="0"/>
                <a:cs typeface="Times New Roman" pitchFamily="18" charset="0"/>
              </a:rPr>
              <a:t>                                       </a:t>
            </a:r>
            <a:r>
              <a:rPr lang="en-US" sz="3600" b="1">
                <a:latin typeface="Times New Roman" pitchFamily="18" charset="0"/>
                <a:cs typeface="Times New Roman" pitchFamily="18" charset="0"/>
              </a:rPr>
              <a:t>GROCERY </a:t>
            </a:r>
            <a:r>
              <a:rPr lang="en-US" sz="3600" b="1" dirty="0">
                <a:latin typeface="Times New Roman" pitchFamily="18" charset="0"/>
                <a:cs typeface="Times New Roman" pitchFamily="18" charset="0"/>
              </a:rPr>
              <a:t>WEBAPP</a:t>
            </a:r>
          </a:p>
          <a:p>
            <a:endParaRPr lang="en-US" sz="2400" dirty="0">
              <a:latin typeface="Times New Roman" pitchFamily="18" charset="0"/>
              <a:cs typeface="Times New Roman" pitchFamily="18" charset="0"/>
            </a:endParaRPr>
          </a:p>
          <a:p>
            <a:r>
              <a:rPr lang="en-US" sz="2800" dirty="0">
                <a:latin typeface="Times New Roman" pitchFamily="18" charset="0"/>
                <a:cs typeface="Times New Roman" pitchFamily="18" charset="0"/>
              </a:rPr>
              <a:t>TEAM  MEMBERS :-</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NAMES                                             NM ID</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1.  VAISHNAVI.S                      85883882637D1BFAE064F87BCF1D724E</a:t>
            </a:r>
          </a:p>
          <a:p>
            <a:r>
              <a:rPr lang="en-US" sz="2400" dirty="0">
                <a:latin typeface="Times New Roman" pitchFamily="18" charset="0"/>
                <a:cs typeface="Times New Roman" pitchFamily="18" charset="0"/>
              </a:rPr>
              <a:t> 2.  VARSHA.R S                       210A698188BFB22AF0E47FD3ED2E3AAF </a:t>
            </a:r>
          </a:p>
          <a:p>
            <a:r>
              <a:rPr lang="en-US" sz="2400" dirty="0">
                <a:latin typeface="Times New Roman" pitchFamily="18" charset="0"/>
                <a:cs typeface="Times New Roman" pitchFamily="18" charset="0"/>
              </a:rPr>
              <a:t> 3.  VARALAKSHIMI.S            4E27DA124C2C12389E54108DC2A9D035 </a:t>
            </a:r>
          </a:p>
          <a:p>
            <a:r>
              <a:rPr lang="en-US" sz="2400" dirty="0">
                <a:latin typeface="Times New Roman" pitchFamily="18" charset="0"/>
                <a:cs typeface="Times New Roman" pitchFamily="18" charset="0"/>
              </a:rPr>
              <a:t> 4.  VEDHA SRI.V                     CE669BEF7AD638394BD44E4014161D8C </a:t>
            </a:r>
          </a:p>
          <a:p>
            <a:r>
              <a:rPr lang="en-US" sz="2400" dirty="0">
                <a:latin typeface="Times New Roman" pitchFamily="18" charset="0"/>
                <a:cs typeface="Times New Roman" pitchFamily="18" charset="0"/>
              </a:rPr>
              <a:t> 5.  VIJAYALAKSHIMI.D         88E3E73E5DBC22FBAC840E7CB812BDE0 </a:t>
            </a:r>
          </a:p>
          <a:p>
            <a:r>
              <a:rPr lang="en-US" sz="24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US" dirty="0"/>
          </a:p>
        </p:txBody>
      </p:sp>
    </p:spTree>
    <p:extLst>
      <p:ext uri="{BB962C8B-B14F-4D97-AF65-F5344CB8AC3E}">
        <p14:creationId xmlns:p14="http://schemas.microsoft.com/office/powerpoint/2010/main" val="2593257608"/>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ell phone&#10;&#10;Description automatically generated">
            <a:extLst>
              <a:ext uri="{FF2B5EF4-FFF2-40B4-BE49-F238E27FC236}">
                <a16:creationId xmlns:a16="http://schemas.microsoft.com/office/drawing/2014/main" id="{16AABAAC-4AB4-E82B-97AE-314FC89F7DC5}"/>
              </a:ext>
            </a:extLst>
          </p:cNvPr>
          <p:cNvPicPr>
            <a:picLocks noGrp="1" noChangeAspect="1"/>
          </p:cNvPicPr>
          <p:nvPr>
            <p:ph idx="4294967295"/>
          </p:nvPr>
        </p:nvPicPr>
        <p:blipFill>
          <a:blip r:embed="rId2"/>
          <a:stretch>
            <a:fillRect/>
          </a:stretch>
        </p:blipFill>
        <p:spPr>
          <a:xfrm>
            <a:off x="2701636" y="271174"/>
            <a:ext cx="7269163" cy="6111875"/>
          </a:xfrm>
        </p:spPr>
      </p:pic>
    </p:spTree>
    <p:extLst>
      <p:ext uri="{BB962C8B-B14F-4D97-AF65-F5344CB8AC3E}">
        <p14:creationId xmlns:p14="http://schemas.microsoft.com/office/powerpoint/2010/main" val="214056753"/>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ellphone with a screen&#10;&#10;Description automatically generated">
            <a:extLst>
              <a:ext uri="{FF2B5EF4-FFF2-40B4-BE49-F238E27FC236}">
                <a16:creationId xmlns:a16="http://schemas.microsoft.com/office/drawing/2014/main" id="{04035258-635B-8074-0F4F-3EDACD36DED0}"/>
              </a:ext>
            </a:extLst>
          </p:cNvPr>
          <p:cNvPicPr>
            <a:picLocks noGrp="1" noChangeAspect="1"/>
          </p:cNvPicPr>
          <p:nvPr>
            <p:ph idx="4294967295"/>
          </p:nvPr>
        </p:nvPicPr>
        <p:blipFill>
          <a:blip r:embed="rId2"/>
          <a:stretch>
            <a:fillRect/>
          </a:stretch>
        </p:blipFill>
        <p:spPr>
          <a:xfrm>
            <a:off x="2464377" y="434831"/>
            <a:ext cx="7753350" cy="5994400"/>
          </a:xfrm>
        </p:spPr>
      </p:pic>
    </p:spTree>
    <p:extLst>
      <p:ext uri="{BB962C8B-B14F-4D97-AF65-F5344CB8AC3E}">
        <p14:creationId xmlns:p14="http://schemas.microsoft.com/office/powerpoint/2010/main" val="3484824282"/>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phone&#10;&#10;Description automatically generated">
            <a:extLst>
              <a:ext uri="{FF2B5EF4-FFF2-40B4-BE49-F238E27FC236}">
                <a16:creationId xmlns:a16="http://schemas.microsoft.com/office/drawing/2014/main" id="{F7F051EC-B279-55D2-4CF7-1C566C544845}"/>
              </a:ext>
            </a:extLst>
          </p:cNvPr>
          <p:cNvPicPr>
            <a:picLocks noGrp="1" noChangeAspect="1"/>
          </p:cNvPicPr>
          <p:nvPr>
            <p:ph idx="4294967295"/>
          </p:nvPr>
        </p:nvPicPr>
        <p:blipFill>
          <a:blip r:embed="rId2"/>
          <a:stretch>
            <a:fillRect/>
          </a:stretch>
        </p:blipFill>
        <p:spPr>
          <a:xfrm>
            <a:off x="2194070" y="479858"/>
            <a:ext cx="8393112" cy="5905500"/>
          </a:xfrm>
        </p:spPr>
      </p:pic>
    </p:spTree>
    <p:extLst>
      <p:ext uri="{BB962C8B-B14F-4D97-AF65-F5344CB8AC3E}">
        <p14:creationId xmlns:p14="http://schemas.microsoft.com/office/powerpoint/2010/main" val="4021253282"/>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2DD4-BD9A-BF41-8AE9-9C898B62CE16}"/>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934F2B3-061D-CEAC-5944-96CD037C5D85}"/>
              </a:ext>
            </a:extLst>
          </p:cNvPr>
          <p:cNvSpPr>
            <a:spLocks noGrp="1"/>
          </p:cNvSpPr>
          <p:nvPr>
            <p:ph idx="1"/>
          </p:nvPr>
        </p:nvSpPr>
        <p:spPr>
          <a:xfrm>
            <a:off x="838200" y="1484671"/>
            <a:ext cx="10515600" cy="4416989"/>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conclusion, our grocery webapp has been developed with the goal of transforming the grocery shopping experience for our users. By combining intuitive design with essential features, we provide a platform that simplifies the entire shopping process.</a:t>
            </a:r>
          </a:p>
          <a:p>
            <a:pPr marL="0" indent="0">
              <a:buNone/>
            </a:pP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Our app offers:</a:t>
            </a:r>
          </a:p>
          <a:p>
            <a:pPr algn="just"/>
            <a:r>
              <a:rPr lang="en-US" sz="2000" dirty="0">
                <a:latin typeface="Times New Roman" panose="02020603050405020304" pitchFamily="18" charset="0"/>
                <a:cs typeface="Times New Roman" panose="02020603050405020304" pitchFamily="18" charset="0"/>
              </a:rPr>
              <a:t>User-Friendly Interface</a:t>
            </a:r>
          </a:p>
          <a:p>
            <a:pPr algn="just"/>
            <a:r>
              <a:rPr lang="en-US" sz="2000" dirty="0">
                <a:latin typeface="Times New Roman" panose="02020603050405020304" pitchFamily="18" charset="0"/>
                <a:cs typeface="Times New Roman" panose="02020603050405020304" pitchFamily="18" charset="0"/>
              </a:rPr>
              <a:t>Personalized Recommendations</a:t>
            </a:r>
          </a:p>
          <a:p>
            <a:pPr algn="just"/>
            <a:r>
              <a:rPr lang="en-US" sz="2000" dirty="0">
                <a:latin typeface="Times New Roman" panose="02020603050405020304" pitchFamily="18" charset="0"/>
                <a:cs typeface="Times New Roman" panose="02020603050405020304" pitchFamily="18" charset="0"/>
              </a:rPr>
              <a:t>Real-Time Inventory Updates</a:t>
            </a:r>
          </a:p>
          <a:p>
            <a:pPr algn="just"/>
            <a:r>
              <a:rPr lang="en-US" sz="2000" dirty="0">
                <a:latin typeface="Times New Roman" panose="02020603050405020304" pitchFamily="18" charset="0"/>
                <a:cs typeface="Times New Roman" panose="02020603050405020304" pitchFamily="18" charset="0"/>
              </a:rPr>
              <a:t>Seamless Checkout Process</a:t>
            </a:r>
          </a:p>
        </p:txBody>
      </p:sp>
      <p:pic>
        <p:nvPicPr>
          <p:cNvPr id="5" name="Picture 4">
            <a:extLst>
              <a:ext uri="{FF2B5EF4-FFF2-40B4-BE49-F238E27FC236}">
                <a16:creationId xmlns:a16="http://schemas.microsoft.com/office/drawing/2014/main" id="{8872DE6A-1C0C-D18B-346A-B746282F5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881" y="2486583"/>
            <a:ext cx="4888992" cy="3171882"/>
          </a:xfrm>
          <a:prstGeom prst="rect">
            <a:avLst/>
          </a:prstGeom>
        </p:spPr>
      </p:pic>
      <p:sp>
        <p:nvSpPr>
          <p:cNvPr id="6" name="TextBox 5">
            <a:extLst>
              <a:ext uri="{FF2B5EF4-FFF2-40B4-BE49-F238E27FC236}">
                <a16:creationId xmlns:a16="http://schemas.microsoft.com/office/drawing/2014/main" id="{24201461-76CF-C944-A2D1-1BA411B23ADA}"/>
              </a:ext>
            </a:extLst>
          </p:cNvPr>
          <p:cNvSpPr txBox="1"/>
          <p:nvPr/>
        </p:nvSpPr>
        <p:spPr>
          <a:xfrm>
            <a:off x="6278881" y="6796360"/>
            <a:ext cx="4888992" cy="237607"/>
          </a:xfrm>
          <a:prstGeom prst="rect">
            <a:avLst/>
          </a:prstGeom>
          <a:noFill/>
        </p:spPr>
        <p:txBody>
          <a:bodyPr wrap="square" rtlCol="0">
            <a:spAutoFit/>
          </a:bodyPr>
          <a:lstStyle/>
          <a:p>
            <a:r>
              <a:rPr lang="en-US" sz="900">
                <a:hlinkClick r:id="rId3" tooltip="https://www.pngall.com/grocery-png/"/>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232638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2095" y="2467897"/>
            <a:ext cx="10047810" cy="1446550"/>
          </a:xfrm>
          <a:prstGeom prst="rect">
            <a:avLst/>
          </a:prstGeom>
          <a:noFill/>
        </p:spPr>
        <p:txBody>
          <a:bodyPr wrap="square" rtlCol="0">
            <a:spAutoFit/>
          </a:bodyPr>
          <a:lstStyle/>
          <a:p>
            <a:pPr algn="just"/>
            <a:r>
              <a:rPr lang="en-US" sz="8800" b="1" dirty="0"/>
              <a:t>    </a:t>
            </a:r>
            <a:r>
              <a:rPr lang="en-US" sz="88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744140690"/>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7092" y="506589"/>
            <a:ext cx="527538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ABSTRACT :</a:t>
            </a:r>
            <a:endParaRPr lang="en-US" sz="2400" b="1" dirty="0">
              <a:latin typeface="Times New Roman" pitchFamily="18" charset="0"/>
              <a:cs typeface="Times New Roman" pitchFamily="18" charset="0"/>
            </a:endParaRPr>
          </a:p>
        </p:txBody>
      </p:sp>
      <p:sp>
        <p:nvSpPr>
          <p:cNvPr id="11" name="TextBox 10"/>
          <p:cNvSpPr txBox="1"/>
          <p:nvPr/>
        </p:nvSpPr>
        <p:spPr>
          <a:xfrm>
            <a:off x="349727" y="1413230"/>
            <a:ext cx="11296356" cy="4465966"/>
          </a:xfrm>
          <a:prstGeom prst="rect">
            <a:avLst/>
          </a:prstGeom>
          <a:noFill/>
        </p:spPr>
        <p:txBody>
          <a:bodyPr wrap="square" rtlCol="0" anchor="ctr">
            <a:spAutoFit/>
          </a:bodyPr>
          <a:lstStyle/>
          <a:p>
            <a:pPr algn="just"/>
            <a:r>
              <a:rPr lang="en-US" sz="2000" dirty="0">
                <a:latin typeface="Times New Roman" pitchFamily="18" charset="0"/>
                <a:cs typeface="Times New Roman" pitchFamily="18" charset="0"/>
              </a:rPr>
              <a:t> The Grocery Web App is a full-stack application built using the MERN stack designed to provide an efficient and user-friendly online shopping experience. Customers can seamlessly browse products across various categories, view detailed descriptions, add items to their cart, and securely complete transactions. The app emphasizes a smooth user experience, integrating intuitive navigation, responsive design, and real-time functionality. On the backend, it offers robust features for sellers, allowing them to manage product listings, inventory, and orders. Administrators have comprehensive control over customer inquiries, payment processing, and overall platform monitoring. The app ensures data security and privacy, using encryption for sensitive information and maintaining secure payment gateways. By leveraging the power of the MERN stack, the Grocery Web App provides a scalable and responsive solution for modern e-commerce, offering convenience to customers while enabling efficient management for sellers and administrators.</a:t>
            </a:r>
          </a:p>
          <a:p>
            <a:pPr algn="just">
              <a:lnSpc>
                <a:spcPct val="150000"/>
              </a:lnSpc>
            </a:pPr>
            <a:endParaRPr lang="en-US" sz="2000" dirty="0"/>
          </a:p>
          <a:p>
            <a:pPr algn="just">
              <a:lnSpc>
                <a:spcPct val="150000"/>
              </a:lnSpc>
            </a:pPr>
            <a:endParaRPr lang="en-IN" sz="2000" dirty="0">
              <a:latin typeface="Times New Roman" pitchFamily="18" charset="0"/>
              <a:cs typeface="Times New Roman" pitchFamily="18" charset="0"/>
            </a:endParaRPr>
          </a:p>
          <a:p>
            <a:pPr algn="just">
              <a:lnSpc>
                <a:spcPct val="150000"/>
              </a:lnSpc>
            </a:pPr>
            <a:endParaRPr lang="en-US" dirty="0"/>
          </a:p>
        </p:txBody>
      </p:sp>
    </p:spTree>
    <p:extLst>
      <p:ext uri="{BB962C8B-B14F-4D97-AF65-F5344CB8AC3E}">
        <p14:creationId xmlns:p14="http://schemas.microsoft.com/office/powerpoint/2010/main" val="2593257608"/>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5422" y="478302"/>
            <a:ext cx="11479236" cy="5693866"/>
          </a:xfrm>
          <a:prstGeom prst="rect">
            <a:avLst/>
          </a:prstGeom>
          <a:noFill/>
        </p:spPr>
        <p:txBody>
          <a:bodyPr wrap="square" rtlCol="0">
            <a:spAutoFit/>
          </a:bodyPr>
          <a:lstStyle/>
          <a:p>
            <a:r>
              <a:rPr lang="en-US" sz="2400" b="1" dirty="0">
                <a:latin typeface="Times New Roman" pitchFamily="18" charset="0"/>
                <a:cs typeface="Times New Roman" pitchFamily="18" charset="0"/>
              </a:rPr>
              <a:t>INTRODUCTION :</a:t>
            </a:r>
          </a:p>
          <a:p>
            <a:r>
              <a:rPr lang="en-US" sz="2000" b="1" dirty="0">
                <a:latin typeface="Times New Roman" pitchFamily="18" charset="0"/>
                <a:cs typeface="Times New Roman" pitchFamily="18" charset="0"/>
              </a:rPr>
              <a:t>                  </a:t>
            </a:r>
          </a:p>
          <a:p>
            <a:pPr algn="just"/>
            <a:r>
              <a:rPr lang="en-IN" dirty="0">
                <a:latin typeface="Times New Roman" pitchFamily="18" charset="0"/>
                <a:cs typeface="Times New Roman" pitchFamily="18" charset="0"/>
              </a:rPr>
              <a:t>             </a:t>
            </a:r>
            <a:r>
              <a:rPr lang="en-IN" sz="2000" dirty="0">
                <a:latin typeface="Times New Roman" pitchFamily="18" charset="0"/>
                <a:cs typeface="Times New Roman" pitchFamily="18" charset="0"/>
              </a:rPr>
              <a:t>Our basic grocery-web app! Our app is designed to provide a seamless online shopping experience for customers, making it convenient for them to explore and purchase a wide range of products. Whether you are a tech enthusiast, a </a:t>
            </a:r>
            <a:r>
              <a:rPr lang="en-IN" sz="2000" dirty="0" err="1">
                <a:latin typeface="Times New Roman" pitchFamily="18" charset="0"/>
                <a:cs typeface="Times New Roman" pitchFamily="18" charset="0"/>
              </a:rPr>
              <a:t>fashionista</a:t>
            </a:r>
            <a:r>
              <a:rPr lang="en-IN" sz="2000" dirty="0">
                <a:latin typeface="Times New Roman" pitchFamily="18" charset="0"/>
                <a:cs typeface="Times New Roman" pitchFamily="18" charset="0"/>
              </a:rPr>
              <a:t>, or a homemaker looking for everyday essentials, our app has something for everyone.</a:t>
            </a:r>
          </a:p>
          <a:p>
            <a:pPr algn="just"/>
            <a:endParaRPr lang="en-US"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With  user-friendly  navigation  and  intuitive  design, our grocery-</a:t>
            </a:r>
            <a:r>
              <a:rPr lang="en-IN" sz="2000" dirty="0" err="1">
                <a:latin typeface="Times New Roman" pitchFamily="18" charset="0"/>
                <a:cs typeface="Times New Roman" pitchFamily="18" charset="0"/>
              </a:rPr>
              <a:t>webapp</a:t>
            </a:r>
            <a:r>
              <a:rPr lang="en-IN" sz="2000" dirty="0">
                <a:latin typeface="Times New Roman" pitchFamily="18" charset="0"/>
                <a:cs typeface="Times New Roman" pitchFamily="18" charset="0"/>
              </a:rPr>
              <a:t> app  allows   customers to  browse  through various categories, view product  details,  add items to  their cart, and  securely complete  the checkout  process. We prioritize user satisfaction and aim to provide a smooth and hassle-free shopping experience.</a:t>
            </a:r>
          </a:p>
          <a:p>
            <a:pPr algn="just"/>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 For sellers and administrators, our app offers robust backend functionalities. Sellers can easily manage their product listings, inventory, and orders, while administrators can efficiently handle customer inquiries, process payments, and monitor overall app performance. </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With a focus on security and privacy, our grocery-</a:t>
            </a:r>
            <a:r>
              <a:rPr lang="en-IN" sz="2000" dirty="0" err="1">
                <a:latin typeface="Times New Roman" pitchFamily="18" charset="0"/>
                <a:cs typeface="Times New Roman" pitchFamily="18" charset="0"/>
              </a:rPr>
              <a:t>webapp</a:t>
            </a:r>
            <a:r>
              <a:rPr lang="en-IN" sz="2000" dirty="0">
                <a:latin typeface="Times New Roman" pitchFamily="18" charset="0"/>
                <a:cs typeface="Times New Roman" pitchFamily="18" charset="0"/>
              </a:rPr>
              <a:t> app ensures that customer data is protected,</a:t>
            </a:r>
          </a:p>
          <a:p>
            <a:pPr algn="just"/>
            <a:r>
              <a:rPr lang="en-IN" sz="2000" dirty="0">
                <a:latin typeface="Times New Roman" pitchFamily="18" charset="0"/>
                <a:cs typeface="Times New Roman" pitchFamily="18" charset="0"/>
              </a:rPr>
              <a:t>transactions are secure, and personal information remains confidential. We strive to build trust with our customers and  provide a  safe platform for online shopping.</a:t>
            </a:r>
            <a:endParaRPr lang="en-US" sz="2000" dirty="0"/>
          </a:p>
        </p:txBody>
      </p:sp>
    </p:spTree>
    <p:extLst>
      <p:ext uri="{BB962C8B-B14F-4D97-AF65-F5344CB8AC3E}">
        <p14:creationId xmlns:p14="http://schemas.microsoft.com/office/powerpoint/2010/main" val="2744140690"/>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3097-6775-8C68-6D7A-C56ED9A45D3D}"/>
              </a:ext>
            </a:extLst>
          </p:cNvPr>
          <p:cNvSpPr>
            <a:spLocks noGrp="1"/>
          </p:cNvSpPr>
          <p:nvPr>
            <p:ph type="title"/>
          </p:nvPr>
        </p:nvSpPr>
        <p:spPr>
          <a:xfrm>
            <a:off x="108154" y="216310"/>
            <a:ext cx="10407445" cy="1022094"/>
          </a:xfrm>
        </p:spPr>
        <p:txBody>
          <a:bodyPr>
            <a:normAutofit/>
          </a:bodyPr>
          <a:lstStyle/>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5FDC00EE-0810-16FB-7E9B-048C5795522F}"/>
              </a:ext>
            </a:extLst>
          </p:cNvPr>
          <p:cNvSpPr>
            <a:spLocks noGrp="1"/>
          </p:cNvSpPr>
          <p:nvPr>
            <p:ph idx="1"/>
          </p:nvPr>
        </p:nvSpPr>
        <p:spPr>
          <a:xfrm>
            <a:off x="256867" y="1253613"/>
            <a:ext cx="11678265" cy="5388077"/>
          </a:xfrm>
        </p:spPr>
        <p:txBody>
          <a:bodyPr>
            <a:normAutofit/>
          </a:bodyPr>
          <a:lstStyle/>
          <a:p>
            <a:pPr algn="just"/>
            <a:r>
              <a:rPr lang="en-US" sz="2000" dirty="0">
                <a:latin typeface="Times New Roman" panose="02020603050405020304" pitchFamily="18" charset="0"/>
                <a:cs typeface="Times New Roman" panose="02020603050405020304" pitchFamily="18" charset="0"/>
              </a:rPr>
              <a:t>User-Friendly Interface: Design a responsive and intuitive UI/UX for seamless navigation across all devices. Use a clear layout for categories, product listings, and easy search functionality.</a:t>
            </a:r>
          </a:p>
          <a:p>
            <a:pPr algn="just"/>
            <a:r>
              <a:rPr lang="en-US" sz="2000" dirty="0">
                <a:latin typeface="Times New Roman" panose="02020603050405020304" pitchFamily="18" charset="0"/>
                <a:cs typeface="Times New Roman" panose="02020603050405020304" pitchFamily="18" charset="0"/>
              </a:rPr>
              <a:t>User Registration &amp; Authentication: Provide user registration with email or phone number, enabling users to create accounts, log in, and manage profiles. Implement secure authentication methods.</a:t>
            </a:r>
          </a:p>
          <a:p>
            <a:pPr algn="just"/>
            <a:r>
              <a:rPr lang="en-US" sz="2000" dirty="0">
                <a:latin typeface="Times New Roman" panose="02020603050405020304" pitchFamily="18" charset="0"/>
                <a:cs typeface="Times New Roman" panose="02020603050405020304" pitchFamily="18" charset="0"/>
              </a:rPr>
              <a:t>Product Listings &amp; Categorization: Display products under relevant categories (fruits, vegetables, beverages, etc.) with details such as images, descriptions, prices, and availability.</a:t>
            </a:r>
          </a:p>
          <a:p>
            <a:pPr algn="just"/>
            <a:r>
              <a:rPr lang="en-US" sz="2000" dirty="0">
                <a:latin typeface="Times New Roman" panose="02020603050405020304" pitchFamily="18" charset="0"/>
                <a:cs typeface="Times New Roman" panose="02020603050405020304" pitchFamily="18" charset="0"/>
              </a:rPr>
              <a:t>Shopping Cart &amp; Wishlist: Allow users to add, remove and view items to a shopping cart for immediate purchase or save items to a </a:t>
            </a:r>
            <a:r>
              <a:rPr lang="en-US" sz="2000" dirty="0" err="1">
                <a:latin typeface="Times New Roman" panose="02020603050405020304" pitchFamily="18" charset="0"/>
                <a:cs typeface="Times New Roman" panose="02020603050405020304" pitchFamily="18" charset="0"/>
              </a:rPr>
              <a:t>wishlist</a:t>
            </a:r>
            <a:r>
              <a:rPr lang="en-US" sz="2000" dirty="0">
                <a:latin typeface="Times New Roman" panose="02020603050405020304" pitchFamily="18" charset="0"/>
                <a:cs typeface="Times New Roman" panose="02020603050405020304" pitchFamily="18" charset="0"/>
              </a:rPr>
              <a:t> for future reference.</a:t>
            </a:r>
          </a:p>
          <a:p>
            <a:pPr algn="just"/>
            <a:r>
              <a:rPr lang="en-US" sz="2000" dirty="0">
                <a:latin typeface="Times New Roman" panose="02020603050405020304" pitchFamily="18" charset="0"/>
                <a:cs typeface="Times New Roman" panose="02020603050405020304" pitchFamily="18" charset="0"/>
              </a:rPr>
              <a:t>Search &amp; Filtering Options: Enable users to search for specific products by name, category, or brand and apply filters for price range, availability, and offers.</a:t>
            </a:r>
          </a:p>
          <a:p>
            <a:pPr algn="just"/>
            <a:r>
              <a:rPr lang="en-US" sz="2000" dirty="0">
                <a:latin typeface="Times New Roman" panose="02020603050405020304" pitchFamily="18" charset="0"/>
                <a:cs typeface="Times New Roman" panose="02020603050405020304" pitchFamily="18" charset="0"/>
              </a:rPr>
              <a:t>Order Management &amp; Tracking: Allow users to view order history, current orders, and real-time delivery tracking. Notify users of delivery status changes via SMS or email.</a:t>
            </a:r>
          </a:p>
          <a:p>
            <a:pPr algn="just"/>
            <a:r>
              <a:rPr lang="en-US" sz="2000" dirty="0">
                <a:latin typeface="Times New Roman" panose="02020603050405020304" pitchFamily="18" charset="0"/>
                <a:cs typeface="Times New Roman" panose="02020603050405020304" pitchFamily="18" charset="0"/>
              </a:rPr>
              <a:t>Payment Integration: Integrate multiple payment gateways (credit/debit cards, UPI, wallets, COD) for seamless and secure transactions. Ensure SSL encryption for safe payments.</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69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6F30-5B84-EA4B-33A7-5B8A12C46F1A}"/>
              </a:ext>
            </a:extLst>
          </p:cNvPr>
          <p:cNvSpPr>
            <a:spLocks noGrp="1"/>
          </p:cNvSpPr>
          <p:nvPr>
            <p:ph type="title"/>
          </p:nvPr>
        </p:nvSpPr>
        <p:spPr>
          <a:xfrm>
            <a:off x="238432" y="18255"/>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TECHNICAL ARCHITECTURE:</a:t>
            </a:r>
          </a:p>
        </p:txBody>
      </p:sp>
      <p:pic>
        <p:nvPicPr>
          <p:cNvPr id="5" name="Content Placeholder 4">
            <a:extLst>
              <a:ext uri="{FF2B5EF4-FFF2-40B4-BE49-F238E27FC236}">
                <a16:creationId xmlns:a16="http://schemas.microsoft.com/office/drawing/2014/main" id="{1904667F-BA25-7A1E-1B7C-E3F834004C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136" y="1255328"/>
            <a:ext cx="8809728" cy="4830840"/>
          </a:xfrm>
        </p:spPr>
      </p:pic>
    </p:spTree>
    <p:extLst>
      <p:ext uri="{BB962C8B-B14F-4D97-AF65-F5344CB8AC3E}">
        <p14:creationId xmlns:p14="http://schemas.microsoft.com/office/powerpoint/2010/main" val="202915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ECD9-A847-344E-7B85-B66C4D0765A3}"/>
              </a:ext>
            </a:extLst>
          </p:cNvPr>
          <p:cNvSpPr>
            <a:spLocks noGrp="1"/>
          </p:cNvSpPr>
          <p:nvPr>
            <p:ph type="title"/>
          </p:nvPr>
        </p:nvSpPr>
        <p:spPr>
          <a:xfrm>
            <a:off x="297426" y="0"/>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ER DIAGRAM:</a:t>
            </a:r>
          </a:p>
        </p:txBody>
      </p:sp>
      <p:pic>
        <p:nvPicPr>
          <p:cNvPr id="5" name="Content Placeholder 4">
            <a:extLst>
              <a:ext uri="{FF2B5EF4-FFF2-40B4-BE49-F238E27FC236}">
                <a16:creationId xmlns:a16="http://schemas.microsoft.com/office/drawing/2014/main" id="{62BDB696-42A6-7D1C-B285-15C0DAA783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457" y="1042219"/>
            <a:ext cx="9356821" cy="4932768"/>
          </a:xfrm>
        </p:spPr>
      </p:pic>
    </p:spTree>
    <p:extLst>
      <p:ext uri="{BB962C8B-B14F-4D97-AF65-F5344CB8AC3E}">
        <p14:creationId xmlns:p14="http://schemas.microsoft.com/office/powerpoint/2010/main" val="4527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9828" y="445630"/>
            <a:ext cx="10410092" cy="461665"/>
          </a:xfrm>
          <a:prstGeom prst="rect">
            <a:avLst/>
          </a:prstGeom>
          <a:noFill/>
        </p:spPr>
        <p:txBody>
          <a:bodyPr wrap="square" rtlCol="0">
            <a:spAutoFit/>
          </a:bodyPr>
          <a:lstStyle/>
          <a:p>
            <a:r>
              <a:rPr lang="en-US" sz="2400" b="1" dirty="0">
                <a:latin typeface="Times New Roman" pitchFamily="18" charset="0"/>
                <a:cs typeface="Times New Roman" pitchFamily="18" charset="0"/>
              </a:rPr>
              <a:t>FRONT-END , BACK-END DEVELOPMENT, INTEGRATION :</a:t>
            </a:r>
          </a:p>
        </p:txBody>
      </p:sp>
      <p:sp>
        <p:nvSpPr>
          <p:cNvPr id="8" name="TextBox 7"/>
          <p:cNvSpPr txBox="1"/>
          <p:nvPr/>
        </p:nvSpPr>
        <p:spPr>
          <a:xfrm>
            <a:off x="379828" y="1143335"/>
            <a:ext cx="11493304" cy="4708981"/>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The front-end, developed HTML,CSS and React. With React, is responsible for the user interface (UI) and user experience (UX). It creates a dynamic, responsive, and interactive environment for users to browse, search for, and purchase grocery items. React's component-based architecture allows the UI to update in real-time, ensuring a fluid shopping experience. </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back-end, powered by Node.js and Express.js, handles server-side logic, database interactions, and the processing of requests from the front-end. It is responsible for managing user authentication, handling payment processing, updating inventory, and ensuring secure data transfers. The back-end communicates with the MongoDB database to fetch product data, store user information, manage orders, and process transactions.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integration of the front-end and back-end is achieved through </a:t>
            </a:r>
            <a:r>
              <a:rPr lang="en-US" sz="2000" dirty="0" err="1">
                <a:latin typeface="Times New Roman" panose="02020603050405020304" pitchFamily="18" charset="0"/>
                <a:cs typeface="Times New Roman" panose="02020603050405020304" pitchFamily="18" charset="0"/>
              </a:rPr>
              <a:t>RESTful</a:t>
            </a:r>
            <a:r>
              <a:rPr lang="en-US" sz="2000" dirty="0">
                <a:latin typeface="Times New Roman" panose="02020603050405020304" pitchFamily="18" charset="0"/>
                <a:cs typeface="Times New Roman" panose="02020603050405020304" pitchFamily="18" charset="0"/>
              </a:rPr>
              <a:t> APIs. The front-end React components make HTTP requests to the back-end API endpoints built with Express.js. These requests can include retrieving grocery items, submitting orders, or updating user profiles. The back-end processes these requests, interacts with the </a:t>
            </a:r>
            <a:r>
              <a:rPr lang="en-US" sz="2000" dirty="0" err="1">
                <a:latin typeface="Times New Roman" panose="02020603050405020304" pitchFamily="18" charset="0"/>
                <a:cs typeface="Times New Roman" panose="02020603050405020304" pitchFamily="18" charset="0"/>
              </a:rPr>
              <a:t>MongoDB</a:t>
            </a:r>
            <a:r>
              <a:rPr lang="en-US" sz="2000" dirty="0">
                <a:latin typeface="Times New Roman" pitchFamily="18" charset="0"/>
                <a:cs typeface="Times New Roman" pitchFamily="18" charset="0"/>
              </a:rPr>
              <a:t> database to retrieve or modify the necessary data, and sends the appropriate responses back to the front-end.</a:t>
            </a:r>
          </a:p>
        </p:txBody>
      </p:sp>
    </p:spTree>
    <p:extLst>
      <p:ext uri="{BB962C8B-B14F-4D97-AF65-F5344CB8AC3E}">
        <p14:creationId xmlns:p14="http://schemas.microsoft.com/office/powerpoint/2010/main" val="2593257608"/>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phone&#10;&#10;Description automatically generated">
            <a:extLst>
              <a:ext uri="{FF2B5EF4-FFF2-40B4-BE49-F238E27FC236}">
                <a16:creationId xmlns:a16="http://schemas.microsoft.com/office/drawing/2014/main" id="{F0C51B97-2E68-10CD-4388-2FA9875E4146}"/>
              </a:ext>
            </a:extLst>
          </p:cNvPr>
          <p:cNvPicPr>
            <a:picLocks noGrp="1" noChangeAspect="1"/>
          </p:cNvPicPr>
          <p:nvPr>
            <p:ph idx="4294967295"/>
          </p:nvPr>
        </p:nvPicPr>
        <p:blipFill>
          <a:blip r:embed="rId2"/>
          <a:stretch>
            <a:fillRect/>
          </a:stretch>
        </p:blipFill>
        <p:spPr>
          <a:xfrm>
            <a:off x="3019907" y="1053590"/>
            <a:ext cx="7412119" cy="5258720"/>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87A1D8BA-9FA7-8686-513F-AF6824FAA1C2}"/>
              </a:ext>
            </a:extLst>
          </p:cNvPr>
          <p:cNvSpPr txBox="1"/>
          <p:nvPr/>
        </p:nvSpPr>
        <p:spPr>
          <a:xfrm>
            <a:off x="389778" y="314857"/>
            <a:ext cx="459166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WORKING MODEL:</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466413"/>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wo cell phones with a screen on&#10;&#10;Description automatically generated">
            <a:extLst>
              <a:ext uri="{FF2B5EF4-FFF2-40B4-BE49-F238E27FC236}">
                <a16:creationId xmlns:a16="http://schemas.microsoft.com/office/drawing/2014/main" id="{8546222F-2A6E-F548-B18D-296F0AAF7660}"/>
              </a:ext>
            </a:extLst>
          </p:cNvPr>
          <p:cNvPicPr>
            <a:picLocks noGrp="1" noChangeAspect="1"/>
          </p:cNvPicPr>
          <p:nvPr>
            <p:ph idx="4294967295"/>
          </p:nvPr>
        </p:nvPicPr>
        <p:blipFill>
          <a:blip r:embed="rId2"/>
          <a:stretch>
            <a:fillRect/>
          </a:stretch>
        </p:blipFill>
        <p:spPr>
          <a:xfrm>
            <a:off x="2747818" y="264824"/>
            <a:ext cx="7392988" cy="6342062"/>
          </a:xfrm>
        </p:spPr>
      </p:pic>
    </p:spTree>
    <p:extLst>
      <p:ext uri="{BB962C8B-B14F-4D97-AF65-F5344CB8AC3E}">
        <p14:creationId xmlns:p14="http://schemas.microsoft.com/office/powerpoint/2010/main" val="1539518244"/>
      </p:ext>
    </p:extLst>
  </p:cSld>
  <p:clrMapOvr>
    <a:masterClrMapping/>
  </p:clrMapOvr>
  <p:transition>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3268</TotalTime>
  <Words>949</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Aptos</vt:lpstr>
      <vt:lpstr>Aptos Display</vt:lpstr>
      <vt:lpstr>Arial</vt:lpstr>
      <vt:lpstr>Calibri</vt:lpstr>
      <vt:lpstr>Calibri Light</vt:lpstr>
      <vt:lpstr>Times New Roman</vt:lpstr>
      <vt:lpstr>Office Theme</vt:lpstr>
      <vt:lpstr>Office Theme</vt:lpstr>
      <vt:lpstr>office theme</vt:lpstr>
      <vt:lpstr>Office Theme</vt:lpstr>
      <vt:lpstr>PowerPoint Presentation</vt:lpstr>
      <vt:lpstr>PowerPoint Presentation</vt:lpstr>
      <vt:lpstr>PowerPoint Presentation</vt:lpstr>
      <vt:lpstr>   PROPOSED SYSTEM:</vt:lpstr>
      <vt:lpstr>TECHNICAL ARCHITECTURE:</vt:lpstr>
      <vt:lpstr>ER DIAGRAM:</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Vedha Sri</dc:creator>
  <cp:lastModifiedBy>Vedha Sri</cp:lastModifiedBy>
  <cp:revision>59</cp:revision>
  <dcterms:created xsi:type="dcterms:W3CDTF">2024-10-05T13:24:50Z</dcterms:created>
  <dcterms:modified xsi:type="dcterms:W3CDTF">2024-10-10T05:29:47Z</dcterms:modified>
</cp:coreProperties>
</file>