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V.VEDHA SRI</a:t>
            </a:r>
            <a:endParaRPr spc="15" dirty="0"/>
          </a:p>
        </p:txBody>
      </p:sp>
      <p:sp>
        <p:nvSpPr>
          <p:cNvPr id="8" name="object 8"/>
          <p:cNvSpPr txBox="1"/>
          <p:nvPr/>
        </p:nvSpPr>
        <p:spPr>
          <a:xfrm>
            <a:off x="6705600" y="2819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2377" y="3354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E290A3FB-FE65-71BE-2579-AC68096A2999}"/>
              </a:ext>
            </a:extLst>
          </p:cNvPr>
          <p:cNvSpPr txBox="1"/>
          <p:nvPr/>
        </p:nvSpPr>
        <p:spPr>
          <a:xfrm>
            <a:off x="990600" y="1524000"/>
            <a:ext cx="7642996" cy="3600986"/>
          </a:xfrm>
          <a:prstGeom prst="rect">
            <a:avLst/>
          </a:prstGeom>
          <a:noFill/>
        </p:spPr>
        <p:txBody>
          <a:bodyPr wrap="square">
            <a:spAutoFit/>
          </a:bodyPr>
          <a:lstStyle/>
          <a:p>
            <a:pPr algn="just"/>
            <a:r>
              <a:rPr lang="en-US" sz="1900" b="0" i="0" dirty="0">
                <a:effectLst/>
              </a:rPr>
              <a:t>The results of our project on Predicting Customer Lifetime Value (CLV) and Dynamic Pricing Optimization in Retail using RFM segmentation have been highly impactful. Through RFM segmentation, we've pinpointed customer behavior trends, allowing for precise marketing strategies. Our CLV predictive models have empowered retailers to foresee future spending habits, enabling tailored marketing efforts toward high-value customers, leading to improved retention and profitability. Implementing dynamic pricing optimization has driven significant revenue growth by adjusting prices based on RFM segments and real-time market dynamics. This agile pricing strategy has not only increased customer satisfaction through personalized pricing but also fostered loyalty and repeat purchases, showcasing the potential for sustainable growth and profitability in retail.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666208" y="8853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t>PROJECT</a:t>
            </a:r>
            <a:r>
              <a:rPr sz="3600" spc="-85" dirty="0"/>
              <a:t> </a:t>
            </a:r>
            <a:r>
              <a:rPr sz="3600" spc="25" dirty="0"/>
              <a:t>TITLE</a:t>
            </a:r>
            <a:endParaRPr sz="36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121BA48-BE88-EC8B-742F-8AA734E4B548}"/>
              </a:ext>
            </a:extLst>
          </p:cNvPr>
          <p:cNvSpPr txBox="1"/>
          <p:nvPr/>
        </p:nvSpPr>
        <p:spPr>
          <a:xfrm>
            <a:off x="947801" y="2418367"/>
            <a:ext cx="8862949" cy="1077218"/>
          </a:xfrm>
          <a:prstGeom prst="rect">
            <a:avLst/>
          </a:prstGeom>
          <a:noFill/>
        </p:spPr>
        <p:txBody>
          <a:bodyPr wrap="square">
            <a:spAutoFit/>
          </a:bodyPr>
          <a:lstStyle/>
          <a:p>
            <a:pPr algn="ctr"/>
            <a:r>
              <a:rPr lang="en-IN" sz="3200" dirty="0">
                <a:latin typeface="Trebuchet MS" panose="020B0603020202020204" pitchFamily="34" charset="0"/>
              </a:rPr>
              <a:t>Predicting Customer Lifetime Value and Dynamic Pricing Optimization in Retail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983733" y="5510212"/>
            <a:ext cx="3007184" cy="1247775"/>
            <a:chOff x="47626" y="3819523"/>
            <a:chExt cx="4124324"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6" y="3819523"/>
              <a:ext cx="1454880" cy="3009898"/>
            </a:xfrm>
            <a:prstGeom prst="rect">
              <a:avLst/>
            </a:prstGeom>
          </p:spPr>
        </p:pic>
      </p:grpSp>
      <p:sp>
        <p:nvSpPr>
          <p:cNvPr id="21" name="object 21"/>
          <p:cNvSpPr txBox="1">
            <a:spLocks noGrp="1"/>
          </p:cNvSpPr>
          <p:nvPr>
            <p:ph type="title"/>
          </p:nvPr>
        </p:nvSpPr>
        <p:spPr>
          <a:xfrm>
            <a:off x="486932" y="628650"/>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rebuchet MS" panose="020B0603020202020204" pitchFamily="34" charset="0"/>
              </a:rPr>
              <a:t>A</a:t>
            </a:r>
            <a:r>
              <a:rPr sz="3600" spc="-5" dirty="0">
                <a:latin typeface="Trebuchet MS" panose="020B0603020202020204" pitchFamily="34" charset="0"/>
              </a:rPr>
              <a:t>G</a:t>
            </a:r>
            <a:r>
              <a:rPr sz="3600" spc="-35" dirty="0">
                <a:latin typeface="Trebuchet MS" panose="020B0603020202020204" pitchFamily="34" charset="0"/>
              </a:rPr>
              <a:t>E</a:t>
            </a:r>
            <a:r>
              <a:rPr sz="3600" spc="15" dirty="0">
                <a:latin typeface="Trebuchet MS" panose="020B0603020202020204" pitchFamily="34" charset="0"/>
              </a:rPr>
              <a:t>N</a:t>
            </a:r>
            <a:r>
              <a:rPr sz="3600" dirty="0">
                <a:latin typeface="Trebuchet MS" panose="020B0603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pSp>
        <p:nvGrpSpPr>
          <p:cNvPr id="3" name="object 3"/>
          <p:cNvGrpSpPr/>
          <p:nvPr/>
        </p:nvGrpSpPr>
        <p:grpSpPr>
          <a:xfrm>
            <a:off x="7512750" y="9832"/>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lgn="ctr"/>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lgn="ctr"/>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lgn="ctr"/>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lgn="ctr"/>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lgn="ctr"/>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lgn="ctr"/>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lgn="ctr"/>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lgn="ctr"/>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lgn="ctr"/>
              <a:endParaRPr/>
            </a:p>
          </p:txBody>
        </p:sp>
      </p:grpSp>
      <p:sp>
        <p:nvSpPr>
          <p:cNvPr id="24" name="TextBox 23">
            <a:extLst>
              <a:ext uri="{FF2B5EF4-FFF2-40B4-BE49-F238E27FC236}">
                <a16:creationId xmlns:a16="http://schemas.microsoft.com/office/drawing/2014/main" id="{6B158689-8C12-6F3F-05D3-52720B5492B0}"/>
              </a:ext>
            </a:extLst>
          </p:cNvPr>
          <p:cNvSpPr txBox="1"/>
          <p:nvPr/>
        </p:nvSpPr>
        <p:spPr>
          <a:xfrm>
            <a:off x="213454" y="1361682"/>
            <a:ext cx="9458325" cy="4478149"/>
          </a:xfrm>
          <a:prstGeom prst="rect">
            <a:avLst/>
          </a:prstGeom>
          <a:noFill/>
        </p:spPr>
        <p:txBody>
          <a:bodyPr wrap="square">
            <a:spAutoFit/>
          </a:bodyPr>
          <a:lstStyle/>
          <a:p>
            <a:pPr algn="just"/>
            <a:r>
              <a:rPr lang="en-IN" sz="1900" dirty="0"/>
              <a:t>The simplified agenda for predicting customer lifetime value (CLV) and dynamic pricing optimization in retail using RFM segmentation involves three key steps. Firstly, understanding RFM segmentation is essential. RFM stands for Recency, Frequency, and Monetary value, which are three crucial metrics used to categorize customers based on their purchasing </a:t>
            </a:r>
            <a:r>
              <a:rPr lang="en-IN" sz="1900" dirty="0" err="1"/>
              <a:t>behavior</a:t>
            </a:r>
            <a:r>
              <a:rPr lang="en-IN" sz="1900" dirty="0"/>
              <a:t>. Recency refers to how recently a customer made a purchase, Frequency denotes how often they make purchases, and Monetary value represents the total amount spent. Secondly, implementing RFM segmentation involves </a:t>
            </a:r>
            <a:r>
              <a:rPr lang="en-IN" sz="1900" dirty="0" err="1"/>
              <a:t>analyzing</a:t>
            </a:r>
            <a:r>
              <a:rPr lang="en-IN" sz="1900" dirty="0"/>
              <a:t> historical transaction data to segment customers into different groups based on their RFM scores. These segments typically include high-value, medium-value, and low-value customers, allowing retailers to identify and prioritize their most valuable customer segments. Lastly, leveraging RFM segmentation for CLV prediction and dynamic pricing optimization enables retailers to forecast the future value of each customer segment and tailor pricing strategies accordingly. By understanding the purchasing </a:t>
            </a:r>
            <a:r>
              <a:rPr lang="en-IN" sz="1900" dirty="0" err="1"/>
              <a:t>behavior</a:t>
            </a:r>
            <a:r>
              <a:rPr lang="en-IN" sz="1900" dirty="0"/>
              <a:t> of different customer segments, retailers can optimize pricing strategies to maximize revenue and profitability while maintaining customer loyalty and competitiveness in the market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9200" y="6667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6647" y="48958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lang="en-IN" sz="3600" spc="2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EB570B2-91A4-3FCC-BFD1-CDE45A49CF8B}"/>
              </a:ext>
            </a:extLst>
          </p:cNvPr>
          <p:cNvSpPr txBox="1"/>
          <p:nvPr/>
        </p:nvSpPr>
        <p:spPr>
          <a:xfrm>
            <a:off x="228600" y="1398161"/>
            <a:ext cx="7762875" cy="4478149"/>
          </a:xfrm>
          <a:prstGeom prst="rect">
            <a:avLst/>
          </a:prstGeom>
          <a:noFill/>
        </p:spPr>
        <p:txBody>
          <a:bodyPr wrap="square">
            <a:spAutoFit/>
          </a:bodyPr>
          <a:lstStyle/>
          <a:p>
            <a:pPr algn="just"/>
            <a:r>
              <a:rPr lang="en-US" sz="1900" b="0" i="0" dirty="0">
                <a:effectLst/>
              </a:rPr>
              <a:t>In the contemporary retail landscape, businesses face the challenge of maximizing revenue and profitability while simultaneously enhancing customer satisfaction and loyalty. Two critical components in achieving these objectives are predicting Customer Lifetime Value (CLV) and implementing dynamic pricing optimization strategies. However, numerous complexities and uncertainties exist in accurately estimating CLV and effectively executing dynamic pricing in retail environments</a:t>
            </a:r>
            <a:r>
              <a:rPr lang="en-US" sz="1900" dirty="0"/>
              <a:t> .</a:t>
            </a:r>
            <a:r>
              <a:rPr lang="en-US" sz="1900" b="0" i="0" dirty="0">
                <a:effectLst/>
              </a:rPr>
              <a:t>The primary problem lies in developing robust predictive models that can accurately forecast the CLV of individual customers. Additionally, integrating advanced analytics techniques such as machine learning algorithms and cohort analysis poses a significant challenge due to data variability, noise, and privacy concerns. Furthermore, the implementation of dynamic pricing strategies presents a multifaceted challenge for </a:t>
            </a:r>
            <a:r>
              <a:rPr lang="en-US" sz="1900" b="0" i="0" dirty="0" err="1">
                <a:effectLst/>
              </a:rPr>
              <a:t>retailers..It</a:t>
            </a:r>
            <a:r>
              <a:rPr lang="en-US" sz="1900" b="0" i="0" dirty="0">
                <a:effectLst/>
              </a:rPr>
              <a:t> requires a nuanced understanding of market dynamics, competitor behavior, demand elasticity, and consumer preferences.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238125"/>
            <a:ext cx="3905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60960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PROJECT</a:t>
            </a:r>
            <a:r>
              <a:rPr lang="en-IN" sz="3600" spc="5" dirty="0"/>
              <a:t> </a:t>
            </a:r>
            <a:r>
              <a:rPr sz="3600" spc="-20" dirty="0"/>
              <a:t>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9DB97B8-E5C5-23A9-FE0E-8F41E9DFC1E3}"/>
              </a:ext>
            </a:extLst>
          </p:cNvPr>
          <p:cNvSpPr txBox="1"/>
          <p:nvPr/>
        </p:nvSpPr>
        <p:spPr>
          <a:xfrm>
            <a:off x="386992" y="1470150"/>
            <a:ext cx="8534399" cy="4770537"/>
          </a:xfrm>
          <a:prstGeom prst="rect">
            <a:avLst/>
          </a:prstGeom>
          <a:noFill/>
        </p:spPr>
        <p:txBody>
          <a:bodyPr wrap="square">
            <a:spAutoFit/>
          </a:bodyPr>
          <a:lstStyle/>
          <a:p>
            <a:pPr algn="just"/>
            <a:r>
              <a:rPr lang="en-US" sz="1900" b="0" i="0" dirty="0">
                <a:effectLst/>
              </a:rPr>
              <a:t>Our project aims to revolutionize retail strategy by leveraging RFM segmentation to predict customer lifetime value (CLV) and optimize dynamic pricing. RFM segmentation categorizes customers based on recency, frequency, and monetary value of their purchases. By applying this segmentation technique, we can gain insights into customer behavior and preferences. First, we will develop predictive models to forecast CLV, allowing retailers to identify high-value customers and tailor marketing strategies accordingly. These models will utilize historical transaction data to predict future spending patterns, enabling targeted marketing campaigns and personalized experiences. Furthermore, we will integrate dynamic pricing optimization techniques into our framework. By analyzing customer segments derived from RFM, we can dynamically adjust pricing strategies to maximize revenue and profitability. This involves identifying price elasticity within different customer segments and adjusting prices in real-time based on factors such as demand fluctuations, competitor pricing, and customer purchase history. Through this approach, retailers can optimize their pricing strategies to capture maximum value from each customer segment while maintaining competitiveness in the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996623"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0F40F22-C2B7-D653-3275-C80E824A13F5}"/>
              </a:ext>
            </a:extLst>
          </p:cNvPr>
          <p:cNvSpPr txBox="1"/>
          <p:nvPr/>
        </p:nvSpPr>
        <p:spPr>
          <a:xfrm>
            <a:off x="609600" y="1857375"/>
            <a:ext cx="4027406" cy="3893374"/>
          </a:xfrm>
          <a:prstGeom prst="rect">
            <a:avLst/>
          </a:prstGeom>
          <a:noFill/>
        </p:spPr>
        <p:txBody>
          <a:bodyPr wrap="square">
            <a:spAutoFit/>
          </a:bodyPr>
          <a:lstStyle/>
          <a:p>
            <a:pPr algn="just">
              <a:buFont typeface="Arial" panose="020B0604020202020204" pitchFamily="34" charset="0"/>
              <a:buChar char="•"/>
            </a:pPr>
            <a:r>
              <a:rPr lang="en-IN" sz="1900" b="0" i="0" dirty="0">
                <a:effectLst/>
              </a:rPr>
              <a:t>Retail Executives and Management.</a:t>
            </a:r>
          </a:p>
          <a:p>
            <a:pPr algn="just"/>
            <a:endParaRPr lang="en-IN" sz="1900" b="0" i="0" dirty="0">
              <a:effectLst/>
            </a:endParaRPr>
          </a:p>
          <a:p>
            <a:pPr algn="just">
              <a:buFont typeface="Arial" panose="020B0604020202020204" pitchFamily="34" charset="0"/>
              <a:buChar char="•"/>
            </a:pPr>
            <a:r>
              <a:rPr lang="en-IN" sz="1900" b="0" i="0" dirty="0">
                <a:effectLst/>
              </a:rPr>
              <a:t>Marketing and Sales Teams.</a:t>
            </a:r>
          </a:p>
          <a:p>
            <a:pPr algn="just"/>
            <a:endParaRPr lang="en-IN" sz="1900" dirty="0"/>
          </a:p>
          <a:p>
            <a:pPr algn="just">
              <a:buFont typeface="Arial" panose="020B0604020202020204" pitchFamily="34" charset="0"/>
              <a:buChar char="•"/>
            </a:pPr>
            <a:r>
              <a:rPr lang="en-IN" sz="1900" b="0" i="0" dirty="0">
                <a:effectLst/>
              </a:rPr>
              <a:t>Pricing Analysts and Merchandisers.</a:t>
            </a:r>
          </a:p>
          <a:p>
            <a:pPr algn="just"/>
            <a:endParaRPr lang="en-IN" sz="1900" b="0" i="0" dirty="0">
              <a:effectLst/>
            </a:endParaRPr>
          </a:p>
          <a:p>
            <a:pPr algn="just">
              <a:buFont typeface="Arial" panose="020B0604020202020204" pitchFamily="34" charset="0"/>
              <a:buChar char="•"/>
            </a:pPr>
            <a:r>
              <a:rPr lang="en-IN" sz="1900" b="0" i="0" dirty="0">
                <a:effectLst/>
              </a:rPr>
              <a:t>Customer Service Teams.</a:t>
            </a:r>
          </a:p>
          <a:p>
            <a:pPr algn="just"/>
            <a:endParaRPr lang="en-IN" sz="1900" dirty="0"/>
          </a:p>
          <a:p>
            <a:pPr algn="just">
              <a:buFont typeface="Arial" panose="020B0604020202020204" pitchFamily="34" charset="0"/>
              <a:buChar char="•"/>
            </a:pPr>
            <a:r>
              <a:rPr lang="en-IN" sz="1900" b="0" i="0" dirty="0">
                <a:effectLst/>
              </a:rPr>
              <a:t>Finance and Accounting Departments.</a:t>
            </a:r>
          </a:p>
          <a:p>
            <a:pPr algn="just"/>
            <a:endParaRPr lang="en-IN" sz="1900" b="0" i="0" dirty="0">
              <a:effectLst/>
            </a:endParaRPr>
          </a:p>
          <a:p>
            <a:pPr algn="just">
              <a:buFont typeface="Arial" panose="020B0604020202020204" pitchFamily="34" charset="0"/>
              <a:buChar char="•"/>
            </a:pPr>
            <a:r>
              <a:rPr lang="en-US" sz="1900" b="0" i="0" dirty="0">
                <a:effectLst/>
              </a:rPr>
              <a:t>IT and Data Science Teams.</a:t>
            </a:r>
          </a:p>
          <a:p>
            <a:pPr algn="just"/>
            <a:endParaRPr lang="en-IN" sz="1900" dirty="0"/>
          </a:p>
          <a:p>
            <a:pPr algn="just">
              <a:buFont typeface="Arial" panose="020B0604020202020204" pitchFamily="34" charset="0"/>
              <a:buChar char="•"/>
            </a:pPr>
            <a:r>
              <a:rPr lang="en-IN" sz="1900" b="0" i="0" dirty="0">
                <a:effectLst/>
              </a:rPr>
              <a:t>External Stakeholders.</a:t>
            </a:r>
            <a:endParaRPr lang="en-IN" sz="1900" dirty="0"/>
          </a:p>
        </p:txBody>
      </p:sp>
      <p:pic>
        <p:nvPicPr>
          <p:cNvPr id="11" name="Picture 2" descr="Why End User Education Matters | TechWise Group">
            <a:extLst>
              <a:ext uri="{FF2B5EF4-FFF2-40B4-BE49-F238E27FC236}">
                <a16:creationId xmlns:a16="http://schemas.microsoft.com/office/drawing/2014/main" id="{089917FF-1BC2-3857-549C-86906E19F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193" y="2472444"/>
            <a:ext cx="3493763" cy="3493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05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6275" y="5572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85750"/>
            <a:ext cx="10515599"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lang="en-IN"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B92D510-439F-C10E-90C5-2AF56F541F38}"/>
              </a:ext>
            </a:extLst>
          </p:cNvPr>
          <p:cNvSpPr txBox="1"/>
          <p:nvPr/>
        </p:nvSpPr>
        <p:spPr>
          <a:xfrm>
            <a:off x="2814484" y="1600200"/>
            <a:ext cx="6096000" cy="4770537"/>
          </a:xfrm>
          <a:prstGeom prst="rect">
            <a:avLst/>
          </a:prstGeom>
          <a:noFill/>
        </p:spPr>
        <p:txBody>
          <a:bodyPr wrap="square">
            <a:spAutoFit/>
          </a:bodyPr>
          <a:lstStyle/>
          <a:p>
            <a:pPr algn="just"/>
            <a:r>
              <a:rPr lang="en-US" sz="1900" b="0" i="0" dirty="0">
                <a:effectLst/>
              </a:rPr>
              <a:t>Our solution combines RFM segmentation with predictive analytics and dynamic pricing optimization to revolutionize retail strategy. By categorizing customers based on their recency, frequency, and monetary value of purchases, we gain valuable insights into their behavior. Leveraging this segmentation, we develop predictive models to forecast Customer Lifetime Value (CLV), enabling retailers to identify high-value customers and tailor marketing efforts accordingly. Additionally, integrating dynamic pricing optimization allows retailers to adjust prices in real-time based on customer segments, maximizing revenue and profitability while maintaining competitiveness in the market. This solution empowers retailers with actionable insights, enabling them to predict customer behavior, optimize pricing strategies, and ultimately drive sustainable growth and profitability in today's dynamic retail landscape.</a:t>
            </a:r>
            <a:endParaRPr lang="en-IN"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57200" y="533400"/>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3C892C5-9488-6DAF-AC5C-31D85A8A9E58}"/>
              </a:ext>
            </a:extLst>
          </p:cNvPr>
          <p:cNvSpPr txBox="1"/>
          <p:nvPr/>
        </p:nvSpPr>
        <p:spPr>
          <a:xfrm>
            <a:off x="2381250" y="1295460"/>
            <a:ext cx="6610350" cy="4478149"/>
          </a:xfrm>
          <a:prstGeom prst="rect">
            <a:avLst/>
          </a:prstGeom>
          <a:noFill/>
        </p:spPr>
        <p:txBody>
          <a:bodyPr wrap="square">
            <a:spAutoFit/>
          </a:bodyPr>
          <a:lstStyle/>
          <a:p>
            <a:pPr algn="just"/>
            <a:r>
              <a:rPr lang="en-US" sz="1900" b="0" i="0" dirty="0">
                <a:effectLst/>
              </a:rPr>
              <a:t>Our solution is a game-changer for retailers, blending RFM segmentation with cutting-edge predictive analytics and dynamic pricing optimization. By delving into customers' buying habits through RFM segmentation, we uncover hidden patterns that drive purchasing decisions. But it doesn't stop there - our predictive models for Customer Lifetime Value (CLV) take these insights to the next level, allowing retailers to pinpoint their most valuable customers and tailor marketing efforts for maximum impact. What's truly remarkable is our dynamic pricing optimization, which adapts pricing strategies in real-time based on customer segments. This means retailers can stay ahead of the curve, maximizing revenue while maintaining a competitive edge in today's fast-paced retail arena. It's a groundbreaking solution that promises to revolutionize how retailers understand, engage, and profit from their customer base.</a:t>
            </a:r>
            <a:endParaRPr lang="en-IN"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1" name="TextBox 10">
            <a:extLst>
              <a:ext uri="{FF2B5EF4-FFF2-40B4-BE49-F238E27FC236}">
                <a16:creationId xmlns:a16="http://schemas.microsoft.com/office/drawing/2014/main" id="{3CA6151E-79D1-4862-573B-B523D979A6F9}"/>
              </a:ext>
            </a:extLst>
          </p:cNvPr>
          <p:cNvSpPr txBox="1"/>
          <p:nvPr/>
        </p:nvSpPr>
        <p:spPr>
          <a:xfrm>
            <a:off x="457200" y="1212350"/>
            <a:ext cx="8001000" cy="4770537"/>
          </a:xfrm>
          <a:prstGeom prst="rect">
            <a:avLst/>
          </a:prstGeom>
          <a:noFill/>
        </p:spPr>
        <p:txBody>
          <a:bodyPr wrap="square">
            <a:spAutoFit/>
          </a:bodyPr>
          <a:lstStyle/>
          <a:p>
            <a:pPr algn="just"/>
            <a:r>
              <a:rPr lang="en-US" sz="1900" b="0" i="0" dirty="0">
                <a:effectLst/>
              </a:rPr>
              <a:t>In our modelling approach, we start by segmenting customers using RFM (Recency, Frequency, Monetary) analysis, which categorizes them based on their recent purchases, frequency of purchases, and the monetary value of those purchases. This segmentation allows us to understand different customer groups and their behaviors more effectively. Next, we develop predictive models for Customer Lifetime Value (CLV) by analyzing historical transaction data. These models forecast how much value each customer will bring to the business over their entire relationship with the brand. By understanding CLV, retailers can prioritize their marketing efforts and resources on high-value customers, leading to better return on investment. Finally, we integrate dynamic pricing optimization into our modelling framework. This involves adjusting prices in real-time based on the RFM segments of customers. By dynamically optimizing prices, retailers can maximize revenue and profitability while staying competitive in the market. This modelling approach enables retailers to make data-driven decisions, enhancing their understanding of customers and optimizing pricing strategies for sustainable growth.</a:t>
            </a:r>
            <a:endParaRPr lang="en-IN"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1200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V.VEDHA SRI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V.VEDHA SRI</dc:title>
  <cp:lastModifiedBy>Vedha Sri</cp:lastModifiedBy>
  <cp:revision>2</cp:revision>
  <dcterms:created xsi:type="dcterms:W3CDTF">2024-04-01T14:05:46Z</dcterms:created>
  <dcterms:modified xsi:type="dcterms:W3CDTF">2024-04-01T03:31:01Z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