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Play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952">
          <p15:clr>
            <a:srgbClr val="A4A3A4"/>
          </p15:clr>
        </p15:guide>
        <p15:guide id="4" pos="270">
          <p15:clr>
            <a:srgbClr val="A4A3A4"/>
          </p15:clr>
        </p15:guide>
        <p15:guide id="5" orient="horz" pos="288">
          <p15:clr>
            <a:srgbClr val="A4A3A4"/>
          </p15:clr>
        </p15:guide>
        <p15:guide id="6" pos="5490">
          <p15:clr>
            <a:srgbClr val="A4A3A4"/>
          </p15:clr>
        </p15:guide>
        <p15:guide id="7" orient="horz" pos="738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gOsvtR2unQk7LJR2dfIUlSoZFi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097C7F-FD1A-45F6-953B-395A41850B88}">
  <a:tblStyle styleId="{24097C7F-FD1A-45F6-953B-395A41850B8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883" y="58"/>
      </p:cViewPr>
      <p:guideLst>
        <p:guide orient="horz" pos="1620"/>
        <p:guide pos="2880"/>
        <p:guide orient="horz" pos="2952"/>
        <p:guide pos="270"/>
        <p:guide orient="horz" pos="288"/>
        <p:guide pos="5490"/>
        <p:guide orient="horz" pos="7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" name="Google Shape;8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35848965d3_1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335848965d3_1_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8" name="Google Shape;158;g335848965d3_1_9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439c457fd8_0_5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714375"/>
            <a:ext cx="3429000" cy="1928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3439c457fd8_0_539:notes"/>
          <p:cNvSpPr txBox="1">
            <a:spLocks noGrp="1"/>
          </p:cNvSpPr>
          <p:nvPr>
            <p:ph type="body" idx="1"/>
          </p:nvPr>
        </p:nvSpPr>
        <p:spPr>
          <a:xfrm>
            <a:off x="428625" y="2750344"/>
            <a:ext cx="3429000" cy="22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3439c457fd8_0_539:notes"/>
          <p:cNvSpPr txBox="1">
            <a:spLocks noGrp="1"/>
          </p:cNvSpPr>
          <p:nvPr>
            <p:ph type="sldNum" idx="12"/>
          </p:nvPr>
        </p:nvSpPr>
        <p:spPr>
          <a:xfrm>
            <a:off x="2427883" y="5428258"/>
            <a:ext cx="1857300" cy="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439c457f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3439c457fd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3439c457fd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fb83354e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33fb83354e5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g33fb83354e5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47e6fda82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347e6fda82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g347e6fda82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439c457fd8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3439c457fd8_0_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3439c457fd8_0_9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439c457fd8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3439c457fd8_0_1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3439c457fd8_0_17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439c457fd8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714375"/>
            <a:ext cx="3429000" cy="1928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3439c457fd8_0_256:notes"/>
          <p:cNvSpPr txBox="1">
            <a:spLocks noGrp="1"/>
          </p:cNvSpPr>
          <p:nvPr>
            <p:ph type="body" idx="1"/>
          </p:nvPr>
        </p:nvSpPr>
        <p:spPr>
          <a:xfrm>
            <a:off x="428625" y="2750344"/>
            <a:ext cx="3429000" cy="22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3439c457fd8_0_256:notes"/>
          <p:cNvSpPr txBox="1">
            <a:spLocks noGrp="1"/>
          </p:cNvSpPr>
          <p:nvPr>
            <p:ph type="sldNum" idx="12"/>
          </p:nvPr>
        </p:nvSpPr>
        <p:spPr>
          <a:xfrm>
            <a:off x="2427883" y="5428258"/>
            <a:ext cx="1857300" cy="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439c457fd8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3439c457fd8_0_3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3439c457fd8_0_3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35848965d3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335848965d3_1_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g335848965d3_1_8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2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3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3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lay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3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4" name="Google Shape;24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5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lay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500"/>
              <a:buNone/>
              <a:defRPr sz="15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400"/>
              <a:buNone/>
              <a:defRPr sz="14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7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7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7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5" name="Google Shape;45;p27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30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2" name="Google Shape;62;p3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1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9" name="Google Shape;69;p3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  <a:defRPr sz="33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>
            <a:spLocks noGrp="1"/>
          </p:cNvSpPr>
          <p:nvPr>
            <p:ph type="ctrTitle"/>
          </p:nvPr>
        </p:nvSpPr>
        <p:spPr>
          <a:xfrm>
            <a:off x="525800" y="457200"/>
            <a:ext cx="8089879" cy="21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3534" dirty="0">
                <a:solidFill>
                  <a:srgbClr val="1514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 TIME </a:t>
            </a:r>
            <a:r>
              <a:rPr lang="en-US" sz="3534" dirty="0" smtClean="0">
                <a:solidFill>
                  <a:srgbClr val="1514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COMMUNICATION </a:t>
            </a:r>
            <a:r>
              <a:rPr lang="en-US" sz="3534" dirty="0">
                <a:solidFill>
                  <a:srgbClr val="1514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LIFI </a:t>
            </a:r>
            <a:endParaRPr sz="3534" dirty="0">
              <a:solidFill>
                <a:srgbClr val="1514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3534" dirty="0">
                <a:solidFill>
                  <a:srgbClr val="1514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HOSPITAL MANAGEMENT</a:t>
            </a:r>
            <a:endParaRPr sz="3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"/>
          <p:cNvSpPr txBox="1">
            <a:spLocks noGrp="1"/>
          </p:cNvSpPr>
          <p:nvPr>
            <p:ph type="subTitle" idx="1"/>
          </p:nvPr>
        </p:nvSpPr>
        <p:spPr>
          <a:xfrm>
            <a:off x="525800" y="2574300"/>
            <a:ext cx="3762000" cy="21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Batch No: 44</a:t>
            </a: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Team Members:</a:t>
            </a: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548">
                <a:latin typeface="Times New Roman"/>
                <a:ea typeface="Times New Roman"/>
                <a:cs typeface="Times New Roman"/>
                <a:sym typeface="Times New Roman"/>
              </a:rPr>
              <a:t>Karthikeyan Arun  Kumar (211521106078)</a:t>
            </a:r>
            <a:endParaRPr sz="154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548">
                <a:latin typeface="Times New Roman"/>
                <a:ea typeface="Times New Roman"/>
                <a:cs typeface="Times New Roman"/>
                <a:sym typeface="Times New Roman"/>
              </a:rPr>
              <a:t>Keerthimurugan N T (211521106082)</a:t>
            </a:r>
            <a:endParaRPr sz="1548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548">
                <a:latin typeface="Times New Roman"/>
                <a:ea typeface="Times New Roman"/>
                <a:cs typeface="Times New Roman"/>
                <a:sym typeface="Times New Roman"/>
              </a:rPr>
              <a:t>Pon Abisheik (211521106118)</a:t>
            </a:r>
            <a:endParaRPr sz="154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548">
                <a:latin typeface="Times New Roman"/>
                <a:ea typeface="Times New Roman"/>
                <a:cs typeface="Times New Roman"/>
                <a:sym typeface="Times New Roman"/>
              </a:rPr>
              <a:t>Vedhasurya A (211521106174)</a:t>
            </a:r>
            <a:endParaRPr sz="1548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"/>
          <p:cNvSpPr txBox="1">
            <a:spLocks noGrp="1"/>
          </p:cNvSpPr>
          <p:nvPr>
            <p:ph type="subTitle" idx="1"/>
          </p:nvPr>
        </p:nvSpPr>
        <p:spPr>
          <a:xfrm>
            <a:off x="4702675" y="2650500"/>
            <a:ext cx="3811500" cy="18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 fontScale="925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5"/>
              <a:buFont typeface="Arial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0"/>
                  </a:ext>
                </a:extLst>
              </a:rPr>
              <a:t>Guided By: 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  <a:extLst>
                <a:ext uri="http://customooxmlschemas.google.com/">
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1"/>
                </a:ext>
              </a:extLst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65"/>
              <a:buFont typeface="Arial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2"/>
                  </a:ext>
                </a:extLst>
              </a:rPr>
              <a:t>Dr. S. </a:t>
            </a:r>
            <a:r>
              <a:rPr lang="en-US" dirty="0" err="1" smtClean="0">
                <a:latin typeface="Times New Roman"/>
                <a:ea typeface="Times New Roman"/>
                <a:cs typeface="Times New Roman"/>
                <a:sym typeface="Times New Roman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2"/>
                  </a:ext>
                </a:extLst>
              </a:rPr>
              <a:t>Sathiyapriya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2"/>
                  </a:ext>
                </a:extLst>
              </a:rPr>
              <a:t>, M.E., Ph. D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2"/>
                  </a:ext>
                </a:extLst>
              </a:rPr>
              <a:t>.,</a:t>
            </a:r>
            <a:endParaRPr sz="1100" dirty="0">
              <a:extLst>
                <a:ext uri="http://customooxmlschemas.google.com/">
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3"/>
                </a:ext>
              </a:extLst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65"/>
              <a:buFont typeface="Arial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4"/>
                  </a:ext>
                </a:extLst>
              </a:rPr>
              <a:t>Pr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ofessor and Head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65"/>
              <a:buFont typeface="Arial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5"/>
                  </a:ext>
                </a:extLst>
              </a:rPr>
              <a:t>Department 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5"/>
                  </a:ext>
                </a:extLst>
              </a:rPr>
              <a:t>of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5"/>
                  </a:ext>
                </a:extLst>
              </a:rPr>
              <a:t>Electronics And Communication 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5"/>
                  </a:ext>
                </a:extLst>
              </a:rPr>
              <a:t>Engineering</a:t>
            </a:r>
            <a:endParaRPr dirty="0">
              <a:latin typeface="Times New Roman"/>
              <a:ea typeface="Times New Roman"/>
              <a:cs typeface="Times New Roman"/>
              <a:sym typeface="Times New Roman"/>
              <a:extLst>
                <a:ext uri="http://customooxmlschemas.google.com/">
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6"/>
                </a:ext>
              </a:extLst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865"/>
              <a:buNone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7"/>
                  </a:ext>
                </a:extLst>
              </a:rPr>
              <a:t>Panimalar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7"/>
                  </a:ext>
                </a:extLst>
              </a:rPr>
              <a:t> Institute of Technology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35848965d3_1_90"/>
          <p:cNvSpPr txBox="1">
            <a:spLocks noGrp="1"/>
          </p:cNvSpPr>
          <p:nvPr>
            <p:ph type="ctrTitle"/>
          </p:nvPr>
        </p:nvSpPr>
        <p:spPr>
          <a:xfrm>
            <a:off x="1267359" y="647783"/>
            <a:ext cx="6858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Times New Roman"/>
              <a:buNone/>
            </a:pPr>
            <a:r>
              <a:rPr lang="en-US" sz="6000">
                <a:latin typeface="Times New Roman"/>
                <a:ea typeface="Times New Roman"/>
                <a:cs typeface="Times New Roman"/>
                <a:sym typeface="Times New Roman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9"/>
                  </a:ext>
                </a:extLst>
              </a:rPr>
              <a:t>Future Enhancements</a:t>
            </a:r>
            <a:endParaRPr sz="6000"/>
          </a:p>
        </p:txBody>
      </p:sp>
      <p:sp>
        <p:nvSpPr>
          <p:cNvPr id="161" name="Google Shape;161;g335848965d3_1_90"/>
          <p:cNvSpPr/>
          <p:nvPr/>
        </p:nvSpPr>
        <p:spPr>
          <a:xfrm>
            <a:off x="937102" y="1626750"/>
            <a:ext cx="5060100" cy="1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200"/>
              <a:buFont typeface="Times New Roman"/>
              <a:buChar char="●"/>
            </a:pPr>
            <a:r>
              <a:rPr lang="en-US" sz="1200" b="1" i="0" u="none" strike="noStrike" cap="none">
                <a:solidFill>
                  <a:srgbClr val="3C39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Implementing AI for Predictive Healthcare</a:t>
            </a:r>
            <a:endParaRPr sz="1200" b="1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g335848965d3_1_90"/>
          <p:cNvSpPr/>
          <p:nvPr/>
        </p:nvSpPr>
        <p:spPr>
          <a:xfrm>
            <a:off x="937096" y="1908665"/>
            <a:ext cx="73323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0" u="none" strike="noStrike" cap="none">
                <a:solidFill>
                  <a:srgbClr val="3C39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Integration of AI algorithms can analyze real-time patient data to predict potential health risks, enabling proactive interventions and personalized care.</a:t>
            </a:r>
            <a:endParaRPr sz="100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g335848965d3_1_90"/>
          <p:cNvSpPr/>
          <p:nvPr/>
        </p:nvSpPr>
        <p:spPr>
          <a:xfrm>
            <a:off x="937096" y="2403481"/>
            <a:ext cx="4015500" cy="1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100"/>
              <a:buFont typeface="Times New Roman"/>
              <a:buChar char="●"/>
            </a:pPr>
            <a:r>
              <a:rPr lang="en-US" sz="1100" b="1" i="0" u="none" strike="noStrike" cap="none">
                <a:solidFill>
                  <a:srgbClr val="3C39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Integrating Cloud Storage for Real-Time Data Access</a:t>
            </a:r>
            <a:endParaRPr sz="1100" b="1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g335848965d3_1_90"/>
          <p:cNvSpPr/>
          <p:nvPr/>
        </p:nvSpPr>
        <p:spPr>
          <a:xfrm>
            <a:off x="937096" y="2685399"/>
            <a:ext cx="73323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0" u="none" strike="noStrike" cap="none">
                <a:solidFill>
                  <a:srgbClr val="3C39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Cloud storage can provide secure and accessible storage for patient data, allowing healthcare professionals to access vital information from anywhere at any time.</a:t>
            </a:r>
            <a:endParaRPr sz="100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g335848965d3_1_90"/>
          <p:cNvSpPr/>
          <p:nvPr/>
        </p:nvSpPr>
        <p:spPr>
          <a:xfrm>
            <a:off x="937096" y="3104015"/>
            <a:ext cx="3622500" cy="1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100"/>
              <a:buFont typeface="Times New Roman"/>
              <a:buChar char="●"/>
            </a:pPr>
            <a:r>
              <a:rPr lang="en-US" sz="1100" b="1" i="0" u="none" strike="noStrike" cap="none">
                <a:solidFill>
                  <a:srgbClr val="3C39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Expanding Li-Fi Applications in Smart Hospitals</a:t>
            </a:r>
            <a:endParaRPr sz="1100" b="1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g335848965d3_1_90"/>
          <p:cNvSpPr/>
          <p:nvPr/>
        </p:nvSpPr>
        <p:spPr>
          <a:xfrm>
            <a:off x="937096" y="3385933"/>
            <a:ext cx="73323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0" u="none" strike="noStrike" cap="none">
                <a:solidFill>
                  <a:srgbClr val="3C39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Li-Fi can be implemented in various aspects of smart hospitals, such as controlling medical devices, managing inventory, and facilitating seamless communication between healthcare professionals and patients.</a:t>
            </a:r>
            <a:endParaRPr sz="100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>
            <a:spLocks noGrp="1"/>
          </p:cNvSpPr>
          <p:nvPr>
            <p:ph type="ctrTitle"/>
          </p:nvPr>
        </p:nvSpPr>
        <p:spPr>
          <a:xfrm>
            <a:off x="865022" y="799793"/>
            <a:ext cx="6858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Times New Roman"/>
              <a:buNone/>
            </a:pPr>
            <a:r>
              <a:rPr lang="en-US" sz="6000">
                <a:latin typeface="Times New Roman"/>
                <a:ea typeface="Times New Roman"/>
                <a:cs typeface="Times New Roman"/>
                <a:sym typeface="Times New Roman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10"/>
                  </a:ext>
                </a:extLst>
              </a:rPr>
              <a:t>Conclusion</a:t>
            </a:r>
            <a:endParaRPr sz="6000"/>
          </a:p>
        </p:txBody>
      </p:sp>
      <p:sp>
        <p:nvSpPr>
          <p:cNvPr id="173" name="Google Shape;173;p19"/>
          <p:cNvSpPr txBox="1">
            <a:spLocks noGrp="1"/>
          </p:cNvSpPr>
          <p:nvPr>
            <p:ph type="subTitle" idx="1"/>
          </p:nvPr>
        </p:nvSpPr>
        <p:spPr>
          <a:xfrm>
            <a:off x="428550" y="1742275"/>
            <a:ext cx="8286900" cy="30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650">
                <a:solidFill>
                  <a:srgbClr val="3C39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demonstrates the significant potential of Li-Fi technology for real-time data communication in hospital management. Li-Fi offers a secure, reliable, and interference-free solution for patient monitoring, enhancing the overall quality and efficiency of healthcare delivery.</a:t>
            </a:r>
            <a:endParaRPr sz="1650">
              <a:solidFill>
                <a:srgbClr val="3C39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50">
              <a:solidFill>
                <a:srgbClr val="3C39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150" lvl="0" indent="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750"/>
              <a:buFont typeface="DM Sans"/>
              <a:buNone/>
            </a:pPr>
            <a:r>
              <a:rPr lang="en-US" sz="1650">
                <a:solidFill>
                  <a:srgbClr val="3C39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Implementing Li-Fi can revolutionize hospital management by enabling real-time data access, improving patient safety, and facilitating data-driven decision-making. It has the potential to transform healthcare, paving the way for a more efficient and patient-centric environment.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439c457fd8_0_539"/>
          <p:cNvSpPr/>
          <p:nvPr/>
        </p:nvSpPr>
        <p:spPr>
          <a:xfrm>
            <a:off x="419933" y="332569"/>
            <a:ext cx="81519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2600"/>
              <a:buFont typeface="DM Sans"/>
              <a:buNone/>
            </a:pPr>
            <a:r>
              <a:rPr lang="en-US" sz="3500" b="1" i="0" u="none" strike="noStrike" cap="none">
                <a:solidFill>
                  <a:srgbClr val="1B1B2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3500" b="1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g3439c457fd8_0_539"/>
          <p:cNvSpPr/>
          <p:nvPr/>
        </p:nvSpPr>
        <p:spPr>
          <a:xfrm>
            <a:off x="496119" y="1052866"/>
            <a:ext cx="81519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032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000"/>
              <a:buFont typeface="Times New Roman"/>
              <a:buAutoNum type="arabicPeriod"/>
            </a:pPr>
            <a:r>
              <a:rPr lang="en-US" sz="1000" i="0" u="none" strike="noStrike" cap="none">
                <a:solidFill>
                  <a:srgbClr val="3C39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F. Zhang, J. Chen, T. Mao, and Z. Wang, "Feedback Interval Optimization for MISO LiFi Systems, " in IEEE Access, vol. 9, pp. 136811- 136818,2021,doi:10.1109/ACCESS.2021.31173 41.</a:t>
            </a:r>
            <a:endParaRPr sz="100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g3439c457fd8_0_539"/>
          <p:cNvSpPr/>
          <p:nvPr/>
        </p:nvSpPr>
        <p:spPr>
          <a:xfrm>
            <a:off x="496119" y="1430257"/>
            <a:ext cx="81519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032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000"/>
              <a:buFont typeface="Times New Roman"/>
              <a:buAutoNum type="arabicPeriod" startAt="2"/>
            </a:pPr>
            <a:r>
              <a:rPr lang="en-US" sz="1000" i="0" u="none" strike="noStrike" cap="none">
                <a:solidFill>
                  <a:srgbClr val="3C39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G. Ma, R. Parthiban and N. Karmakar, "An Adaptive Handover Scheme for Hybrid LiFi and WiFi Networks, " in IEEE Access, vol. 10, pp. 18955-18965,2022, doi:10.1109/ACCESS.2022.3151858.</a:t>
            </a:r>
            <a:endParaRPr sz="100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g3439c457fd8_0_539"/>
          <p:cNvSpPr/>
          <p:nvPr/>
        </p:nvSpPr>
        <p:spPr>
          <a:xfrm>
            <a:off x="496119" y="1807648"/>
            <a:ext cx="81519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032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000"/>
              <a:buFont typeface="Times New Roman"/>
              <a:buAutoNum type="arabicPeriod" startAt="3"/>
            </a:pPr>
            <a:r>
              <a:rPr lang="en-US" sz="1000" i="0" u="none" strike="noStrike" cap="none">
                <a:solidFill>
                  <a:srgbClr val="3C39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H. Abu Marshoud, M. D. Soltani, M. Safari and H. Haas, "Realistic Secrecy Performance Analysis for LiFi Systems, " in IEEE Access, vol. 9, pp. 120675-120688, 2021, doi:10.1109/ACCESS.2021.3108727.</a:t>
            </a:r>
            <a:endParaRPr sz="100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g3439c457fd8_0_539"/>
          <p:cNvSpPr/>
          <p:nvPr/>
        </p:nvSpPr>
        <p:spPr>
          <a:xfrm>
            <a:off x="496119" y="2185039"/>
            <a:ext cx="81519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032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000"/>
              <a:buFont typeface="Times New Roman"/>
              <a:buAutoNum type="arabicPeriod" startAt="4"/>
            </a:pPr>
            <a:r>
              <a:rPr lang="en-US" sz="1000" i="0" u="none" strike="noStrike" cap="none">
                <a:solidFill>
                  <a:srgbClr val="3C39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J. Beysens, J. -P. M. G. Linnartz, D. Van Wageningen and S. Pollin, "TDMA Scheduling in Spatially Extended LiFi Networks, " in IEEE Open Journal of the Communications Society, vol. 1, pp. 1524-1538, 2020, doi: 10.1109/OJCOMS.2020.3023745. </a:t>
            </a:r>
            <a:endParaRPr sz="100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g3439c457fd8_0_539"/>
          <p:cNvSpPr/>
          <p:nvPr/>
        </p:nvSpPr>
        <p:spPr>
          <a:xfrm>
            <a:off x="496119" y="2562430"/>
            <a:ext cx="81519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032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000"/>
              <a:buFont typeface="Times New Roman"/>
              <a:buAutoNum type="arabicPeriod" startAt="5"/>
            </a:pPr>
            <a:r>
              <a:rPr lang="en-US" sz="1000" i="0" u="none" strike="noStrike" cap="none">
                <a:solidFill>
                  <a:srgbClr val="3C39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K. L. Bober et al., "Distributed Multiuser MIMO for LiFi in Industrial Wireless Applications, " in Journal of Lightwave Technology, vol. 39, no. 11, pp. 3420-3433, June 1, 2021, doi:10.1109/JLT.2021.3069186. </a:t>
            </a:r>
            <a:endParaRPr sz="100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g3439c457fd8_0_539"/>
          <p:cNvSpPr/>
          <p:nvPr/>
        </p:nvSpPr>
        <p:spPr>
          <a:xfrm>
            <a:off x="496119" y="2939820"/>
            <a:ext cx="81519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032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000"/>
              <a:buFont typeface="Times New Roman"/>
              <a:buAutoNum type="arabicPeriod" startAt="6"/>
            </a:pPr>
            <a:r>
              <a:rPr lang="en-US" sz="1000" i="0" u="none" strike="noStrike" cap="none">
                <a:solidFill>
                  <a:srgbClr val="3C39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M. Elamassie, L. Bariah, M. Uysal, S. Muhaidat and P. C. Sofotasios, "Capacity Analysis of NOMA-Enabled Underwater VLC Networks, " in IEEE Access, vol. 9, pp. 153305-153315, 2021, doi: 10.1109/ACCESS.2021.3122399. </a:t>
            </a:r>
            <a:endParaRPr sz="100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g3439c457fd8_0_539"/>
          <p:cNvSpPr/>
          <p:nvPr/>
        </p:nvSpPr>
        <p:spPr>
          <a:xfrm>
            <a:off x="496119" y="3317212"/>
            <a:ext cx="81519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032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000"/>
              <a:buFont typeface="Times New Roman"/>
              <a:buAutoNum type="arabicPeriod" startAt="7"/>
            </a:pPr>
            <a:r>
              <a:rPr lang="en-US" sz="1000" i="0" u="none" strike="noStrike" cap="none">
                <a:solidFill>
                  <a:srgbClr val="3C39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M. F. Ali, D. N. K. Jayakody and Y. Li, "Recent Trends in Underwater Visible Light Communication (UVLC) Systems, " in IEEE Access, vol. 10, pp. 22169-22225, 2022, doi: 10.1109/ACCESS.2022.3150093. </a:t>
            </a:r>
            <a:endParaRPr sz="100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g3439c457fd8_0_539"/>
          <p:cNvSpPr/>
          <p:nvPr/>
        </p:nvSpPr>
        <p:spPr>
          <a:xfrm>
            <a:off x="496125" y="3694600"/>
            <a:ext cx="81519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032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000"/>
              <a:buFont typeface="Times New Roman"/>
              <a:buAutoNum type="arabicPeriod" startAt="8"/>
            </a:pPr>
            <a:r>
              <a:rPr lang="en-US" sz="1000" i="0" u="none" strike="noStrike" cap="none">
                <a:solidFill>
                  <a:srgbClr val="3C39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N. A. Amran, M. D. Soltani, M. Yaghoobi and M. Safari, "Learning Indoor Environment for Effective LiFi Communications: Signal Detection and Resource Allocation, " in IEEE Access, vol. 10, pp. 17400-17416, 2022, doi: 10.1109/ACCESS.2022.3150919. </a:t>
            </a:r>
            <a:endParaRPr sz="100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g3439c457fd8_0_539"/>
          <p:cNvSpPr/>
          <p:nvPr/>
        </p:nvSpPr>
        <p:spPr>
          <a:xfrm>
            <a:off x="496119" y="4089704"/>
            <a:ext cx="81519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032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000"/>
              <a:buFont typeface="Times New Roman"/>
              <a:buAutoNum type="arabicPeriod" startAt="9"/>
            </a:pPr>
            <a:r>
              <a:rPr lang="en-US" sz="1000" i="0" u="none" strike="noStrike" cap="none">
                <a:solidFill>
                  <a:srgbClr val="3C39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 M. Kouhini et al., "LiFi Positioning for Industry 4.0, " in IEEE Journal of Selected Topics in Quantum Electronics, vol. 27, no. 6, pp. 1-15, Nov. -Dec. 2021, Art no. 7701215, doi: 10.1109/JSTQE.2021.3095364.</a:t>
            </a:r>
            <a:endParaRPr sz="100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>
            <a:spLocks noGrp="1"/>
          </p:cNvSpPr>
          <p:nvPr>
            <p:ph type="ctrTitle"/>
          </p:nvPr>
        </p:nvSpPr>
        <p:spPr>
          <a:xfrm>
            <a:off x="1143000" y="2214563"/>
            <a:ext cx="6858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Times New Roman"/>
              <a:buNone/>
            </a:pPr>
            <a:r>
              <a:rPr lang="en-US" sz="600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6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Querries :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439c457fd8_0_0"/>
          <p:cNvSpPr txBox="1">
            <a:spLocks noGrp="1"/>
          </p:cNvSpPr>
          <p:nvPr>
            <p:ph type="ctrTitle"/>
          </p:nvPr>
        </p:nvSpPr>
        <p:spPr>
          <a:xfrm>
            <a:off x="1143000" y="457201"/>
            <a:ext cx="6858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Abstract </a:t>
            </a:r>
            <a:endParaRPr/>
          </a:p>
        </p:txBody>
      </p:sp>
      <p:sp>
        <p:nvSpPr>
          <p:cNvPr id="99" name="Google Shape;99;g3439c457fd8_0_0"/>
          <p:cNvSpPr txBox="1">
            <a:spLocks noGrp="1"/>
          </p:cNvSpPr>
          <p:nvPr>
            <p:ph type="subTitle" idx="1"/>
          </p:nvPr>
        </p:nvSpPr>
        <p:spPr>
          <a:xfrm>
            <a:off x="428624" y="1371599"/>
            <a:ext cx="8286900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342900" lvl="0" indent="-260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B2B"/>
              </a:buClr>
              <a:buSzPts val="1500"/>
              <a:buFont typeface="Times New Roman"/>
              <a:buChar char="●"/>
            </a:pPr>
            <a:r>
              <a:rPr lang="en-US" sz="1500">
                <a:solidFill>
                  <a:srgbClr val="2E2B2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explores the application of Li-Fi technology for real-time data communication in hospital management.</a:t>
            </a:r>
            <a:endParaRPr sz="1500">
              <a:solidFill>
                <a:srgbClr val="2E2B2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60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B2B"/>
              </a:buClr>
              <a:buSzPts val="1500"/>
              <a:buFont typeface="Times New Roman"/>
              <a:buChar char="●"/>
            </a:pPr>
            <a:r>
              <a:rPr lang="en-US" sz="1500">
                <a:solidFill>
                  <a:srgbClr val="2E2B2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Li-Fi, short for Light Fidelity, utilizes visible light waves for data transmission, offering a secure and interference-free alternative to traditional Wi-Fi networks. </a:t>
            </a:r>
            <a:endParaRPr sz="1500">
              <a:solidFill>
                <a:srgbClr val="2E2B2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60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B2B"/>
              </a:buClr>
              <a:buSzPts val="1500"/>
              <a:buFont typeface="Times New Roman"/>
              <a:buChar char="●"/>
            </a:pPr>
            <a:r>
              <a:rPr lang="en-US" sz="1500">
                <a:solidFill>
                  <a:srgbClr val="2E2B2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key objectives of this project are to improve patient monitoring by enabling real-time transmission of vital signs, minimize interference with medical devices, and enhance data security in the hospital environment.</a:t>
            </a:r>
            <a:endParaRPr sz="2000">
              <a:solidFill>
                <a:srgbClr val="2E2B2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g33fb83354e5_0_4"/>
          <p:cNvGraphicFramePr/>
          <p:nvPr/>
        </p:nvGraphicFramePr>
        <p:xfrm>
          <a:off x="603501" y="1171575"/>
          <a:ext cx="8010150" cy="3720756"/>
        </p:xfrm>
        <a:graphic>
          <a:graphicData uri="http://schemas.openxmlformats.org/drawingml/2006/table">
            <a:tbl>
              <a:tblPr>
                <a:noFill/>
                <a:tableStyleId>{24097C7F-FD1A-45F6-953B-395A41850B88}</a:tableStyleId>
              </a:tblPr>
              <a:tblGrid>
                <a:gridCol w="70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6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21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5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1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S. No</a:t>
                      </a:r>
                      <a:endParaRPr sz="1300" b="1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1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Year</a:t>
                      </a:r>
                      <a:endParaRPr sz="1300" b="1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1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</a:t>
                      </a:r>
                      <a:endParaRPr sz="1300" b="1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1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Author</a:t>
                      </a:r>
                      <a:endParaRPr sz="1300" b="1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1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Methodology</a:t>
                      </a:r>
                      <a:endParaRPr sz="1300" b="1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1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Demerits</a:t>
                      </a:r>
                      <a:endParaRPr sz="1300" b="1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</a:t>
                      </a: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</a:t>
                      </a: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Critical Review on Li-Fi Technology and its Future Applications</a:t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G. Devi1 , </a:t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N. Jayanthi , </a:t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S. Rahul ,</a:t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M. Saran Karthick,S.</a:t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Gokul Raghavendr, M.Anand3.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methodology involves utilizing LEDs to transmit data via visible light, emphasizing efficiency, security, cost-effectiveness,</a:t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and potential applications.</a:t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drawback of LiFi technology is its inability to fully replace radio wave transmission</a:t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technology due to certain limitations.</a:t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</a:t>
                      </a: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</a:t>
                      </a: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TDMA Scheduling in Spatially Extended LiFi</a:t>
                      </a:r>
                      <a:endParaRPr sz="1200">
                        <a:solidFill>
                          <a:srgbClr val="26262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Networks</a:t>
                      </a:r>
                      <a:endParaRPr sz="1200">
                        <a:solidFill>
                          <a:srgbClr val="26262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Beysens, Jona</a:t>
                      </a:r>
                      <a:endParaRPr sz="1200">
                        <a:solidFill>
                          <a:srgbClr val="26262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and Linnartz, Jean-Paul M.</a:t>
                      </a:r>
                      <a:endParaRPr sz="1200">
                        <a:solidFill>
                          <a:srgbClr val="26262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G. and Van Wageningen,</a:t>
                      </a:r>
                      <a:endParaRPr sz="1200">
                        <a:solidFill>
                          <a:srgbClr val="26262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Dries. 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 develop a scheduling algorithm for LiFi networks, quickly determining interference-free transmission slots, enhancing throughput and reduce computation time.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semi- distributed TDMA struggle with scalability in larger network deployments.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6" name="Google Shape;106;g33fb83354e5_0_4"/>
          <p:cNvSpPr txBox="1">
            <a:spLocks noGrp="1"/>
          </p:cNvSpPr>
          <p:nvPr>
            <p:ph type="ctrTitle" idx="4294967295"/>
          </p:nvPr>
        </p:nvSpPr>
        <p:spPr>
          <a:xfrm>
            <a:off x="1208836" y="150453"/>
            <a:ext cx="6858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Times New Roman"/>
              <a:buNone/>
            </a:pPr>
            <a:r>
              <a:rPr lang="en-US" sz="5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sz="5600" b="0" i="0" u="none" strike="noStrike" cap="none" dirty="0">
              <a:solidFill>
                <a:schemeClr val="dk1"/>
              </a:solidFill>
              <a:sym typeface="Pl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" name="Google Shape;112;g347e6fda82b_0_0"/>
          <p:cNvGraphicFramePr/>
          <p:nvPr/>
        </p:nvGraphicFramePr>
        <p:xfrm>
          <a:off x="458344" y="1024146"/>
          <a:ext cx="8257025" cy="4106328"/>
        </p:xfrm>
        <a:graphic>
          <a:graphicData uri="http://schemas.openxmlformats.org/drawingml/2006/table">
            <a:tbl>
              <a:tblPr>
                <a:noFill/>
                <a:tableStyleId>{24097C7F-FD1A-45F6-953B-395A41850B88}</a:tableStyleId>
              </a:tblPr>
              <a:tblGrid>
                <a:gridCol w="44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9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5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3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1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S. No</a:t>
                      </a:r>
                      <a:endParaRPr sz="1300" b="1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1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Year</a:t>
                      </a:r>
                      <a:endParaRPr sz="1300" b="1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1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</a:t>
                      </a:r>
                      <a:endParaRPr sz="1300" b="1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1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Author</a:t>
                      </a:r>
                      <a:endParaRPr sz="1300" b="1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1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Methodology</a:t>
                      </a:r>
                      <a:endParaRPr sz="1300" b="1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b="1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Demerits</a:t>
                      </a:r>
                      <a:endParaRPr sz="1300" b="1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3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</a:t>
                      </a: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</a:t>
                      </a: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Li-Fi Based Healthcare Monitoring</a:t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System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Zohaib A.</a:t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Khan1,Rao Behram, Faisal Johar,Saqib Amin, Muhammad Sadiq Orakzai,and Faraz Akram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methodology involves implementing a Li-Fi-based health monitoring system utilizing Data is displayed on LCD screens.</a:t>
                      </a:r>
                      <a:endParaRPr sz="11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System may face</a:t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limitations such as</a:t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restricted coverage area, susceptibility to signal interference, and data transmission delays.</a:t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</a:t>
                      </a: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</a:t>
                      </a: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5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LiFi Positioning for Industry 4.0</a:t>
                      </a:r>
                      <a:endParaRPr sz="125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>
                        <a:solidFill>
                          <a:srgbClr val="26262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50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Kouhini, Sepideh Mohammadi and Kottke, Christoph and Ma, Ziyan and Freund, Ronald and Jungnickel, Volker and Müller, Marcel and Behnke,</a:t>
                      </a:r>
                      <a:endParaRPr sz="1050">
                        <a:solidFill>
                          <a:srgbClr val="26262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50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Daniel and Vazquez, Marcos</a:t>
                      </a:r>
                      <a:endParaRPr sz="1050">
                        <a:solidFill>
                          <a:srgbClr val="26262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50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Martinez and Linnartz, Jean- Paul M. G.</a:t>
                      </a:r>
                      <a:endParaRPr sz="1200">
                        <a:solidFill>
                          <a:srgbClr val="26262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methodology uses</a:t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existing LiFi functions</a:t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for precise indoor</a:t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positioning, measuring</a:t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time-of-flight with</a:t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frame synchronization</a:t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and channel estimation.</a:t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5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proposed LiFi positioning system requires precise synchronization and may be affected by interference or obstacles in the environment.</a:t>
                      </a:r>
                      <a:endParaRPr sz="115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3" name="Google Shape;113;g347e6fda82b_0_0"/>
          <p:cNvSpPr txBox="1">
            <a:spLocks noGrp="1"/>
          </p:cNvSpPr>
          <p:nvPr>
            <p:ph type="ctrTitle" idx="4294967295"/>
          </p:nvPr>
        </p:nvSpPr>
        <p:spPr>
          <a:xfrm>
            <a:off x="1666025" y="302850"/>
            <a:ext cx="57423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Times New Roman"/>
              <a:buNone/>
            </a:pPr>
            <a:r>
              <a:rPr lang="en-US" sz="5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sz="5600" b="0" i="0" u="none" strike="noStrike" cap="none" dirty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39c457fd8_0_92"/>
          <p:cNvSpPr txBox="1">
            <a:spLocks noGrp="1"/>
          </p:cNvSpPr>
          <p:nvPr>
            <p:ph type="ctrTitle"/>
          </p:nvPr>
        </p:nvSpPr>
        <p:spPr>
          <a:xfrm>
            <a:off x="1143000" y="457201"/>
            <a:ext cx="6858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Existing System</a:t>
            </a:r>
            <a:endParaRPr/>
          </a:p>
        </p:txBody>
      </p:sp>
      <p:sp>
        <p:nvSpPr>
          <p:cNvPr id="120" name="Google Shape;120;g3439c457fd8_0_92"/>
          <p:cNvSpPr txBox="1">
            <a:spLocks noGrp="1"/>
          </p:cNvSpPr>
          <p:nvPr>
            <p:ph type="subTitle" idx="1"/>
          </p:nvPr>
        </p:nvSpPr>
        <p:spPr>
          <a:xfrm>
            <a:off x="428624" y="1389797"/>
            <a:ext cx="8286900" cy="29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34290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2B2B"/>
              </a:buClr>
              <a:buSzPts val="1500"/>
              <a:buFont typeface="Times New Roman"/>
              <a:buChar char="●"/>
            </a:pPr>
            <a:r>
              <a:rPr lang="en-US" sz="1500">
                <a:solidFill>
                  <a:srgbClr val="2E2B2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Traditionally, hospital data communication relies heavily on Wi-Fi and wired networks for patient monitoring, staff communication, and medical device connectivity.</a:t>
            </a:r>
            <a:endParaRPr sz="1500">
              <a:solidFill>
                <a:srgbClr val="2E2B2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2B2B"/>
              </a:buClr>
              <a:buSzPts val="1500"/>
              <a:buFont typeface="Times New Roman"/>
              <a:buChar char="●"/>
            </a:pPr>
            <a:r>
              <a:rPr lang="en-US" sz="1500">
                <a:solidFill>
                  <a:srgbClr val="2E2B2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these technologies have been effective, they face several limitations.</a:t>
            </a:r>
            <a:endParaRPr sz="1500">
              <a:solidFill>
                <a:srgbClr val="2E2B2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2B2B"/>
              </a:buClr>
              <a:buSzPts val="1500"/>
              <a:buFont typeface="Times New Roman"/>
              <a:buChar char="●"/>
            </a:pPr>
            <a:r>
              <a:rPr lang="en-US" sz="1500">
                <a:solidFill>
                  <a:srgbClr val="2E2B2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 risks associated with Wi-Fi networks, potential interference with sensitive medical devices, and slow data transmission speeds pose significant challenges in the hospital environment.</a:t>
            </a:r>
            <a:endParaRPr sz="1500">
              <a:solidFill>
                <a:srgbClr val="2E2B2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60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2B2B"/>
              </a:buClr>
              <a:buSzPts val="1500"/>
              <a:buFont typeface="Times New Roman"/>
              <a:buChar char="●"/>
            </a:pPr>
            <a:r>
              <a:rPr lang="en-US" sz="1500">
                <a:solidFill>
                  <a:srgbClr val="2E2B2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underscores the need for more reliable and secure communication solutions.</a:t>
            </a:r>
            <a:endParaRPr sz="1500">
              <a:solidFill>
                <a:srgbClr val="2E2B2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000">
              <a:solidFill>
                <a:srgbClr val="2E2B2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439c457fd8_0_174"/>
          <p:cNvSpPr txBox="1">
            <a:spLocks noGrp="1"/>
          </p:cNvSpPr>
          <p:nvPr>
            <p:ph type="ctrTitle"/>
          </p:nvPr>
        </p:nvSpPr>
        <p:spPr>
          <a:xfrm>
            <a:off x="1143000" y="457201"/>
            <a:ext cx="6858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Times New Roman"/>
              <a:buNone/>
            </a:pPr>
            <a:r>
              <a:rPr lang="en-US" sz="3800">
                <a:latin typeface="Times New Roman"/>
                <a:ea typeface="Times New Roman"/>
                <a:cs typeface="Times New Roman"/>
                <a:sym typeface="Times New Roman"/>
              </a:rPr>
              <a:t>Proposed System</a:t>
            </a:r>
            <a:endParaRPr sz="3800"/>
          </a:p>
        </p:txBody>
      </p:sp>
      <p:sp>
        <p:nvSpPr>
          <p:cNvPr id="127" name="Google Shape;127;g3439c457fd8_0_174"/>
          <p:cNvSpPr txBox="1">
            <a:spLocks noGrp="1"/>
          </p:cNvSpPr>
          <p:nvPr>
            <p:ph type="subTitle" idx="1"/>
          </p:nvPr>
        </p:nvSpPr>
        <p:spPr>
          <a:xfrm>
            <a:off x="428625" y="1308150"/>
            <a:ext cx="8353200" cy="3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342900" lvl="0" indent="-260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B2B"/>
              </a:buClr>
              <a:buSzPts val="1500"/>
              <a:buFont typeface="Times New Roman"/>
              <a:buChar char="●"/>
            </a:pPr>
            <a:r>
              <a:rPr lang="en-US" sz="1500" b="1">
                <a:solidFill>
                  <a:srgbClr val="2E2B2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Li-Fi-Enabled Patient Monitoring</a:t>
            </a:r>
            <a:endParaRPr sz="1500" b="1">
              <a:solidFill>
                <a:srgbClr val="2E2B2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266700" lvl="0" indent="-107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B2B"/>
              </a:buClr>
              <a:buSzPts val="1100"/>
              <a:buFont typeface="Times New Roman"/>
              <a:buChar char="○"/>
            </a:pPr>
            <a:r>
              <a:rPr lang="en-US" sz="1100">
                <a:solidFill>
                  <a:srgbClr val="2E2B2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proposed system utilizes Li-Fi technology to establish a secure and interference-free communication network for patient monitoring.</a:t>
            </a:r>
            <a:endParaRPr sz="1100">
              <a:solidFill>
                <a:srgbClr val="2E2B2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266700" lvl="0" indent="-107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B2B"/>
              </a:buClr>
              <a:buSzPts val="1100"/>
              <a:buFont typeface="Times New Roman"/>
              <a:buChar char="○"/>
            </a:pPr>
            <a:r>
              <a:rPr lang="en-US" sz="1100">
                <a:solidFill>
                  <a:srgbClr val="2E2B2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Sensors placed on the patient transmit vital signs data like heart rate, temperature, and motion, directly to the healthcare staff.</a:t>
            </a:r>
            <a:endParaRPr sz="1100">
              <a:solidFill>
                <a:srgbClr val="2E2B2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"/>
              <a:buNone/>
            </a:pPr>
            <a:endParaRPr sz="800">
              <a:solidFill>
                <a:srgbClr val="2E2B2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60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B2B"/>
              </a:buClr>
              <a:buSzPts val="1500"/>
              <a:buFont typeface="Times New Roman"/>
              <a:buChar char="●"/>
            </a:pPr>
            <a:r>
              <a:rPr lang="en-US" sz="1500" b="1">
                <a:solidFill>
                  <a:srgbClr val="2E2B2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Sensor Integration</a:t>
            </a:r>
            <a:endParaRPr sz="1500" b="1">
              <a:solidFill>
                <a:srgbClr val="2E2B2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07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B2B"/>
              </a:buClr>
              <a:buSzPts val="1100"/>
              <a:buFont typeface="Times New Roman"/>
              <a:buChar char="○"/>
            </a:pPr>
            <a:r>
              <a:rPr lang="en-US" sz="1100">
                <a:solidFill>
                  <a:srgbClr val="2E2B2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incorporates sensors such as heart rate monitors, temperature sensors, and motion detectors to collect patient data.</a:t>
            </a:r>
            <a:endParaRPr sz="1100">
              <a:solidFill>
                <a:srgbClr val="2E2B2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07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B2B"/>
              </a:buClr>
              <a:buSzPts val="1100"/>
              <a:buFont typeface="Times New Roman"/>
              <a:buChar char="○"/>
            </a:pPr>
            <a:r>
              <a:rPr lang="en-US" sz="1100">
                <a:solidFill>
                  <a:srgbClr val="2E2B2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sensors are strategically placed on the patient to continuously track vital signs.</a:t>
            </a:r>
            <a:endParaRPr sz="1100">
              <a:solidFill>
                <a:srgbClr val="2E2B2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266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"/>
              <a:buNone/>
            </a:pPr>
            <a:endParaRPr sz="800">
              <a:solidFill>
                <a:srgbClr val="2E2B2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60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B2B"/>
              </a:buClr>
              <a:buSzPts val="1500"/>
              <a:buFont typeface="Times New Roman"/>
              <a:buChar char="●"/>
            </a:pPr>
            <a:r>
              <a:rPr lang="en-US" sz="1500" b="1">
                <a:solidFill>
                  <a:srgbClr val="2E2B2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Secure Data Transmission</a:t>
            </a:r>
            <a:endParaRPr sz="1500" b="1">
              <a:solidFill>
                <a:srgbClr val="2E2B2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0" lvl="0" indent="-146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B2B"/>
              </a:buClr>
              <a:buSzPts val="1100"/>
              <a:buFont typeface="Times New Roman"/>
              <a:buChar char="○"/>
            </a:pPr>
            <a:r>
              <a:rPr lang="en-US" sz="1100">
                <a:solidFill>
                  <a:srgbClr val="2E2B2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Li-Fi enables secure data transmission by using light waves that are not easily intercepted or interfered with, reducing the risks of data breaches and unauthorized access.</a:t>
            </a:r>
            <a:endParaRPr sz="1100">
              <a:solidFill>
                <a:srgbClr val="2E2B2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0" lvl="0" indent="-146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B2B"/>
              </a:buClr>
              <a:buSzPts val="1100"/>
              <a:buFont typeface="Times New Roman"/>
              <a:buChar char="○"/>
            </a:pPr>
            <a:r>
              <a:rPr lang="en-US" sz="1100">
                <a:solidFill>
                  <a:srgbClr val="2E2B2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ensures the confidentiality and integrity of sensitive patient information.</a:t>
            </a:r>
            <a:endParaRPr sz="1100">
              <a:solidFill>
                <a:srgbClr val="2E2B2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marR="266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"/>
              <a:buNone/>
            </a:pPr>
            <a:endParaRPr sz="200">
              <a:solidFill>
                <a:srgbClr val="2E2B2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439c457fd8_0_256"/>
          <p:cNvSpPr/>
          <p:nvPr/>
        </p:nvSpPr>
        <p:spPr>
          <a:xfrm>
            <a:off x="259781" y="231938"/>
            <a:ext cx="86457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26190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2400"/>
              <a:buFont typeface="DM Sans"/>
              <a:buNone/>
            </a:pPr>
            <a:r>
              <a:rPr lang="en-US" sz="3200" b="1" i="0" u="none" strike="noStrike" cap="none">
                <a:solidFill>
                  <a:srgbClr val="1B1B2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Diagram</a:t>
            </a:r>
            <a:endParaRPr sz="3200" b="1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" name="Object 1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0813850"/>
              </p:ext>
            </p:extLst>
          </p:nvPr>
        </p:nvGraphicFramePr>
        <p:xfrm>
          <a:off x="1004088" y="719138"/>
          <a:ext cx="7197725" cy="404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Presentation" r:id="rId4" imgW="3989832" imgH="2243492" progId="PowerPoint.Show.12">
                  <p:embed/>
                </p:oleObj>
              </mc:Choice>
              <mc:Fallback>
                <p:oleObj name="Presentation" r:id="rId4" imgW="3989832" imgH="2243492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04088" y="719138"/>
                        <a:ext cx="7197725" cy="4048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439c457fd8_0_339"/>
          <p:cNvSpPr txBox="1">
            <a:spLocks noGrp="1"/>
          </p:cNvSpPr>
          <p:nvPr>
            <p:ph type="ctrTitle"/>
          </p:nvPr>
        </p:nvSpPr>
        <p:spPr>
          <a:xfrm>
            <a:off x="1143000" y="457201"/>
            <a:ext cx="6858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System Requirements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g3439c457fd8_0_339"/>
          <p:cNvSpPr txBox="1">
            <a:spLocks noGrp="1"/>
          </p:cNvSpPr>
          <p:nvPr>
            <p:ph type="subTitle" idx="1"/>
          </p:nvPr>
        </p:nvSpPr>
        <p:spPr>
          <a:xfrm>
            <a:off x="1143000" y="2087456"/>
            <a:ext cx="3599688" cy="30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Hardware Requirements</a:t>
            </a:r>
            <a:endParaRPr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54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B2B"/>
              </a:buClr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2E2B2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Li-Fi Transmitter/Receiver</a:t>
            </a:r>
            <a:endParaRPr sz="1400" dirty="0">
              <a:solidFill>
                <a:srgbClr val="2E2B2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54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B2B"/>
              </a:buClr>
              <a:buSzPts val="1400"/>
              <a:buFont typeface="Times New Roman"/>
              <a:buChar char="●"/>
            </a:pPr>
            <a:r>
              <a:rPr lang="en-US" sz="1400" dirty="0" smtClean="0">
                <a:solidFill>
                  <a:srgbClr val="2E2B2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ESP32</a:t>
            </a:r>
            <a:endParaRPr sz="1400" dirty="0">
              <a:solidFill>
                <a:srgbClr val="2E2B2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54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B2B"/>
              </a:buClr>
              <a:buSzPts val="1400"/>
              <a:buFont typeface="Times New Roman"/>
              <a:buChar char="●"/>
            </a:pPr>
            <a:r>
              <a:rPr lang="en-US" sz="1400" dirty="0" smtClean="0">
                <a:solidFill>
                  <a:srgbClr val="2E2B2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Sensors(DHT11, MAX 30100, MPU6050)</a:t>
            </a:r>
            <a:endParaRPr sz="1400" dirty="0">
              <a:solidFill>
                <a:srgbClr val="2E2B2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54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B2B"/>
              </a:buClr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2E2B2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LCD Display</a:t>
            </a:r>
            <a:endParaRPr sz="1400" dirty="0">
              <a:solidFill>
                <a:srgbClr val="2E2B2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sz="15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g3439c457fd8_0_339"/>
          <p:cNvSpPr txBox="1"/>
          <p:nvPr/>
        </p:nvSpPr>
        <p:spPr>
          <a:xfrm>
            <a:off x="4944956" y="2087550"/>
            <a:ext cx="3310200" cy="30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Requirements</a:t>
            </a:r>
            <a:endParaRPr sz="13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54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B2B"/>
              </a:buClr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2E2B2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Microcontroller Programming</a:t>
            </a:r>
            <a:endParaRPr sz="1400" dirty="0">
              <a:solidFill>
                <a:srgbClr val="2E2B2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54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B2B"/>
              </a:buClr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2E2B2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Processing Modules</a:t>
            </a:r>
            <a:endParaRPr sz="1400" dirty="0">
              <a:solidFill>
                <a:srgbClr val="2E2B2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35848965d3_1_82"/>
          <p:cNvSpPr txBox="1">
            <a:spLocks noGrp="1"/>
          </p:cNvSpPr>
          <p:nvPr>
            <p:ph type="ctrTitle"/>
          </p:nvPr>
        </p:nvSpPr>
        <p:spPr>
          <a:xfrm>
            <a:off x="1143000" y="433063"/>
            <a:ext cx="6858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Times New Roman"/>
              <a:buNone/>
            </a:pPr>
            <a:r>
              <a:rPr lang="en-US" sz="6000">
                <a:latin typeface="Times New Roman"/>
                <a:ea typeface="Times New Roman"/>
                <a:cs typeface="Times New Roman"/>
                <a:sym typeface="Times New Roman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8"/>
                  </a:ext>
                </a:extLst>
              </a:rPr>
              <a:t>Advantages</a:t>
            </a:r>
            <a:endParaRPr sz="6000"/>
          </a:p>
        </p:txBody>
      </p:sp>
      <p:sp>
        <p:nvSpPr>
          <p:cNvPr id="149" name="Google Shape;149;g335848965d3_1_82"/>
          <p:cNvSpPr/>
          <p:nvPr/>
        </p:nvSpPr>
        <p:spPr>
          <a:xfrm>
            <a:off x="541425" y="1422975"/>
            <a:ext cx="2616000" cy="2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247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300"/>
              <a:buFont typeface="Times New Roman"/>
              <a:buChar char="●"/>
            </a:pPr>
            <a:r>
              <a:rPr lang="en-US" sz="1300" b="1" i="0" u="none" strike="noStrike" cap="none">
                <a:solidFill>
                  <a:srgbClr val="3C39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High-Speed Data Transmission</a:t>
            </a:r>
            <a:endParaRPr sz="1300" b="1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g335848965d3_1_82"/>
          <p:cNvSpPr/>
          <p:nvPr/>
        </p:nvSpPr>
        <p:spPr>
          <a:xfrm>
            <a:off x="541425" y="1767600"/>
            <a:ext cx="81228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u="none" strike="noStrike" cap="none">
                <a:solidFill>
                  <a:srgbClr val="3C39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Li-Fi offers significantly faster data transfer speeds compared to Wi-Fi, enabling real-time monitoring and timely intervention.</a:t>
            </a:r>
            <a:endParaRPr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g335848965d3_1_82"/>
          <p:cNvSpPr/>
          <p:nvPr/>
        </p:nvSpPr>
        <p:spPr>
          <a:xfrm>
            <a:off x="541425" y="2444133"/>
            <a:ext cx="3155400" cy="2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247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300"/>
              <a:buFont typeface="Times New Roman"/>
              <a:buChar char="●"/>
            </a:pPr>
            <a:r>
              <a:rPr lang="en-US" sz="1300" b="1" i="0" u="none" strike="noStrike" cap="none">
                <a:solidFill>
                  <a:srgbClr val="3C39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Interference with Medical Devices</a:t>
            </a:r>
            <a:endParaRPr sz="1300" b="1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g335848965d3_1_82"/>
          <p:cNvSpPr/>
          <p:nvPr/>
        </p:nvSpPr>
        <p:spPr>
          <a:xfrm>
            <a:off x="541425" y="2788759"/>
            <a:ext cx="8122800" cy="2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u="none" strike="noStrike" cap="none">
                <a:solidFill>
                  <a:srgbClr val="3C39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Li-Fi does not interfere with sensitive medical equipment, ensuring a safe and reliable environment for patients and staff.</a:t>
            </a:r>
            <a:endParaRPr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g335848965d3_1_82"/>
          <p:cNvSpPr/>
          <p:nvPr/>
        </p:nvSpPr>
        <p:spPr>
          <a:xfrm>
            <a:off x="541425" y="3400595"/>
            <a:ext cx="3057900" cy="2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247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3939"/>
              </a:buClr>
              <a:buSzPts val="1300"/>
              <a:buFont typeface="Times New Roman"/>
              <a:buChar char="●"/>
            </a:pPr>
            <a:r>
              <a:rPr lang="en-US" sz="1300" b="1" i="0" u="none" strike="noStrike" cap="none">
                <a:solidFill>
                  <a:srgbClr val="3C39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Secure and Reliable Communication</a:t>
            </a:r>
            <a:endParaRPr sz="1300" b="1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g335848965d3_1_82"/>
          <p:cNvSpPr/>
          <p:nvPr/>
        </p:nvSpPr>
        <p:spPr>
          <a:xfrm>
            <a:off x="541425" y="3745220"/>
            <a:ext cx="81228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u="none" strike="noStrike" cap="none">
                <a:solidFill>
                  <a:srgbClr val="3C39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use of light waves for data transmission makes Li-Fi highly secure and reliable, minimizing the risk of data breaches and signal interruptions.</a:t>
            </a:r>
            <a:endParaRPr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1389</Words>
  <Application>Microsoft Office PowerPoint</Application>
  <PresentationFormat>On-screen Show (16:9)</PresentationFormat>
  <Paragraphs>149</Paragraphs>
  <Slides>14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Times New Roman</vt:lpstr>
      <vt:lpstr>Play</vt:lpstr>
      <vt:lpstr>DM Sans</vt:lpstr>
      <vt:lpstr>Office Theme</vt:lpstr>
      <vt:lpstr>Presentation</vt:lpstr>
      <vt:lpstr>REAL TIME DATA COMMUNICATION USING LIFI  IN HOSPITAL MANAGEMENT</vt:lpstr>
      <vt:lpstr>Abstract </vt:lpstr>
      <vt:lpstr>Literature Survey</vt:lpstr>
      <vt:lpstr>Literature Survey</vt:lpstr>
      <vt:lpstr>Existing System</vt:lpstr>
      <vt:lpstr>Proposed System</vt:lpstr>
      <vt:lpstr>PowerPoint Presentation</vt:lpstr>
      <vt:lpstr>System Requirements</vt:lpstr>
      <vt:lpstr>Advantages</vt:lpstr>
      <vt:lpstr>Future Enhancements</vt:lpstr>
      <vt:lpstr>Conclusion</vt:lpstr>
      <vt:lpstr>PowerPoint Presentation</vt:lpstr>
      <vt:lpstr>Thank you</vt:lpstr>
      <vt:lpstr>Querries 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DATA COMMUNICATION USING LIFI  IN HOSPITAL MANAGEMENT</dc:title>
  <dc:creator>Maximus R</dc:creator>
  <cp:lastModifiedBy>MR Thunder</cp:lastModifiedBy>
  <cp:revision>2</cp:revision>
  <dcterms:created xsi:type="dcterms:W3CDTF">2024-10-16T09:20:27Z</dcterms:created>
  <dcterms:modified xsi:type="dcterms:W3CDTF">2025-05-25T12:19:52Z</dcterms:modified>
</cp:coreProperties>
</file>