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2"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33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1262"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78784B2-3B37-4590-BFCD-AB7FA665E4B9}" type="datetimeFigureOut">
              <a:rPr lang="en-IN" smtClean="0"/>
              <a:t>26-09-2023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372329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8784B2-3B37-4590-BFCD-AB7FA665E4B9}"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261936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8784B2-3B37-4590-BFCD-AB7FA665E4B9}"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2757477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8784B2-3B37-4590-BFCD-AB7FA665E4B9}"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1525247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8784B2-3B37-4590-BFCD-AB7FA665E4B9}"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3675842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8784B2-3B37-4590-BFCD-AB7FA665E4B9}" type="datetimeFigureOut">
              <a:rPr lang="en-IN" smtClean="0"/>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3160605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8784B2-3B37-4590-BFCD-AB7FA665E4B9}" type="datetimeFigureOut">
              <a:rPr lang="en-IN" smtClean="0"/>
              <a:t>26-09-2023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143112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78784B2-3B37-4590-BFCD-AB7FA665E4B9}"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2107730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78784B2-3B37-4590-BFCD-AB7FA665E4B9}"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247063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784B2-3B37-4590-BFCD-AB7FA665E4B9}"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189328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8784B2-3B37-4590-BFCD-AB7FA665E4B9}"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284365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8784B2-3B37-4590-BFCD-AB7FA665E4B9}"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85300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8784B2-3B37-4590-BFCD-AB7FA665E4B9}" type="datetimeFigureOut">
              <a:rPr lang="en-IN" smtClean="0"/>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314366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8784B2-3B37-4590-BFCD-AB7FA665E4B9}" type="datetimeFigureOut">
              <a:rPr lang="en-IN" smtClean="0"/>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254958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784B2-3B37-4590-BFCD-AB7FA665E4B9}" type="datetimeFigureOut">
              <a:rPr lang="en-IN" smtClean="0"/>
              <a:t>26-09-2023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357376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8784B2-3B37-4590-BFCD-AB7FA665E4B9}"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401489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8784B2-3B37-4590-BFCD-AB7FA665E4B9}"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23002F-D9E8-4F1F-9F7F-9A8A76E38CB3}" type="slidenum">
              <a:rPr lang="en-IN" smtClean="0"/>
              <a:t>‹#›</a:t>
            </a:fld>
            <a:endParaRPr lang="en-IN"/>
          </a:p>
        </p:txBody>
      </p:sp>
    </p:spTree>
    <p:extLst>
      <p:ext uri="{BB962C8B-B14F-4D97-AF65-F5344CB8AC3E}">
        <p14:creationId xmlns:p14="http://schemas.microsoft.com/office/powerpoint/2010/main" val="136101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78784B2-3B37-4590-BFCD-AB7FA665E4B9}" type="datetimeFigureOut">
              <a:rPr lang="en-IN" smtClean="0"/>
              <a:t>26-09-2023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723002F-D9E8-4F1F-9F7F-9A8A76E38CB3}" type="slidenum">
              <a:rPr lang="en-IN" smtClean="0"/>
              <a:t>‹#›</a:t>
            </a:fld>
            <a:endParaRPr lang="en-IN"/>
          </a:p>
        </p:txBody>
      </p:sp>
    </p:spTree>
    <p:extLst>
      <p:ext uri="{BB962C8B-B14F-4D97-AF65-F5344CB8AC3E}">
        <p14:creationId xmlns:p14="http://schemas.microsoft.com/office/powerpoint/2010/main" val="16068419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lg-ulb/creditcardfraud" TargetMode="External"/><Relationship Id="rId2" Type="http://schemas.openxmlformats.org/officeDocument/2006/relationships/hyperlink" Target="Kag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B0BC-F70E-9992-8F8F-919F2629E42D}"/>
              </a:ext>
            </a:extLst>
          </p:cNvPr>
          <p:cNvSpPr>
            <a:spLocks noGrp="1"/>
          </p:cNvSpPr>
          <p:nvPr>
            <p:ph type="ctrTitle"/>
          </p:nvPr>
        </p:nvSpPr>
        <p:spPr>
          <a:xfrm>
            <a:off x="1843213" y="1484670"/>
            <a:ext cx="8825658" cy="2820762"/>
          </a:xfrm>
        </p:spPr>
        <p:txBody>
          <a:bodyPr/>
          <a:lstStyle/>
          <a:p>
            <a:pPr algn="ctr"/>
            <a:endParaRPr lang="en-IN" sz="6000" dirty="0">
              <a:solidFill>
                <a:schemeClr val="bg2">
                  <a:lumMod val="90000"/>
                </a:schemeClr>
              </a:solidFill>
            </a:endParaRPr>
          </a:p>
        </p:txBody>
      </p:sp>
      <p:pic>
        <p:nvPicPr>
          <p:cNvPr id="4" name="Picture 3">
            <a:extLst>
              <a:ext uri="{FF2B5EF4-FFF2-40B4-BE49-F238E27FC236}">
                <a16:creationId xmlns:a16="http://schemas.microsoft.com/office/drawing/2014/main" id="{77517F13-D723-7AD1-DB21-28168CF9C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6" name="TextBox 5">
            <a:extLst>
              <a:ext uri="{FF2B5EF4-FFF2-40B4-BE49-F238E27FC236}">
                <a16:creationId xmlns:a16="http://schemas.microsoft.com/office/drawing/2014/main" id="{13F6D097-DE0B-8A84-A2DE-50DE1780FBD8}"/>
              </a:ext>
            </a:extLst>
          </p:cNvPr>
          <p:cNvSpPr txBox="1"/>
          <p:nvPr/>
        </p:nvSpPr>
        <p:spPr>
          <a:xfrm>
            <a:off x="214489" y="338667"/>
            <a:ext cx="11130844" cy="2554545"/>
          </a:xfrm>
          <a:prstGeom prst="rect">
            <a:avLst/>
          </a:prstGeom>
          <a:noFill/>
        </p:spPr>
        <p:txBody>
          <a:bodyPr wrap="square">
            <a:spAutoFit/>
          </a:bodyPr>
          <a:lstStyle/>
          <a:p>
            <a:r>
              <a:rPr lang="en-US" sz="8000" dirty="0">
                <a:solidFill>
                  <a:srgbClr val="FF0000"/>
                </a:solidFill>
                <a:latin typeface="Algerian" panose="04020705040A02060702" pitchFamily="82" charset="0"/>
              </a:rPr>
              <a:t>CREDIT CARD FRAUD DETECTION</a:t>
            </a:r>
            <a:endParaRPr lang="en-IN" sz="8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28390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4953-5583-6612-8726-C95D2F4C2CF6}"/>
              </a:ext>
            </a:extLst>
          </p:cNvPr>
          <p:cNvSpPr>
            <a:spLocks noGrp="1"/>
          </p:cNvSpPr>
          <p:nvPr>
            <p:ph type="title"/>
          </p:nvPr>
        </p:nvSpPr>
        <p:spPr/>
        <p:txBody>
          <a:bodyPr/>
          <a:lstStyle/>
          <a:p>
            <a:r>
              <a:rPr lang="en-US" sz="4400" b="1" i="1" u="sng" dirty="0">
                <a:solidFill>
                  <a:srgbClr val="FFC000"/>
                </a:solidFill>
              </a:rPr>
              <a:t>PROJECT DESCRIPTION </a:t>
            </a:r>
            <a:r>
              <a:rPr lang="en-US" dirty="0"/>
              <a:t>:</a:t>
            </a:r>
            <a:endParaRPr lang="en-IN" dirty="0"/>
          </a:p>
        </p:txBody>
      </p:sp>
      <p:sp>
        <p:nvSpPr>
          <p:cNvPr id="3" name="Content Placeholder 2">
            <a:extLst>
              <a:ext uri="{FF2B5EF4-FFF2-40B4-BE49-F238E27FC236}">
                <a16:creationId xmlns:a16="http://schemas.microsoft.com/office/drawing/2014/main" id="{B0F5B3D7-78B5-6CC4-19E6-63ECE8036981}"/>
              </a:ext>
            </a:extLst>
          </p:cNvPr>
          <p:cNvSpPr>
            <a:spLocks noGrp="1"/>
          </p:cNvSpPr>
          <p:nvPr>
            <p:ph idx="1"/>
          </p:nvPr>
        </p:nvSpPr>
        <p:spPr/>
        <p:txBody>
          <a:bodyPr>
            <a:noAutofit/>
          </a:bodyPr>
          <a:lstStyle/>
          <a:p>
            <a:r>
              <a:rPr lang="en-US" sz="3600" dirty="0"/>
              <a:t>Data source</a:t>
            </a:r>
          </a:p>
          <a:p>
            <a:r>
              <a:rPr lang="en-US" sz="3600" dirty="0"/>
              <a:t>Data preparation</a:t>
            </a:r>
          </a:p>
          <a:p>
            <a:r>
              <a:rPr lang="en-US" sz="3600" dirty="0"/>
              <a:t>Data preprocessing</a:t>
            </a:r>
          </a:p>
          <a:p>
            <a:r>
              <a:rPr lang="en-US" sz="3600" dirty="0"/>
              <a:t>Data modeling </a:t>
            </a:r>
          </a:p>
          <a:p>
            <a:r>
              <a:rPr lang="en-US" sz="3600" dirty="0"/>
              <a:t>Evaluation and Deployment</a:t>
            </a:r>
          </a:p>
          <a:p>
            <a:pPr marL="0" indent="0">
              <a:buNone/>
            </a:pPr>
            <a:r>
              <a:rPr lang="en-IN" sz="3600" dirty="0"/>
              <a:t> </a:t>
            </a:r>
          </a:p>
        </p:txBody>
      </p:sp>
    </p:spTree>
    <p:extLst>
      <p:ext uri="{BB962C8B-B14F-4D97-AF65-F5344CB8AC3E}">
        <p14:creationId xmlns:p14="http://schemas.microsoft.com/office/powerpoint/2010/main" val="122228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5EBC-37C3-E097-D8C2-EECDEC496234}"/>
              </a:ext>
            </a:extLst>
          </p:cNvPr>
          <p:cNvSpPr>
            <a:spLocks noGrp="1"/>
          </p:cNvSpPr>
          <p:nvPr>
            <p:ph type="title"/>
          </p:nvPr>
        </p:nvSpPr>
        <p:spPr/>
        <p:txBody>
          <a:bodyPr/>
          <a:lstStyle/>
          <a:p>
            <a:r>
              <a:rPr lang="en-US" sz="4400" b="1" dirty="0"/>
              <a:t>What is credit card fraud detection?</a:t>
            </a:r>
            <a:endParaRPr lang="en-IN" sz="4400" b="1" dirty="0"/>
          </a:p>
        </p:txBody>
      </p:sp>
      <p:sp>
        <p:nvSpPr>
          <p:cNvPr id="3" name="Content Placeholder 2">
            <a:extLst>
              <a:ext uri="{FF2B5EF4-FFF2-40B4-BE49-F238E27FC236}">
                <a16:creationId xmlns:a16="http://schemas.microsoft.com/office/drawing/2014/main" id="{8CAB910F-C2EE-9B21-866E-9053BDF361ED}"/>
              </a:ext>
            </a:extLst>
          </p:cNvPr>
          <p:cNvSpPr>
            <a:spLocks noGrp="1"/>
          </p:cNvSpPr>
          <p:nvPr>
            <p:ph idx="1"/>
          </p:nvPr>
        </p:nvSpPr>
        <p:spPr/>
        <p:txBody>
          <a:bodyPr>
            <a:normAutofit/>
          </a:bodyPr>
          <a:lstStyle/>
          <a:p>
            <a:r>
              <a:rPr lang="en-US" sz="2400" dirty="0">
                <a:latin typeface="Arial Rounded MT Bold" panose="020F0704030504030204" pitchFamily="34" charset="0"/>
              </a:rPr>
              <a:t>Credit card fraud is an inclusive term for fraud committed using a payment card, such as a credit card or debit card. The purpose may be to obtain goods or services or to make payment to another account, which is controlled by a criminal. The Payment Card Industry Data Security Standard (PCI DSS) is the data security standard created to help financial institutions process card payments securely and reduce card fraud.</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4647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8EA4-3A28-0230-190E-955A60365B98}"/>
              </a:ext>
            </a:extLst>
          </p:cNvPr>
          <p:cNvSpPr>
            <a:spLocks noGrp="1"/>
          </p:cNvSpPr>
          <p:nvPr>
            <p:ph type="title"/>
          </p:nvPr>
        </p:nvSpPr>
        <p:spPr>
          <a:xfrm>
            <a:off x="1154954" y="926690"/>
            <a:ext cx="8761413" cy="813619"/>
          </a:xfrm>
        </p:spPr>
        <p:txBody>
          <a:bodyPr/>
          <a:lstStyle/>
          <a:p>
            <a:r>
              <a:rPr lang="en-IN" sz="4400" dirty="0">
                <a:solidFill>
                  <a:schemeClr val="bg1"/>
                </a:solidFill>
              </a:rPr>
              <a:t>Data Source:</a:t>
            </a:r>
          </a:p>
        </p:txBody>
      </p:sp>
      <p:sp>
        <p:nvSpPr>
          <p:cNvPr id="3" name="Content Placeholder 2">
            <a:extLst>
              <a:ext uri="{FF2B5EF4-FFF2-40B4-BE49-F238E27FC236}">
                <a16:creationId xmlns:a16="http://schemas.microsoft.com/office/drawing/2014/main" id="{FA19C6B3-081C-7C8C-9FFA-52A3C3DA60B1}"/>
              </a:ext>
            </a:extLst>
          </p:cNvPr>
          <p:cNvSpPr>
            <a:spLocks noGrp="1"/>
          </p:cNvSpPr>
          <p:nvPr>
            <p:ph idx="1"/>
          </p:nvPr>
        </p:nvSpPr>
        <p:spPr>
          <a:xfrm>
            <a:off x="1154954" y="2379406"/>
            <a:ext cx="8825659" cy="3640394"/>
          </a:xfrm>
        </p:spPr>
        <p:txBody>
          <a:bodyPr/>
          <a:lstStyle/>
          <a:p>
            <a:r>
              <a:rPr lang="en-US" sz="2000" dirty="0">
                <a:latin typeface="Arial Rounded MT Bold" panose="020F0704030504030204" pitchFamily="34" charset="0"/>
              </a:rPr>
              <a:t>The dataset was retrieved from an open-source website, </a:t>
            </a:r>
            <a:r>
              <a:rPr lang="en-US" sz="2000" dirty="0">
                <a:solidFill>
                  <a:schemeClr val="accent5">
                    <a:lumMod val="75000"/>
                  </a:schemeClr>
                </a:solidFill>
                <a:latin typeface="Arial Rounded MT Bold" panose="020F0704030504030204" pitchFamily="34" charset="0"/>
                <a:hlinkClick r:id="rId2" action="ppaction://hlinkfile" tooltip="Kaggle.com."/>
              </a:rPr>
              <a:t>Kaggle.com.</a:t>
            </a:r>
            <a:endParaRPr lang="en-US" sz="2000" dirty="0">
              <a:solidFill>
                <a:schemeClr val="accent5">
                  <a:lumMod val="75000"/>
                </a:schemeClr>
              </a:solidFill>
              <a:latin typeface="Arial Rounded MT Bold" panose="020F0704030504030204" pitchFamily="34" charset="0"/>
            </a:endParaRPr>
          </a:p>
          <a:p>
            <a:r>
              <a:rPr lang="en-US" sz="2000" dirty="0">
                <a:latin typeface="Arial Rounded MT Bold" panose="020F0704030504030204" pitchFamily="34" charset="0"/>
              </a:rPr>
              <a:t>It contains data of transactions that were made in 2013 by credit card users in Europe, in two days only. </a:t>
            </a:r>
          </a:p>
          <a:p>
            <a:r>
              <a:rPr lang="en-US" sz="2000" dirty="0">
                <a:latin typeface="Arial Rounded MT Bold" panose="020F0704030504030204" pitchFamily="34" charset="0"/>
              </a:rPr>
              <a:t>The dataset consists of 31 attributes, 284,808 rows.</a:t>
            </a:r>
          </a:p>
          <a:p>
            <a:endParaRPr lang="en-IN" dirty="0">
              <a:latin typeface="Arial Rounded MT Bold" panose="020F0704030504030204" pitchFamily="34" charset="0"/>
            </a:endParaRPr>
          </a:p>
          <a:p>
            <a:pPr marL="0" indent="0">
              <a:buNone/>
            </a:pPr>
            <a:r>
              <a:rPr lang="en-US" sz="2000" u="sng" dirty="0">
                <a:latin typeface="Arial Rounded MT Bold" panose="020F0704030504030204" pitchFamily="34" charset="0"/>
              </a:rPr>
              <a:t>Dataset Link:</a:t>
            </a:r>
          </a:p>
          <a:p>
            <a:pPr marL="0" indent="0">
              <a:buNone/>
            </a:pPr>
            <a:r>
              <a:rPr lang="en-US" sz="2000" dirty="0">
                <a:latin typeface="Arial Rounded MT Bold" panose="020F0704030504030204" pitchFamily="34" charset="0"/>
              </a:rPr>
              <a:t>			</a:t>
            </a:r>
            <a:r>
              <a:rPr lang="en-US" sz="2000" dirty="0">
                <a:latin typeface="Arial Rounded MT Bold" panose="020F0704030504030204" pitchFamily="34" charset="0"/>
                <a:hlinkClick r:id="rId3"/>
              </a:rPr>
              <a:t>https://www.kaggle.com/datasets/mlg-ulb/creditcardfraud</a:t>
            </a:r>
            <a:endParaRPr lang="en-US" sz="20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418222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2D29-4B24-619B-DFC0-5455DB79BA77}"/>
              </a:ext>
            </a:extLst>
          </p:cNvPr>
          <p:cNvSpPr>
            <a:spLocks noGrp="1"/>
          </p:cNvSpPr>
          <p:nvPr>
            <p:ph type="title"/>
          </p:nvPr>
        </p:nvSpPr>
        <p:spPr/>
        <p:txBody>
          <a:bodyPr/>
          <a:lstStyle/>
          <a:p>
            <a:r>
              <a:rPr lang="en-IN" sz="4400" b="1" i="1" dirty="0"/>
              <a:t>Data Preparation: </a:t>
            </a:r>
          </a:p>
        </p:txBody>
      </p:sp>
      <p:sp>
        <p:nvSpPr>
          <p:cNvPr id="3" name="Content Placeholder 2">
            <a:extLst>
              <a:ext uri="{FF2B5EF4-FFF2-40B4-BE49-F238E27FC236}">
                <a16:creationId xmlns:a16="http://schemas.microsoft.com/office/drawing/2014/main" id="{9D3DE250-E0C9-C1D3-D6EF-E6F731BA3D50}"/>
              </a:ext>
            </a:extLst>
          </p:cNvPr>
          <p:cNvSpPr>
            <a:spLocks noGrp="1"/>
          </p:cNvSpPr>
          <p:nvPr>
            <p:ph sz="half" idx="1"/>
          </p:nvPr>
        </p:nvSpPr>
        <p:spPr>
          <a:xfrm>
            <a:off x="710502" y="2603499"/>
            <a:ext cx="4825158" cy="3416301"/>
          </a:xfrm>
        </p:spPr>
        <p:txBody>
          <a:bodyPr>
            <a:noAutofit/>
          </a:bodyPr>
          <a:lstStyle/>
          <a:p>
            <a:r>
              <a:rPr lang="en-US" sz="2000" dirty="0">
                <a:latin typeface="Arial Rounded MT Bold" panose="020F0704030504030204" pitchFamily="34" charset="0"/>
              </a:rPr>
              <a:t>The figure shows the structure of the dataset where all attributes are shown, with their type, in addition to glimpse of the variables within each attribute, as shown at the end of the figure the Class type is integer which I needed to change to factor and identify the 0 as Not Fraud and the 1 as Fraud to ease the process of creating the model and obtain visualizations</a:t>
            </a:r>
            <a:endParaRPr lang="en-IN" sz="2000" dirty="0">
              <a:latin typeface="Arial Rounded MT Bold" panose="020F0704030504030204" pitchFamily="34" charset="0"/>
            </a:endParaRPr>
          </a:p>
        </p:txBody>
      </p:sp>
      <p:grpSp>
        <p:nvGrpSpPr>
          <p:cNvPr id="7" name="Group 2">
            <a:extLst>
              <a:ext uri="{FF2B5EF4-FFF2-40B4-BE49-F238E27FC236}">
                <a16:creationId xmlns:a16="http://schemas.microsoft.com/office/drawing/2014/main" id="{D1A96A25-029B-9E0F-E2FC-EC88A076886A}"/>
              </a:ext>
            </a:extLst>
          </p:cNvPr>
          <p:cNvGrpSpPr>
            <a:grpSpLocks/>
          </p:cNvGrpSpPr>
          <p:nvPr/>
        </p:nvGrpSpPr>
        <p:grpSpPr bwMode="auto">
          <a:xfrm>
            <a:off x="6562725" y="2369574"/>
            <a:ext cx="4567391" cy="4178710"/>
            <a:chOff x="3820" y="238"/>
            <a:chExt cx="4995" cy="5951"/>
          </a:xfrm>
        </p:grpSpPr>
        <p:pic>
          <p:nvPicPr>
            <p:cNvPr id="1027" name="Picture 3">
              <a:extLst>
                <a:ext uri="{FF2B5EF4-FFF2-40B4-BE49-F238E27FC236}">
                  <a16:creationId xmlns:a16="http://schemas.microsoft.com/office/drawing/2014/main" id="{4B497166-CE01-D0C9-619F-CDBA693C4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 y="334"/>
              <a:ext cx="4730" cy="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a:extLst>
                <a:ext uri="{FF2B5EF4-FFF2-40B4-BE49-F238E27FC236}">
                  <a16:creationId xmlns:a16="http://schemas.microsoft.com/office/drawing/2014/main" id="{8C05E672-CB53-25A0-BA51-DD5178CFA139}"/>
                </a:ext>
              </a:extLst>
            </p:cNvPr>
            <p:cNvSpPr>
              <a:spLocks noChangeArrowheads="1"/>
            </p:cNvSpPr>
            <p:nvPr/>
          </p:nvSpPr>
          <p:spPr bwMode="auto">
            <a:xfrm>
              <a:off x="3827" y="245"/>
              <a:ext cx="4980" cy="5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03009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515C-7EDB-AB43-AD2D-7A97246ECD95}"/>
              </a:ext>
            </a:extLst>
          </p:cNvPr>
          <p:cNvSpPr>
            <a:spLocks noGrp="1"/>
          </p:cNvSpPr>
          <p:nvPr>
            <p:ph type="title"/>
          </p:nvPr>
        </p:nvSpPr>
        <p:spPr/>
        <p:txBody>
          <a:bodyPr/>
          <a:lstStyle/>
          <a:p>
            <a:r>
              <a:rPr lang="en-IN" sz="4400" b="1" i="1" dirty="0"/>
              <a:t>Data Preprocessing :</a:t>
            </a:r>
          </a:p>
        </p:txBody>
      </p:sp>
      <p:sp>
        <p:nvSpPr>
          <p:cNvPr id="3" name="Content Placeholder 2">
            <a:extLst>
              <a:ext uri="{FF2B5EF4-FFF2-40B4-BE49-F238E27FC236}">
                <a16:creationId xmlns:a16="http://schemas.microsoft.com/office/drawing/2014/main" id="{C680AA14-D00E-7E21-560D-2BD1BD041654}"/>
              </a:ext>
            </a:extLst>
          </p:cNvPr>
          <p:cNvSpPr>
            <a:spLocks noGrp="1"/>
          </p:cNvSpPr>
          <p:nvPr>
            <p:ph idx="1"/>
          </p:nvPr>
        </p:nvSpPr>
        <p:spPr>
          <a:xfrm>
            <a:off x="1154954" y="2349910"/>
            <a:ext cx="8825659" cy="3660058"/>
          </a:xfrm>
        </p:spPr>
        <p:txBody>
          <a:bodyPr>
            <a:noAutofit/>
          </a:bodyPr>
          <a:lstStyle/>
          <a:p>
            <a:r>
              <a:rPr lang="en-US" sz="2000" dirty="0">
                <a:latin typeface="Arial Rounded MT Bold" panose="020F0704030504030204" pitchFamily="34" charset="0"/>
              </a:rPr>
              <a:t>As there are no NAs nor duplicated variables, the preparation of the dataset was simple the first alteration that was made to be able to open the dataset on Weka program is changing the type of the class attribute from Numeric to Class and identify the class as {1,0} using the program Sublime Text. Another alteration was made on the type as well on the R program to be able to create the model and the visualization.</a:t>
            </a:r>
          </a:p>
          <a:p>
            <a:r>
              <a:rPr lang="en-US" sz="2000" dirty="0">
                <a:latin typeface="Arial Rounded MT Bold" panose="020F0704030504030204" pitchFamily="34" charset="0"/>
              </a:rPr>
              <a:t>The 4.3 Data </a:t>
            </a:r>
            <a:r>
              <a:rPr lang="en-US" sz="2000" dirty="0" err="1">
                <a:latin typeface="Arial Rounded MT Bold" panose="020F0704030504030204" pitchFamily="34" charset="0"/>
              </a:rPr>
              <a:t>ModelingAfter</a:t>
            </a:r>
            <a:r>
              <a:rPr lang="en-US" sz="2000" dirty="0">
                <a:latin typeface="Arial Rounded MT Bold" panose="020F0704030504030204" pitchFamily="34" charset="0"/>
              </a:rPr>
              <a:t> making sure that the data is ready to get modeled the four models were created using both Weka and R. the model SVM was created using Weka only, as for KNN, Logistic Regression and </a:t>
            </a:r>
            <a:r>
              <a:rPr lang="en-US" sz="2000" dirty="0" err="1">
                <a:latin typeface="Arial Rounded MT Bold" panose="020F0704030504030204" pitchFamily="34" charset="0"/>
              </a:rPr>
              <a:t>NaïveBayes</a:t>
            </a:r>
            <a:r>
              <a:rPr lang="en-US" sz="2000" dirty="0">
                <a:latin typeface="Arial Rounded MT Bold" panose="020F0704030504030204" pitchFamily="34" charset="0"/>
              </a:rPr>
              <a:t> they were created using R and Weka.</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52286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4A16-49F2-521B-D01D-CB5E738E6B85}"/>
              </a:ext>
            </a:extLst>
          </p:cNvPr>
          <p:cNvSpPr>
            <a:spLocks noGrp="1"/>
          </p:cNvSpPr>
          <p:nvPr>
            <p:ph type="title"/>
          </p:nvPr>
        </p:nvSpPr>
        <p:spPr/>
        <p:txBody>
          <a:bodyPr/>
          <a:lstStyle/>
          <a:p>
            <a:r>
              <a:rPr lang="en-IN" sz="4400" dirty="0">
                <a:solidFill>
                  <a:schemeClr val="bg1">
                    <a:lumMod val="95000"/>
                  </a:schemeClr>
                </a:solidFill>
              </a:rPr>
              <a:t>Evaluation and Deployment:</a:t>
            </a:r>
          </a:p>
        </p:txBody>
      </p:sp>
      <p:sp>
        <p:nvSpPr>
          <p:cNvPr id="3" name="Content Placeholder 2">
            <a:extLst>
              <a:ext uri="{FF2B5EF4-FFF2-40B4-BE49-F238E27FC236}">
                <a16:creationId xmlns:a16="http://schemas.microsoft.com/office/drawing/2014/main" id="{3AEDE8F5-EB5E-E4AA-812D-3E22E4E495C4}"/>
              </a:ext>
            </a:extLst>
          </p:cNvPr>
          <p:cNvSpPr>
            <a:spLocks noGrp="1"/>
          </p:cNvSpPr>
          <p:nvPr>
            <p:ph sz="half" idx="1"/>
          </p:nvPr>
        </p:nvSpPr>
        <p:spPr/>
        <p:txBody>
          <a:bodyPr>
            <a:normAutofit fontScale="92500"/>
          </a:bodyPr>
          <a:lstStyle/>
          <a:p>
            <a:r>
              <a:rPr lang="en-US" dirty="0">
                <a:latin typeface="Arial Rounded MT Bold" panose="020F0704030504030204" pitchFamily="34" charset="0"/>
              </a:rPr>
              <a:t>The last stage of the CRISP-DM model is the evaluation and deployment stage, as presented in table 2 below all models are being compared to each other to figure the best model in identifying fraudulent credit card transactions.</a:t>
            </a:r>
          </a:p>
          <a:p>
            <a:r>
              <a:rPr lang="en-US" sz="1800" dirty="0">
                <a:effectLst/>
                <a:latin typeface="Arial Rounded MT Bold" panose="020F0704030504030204" pitchFamily="34" charset="0"/>
                <a:ea typeface="Arial MT"/>
                <a:cs typeface="Arial MT"/>
              </a:rPr>
              <a:t>Accuracy is the overall number of instances that are predicted correctly, accuracies are</a:t>
            </a:r>
            <a:r>
              <a:rPr lang="en-US" sz="1800" spc="5" dirty="0">
                <a:effectLst/>
                <a:latin typeface="Arial Rounded MT Bold" panose="020F0704030504030204" pitchFamily="34" charset="0"/>
                <a:ea typeface="Arial MT"/>
                <a:cs typeface="Arial MT"/>
              </a:rPr>
              <a:t> </a:t>
            </a:r>
            <a:r>
              <a:rPr lang="en-US" sz="1800" dirty="0">
                <a:effectLst/>
                <a:latin typeface="Arial Rounded MT Bold" panose="020F0704030504030204" pitchFamily="34" charset="0"/>
                <a:ea typeface="Arial MT"/>
                <a:cs typeface="Arial MT"/>
              </a:rPr>
              <a:t>represented by confusion matrix where it showed the True Positive (TP), True Negative</a:t>
            </a:r>
            <a:r>
              <a:rPr lang="en-US" sz="1800" spc="5" dirty="0">
                <a:effectLst/>
                <a:latin typeface="Arial Rounded MT Bold" panose="020F0704030504030204" pitchFamily="34" charset="0"/>
                <a:ea typeface="Arial MT"/>
                <a:cs typeface="Arial MT"/>
              </a:rPr>
              <a:t> </a:t>
            </a:r>
            <a:r>
              <a:rPr lang="en-US" sz="1800" dirty="0">
                <a:effectLst/>
                <a:latin typeface="Arial Rounded MT Bold" panose="020F0704030504030204" pitchFamily="34" charset="0"/>
                <a:ea typeface="Arial MT"/>
                <a:cs typeface="Arial MT"/>
              </a:rPr>
              <a:t>(TN),</a:t>
            </a:r>
            <a:r>
              <a:rPr lang="en-US" sz="1800" spc="5" dirty="0">
                <a:effectLst/>
                <a:latin typeface="Arial Rounded MT Bold" panose="020F0704030504030204" pitchFamily="34" charset="0"/>
                <a:ea typeface="Arial MT"/>
                <a:cs typeface="Arial MT"/>
              </a:rPr>
              <a:t> </a:t>
            </a:r>
            <a:r>
              <a:rPr lang="en-US" sz="1800" dirty="0">
                <a:effectLst/>
                <a:latin typeface="Arial Rounded MT Bold" panose="020F0704030504030204" pitchFamily="34" charset="0"/>
                <a:ea typeface="Arial MT"/>
                <a:cs typeface="Arial MT"/>
              </a:rPr>
              <a:t>False</a:t>
            </a:r>
            <a:r>
              <a:rPr lang="en-US" sz="1800" spc="5" dirty="0">
                <a:effectLst/>
                <a:latin typeface="Arial Rounded MT Bold" panose="020F0704030504030204" pitchFamily="34" charset="0"/>
                <a:ea typeface="Arial MT"/>
                <a:cs typeface="Arial MT"/>
              </a:rPr>
              <a:t> </a:t>
            </a:r>
            <a:r>
              <a:rPr lang="en-US" sz="1800" dirty="0">
                <a:effectLst/>
                <a:latin typeface="Arial Rounded MT Bold" panose="020F0704030504030204" pitchFamily="34" charset="0"/>
                <a:ea typeface="Arial MT"/>
                <a:cs typeface="Arial MT"/>
              </a:rPr>
              <a:t>Positive</a:t>
            </a:r>
            <a:r>
              <a:rPr lang="en-US" sz="1800" spc="5" dirty="0">
                <a:effectLst/>
                <a:latin typeface="Arial Rounded MT Bold" panose="020F0704030504030204" pitchFamily="34" charset="0"/>
                <a:ea typeface="Arial MT"/>
                <a:cs typeface="Arial MT"/>
              </a:rPr>
              <a:t> </a:t>
            </a:r>
            <a:r>
              <a:rPr lang="en-US" sz="1800" dirty="0">
                <a:effectLst/>
                <a:latin typeface="Arial Rounded MT Bold" panose="020F0704030504030204" pitchFamily="34" charset="0"/>
                <a:ea typeface="Arial MT"/>
                <a:cs typeface="Arial MT"/>
              </a:rPr>
              <a:t>(FP)</a:t>
            </a:r>
            <a:r>
              <a:rPr lang="en-US" sz="1800" spc="5" dirty="0">
                <a:effectLst/>
                <a:latin typeface="Arial Rounded MT Bold" panose="020F0704030504030204" pitchFamily="34" charset="0"/>
                <a:ea typeface="Arial MT"/>
                <a:cs typeface="Arial MT"/>
              </a:rPr>
              <a:t> </a:t>
            </a:r>
            <a:r>
              <a:rPr lang="en-US" sz="1800" dirty="0">
                <a:effectLst/>
                <a:latin typeface="Arial Rounded MT Bold" panose="020F0704030504030204" pitchFamily="34" charset="0"/>
                <a:ea typeface="Arial MT"/>
                <a:cs typeface="Arial MT"/>
              </a:rPr>
              <a:t>and</a:t>
            </a:r>
            <a:r>
              <a:rPr lang="en-US" sz="1800" spc="5" dirty="0">
                <a:effectLst/>
                <a:latin typeface="Arial Rounded MT Bold" panose="020F0704030504030204" pitchFamily="34" charset="0"/>
                <a:ea typeface="Arial MT"/>
                <a:cs typeface="Arial MT"/>
              </a:rPr>
              <a:t> </a:t>
            </a:r>
            <a:r>
              <a:rPr lang="en-US" sz="1800" dirty="0">
                <a:effectLst/>
                <a:latin typeface="Arial Rounded MT Bold" panose="020F0704030504030204" pitchFamily="34" charset="0"/>
                <a:ea typeface="Arial MT"/>
                <a:cs typeface="Arial MT"/>
              </a:rPr>
              <a:t>False</a:t>
            </a:r>
            <a:r>
              <a:rPr lang="en-US" sz="1800" spc="5" dirty="0">
                <a:effectLst/>
                <a:latin typeface="Arial Rounded MT Bold" panose="020F0704030504030204" pitchFamily="34" charset="0"/>
                <a:ea typeface="Arial MT"/>
                <a:cs typeface="Arial MT"/>
              </a:rPr>
              <a:t> </a:t>
            </a:r>
            <a:r>
              <a:rPr lang="en-US" sz="1800" dirty="0">
                <a:effectLst/>
                <a:latin typeface="Arial Rounded MT Bold" panose="020F0704030504030204" pitchFamily="34" charset="0"/>
                <a:ea typeface="Arial MT"/>
                <a:cs typeface="Arial MT"/>
              </a:rPr>
              <a:t>Negative</a:t>
            </a:r>
            <a:r>
              <a:rPr lang="en-US" sz="1800" spc="5" dirty="0">
                <a:effectLst/>
                <a:latin typeface="Arial Rounded MT Bold" panose="020F0704030504030204" pitchFamily="34" charset="0"/>
                <a:ea typeface="Arial MT"/>
                <a:cs typeface="Arial MT"/>
              </a:rPr>
              <a:t> </a:t>
            </a:r>
            <a:r>
              <a:rPr lang="en-US" sz="1800" dirty="0">
                <a:effectLst/>
                <a:latin typeface="Arial Rounded MT Bold" panose="020F0704030504030204" pitchFamily="34" charset="0"/>
                <a:ea typeface="Arial MT"/>
                <a:cs typeface="Arial MT"/>
              </a:rPr>
              <a:t>(FN).</a:t>
            </a:r>
            <a:endParaRPr lang="en-IN" dirty="0">
              <a:latin typeface="Arial Rounded MT Bold" panose="020F0704030504030204" pitchFamily="34" charset="0"/>
            </a:endParaRPr>
          </a:p>
        </p:txBody>
      </p:sp>
      <p:graphicFrame>
        <p:nvGraphicFramePr>
          <p:cNvPr id="5" name="Content Placeholder 4">
            <a:extLst>
              <a:ext uri="{FF2B5EF4-FFF2-40B4-BE49-F238E27FC236}">
                <a16:creationId xmlns:a16="http://schemas.microsoft.com/office/drawing/2014/main" id="{410D2B5C-5E94-7CB6-FB47-43A01D2088CA}"/>
              </a:ext>
            </a:extLst>
          </p:cNvPr>
          <p:cNvGraphicFramePr>
            <a:graphicFrameLocks noGrp="1"/>
          </p:cNvGraphicFramePr>
          <p:nvPr>
            <p:ph sz="half" idx="2"/>
            <p:extLst>
              <p:ext uri="{D42A27DB-BD31-4B8C-83A1-F6EECF244321}">
                <p14:modId xmlns:p14="http://schemas.microsoft.com/office/powerpoint/2010/main" val="2250070498"/>
              </p:ext>
            </p:extLst>
          </p:nvPr>
        </p:nvGraphicFramePr>
        <p:xfrm>
          <a:off x="6454519" y="3299885"/>
          <a:ext cx="4824411" cy="1340940"/>
        </p:xfrm>
        <a:graphic>
          <a:graphicData uri="http://schemas.openxmlformats.org/drawingml/2006/table">
            <a:tbl>
              <a:tblPr firstRow="1" firstCol="1" lastRow="1" lastCol="1" bandRow="1" bandCol="1">
                <a:tableStyleId>{5C22544A-7EE6-4342-B048-85BDC9FD1C3A}</a:tableStyleId>
              </a:tblPr>
              <a:tblGrid>
                <a:gridCol w="1609170">
                  <a:extLst>
                    <a:ext uri="{9D8B030D-6E8A-4147-A177-3AD203B41FA5}">
                      <a16:colId xmlns:a16="http://schemas.microsoft.com/office/drawing/2014/main" val="2766806104"/>
                    </a:ext>
                  </a:extLst>
                </a:gridCol>
                <a:gridCol w="1606071">
                  <a:extLst>
                    <a:ext uri="{9D8B030D-6E8A-4147-A177-3AD203B41FA5}">
                      <a16:colId xmlns:a16="http://schemas.microsoft.com/office/drawing/2014/main" val="278100720"/>
                    </a:ext>
                  </a:extLst>
                </a:gridCol>
                <a:gridCol w="1609170">
                  <a:extLst>
                    <a:ext uri="{9D8B030D-6E8A-4147-A177-3AD203B41FA5}">
                      <a16:colId xmlns:a16="http://schemas.microsoft.com/office/drawing/2014/main" val="1242067496"/>
                    </a:ext>
                  </a:extLst>
                </a:gridCol>
              </a:tblGrid>
              <a:tr h="454822">
                <a:tc>
                  <a:txBody>
                    <a:bodyPr/>
                    <a:lstStyle/>
                    <a:p>
                      <a:pPr marL="66675">
                        <a:spcBef>
                          <a:spcPts val="15"/>
                        </a:spcBef>
                      </a:pPr>
                      <a:endParaRPr lang="en-US" sz="1100" dirty="0">
                        <a:effectLst/>
                      </a:endParaRPr>
                    </a:p>
                    <a:p>
                      <a:pPr marL="66675">
                        <a:spcBef>
                          <a:spcPts val="15"/>
                        </a:spcBef>
                      </a:pPr>
                      <a:r>
                        <a:rPr lang="en-US" sz="1100" dirty="0">
                          <a:effectLst/>
                        </a:rPr>
                        <a:t>Actual/Predicted</a:t>
                      </a:r>
                      <a:endParaRPr lang="en-IN" sz="1100" dirty="0">
                        <a:effectLst/>
                        <a:latin typeface="Arial MT"/>
                        <a:ea typeface="Arial MT"/>
                        <a:cs typeface="Arial MT"/>
                      </a:endParaRPr>
                    </a:p>
                  </a:txBody>
                  <a:tcPr marL="0" marR="0" marT="0" marB="0"/>
                </a:tc>
                <a:tc>
                  <a:txBody>
                    <a:bodyPr/>
                    <a:lstStyle/>
                    <a:p>
                      <a:pPr marL="565150" marR="558165" algn="ctr">
                        <a:spcBef>
                          <a:spcPts val="15"/>
                        </a:spcBef>
                        <a:spcAft>
                          <a:spcPts val="0"/>
                        </a:spcAft>
                      </a:pPr>
                      <a:endParaRPr lang="en-US" sz="1100" dirty="0">
                        <a:effectLst/>
                      </a:endParaRPr>
                    </a:p>
                    <a:p>
                      <a:pPr marL="565150" marR="558165" algn="ctr">
                        <a:spcBef>
                          <a:spcPts val="15"/>
                        </a:spcBef>
                        <a:spcAft>
                          <a:spcPts val="0"/>
                        </a:spcAft>
                      </a:pPr>
                      <a:r>
                        <a:rPr lang="en-US" sz="1100" dirty="0" err="1">
                          <a:effectLst/>
                        </a:rPr>
                        <a:t>Positie</a:t>
                      </a:r>
                      <a:endParaRPr lang="en-IN" sz="1100" dirty="0">
                        <a:effectLst/>
                        <a:latin typeface="Arial MT"/>
                        <a:ea typeface="Arial MT"/>
                        <a:cs typeface="Arial MT"/>
                      </a:endParaRPr>
                    </a:p>
                  </a:txBody>
                  <a:tcPr marL="0" marR="0" marT="0" marB="0"/>
                </a:tc>
                <a:tc>
                  <a:txBody>
                    <a:bodyPr/>
                    <a:lstStyle/>
                    <a:p>
                      <a:pPr marL="537210" marR="527050" algn="ctr">
                        <a:spcBef>
                          <a:spcPts val="15"/>
                        </a:spcBef>
                        <a:spcAft>
                          <a:spcPts val="0"/>
                        </a:spcAft>
                      </a:pPr>
                      <a:endParaRPr lang="en-US" sz="1100" dirty="0">
                        <a:effectLst/>
                      </a:endParaRPr>
                    </a:p>
                    <a:p>
                      <a:pPr marL="537210" marR="527050" algn="ctr">
                        <a:spcBef>
                          <a:spcPts val="15"/>
                        </a:spcBef>
                        <a:spcAft>
                          <a:spcPts val="0"/>
                        </a:spcAft>
                      </a:pPr>
                      <a:r>
                        <a:rPr lang="en-US" sz="1100" dirty="0" err="1">
                          <a:effectLst/>
                        </a:rPr>
                        <a:t>Negatie</a:t>
                      </a:r>
                      <a:endParaRPr lang="en-US" sz="1100" dirty="0">
                        <a:effectLst/>
                      </a:endParaRPr>
                    </a:p>
                  </a:txBody>
                  <a:tcPr marL="0" marR="0" marT="0" marB="0"/>
                </a:tc>
                <a:extLst>
                  <a:ext uri="{0D108BD9-81ED-4DB2-BD59-A6C34878D82A}">
                    <a16:rowId xmlns:a16="http://schemas.microsoft.com/office/drawing/2014/main" val="1978177721"/>
                  </a:ext>
                </a:extLst>
              </a:tr>
              <a:tr h="443059">
                <a:tc>
                  <a:txBody>
                    <a:bodyPr/>
                    <a:lstStyle/>
                    <a:p>
                      <a:pPr marL="66675">
                        <a:spcBef>
                          <a:spcPts val="15"/>
                        </a:spcBef>
                      </a:pPr>
                      <a:r>
                        <a:rPr lang="en-US" sz="1100" dirty="0">
                          <a:effectLst/>
                        </a:rPr>
                        <a:t>Positive</a:t>
                      </a:r>
                      <a:endParaRPr lang="en-IN" sz="1100" dirty="0">
                        <a:effectLst/>
                        <a:latin typeface="Arial MT"/>
                        <a:ea typeface="Arial MT"/>
                        <a:cs typeface="Arial MT"/>
                      </a:endParaRPr>
                    </a:p>
                  </a:txBody>
                  <a:tcPr marL="0" marR="0" marT="0" marB="0"/>
                </a:tc>
                <a:tc>
                  <a:txBody>
                    <a:bodyPr/>
                    <a:lstStyle/>
                    <a:p>
                      <a:pPr marL="565150" marR="557530" algn="ctr">
                        <a:spcBef>
                          <a:spcPts val="15"/>
                        </a:spcBef>
                        <a:spcAft>
                          <a:spcPts val="0"/>
                        </a:spcAft>
                      </a:pPr>
                      <a:endParaRPr lang="en-US" sz="1100" dirty="0">
                        <a:effectLst/>
                      </a:endParaRPr>
                    </a:p>
                    <a:p>
                      <a:pPr marL="565150" marR="557530" algn="ctr">
                        <a:spcBef>
                          <a:spcPts val="15"/>
                        </a:spcBef>
                        <a:spcAft>
                          <a:spcPts val="0"/>
                        </a:spcAft>
                      </a:pPr>
                      <a:r>
                        <a:rPr lang="en-US" sz="1100" dirty="0">
                          <a:effectLst/>
                        </a:rPr>
                        <a:t>TP</a:t>
                      </a:r>
                      <a:endParaRPr lang="en-IN" sz="1100" dirty="0">
                        <a:effectLst/>
                        <a:latin typeface="Arial MT"/>
                        <a:ea typeface="Arial MT"/>
                        <a:cs typeface="Arial MT"/>
                      </a:endParaRPr>
                    </a:p>
                  </a:txBody>
                  <a:tcPr marL="0" marR="0" marT="0" marB="0"/>
                </a:tc>
                <a:tc>
                  <a:txBody>
                    <a:bodyPr/>
                    <a:lstStyle/>
                    <a:p>
                      <a:pPr marL="532765" marR="527050" algn="ctr">
                        <a:spcBef>
                          <a:spcPts val="15"/>
                        </a:spcBef>
                        <a:spcAft>
                          <a:spcPts val="0"/>
                        </a:spcAft>
                      </a:pPr>
                      <a:endParaRPr lang="en-US" sz="1100" dirty="0">
                        <a:effectLst/>
                      </a:endParaRPr>
                    </a:p>
                    <a:p>
                      <a:pPr marL="532765" marR="527050" algn="ctr">
                        <a:spcBef>
                          <a:spcPts val="15"/>
                        </a:spcBef>
                        <a:spcAft>
                          <a:spcPts val="0"/>
                        </a:spcAft>
                      </a:pPr>
                      <a:r>
                        <a:rPr lang="en-US" sz="1100" dirty="0">
                          <a:effectLst/>
                        </a:rPr>
                        <a:t>FN</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838227395"/>
                  </a:ext>
                </a:extLst>
              </a:tr>
              <a:tr h="443059">
                <a:tc>
                  <a:txBody>
                    <a:bodyPr/>
                    <a:lstStyle/>
                    <a:p>
                      <a:pPr marL="66675">
                        <a:spcBef>
                          <a:spcPts val="15"/>
                        </a:spcBef>
                      </a:pPr>
                      <a:r>
                        <a:rPr lang="en-US" sz="1100">
                          <a:effectLst/>
                        </a:rPr>
                        <a:t>Negative</a:t>
                      </a:r>
                      <a:endParaRPr lang="en-IN" sz="1100">
                        <a:effectLst/>
                        <a:latin typeface="Arial MT"/>
                        <a:ea typeface="Arial MT"/>
                        <a:cs typeface="Arial MT"/>
                      </a:endParaRPr>
                    </a:p>
                  </a:txBody>
                  <a:tcPr marL="0" marR="0" marT="0" marB="0"/>
                </a:tc>
                <a:tc>
                  <a:txBody>
                    <a:bodyPr/>
                    <a:lstStyle/>
                    <a:p>
                      <a:pPr marL="565150" marR="557530" algn="ctr">
                        <a:spcBef>
                          <a:spcPts val="15"/>
                        </a:spcBef>
                        <a:spcAft>
                          <a:spcPts val="0"/>
                        </a:spcAft>
                      </a:pPr>
                      <a:endParaRPr lang="en-US" sz="1100" dirty="0">
                        <a:effectLst/>
                      </a:endParaRPr>
                    </a:p>
                    <a:p>
                      <a:pPr marL="565150" marR="557530" algn="ctr">
                        <a:spcBef>
                          <a:spcPts val="15"/>
                        </a:spcBef>
                        <a:spcAft>
                          <a:spcPts val="0"/>
                        </a:spcAft>
                      </a:pPr>
                      <a:r>
                        <a:rPr lang="en-US" sz="1100" dirty="0">
                          <a:effectLst/>
                        </a:rPr>
                        <a:t>FP</a:t>
                      </a:r>
                      <a:endParaRPr lang="en-IN" sz="1100" dirty="0">
                        <a:effectLst/>
                        <a:latin typeface="Arial MT"/>
                        <a:ea typeface="Arial MT"/>
                        <a:cs typeface="Arial MT"/>
                      </a:endParaRPr>
                    </a:p>
                  </a:txBody>
                  <a:tcPr marL="0" marR="0" marT="0" marB="0"/>
                </a:tc>
                <a:tc>
                  <a:txBody>
                    <a:bodyPr/>
                    <a:lstStyle/>
                    <a:p>
                      <a:pPr marL="532765" marR="527050" algn="ctr">
                        <a:spcBef>
                          <a:spcPts val="15"/>
                        </a:spcBef>
                        <a:spcAft>
                          <a:spcPts val="0"/>
                        </a:spcAft>
                      </a:pPr>
                      <a:endParaRPr lang="en-US" sz="1100" dirty="0">
                        <a:effectLst/>
                      </a:endParaRPr>
                    </a:p>
                    <a:p>
                      <a:pPr marL="532765" marR="527050" algn="ctr">
                        <a:spcBef>
                          <a:spcPts val="15"/>
                        </a:spcBef>
                        <a:spcAft>
                          <a:spcPts val="0"/>
                        </a:spcAft>
                      </a:pPr>
                      <a:r>
                        <a:rPr lang="en-US" sz="1100" dirty="0">
                          <a:effectLst/>
                        </a:rPr>
                        <a:t>TN</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3976261800"/>
                  </a:ext>
                </a:extLst>
              </a:tr>
            </a:tbl>
          </a:graphicData>
        </a:graphic>
      </p:graphicFrame>
      <p:sp>
        <p:nvSpPr>
          <p:cNvPr id="6" name="Rectangle 1">
            <a:extLst>
              <a:ext uri="{FF2B5EF4-FFF2-40B4-BE49-F238E27FC236}">
                <a16:creationId xmlns:a16="http://schemas.microsoft.com/office/drawing/2014/main" id="{1957134D-A8CD-E2D9-CC05-788EC6D504C6}"/>
              </a:ext>
            </a:extLst>
          </p:cNvPr>
          <p:cNvSpPr>
            <a:spLocks noChangeArrowheads="1"/>
          </p:cNvSpPr>
          <p:nvPr/>
        </p:nvSpPr>
        <p:spPr bwMode="auto">
          <a:xfrm>
            <a:off x="245806" y="-4817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4471C4"/>
                </a:solidFill>
                <a:effectLst/>
                <a:latin typeface="Times New Roman" panose="02020603050405020304" pitchFamily="18" charset="0"/>
                <a:ea typeface="Arial MT"/>
                <a:cs typeface="Times New Roman" panose="02020603050405020304" pitchFamily="18" charset="0"/>
              </a:rPr>
              <a:t>Table 1 - Confusion Matrix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04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10F0-5E45-EEAF-DF8C-EA0BE31F5C60}"/>
              </a:ext>
            </a:extLst>
          </p:cNvPr>
          <p:cNvSpPr>
            <a:spLocks noGrp="1"/>
          </p:cNvSpPr>
          <p:nvPr>
            <p:ph type="title"/>
          </p:nvPr>
        </p:nvSpPr>
        <p:spPr/>
        <p:txBody>
          <a:bodyPr/>
          <a:lstStyle/>
          <a:p>
            <a:r>
              <a:rPr lang="en-IN" sz="6000" dirty="0">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69CA1E7B-A473-4686-47A4-9D3E24D470C4}"/>
              </a:ext>
            </a:extLst>
          </p:cNvPr>
          <p:cNvSpPr>
            <a:spLocks noGrp="1"/>
          </p:cNvSpPr>
          <p:nvPr>
            <p:ph idx="1"/>
          </p:nvPr>
        </p:nvSpPr>
        <p:spPr/>
        <p:txBody>
          <a:bodyPr>
            <a:normAutofit/>
          </a:bodyPr>
          <a:lstStyle/>
          <a:p>
            <a:r>
              <a:rPr lang="en-US" sz="2400" dirty="0">
                <a:latin typeface="Arial Rounded MT Bold" panose="020F0704030504030204" pitchFamily="34" charset="0"/>
              </a:rPr>
              <a:t>In conclusion, the main objective of this project was to find the most suited model in </a:t>
            </a:r>
            <a:r>
              <a:rPr lang="en-US" sz="2400" dirty="0" err="1">
                <a:latin typeface="Arial Rounded MT Bold" panose="020F0704030504030204" pitchFamily="34" charset="0"/>
              </a:rPr>
              <a:t>creditcard</a:t>
            </a:r>
            <a:r>
              <a:rPr lang="en-US" sz="2400" dirty="0">
                <a:latin typeface="Arial Rounded MT Bold" panose="020F0704030504030204" pitchFamily="34" charset="0"/>
              </a:rPr>
              <a:t> fraud detection in terms of the machine learning techniques chosen for the project, and it was met by building the four models and finding the accuracies of them all, the best model in terms of accuracies is Support Vector Machine which scored 99.94% with only 51 misclassified instances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2010865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128</TotalTime>
  <Words>555</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Arial MT</vt:lpstr>
      <vt:lpstr>Arial Rounded MT Bold</vt:lpstr>
      <vt:lpstr>Century Gothic</vt:lpstr>
      <vt:lpstr>Times New Roman</vt:lpstr>
      <vt:lpstr>Wingdings 3</vt:lpstr>
      <vt:lpstr>Ion Boardroom</vt:lpstr>
      <vt:lpstr>PowerPoint Presentation</vt:lpstr>
      <vt:lpstr>PROJECT DESCRIPTION :</vt:lpstr>
      <vt:lpstr>What is credit card fraud detection?</vt:lpstr>
      <vt:lpstr>Data Source:</vt:lpstr>
      <vt:lpstr>Data Preparation: </vt:lpstr>
      <vt:lpstr>Data Preprocessing :</vt:lpstr>
      <vt:lpstr>Evaluation and Deployment: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sabari rajan</dc:creator>
  <cp:lastModifiedBy>sabari rajan</cp:lastModifiedBy>
  <cp:revision>14</cp:revision>
  <dcterms:created xsi:type="dcterms:W3CDTF">2023-09-26T14:42:06Z</dcterms:created>
  <dcterms:modified xsi:type="dcterms:W3CDTF">2023-09-26T16:53:32Z</dcterms:modified>
</cp:coreProperties>
</file>