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Comforta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regular.fntdata"/><Relationship Id="rId25" Type="http://schemas.openxmlformats.org/officeDocument/2006/relationships/font" Target="fonts/Roboto-boldItalic.fntdata"/><Relationship Id="rId27"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d8401780d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d8401780d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d8401780d_0_1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d8401780d_0_1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d8401780d_0_1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d8401780d_0_1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d8401780d_0_1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d8401780d_0_1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d8401780d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d8401780d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d8401780d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d8401780d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d8401780d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d8401780d_0_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d8401780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d8401780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d8401780d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d8401780d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d8401780d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d8401780d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d8401780d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d8401780d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d8401780d_0_1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d8401780d_0_1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d8401780d_0_1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d8401780d_0_1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d8401780d_0_1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d8401780d_0_1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d8401780d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d8401780d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nodered.org/docs/getting-started/ibmcloud" TargetMode="External"/><Relationship Id="rId4" Type="http://schemas.openxmlformats.org/officeDocument/2006/relationships/hyperlink" Target="https://cognitiveclass.ai/courses/node-red-basics-to-bots" TargetMode="External"/><Relationship Id="rId10" Type="http://schemas.openxmlformats.org/officeDocument/2006/relationships/hyperlink" Target="https://www.google.com/maps/d/u/0/" TargetMode="External"/><Relationship Id="rId9" Type="http://schemas.openxmlformats.org/officeDocument/2006/relationships/hyperlink" Target="https://unsplash.com/" TargetMode="External"/><Relationship Id="rId5" Type="http://schemas.openxmlformats.org/officeDocument/2006/relationships/hyperlink" Target="https://flows.nodered.org/node/node-red-node-watson" TargetMode="External"/><Relationship Id="rId6" Type="http://schemas.openxmlformats.org/officeDocument/2006/relationships/hyperlink" Target="https://flows.nodered.org/node/node-red-contrib-maps" TargetMode="External"/><Relationship Id="rId7" Type="http://schemas.openxmlformats.org/officeDocument/2006/relationships/hyperlink" Target="https://dev.to/poojamakes/why-you-should-be-using-node-red-right-now-1n1l" TargetMode="External"/><Relationship Id="rId8" Type="http://schemas.openxmlformats.org/officeDocument/2006/relationships/hyperlink" Target="https://meet.google.com/linkredirect?authuser=0&amp;dest=https%3A%2F%2Fourworldindata.org%2Fcoronaviru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latin typeface="Comfortaa"/>
                <a:ea typeface="Comfortaa"/>
                <a:cs typeface="Comfortaa"/>
                <a:sym typeface="Comfortaa"/>
              </a:rPr>
              <a:t>COVID-19 Tweet Visualisation Web Application</a:t>
            </a:r>
            <a:endParaRPr sz="2400">
              <a:latin typeface="Comfortaa"/>
              <a:ea typeface="Comfortaa"/>
              <a:cs typeface="Comfortaa"/>
              <a:sym typeface="Comfortaa"/>
            </a:endParaRPr>
          </a:p>
          <a:p>
            <a:pPr indent="0" lvl="0" marL="0" rtl="0" algn="l">
              <a:spcBef>
                <a:spcPts val="0"/>
              </a:spcBef>
              <a:spcAft>
                <a:spcPts val="0"/>
              </a:spcAft>
              <a:buNone/>
            </a:pPr>
            <a:r>
              <a:t/>
            </a:r>
            <a:endParaRPr sz="1150">
              <a:solidFill>
                <a:srgbClr val="1D1C1D"/>
              </a:solidFill>
              <a:latin typeface="Arial"/>
              <a:ea typeface="Arial"/>
              <a:cs typeface="Arial"/>
              <a:sym typeface="Arial"/>
            </a:endParaRPr>
          </a:p>
        </p:txBody>
      </p:sp>
      <p:sp>
        <p:nvSpPr>
          <p:cNvPr id="68" name="Google Shape;68;p13"/>
          <p:cNvSpPr txBox="1"/>
          <p:nvPr>
            <p:ph idx="1" type="subTitle"/>
          </p:nvPr>
        </p:nvSpPr>
        <p:spPr>
          <a:xfrm>
            <a:off x="729450" y="3153776"/>
            <a:ext cx="3054600" cy="176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000000"/>
                </a:solidFill>
                <a:latin typeface="Comfortaa"/>
                <a:ea typeface="Comfortaa"/>
                <a:cs typeface="Comfortaa"/>
                <a:sym typeface="Comfortaa"/>
              </a:rPr>
              <a:t>Team: TheMinions</a:t>
            </a:r>
            <a:endParaRPr b="1" i="1">
              <a:solidFill>
                <a:srgbClr val="000000"/>
              </a:solidFill>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Ahan Bose</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Prithwijit Banerjee</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Vedica Rao</a:t>
            </a:r>
            <a:endParaRPr>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idx="4294967295" type="body"/>
          </p:nvPr>
        </p:nvSpPr>
        <p:spPr>
          <a:xfrm>
            <a:off x="394825" y="185900"/>
            <a:ext cx="7688700" cy="4672500"/>
          </a:xfrm>
          <a:prstGeom prst="rect">
            <a:avLst/>
          </a:prstGeom>
        </p:spPr>
        <p:txBody>
          <a:bodyPr anchorCtr="0" anchor="t" bIns="91425" lIns="91425" spcFirstLastPara="1" rIns="91425" wrap="square" tIns="91425">
            <a:noAutofit/>
          </a:bodyPr>
          <a:lstStyle/>
          <a:p>
            <a:pPr indent="-317500" lvl="0"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Building Node Red Flow for time sentiment analysis:</a:t>
            </a:r>
            <a:endParaRPr sz="1400">
              <a:latin typeface="Times New Roman"/>
              <a:ea typeface="Times New Roman"/>
              <a:cs typeface="Times New Roman"/>
              <a:sym typeface="Times New Roman"/>
            </a:endParaRPr>
          </a:p>
          <a:p>
            <a:pPr indent="0" lvl="0" marL="457200" rtl="0" algn="l">
              <a:spcBef>
                <a:spcPts val="0"/>
              </a:spcBef>
              <a:spcAft>
                <a:spcPts val="0"/>
              </a:spcAft>
              <a:buNone/>
            </a:pPr>
            <a:r>
              <a:rPr lang="en" sz="1400">
                <a:latin typeface="Times New Roman"/>
                <a:ea typeface="Times New Roman"/>
                <a:cs typeface="Times New Roman"/>
                <a:sym typeface="Times New Roman"/>
              </a:rPr>
              <a:t>In this flow we stream tweets, perform sentiment analysis and average the sentiment scores over 20, 100 and 1000 Tweets and continuously on a time series plot each line plot indicating a category of average tweets.</a:t>
            </a:r>
            <a:endParaRPr sz="1400">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317500" lvl="0"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Building Node Red Flow for Image Analysis:</a:t>
            </a:r>
            <a:endParaRPr sz="1400">
              <a:latin typeface="Times New Roman"/>
              <a:ea typeface="Times New Roman"/>
              <a:cs typeface="Times New Roman"/>
              <a:sym typeface="Times New Roman"/>
            </a:endParaRPr>
          </a:p>
          <a:p>
            <a:pPr indent="0" lvl="0" marL="457200" rtl="0" algn="l">
              <a:spcBef>
                <a:spcPts val="0"/>
              </a:spcBef>
              <a:spcAft>
                <a:spcPts val="0"/>
              </a:spcAft>
              <a:buNone/>
            </a:pPr>
            <a:r>
              <a:rPr lang="en" sz="1400">
                <a:latin typeface="Times New Roman"/>
                <a:ea typeface="Times New Roman"/>
                <a:cs typeface="Times New Roman"/>
                <a:sym typeface="Times New Roman"/>
              </a:rPr>
              <a:t>Here, we use Watson Visual Recognition, to analyse images attached to tweets and display the results on the dashboard along with a gauge to display the sentiment score.</a:t>
            </a:r>
            <a:endParaRPr sz="1400">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317500" lvl="0"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Building Node Red Flow for Twitter Map:</a:t>
            </a:r>
            <a:endParaRPr sz="1400">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We plot the tweets along with their sentiment on the world map.The tweets are localised mainly to India. A legend of the plotted tweets and sentiments is also displayed.</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	The inputs to this flow are taken based on keyword search from the user.</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317500" lvl="0"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Social Media Dashboard and Lockdown Analysis:</a:t>
            </a:r>
            <a:endParaRPr sz="1400">
              <a:latin typeface="Times New Roman"/>
              <a:ea typeface="Times New Roman"/>
              <a:cs typeface="Times New Roman"/>
              <a:sym typeface="Times New Roman"/>
            </a:endParaRPr>
          </a:p>
          <a:p>
            <a:pPr indent="457200" lvl="0" marL="0" rtl="0" algn="l">
              <a:spcBef>
                <a:spcPts val="0"/>
              </a:spcBef>
              <a:spcAft>
                <a:spcPts val="0"/>
              </a:spcAft>
              <a:buNone/>
            </a:pPr>
            <a:r>
              <a:rPr lang="en" sz="1400">
                <a:latin typeface="Times New Roman"/>
                <a:ea typeface="Times New Roman"/>
                <a:cs typeface="Times New Roman"/>
                <a:sym typeface="Times New Roman"/>
              </a:rPr>
              <a:t>The streamed tweets are saved in a database and then queried using ElephantSQL to return the pie	chart representing sentiment ratio, top locations of tweets and average sentiment per day.</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23"/>
          <p:cNvPicPr preferRelativeResize="0"/>
          <p:nvPr/>
        </p:nvPicPr>
        <p:blipFill>
          <a:blip r:embed="rId3">
            <a:alphaModFix/>
          </a:blip>
          <a:stretch>
            <a:fillRect/>
          </a:stretch>
        </p:blipFill>
        <p:spPr>
          <a:xfrm>
            <a:off x="2308975" y="152400"/>
            <a:ext cx="4876800" cy="2362200"/>
          </a:xfrm>
          <a:prstGeom prst="rect">
            <a:avLst/>
          </a:prstGeom>
          <a:noFill/>
          <a:ln>
            <a:noFill/>
          </a:ln>
        </p:spPr>
      </p:pic>
      <p:pic>
        <p:nvPicPr>
          <p:cNvPr id="125" name="Google Shape;125;p23"/>
          <p:cNvPicPr preferRelativeResize="0"/>
          <p:nvPr/>
        </p:nvPicPr>
        <p:blipFill>
          <a:blip r:embed="rId4">
            <a:alphaModFix/>
          </a:blip>
          <a:stretch>
            <a:fillRect/>
          </a:stretch>
        </p:blipFill>
        <p:spPr>
          <a:xfrm>
            <a:off x="2308975" y="3059950"/>
            <a:ext cx="4876800" cy="1743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2133600" y="177200"/>
            <a:ext cx="4876800" cy="2162175"/>
          </a:xfrm>
          <a:prstGeom prst="rect">
            <a:avLst/>
          </a:prstGeom>
          <a:noFill/>
          <a:ln>
            <a:noFill/>
          </a:ln>
        </p:spPr>
      </p:pic>
      <p:pic>
        <p:nvPicPr>
          <p:cNvPr id="131" name="Google Shape;131;p24"/>
          <p:cNvPicPr preferRelativeResize="0"/>
          <p:nvPr/>
        </p:nvPicPr>
        <p:blipFill>
          <a:blip r:embed="rId4">
            <a:alphaModFix/>
          </a:blip>
          <a:stretch>
            <a:fillRect/>
          </a:stretch>
        </p:blipFill>
        <p:spPr>
          <a:xfrm>
            <a:off x="2197400" y="2764450"/>
            <a:ext cx="4876800" cy="213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25"/>
          <p:cNvPicPr preferRelativeResize="0"/>
          <p:nvPr/>
        </p:nvPicPr>
        <p:blipFill>
          <a:blip r:embed="rId3">
            <a:alphaModFix/>
          </a:blip>
          <a:stretch>
            <a:fillRect/>
          </a:stretch>
        </p:blipFill>
        <p:spPr>
          <a:xfrm>
            <a:off x="2048675" y="152400"/>
            <a:ext cx="4876800" cy="2333625"/>
          </a:xfrm>
          <a:prstGeom prst="rect">
            <a:avLst/>
          </a:prstGeom>
          <a:noFill/>
          <a:ln>
            <a:noFill/>
          </a:ln>
        </p:spPr>
      </p:pic>
      <p:pic>
        <p:nvPicPr>
          <p:cNvPr id="137" name="Google Shape;137;p25"/>
          <p:cNvPicPr preferRelativeResize="0"/>
          <p:nvPr/>
        </p:nvPicPr>
        <p:blipFill>
          <a:blip r:embed="rId4">
            <a:alphaModFix/>
          </a:blip>
          <a:stretch>
            <a:fillRect/>
          </a:stretch>
        </p:blipFill>
        <p:spPr>
          <a:xfrm>
            <a:off x="2048675" y="2973050"/>
            <a:ext cx="4876800" cy="1495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143" name="Google Shape;143;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latin typeface="Times New Roman"/>
                <a:ea typeface="Times New Roman"/>
                <a:cs typeface="Times New Roman"/>
                <a:sym typeface="Times New Roman"/>
              </a:rPr>
              <a:t>Our model can be used by data analysts</a:t>
            </a:r>
            <a:r>
              <a:rPr b="1"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to predict the general sentiment of people towards any government action.</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rgbClr val="000000"/>
                </a:solidFill>
                <a:latin typeface="Times New Roman"/>
                <a:ea typeface="Times New Roman"/>
                <a:cs typeface="Times New Roman"/>
                <a:sym typeface="Times New Roman"/>
              </a:rPr>
              <a:t>Another application of our model(since our project allows for the user to input any keywords or hashtags)is to gauge and analyse the sentiment and its variation on their topic of choice.</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9" name="Google Shape;149;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The COVID-19 Twitter Sentiment Analysis Visualisation Dashboard is made using Node Red Flow editor.</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We have displayed line charts for time analysis,  gauge for sentiment score, visual recognition of images attached to tweets and plotting streamed tweets on a map with sentiment score and accompanying legend.</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We have also trained a COVID-19 chatbot, displayed twitter news updates, statistics, and COVID-19 centers in Karnataka.</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55" name="Google Shape;155;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AutoNum type="arabicPeriod"/>
            </a:pPr>
            <a:r>
              <a:rPr b="1" lang="en" sz="1400" u="sng">
                <a:solidFill>
                  <a:srgbClr val="1155CC"/>
                </a:solidFill>
                <a:latin typeface="Times New Roman"/>
                <a:ea typeface="Times New Roman"/>
                <a:cs typeface="Times New Roman"/>
                <a:sym typeface="Times New Roman"/>
                <a:hlinkClick r:id="rId3"/>
              </a:rPr>
              <a:t>https://nodered.org/docs/getting-started/ibmcloud</a:t>
            </a:r>
            <a:endParaRPr b="1"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b="1" lang="en" sz="1400" u="sng">
                <a:solidFill>
                  <a:srgbClr val="1155CC"/>
                </a:solidFill>
                <a:latin typeface="Times New Roman"/>
                <a:ea typeface="Times New Roman"/>
                <a:cs typeface="Times New Roman"/>
                <a:sym typeface="Times New Roman"/>
                <a:hlinkClick r:id="rId4"/>
              </a:rPr>
              <a:t>https://cognitiveclass.ai/courses/node-red-basics-to-bots</a:t>
            </a:r>
            <a:endParaRPr b="1"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b="1" lang="en" sz="1400" u="sng">
                <a:solidFill>
                  <a:srgbClr val="1155CC"/>
                </a:solidFill>
                <a:latin typeface="Times New Roman"/>
                <a:ea typeface="Times New Roman"/>
                <a:cs typeface="Times New Roman"/>
                <a:sym typeface="Times New Roman"/>
                <a:hlinkClick r:id="rId5"/>
              </a:rPr>
              <a:t>https://flows.nodered.org/node/node-red-node-watson</a:t>
            </a:r>
            <a:endParaRPr b="1"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b="1" lang="en" sz="1400" u="sng">
                <a:solidFill>
                  <a:srgbClr val="1155CC"/>
                </a:solidFill>
                <a:latin typeface="Times New Roman"/>
                <a:ea typeface="Times New Roman"/>
                <a:cs typeface="Times New Roman"/>
                <a:sym typeface="Times New Roman"/>
                <a:hlinkClick r:id="rId6"/>
              </a:rPr>
              <a:t>https://flows.nodered.org/node/node-red-contrib-maps</a:t>
            </a:r>
            <a:endParaRPr b="1"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b="1" lang="en" sz="1400" u="sng">
                <a:solidFill>
                  <a:srgbClr val="1155CC"/>
                </a:solidFill>
                <a:latin typeface="Times New Roman"/>
                <a:ea typeface="Times New Roman"/>
                <a:cs typeface="Times New Roman"/>
                <a:sym typeface="Times New Roman"/>
                <a:hlinkClick r:id="rId7"/>
              </a:rPr>
              <a:t>https://dev.to/poojamakes/why-you-should-be-using-node-red-right-now-1n1l</a:t>
            </a:r>
            <a:endParaRPr b="1"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b="1" lang="en" sz="1400" u="sng">
                <a:solidFill>
                  <a:srgbClr val="3367D6"/>
                </a:solidFill>
                <a:highlight>
                  <a:srgbClr val="FFFFFF"/>
                </a:highlight>
                <a:latin typeface="Times New Roman"/>
                <a:ea typeface="Times New Roman"/>
                <a:cs typeface="Times New Roman"/>
                <a:sym typeface="Times New Roman"/>
                <a:hlinkClick r:id="rId8"/>
              </a:rPr>
              <a:t>https://ourworldindata.org/coronavirus</a:t>
            </a:r>
            <a:endParaRPr b="1"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b="1" lang="en" sz="1400" u="sng">
                <a:solidFill>
                  <a:srgbClr val="1155CC"/>
                </a:solidFill>
                <a:latin typeface="Times New Roman"/>
                <a:ea typeface="Times New Roman"/>
                <a:cs typeface="Times New Roman"/>
                <a:sym typeface="Times New Roman"/>
                <a:hlinkClick r:id="rId9"/>
              </a:rPr>
              <a:t>https://unsplash.com/</a:t>
            </a:r>
            <a:r>
              <a:rPr b="1" lang="en" sz="1400">
                <a:solidFill>
                  <a:srgbClr val="000000"/>
                </a:solidFill>
                <a:latin typeface="Times New Roman"/>
                <a:ea typeface="Times New Roman"/>
                <a:cs typeface="Times New Roman"/>
                <a:sym typeface="Times New Roman"/>
              </a:rPr>
              <a:t> </a:t>
            </a:r>
            <a:endParaRPr b="1"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b="1" lang="en" sz="1400" u="sng">
                <a:solidFill>
                  <a:srgbClr val="1155CC"/>
                </a:solidFill>
                <a:latin typeface="Times New Roman"/>
                <a:ea typeface="Times New Roman"/>
                <a:cs typeface="Times New Roman"/>
                <a:sym typeface="Times New Roman"/>
                <a:hlinkClick r:id="rId10"/>
              </a:rPr>
              <a:t>https://www.google.com/maps/d/u/0/</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The purpose of this project is to perform sentiment analysis on streamed tweets based on keyword search for visual and graphical analysis of public opinion on government measure. We also saved the incoming tweets in a database. Based on the analysed data, local authorities would be able to enact measures in accordance to the needs and desires of the public and enable better understanding of requirements and difficulties faced by the people during the pandemic thereby making better public policies.</a:t>
            </a:r>
            <a:endParaRPr sz="1400">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400">
                <a:latin typeface="Times New Roman"/>
                <a:ea typeface="Times New Roman"/>
                <a:cs typeface="Times New Roman"/>
                <a:sym typeface="Times New Roman"/>
              </a:rPr>
              <a:t>India has a large and dynamic population. Therefore the authorities find it hard to reach out to the masses and often fail to truly understand their needs. Social media in general and twitter in particular connects millions of users provides a powerful means for analysts to perform sentiment analysis on tweets and understand their response to government measures with regard to COVID 19 and lockdown in India.</a:t>
            </a:r>
            <a:endParaRPr sz="1400">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More often than not people express themselves on twitter using images attached to the tweet and analysis of the image adds to the sentiment of the tweet and perception of the user on the subject.</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Public perception can vary geographically and because of the pandemic it is essential to understand how the needs of the public are varying on a location basis in India.</a:t>
            </a:r>
            <a:endParaRPr sz="1400">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Interface</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latin typeface="Times New Roman"/>
                <a:ea typeface="Times New Roman"/>
                <a:cs typeface="Times New Roman"/>
                <a:sym typeface="Times New Roman"/>
              </a:rPr>
              <a:t>User interface designed using HTML and CSS.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400">
                <a:latin typeface="Times New Roman"/>
                <a:ea typeface="Times New Roman"/>
                <a:cs typeface="Times New Roman"/>
                <a:sym typeface="Times New Roman"/>
              </a:rPr>
              <a:t>CSS animations/Perspective used in the design process.The landing page has a title section, a menu section(sentiment visualization dashboard, news updates, statistics and chatbot), health guidelines and COVID-19 centers.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 Sentiment Visualization Dashboard.</a:t>
            </a:r>
            <a:endParaRPr sz="1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 News Updates - Twitter handles of relevant and important organisations like the WHO, Ministry of Health and Family Welfare(MoHFW) , IRCTC , AAI etc. The latest tweets from these twitter handles designed with a masonry layout are automatically updated on the web page so that users can stay updated about the latest COVID-19 news.</a:t>
            </a:r>
            <a:endParaRPr sz="1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idx="4294967295" type="body"/>
          </p:nvPr>
        </p:nvSpPr>
        <p:spPr>
          <a:xfrm>
            <a:off x="311700" y="508150"/>
            <a:ext cx="8520600" cy="40605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Statistics - Latest COVID-19 related data embedded on dynamic charts and maps for comprehensive analysis. Charts and Maps imported from Our World in Data.</a:t>
            </a:r>
            <a:endParaRPr sz="1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Chatbot - COVID-19 assistant created using IBM Watson Assistant.The chatbot is trained to answer important covid-19 queries like country wise covid-19 statistics, general CDC health guidelines and other relevant information.</a:t>
            </a:r>
            <a:endParaRPr sz="1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Health guidelines - relevant youtube videos from World Health Organisation embedded for users to view and follow.</a:t>
            </a:r>
            <a:endParaRPr sz="1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COVID-19 centres -  data collected from Karnataka government and plotted using Google My Maps. The map shows all COVID-19 centres in Karnataka.</a:t>
            </a:r>
            <a:endParaRPr sz="1400">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2036300" y="515500"/>
            <a:ext cx="4876800" cy="1733550"/>
          </a:xfrm>
          <a:prstGeom prst="rect">
            <a:avLst/>
          </a:prstGeom>
          <a:noFill/>
          <a:ln>
            <a:noFill/>
          </a:ln>
        </p:spPr>
      </p:pic>
      <p:pic>
        <p:nvPicPr>
          <p:cNvPr id="97" name="Google Shape;97;p18"/>
          <p:cNvPicPr preferRelativeResize="0"/>
          <p:nvPr/>
        </p:nvPicPr>
        <p:blipFill>
          <a:blip r:embed="rId4">
            <a:alphaModFix/>
          </a:blip>
          <a:stretch>
            <a:fillRect/>
          </a:stretch>
        </p:blipFill>
        <p:spPr>
          <a:xfrm>
            <a:off x="2036300" y="2249050"/>
            <a:ext cx="4876800" cy="2333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2308950" y="86750"/>
            <a:ext cx="4876800" cy="2228850"/>
          </a:xfrm>
          <a:prstGeom prst="rect">
            <a:avLst/>
          </a:prstGeom>
          <a:noFill/>
          <a:ln>
            <a:noFill/>
          </a:ln>
        </p:spPr>
      </p:pic>
      <p:pic>
        <p:nvPicPr>
          <p:cNvPr id="103" name="Google Shape;103;p19"/>
          <p:cNvPicPr preferRelativeResize="0"/>
          <p:nvPr/>
        </p:nvPicPr>
        <p:blipFill>
          <a:blip r:embed="rId4">
            <a:alphaModFix/>
          </a:blip>
          <a:stretch>
            <a:fillRect/>
          </a:stretch>
        </p:blipFill>
        <p:spPr>
          <a:xfrm>
            <a:off x="2308950" y="2571750"/>
            <a:ext cx="4876800" cy="233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2639350" y="251550"/>
            <a:ext cx="3865289"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Sentiment Visualization Dashboard</a:t>
            </a:r>
            <a:endParaRPr/>
          </a:p>
        </p:txBody>
      </p:sp>
      <p:sp>
        <p:nvSpPr>
          <p:cNvPr id="114" name="Google Shape;114;p21"/>
          <p:cNvSpPr txBox="1"/>
          <p:nvPr>
            <p:ph idx="1" type="body"/>
          </p:nvPr>
        </p:nvSpPr>
        <p:spPr>
          <a:xfrm>
            <a:off x="311700" y="1506425"/>
            <a:ext cx="7688700" cy="35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Getting access to twitter API: </a:t>
            </a:r>
            <a:endParaRPr sz="1400">
              <a:latin typeface="Times New Roman"/>
              <a:ea typeface="Times New Roman"/>
              <a:cs typeface="Times New Roman"/>
              <a:sym typeface="Times New Roman"/>
            </a:endParaRPr>
          </a:p>
          <a:p>
            <a:pPr indent="0" lvl="0" marL="457200" rtl="0" algn="l">
              <a:spcBef>
                <a:spcPts val="0"/>
              </a:spcBef>
              <a:spcAft>
                <a:spcPts val="0"/>
              </a:spcAft>
              <a:buNone/>
            </a:pPr>
            <a:r>
              <a:rPr lang="en" sz="1400">
                <a:latin typeface="Times New Roman"/>
                <a:ea typeface="Times New Roman"/>
                <a:cs typeface="Times New Roman"/>
                <a:sym typeface="Times New Roman"/>
              </a:rPr>
              <a:t>Connect to twitter API by creating a developer account and requesting credentials for access.</a:t>
            </a:r>
            <a:endParaRPr sz="1400">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317500" lvl="0"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Setting up IBM cloud services: </a:t>
            </a:r>
            <a:endParaRPr sz="1400">
              <a:latin typeface="Times New Roman"/>
              <a:ea typeface="Times New Roman"/>
              <a:cs typeface="Times New Roman"/>
              <a:sym typeface="Times New Roman"/>
            </a:endParaRPr>
          </a:p>
          <a:p>
            <a:pPr indent="0" lvl="0" marL="457200" rtl="0" algn="l">
              <a:spcBef>
                <a:spcPts val="0"/>
              </a:spcBef>
              <a:spcAft>
                <a:spcPts val="0"/>
              </a:spcAft>
              <a:buNone/>
            </a:pPr>
            <a:r>
              <a:rPr lang="en" sz="1400">
                <a:latin typeface="Times New Roman"/>
                <a:ea typeface="Times New Roman"/>
                <a:cs typeface="Times New Roman"/>
                <a:sym typeface="Times New Roman"/>
              </a:rPr>
              <a:t>Setting up an IBM cloud account in and creating Node Red Cloud Foundry App. Making all necessary Watson service connections with the Node Red example Watson Visual Recognition.</a:t>
            </a:r>
            <a:endParaRPr sz="1400">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317500" lvl="0"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Building Node Red Flow for line chart: </a:t>
            </a:r>
            <a:endParaRPr sz="1400">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Using Node Red Flow Editor we design a visualisation dashboard. The dashboard connects to the twitter API using twitter stream node and streams tweets. Sentiment analysis is performed on any language of tweet using  multi-lang sentiment node and subsequently displayed on the dashboard in terms of line charts.The incoming tweets are connected and stored in a cloudant database.</a:t>
            </a:r>
            <a:endParaRPr sz="1400">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