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78" r:id="rId2"/>
    <p:sldId id="279" r:id="rId3"/>
    <p:sldId id="281" r:id="rId4"/>
    <p:sldId id="282" r:id="rId5"/>
    <p:sldId id="269" r:id="rId6"/>
    <p:sldId id="280" r:id="rId7"/>
    <p:sldId id="276" r:id="rId8"/>
    <p:sldId id="277" r:id="rId9"/>
    <p:sldId id="271" r:id="rId10"/>
    <p:sldId id="270" r:id="rId11"/>
  </p:sldIdLst>
  <p:sldSz cx="9144000" cy="5143500" type="screen16x9"/>
  <p:notesSz cx="6858000" cy="9144000"/>
  <p:embeddedFontLst>
    <p:embeddedFont>
      <p:font typeface="Quicksand Light" panose="020B0604020202020204" charset="0"/>
      <p:regular r:id="rId13"/>
      <p:bold r:id="rId14"/>
    </p:embeddedFont>
    <p:embeddedFont>
      <p:font typeface="Quicksand" panose="020B0604020202020204" charset="0"/>
      <p:regular r:id="rId15"/>
      <p:bold r:id="rId16"/>
    </p:embeddedFont>
    <p:embeddedFont>
      <p:font typeface="Nuni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DA0E9A2-84D3-450D-BECF-03A40BCF6472}">
  <a:tblStyle styleId="{BDA0E9A2-84D3-450D-BECF-03A40BCF64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67EBAD-AD64-47CF-A85C-44DEB1BFF6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0" y="-2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3506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  <a:defRPr sz="4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  <a:defRPr sz="4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  <a:defRPr sz="4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  <a:defRPr sz="4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  <a:defRPr sz="4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  <a:defRPr sz="4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  <a:defRPr sz="4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  <a:defRPr sz="4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  <a:defRPr sz="4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2940450" y="1536125"/>
            <a:ext cx="3263100" cy="22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33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1933463" y="4455223"/>
            <a:ext cx="1199282" cy="135127"/>
          </a:xfrm>
          <a:custGeom>
            <a:avLst/>
            <a:gdLst/>
            <a:ahLst/>
            <a:cxnLst/>
            <a:rect l="l" t="t" r="r" b="b"/>
            <a:pathLst>
              <a:path w="36202" h="4079" extrusionOk="0">
                <a:moveTo>
                  <a:pt x="0" y="4079"/>
                </a:moveTo>
                <a:lnTo>
                  <a:pt x="4334" y="255"/>
                </a:lnTo>
                <a:lnTo>
                  <a:pt x="8158" y="4079"/>
                </a:lnTo>
                <a:lnTo>
                  <a:pt x="13002" y="510"/>
                </a:lnTo>
                <a:lnTo>
                  <a:pt x="17081" y="4079"/>
                </a:lnTo>
                <a:lnTo>
                  <a:pt x="22435" y="0"/>
                </a:lnTo>
                <a:lnTo>
                  <a:pt x="26514" y="4079"/>
                </a:lnTo>
                <a:lnTo>
                  <a:pt x="31613" y="510"/>
                </a:lnTo>
                <a:lnTo>
                  <a:pt x="36202" y="3824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Google Shape;120;p10"/>
          <p:cNvSpPr/>
          <p:nvPr/>
        </p:nvSpPr>
        <p:spPr>
          <a:xfrm rot="7641468">
            <a:off x="2403436" y="3480453"/>
            <a:ext cx="259331" cy="226508"/>
          </a:xfrm>
          <a:custGeom>
            <a:avLst/>
            <a:gdLst/>
            <a:ahLst/>
            <a:cxnLst/>
            <a:rect l="l" t="t" r="r" b="b"/>
            <a:pathLst>
              <a:path w="29249" h="25547" fill="none" extrusionOk="0">
                <a:moveTo>
                  <a:pt x="14439" y="0"/>
                </a:moveTo>
                <a:lnTo>
                  <a:pt x="0" y="25546"/>
                </a:lnTo>
                <a:lnTo>
                  <a:pt x="29248" y="25546"/>
                </a:ln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"/>
          <p:cNvSpPr/>
          <p:nvPr/>
        </p:nvSpPr>
        <p:spPr>
          <a:xfrm>
            <a:off x="5067013" y="4634888"/>
            <a:ext cx="307424" cy="307424"/>
          </a:xfrm>
          <a:custGeom>
            <a:avLst/>
            <a:gdLst/>
            <a:ahLst/>
            <a:cxnLst/>
            <a:rect l="l" t="t" r="r" b="b"/>
            <a:pathLst>
              <a:path w="23325" h="23325" fill="none" extrusionOk="0">
                <a:moveTo>
                  <a:pt x="23325" y="9996"/>
                </a:moveTo>
                <a:cubicBezTo>
                  <a:pt x="23325" y="18882"/>
                  <a:pt x="12588" y="23325"/>
                  <a:pt x="6294" y="17031"/>
                </a:cubicBezTo>
                <a:cubicBezTo>
                  <a:pt x="0" y="10737"/>
                  <a:pt x="4443" y="0"/>
                  <a:pt x="13329" y="0"/>
                </a:cubicBezTo>
                <a:cubicBezTo>
                  <a:pt x="18882" y="0"/>
                  <a:pt x="23325" y="4443"/>
                  <a:pt x="23325" y="9996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3702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"/>
          <p:cNvSpPr/>
          <p:nvPr/>
        </p:nvSpPr>
        <p:spPr>
          <a:xfrm flipH="1">
            <a:off x="6011250" y="201198"/>
            <a:ext cx="1199282" cy="135127"/>
          </a:xfrm>
          <a:custGeom>
            <a:avLst/>
            <a:gdLst/>
            <a:ahLst/>
            <a:cxnLst/>
            <a:rect l="l" t="t" r="r" b="b"/>
            <a:pathLst>
              <a:path w="36202" h="4079" extrusionOk="0">
                <a:moveTo>
                  <a:pt x="0" y="4079"/>
                </a:moveTo>
                <a:lnTo>
                  <a:pt x="4334" y="255"/>
                </a:lnTo>
                <a:lnTo>
                  <a:pt x="8158" y="4079"/>
                </a:lnTo>
                <a:lnTo>
                  <a:pt x="13002" y="510"/>
                </a:lnTo>
                <a:lnTo>
                  <a:pt x="17081" y="4079"/>
                </a:lnTo>
                <a:lnTo>
                  <a:pt x="22435" y="0"/>
                </a:lnTo>
                <a:lnTo>
                  <a:pt x="26514" y="4079"/>
                </a:lnTo>
                <a:lnTo>
                  <a:pt x="31613" y="510"/>
                </a:lnTo>
                <a:lnTo>
                  <a:pt x="36202" y="3824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Google Shape;123;p10"/>
          <p:cNvSpPr/>
          <p:nvPr/>
        </p:nvSpPr>
        <p:spPr>
          <a:xfrm rot="-7641468" flipH="1">
            <a:off x="4868365" y="432903"/>
            <a:ext cx="259331" cy="226508"/>
          </a:xfrm>
          <a:custGeom>
            <a:avLst/>
            <a:gdLst/>
            <a:ahLst/>
            <a:cxnLst/>
            <a:rect l="l" t="t" r="r" b="b"/>
            <a:pathLst>
              <a:path w="29249" h="25547" fill="none" extrusionOk="0">
                <a:moveTo>
                  <a:pt x="14439" y="0"/>
                </a:moveTo>
                <a:lnTo>
                  <a:pt x="0" y="25546"/>
                </a:lnTo>
                <a:lnTo>
                  <a:pt x="29248" y="25546"/>
                </a:ln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0"/>
          <p:cNvSpPr/>
          <p:nvPr/>
        </p:nvSpPr>
        <p:spPr>
          <a:xfrm flipH="1">
            <a:off x="6769971" y="962838"/>
            <a:ext cx="307424" cy="307424"/>
          </a:xfrm>
          <a:custGeom>
            <a:avLst/>
            <a:gdLst/>
            <a:ahLst/>
            <a:cxnLst/>
            <a:rect l="l" t="t" r="r" b="b"/>
            <a:pathLst>
              <a:path w="23325" h="23325" fill="none" extrusionOk="0">
                <a:moveTo>
                  <a:pt x="23325" y="9996"/>
                </a:moveTo>
                <a:cubicBezTo>
                  <a:pt x="23325" y="18882"/>
                  <a:pt x="12588" y="23325"/>
                  <a:pt x="6294" y="17031"/>
                </a:cubicBezTo>
                <a:cubicBezTo>
                  <a:pt x="0" y="10737"/>
                  <a:pt x="4443" y="0"/>
                  <a:pt x="13329" y="0"/>
                </a:cubicBezTo>
                <a:cubicBezTo>
                  <a:pt x="18882" y="0"/>
                  <a:pt x="23325" y="4443"/>
                  <a:pt x="23325" y="9996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3702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6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140663" y="333288"/>
            <a:ext cx="1199282" cy="135127"/>
          </a:xfrm>
          <a:custGeom>
            <a:avLst/>
            <a:gdLst/>
            <a:ahLst/>
            <a:cxnLst/>
            <a:rect l="l" t="t" r="r" b="b"/>
            <a:pathLst>
              <a:path w="36202" h="4079" extrusionOk="0">
                <a:moveTo>
                  <a:pt x="0" y="4079"/>
                </a:moveTo>
                <a:lnTo>
                  <a:pt x="4334" y="255"/>
                </a:lnTo>
                <a:lnTo>
                  <a:pt x="8158" y="4079"/>
                </a:lnTo>
                <a:lnTo>
                  <a:pt x="13002" y="510"/>
                </a:lnTo>
                <a:lnTo>
                  <a:pt x="17081" y="4079"/>
                </a:lnTo>
                <a:lnTo>
                  <a:pt x="22435" y="0"/>
                </a:lnTo>
                <a:lnTo>
                  <a:pt x="26514" y="4079"/>
                </a:lnTo>
                <a:lnTo>
                  <a:pt x="31613" y="510"/>
                </a:lnTo>
                <a:lnTo>
                  <a:pt x="36202" y="3824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Google Shape;178;p15"/>
          <p:cNvSpPr/>
          <p:nvPr/>
        </p:nvSpPr>
        <p:spPr>
          <a:xfrm rot="7641468">
            <a:off x="395861" y="-91947"/>
            <a:ext cx="259331" cy="226508"/>
          </a:xfrm>
          <a:custGeom>
            <a:avLst/>
            <a:gdLst/>
            <a:ahLst/>
            <a:cxnLst/>
            <a:rect l="l" t="t" r="r" b="b"/>
            <a:pathLst>
              <a:path w="29249" h="25547" fill="none" extrusionOk="0">
                <a:moveTo>
                  <a:pt x="14439" y="0"/>
                </a:moveTo>
                <a:lnTo>
                  <a:pt x="0" y="25546"/>
                </a:lnTo>
                <a:lnTo>
                  <a:pt x="29248" y="25546"/>
                </a:lnTo>
                <a:close/>
              </a:path>
            </a:pathLst>
          </a:custGeom>
          <a:noFill/>
          <a:ln w="285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8771375" y="4400588"/>
            <a:ext cx="307424" cy="307424"/>
          </a:xfrm>
          <a:custGeom>
            <a:avLst/>
            <a:gdLst/>
            <a:ahLst/>
            <a:cxnLst/>
            <a:rect l="l" t="t" r="r" b="b"/>
            <a:pathLst>
              <a:path w="23325" h="23325" fill="none" extrusionOk="0">
                <a:moveTo>
                  <a:pt x="23325" y="9996"/>
                </a:moveTo>
                <a:cubicBezTo>
                  <a:pt x="23325" y="18882"/>
                  <a:pt x="12588" y="23325"/>
                  <a:pt x="6294" y="17031"/>
                </a:cubicBezTo>
                <a:cubicBezTo>
                  <a:pt x="0" y="10737"/>
                  <a:pt x="4443" y="0"/>
                  <a:pt x="13329" y="0"/>
                </a:cubicBezTo>
                <a:cubicBezTo>
                  <a:pt x="18882" y="0"/>
                  <a:pt x="23325" y="4443"/>
                  <a:pt x="23325" y="9996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702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8399900" y="4774673"/>
            <a:ext cx="1199282" cy="135127"/>
          </a:xfrm>
          <a:custGeom>
            <a:avLst/>
            <a:gdLst/>
            <a:ahLst/>
            <a:cxnLst/>
            <a:rect l="l" t="t" r="r" b="b"/>
            <a:pathLst>
              <a:path w="36202" h="4079" extrusionOk="0">
                <a:moveTo>
                  <a:pt x="0" y="4079"/>
                </a:moveTo>
                <a:lnTo>
                  <a:pt x="4334" y="255"/>
                </a:lnTo>
                <a:lnTo>
                  <a:pt x="8158" y="4079"/>
                </a:lnTo>
                <a:lnTo>
                  <a:pt x="13002" y="510"/>
                </a:lnTo>
                <a:lnTo>
                  <a:pt x="17081" y="4079"/>
                </a:lnTo>
                <a:lnTo>
                  <a:pt x="22435" y="0"/>
                </a:lnTo>
                <a:lnTo>
                  <a:pt x="26514" y="4079"/>
                </a:lnTo>
                <a:lnTo>
                  <a:pt x="31613" y="510"/>
                </a:lnTo>
                <a:lnTo>
                  <a:pt x="36202" y="38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Google Shape;181;p15"/>
          <p:cNvSpPr/>
          <p:nvPr/>
        </p:nvSpPr>
        <p:spPr>
          <a:xfrm rot="2700000">
            <a:off x="8019551" y="4935412"/>
            <a:ext cx="314697" cy="129599"/>
          </a:xfrm>
          <a:custGeom>
            <a:avLst/>
            <a:gdLst/>
            <a:ahLst/>
            <a:cxnLst/>
            <a:rect l="l" t="t" r="r" b="b"/>
            <a:pathLst>
              <a:path w="12588" h="5184" fill="none" extrusionOk="0">
                <a:moveTo>
                  <a:pt x="12588" y="0"/>
                </a:moveTo>
                <a:lnTo>
                  <a:pt x="0" y="5183"/>
                </a:lnTo>
              </a:path>
            </a:pathLst>
          </a:custGeom>
          <a:noFill/>
          <a:ln w="285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2">
    <p:bg>
      <p:bgPr>
        <a:solidFill>
          <a:schemeClr val="accen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18_1_2">
    <p:bg>
      <p:bgPr>
        <a:solidFill>
          <a:schemeClr val="accent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 ">
  <p:cSld name="CUSTOM_18_1_1_1">
    <p:bg>
      <p:bgPr>
        <a:solidFill>
          <a:schemeClr val="accent3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Light"/>
              <a:buNone/>
              <a:defRPr sz="2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Light"/>
              <a:buNone/>
              <a:defRPr sz="2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Light"/>
              <a:buNone/>
              <a:defRPr sz="2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Light"/>
              <a:buNone/>
              <a:defRPr sz="2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Light"/>
              <a:buNone/>
              <a:defRPr sz="2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Light"/>
              <a:buNone/>
              <a:defRPr sz="2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Light"/>
              <a:buNone/>
              <a:defRPr sz="2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Light"/>
              <a:buNone/>
              <a:defRPr sz="2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Light"/>
              <a:buNone/>
              <a:defRPr sz="2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 Sans"/>
              <a:buChar char="●"/>
              <a:defRPr sz="1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61" r:id="rId4"/>
    <p:sldLayoutId id="2147483675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650" y="361950"/>
            <a:ext cx="6768900" cy="946200"/>
          </a:xfrm>
        </p:spPr>
        <p:txBody>
          <a:bodyPr/>
          <a:lstStyle/>
          <a:p>
            <a:r>
              <a:rPr lang="en" dirty="0" smtClean="0"/>
              <a:t>Gold Star (</a:t>
            </a:r>
            <a:r>
              <a:rPr lang="en-US" dirty="0"/>
              <a:t>Senior</a:t>
            </a:r>
            <a:r>
              <a:rPr lang="en" dirty="0" smtClean="0"/>
              <a:t>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1200150"/>
            <a:ext cx="80010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66549"/>
              </p:ext>
            </p:extLst>
          </p:nvPr>
        </p:nvGraphicFramePr>
        <p:xfrm>
          <a:off x="1447800" y="1400845"/>
          <a:ext cx="6553200" cy="34086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84400"/>
                <a:gridCol w="2184400"/>
                <a:gridCol w="218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Annual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Fees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Sr</a:t>
                      </a:r>
                      <a:r>
                        <a:rPr lang="en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No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Perticulars</a:t>
                      </a: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Fees</a:t>
                      </a: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Fees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8,999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GST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1,373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3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7,626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4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Books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2,300 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5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School 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5,326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Monthly 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533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Day Session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27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56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650" y="361950"/>
            <a:ext cx="6768900" cy="946200"/>
          </a:xfrm>
        </p:spPr>
        <p:txBody>
          <a:bodyPr/>
          <a:lstStyle/>
          <a:p>
            <a:r>
              <a:rPr lang="en" u="sng" dirty="0" smtClean="0"/>
              <a:t>Super Star (</a:t>
            </a:r>
            <a:r>
              <a:rPr lang="en-US" u="sng" dirty="0"/>
              <a:t>Senior</a:t>
            </a:r>
            <a:r>
              <a:rPr lang="en" u="sng" dirty="0" smtClean="0"/>
              <a:t>)</a:t>
            </a:r>
            <a:endParaRPr lang="en-US" u="sng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1200150"/>
            <a:ext cx="80010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86851"/>
              </p:ext>
            </p:extLst>
          </p:nvPr>
        </p:nvGraphicFramePr>
        <p:xfrm>
          <a:off x="1447800" y="1400845"/>
          <a:ext cx="6553200" cy="34086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84400"/>
                <a:gridCol w="2184400"/>
                <a:gridCol w="218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Annual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Fees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Sr</a:t>
                      </a:r>
                      <a:r>
                        <a:rPr lang="en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No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Perticulars</a:t>
                      </a: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Fees</a:t>
                      </a: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Fees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32,999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GST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5,034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3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27,965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4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Books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2,300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5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School 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25,665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Monthly 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2,567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Day Session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128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775" y="361950"/>
            <a:ext cx="7880250" cy="767036"/>
          </a:xfrm>
        </p:spPr>
        <p:txBody>
          <a:bodyPr/>
          <a:lstStyle/>
          <a:p>
            <a:r>
              <a:rPr lang="en" u="sng" dirty="0" smtClean="0"/>
              <a:t>Gold Star </a:t>
            </a:r>
            <a:r>
              <a:rPr lang="en" u="sng" dirty="0"/>
              <a:t>( </a:t>
            </a:r>
            <a:r>
              <a:rPr lang="en" u="sng" dirty="0" smtClean="0"/>
              <a:t>3 EMI, 6 EMI, 9 EMI </a:t>
            </a:r>
            <a:r>
              <a:rPr lang="en" u="sng" dirty="0"/>
              <a:t>)</a:t>
            </a:r>
            <a:endParaRPr lang="en-US" u="sng" dirty="0"/>
          </a:p>
        </p:txBody>
      </p:sp>
      <p:sp>
        <p:nvSpPr>
          <p:cNvPr id="3" name="Rounded Rectangle 2"/>
          <p:cNvSpPr/>
          <p:nvPr/>
        </p:nvSpPr>
        <p:spPr>
          <a:xfrm>
            <a:off x="533400" y="1200150"/>
            <a:ext cx="80010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46134"/>
              </p:ext>
            </p:extLst>
          </p:nvPr>
        </p:nvGraphicFramePr>
        <p:xfrm>
          <a:off x="1219200" y="1385653"/>
          <a:ext cx="6553200" cy="343899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10640"/>
                <a:gridCol w="1310640"/>
                <a:gridCol w="1310640"/>
                <a:gridCol w="1310640"/>
                <a:gridCol w="1310640"/>
              </a:tblGrid>
              <a:tr h="25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N0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6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11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4752">
                <a:tc>
                  <a:txBody>
                    <a:bodyPr/>
                    <a:lstStyle/>
                    <a:p>
                      <a:r>
                        <a:rPr lang="en-US" dirty="0" smtClean="0"/>
                        <a:t>Fees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8,999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9,269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785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EMI Percentage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Charges 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821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EMI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Charges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270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14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Monthly Fees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3,090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95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650" y="361950"/>
            <a:ext cx="6768900" cy="946200"/>
          </a:xfrm>
        </p:spPr>
        <p:txBody>
          <a:bodyPr/>
          <a:lstStyle/>
          <a:p>
            <a:r>
              <a:rPr lang="en" dirty="0" smtClean="0"/>
              <a:t> Twinkling Star (</a:t>
            </a:r>
            <a:r>
              <a:rPr lang="en-US" dirty="0"/>
              <a:t>Senior</a:t>
            </a:r>
            <a:r>
              <a:rPr lang="en" dirty="0" smtClean="0"/>
              <a:t>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1200150"/>
            <a:ext cx="80010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11004"/>
              </p:ext>
            </p:extLst>
          </p:nvPr>
        </p:nvGraphicFramePr>
        <p:xfrm>
          <a:off x="1447800" y="1400845"/>
          <a:ext cx="6553200" cy="34086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84400"/>
                <a:gridCol w="2184400"/>
                <a:gridCol w="218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Annual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Fees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Sr</a:t>
                      </a:r>
                      <a:r>
                        <a:rPr lang="en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No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Perticulars</a:t>
                      </a: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Fees</a:t>
                      </a: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Fees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11,999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GST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1,830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3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10,169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4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Books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2,300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5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School 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7 ,869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Monthly 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787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Day Session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39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81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775" y="361950"/>
            <a:ext cx="7880250" cy="767036"/>
          </a:xfrm>
        </p:spPr>
        <p:txBody>
          <a:bodyPr/>
          <a:lstStyle/>
          <a:p>
            <a:r>
              <a:rPr lang="en" u="sng" dirty="0"/>
              <a:t>Twinkling</a:t>
            </a:r>
            <a:r>
              <a:rPr lang="en" u="sng" dirty="0" smtClean="0"/>
              <a:t> </a:t>
            </a:r>
            <a:r>
              <a:rPr lang="en" u="sng" dirty="0"/>
              <a:t>Star ( </a:t>
            </a:r>
            <a:r>
              <a:rPr lang="en" u="sng" dirty="0" smtClean="0"/>
              <a:t>3 EMI, 6 EMI, 9 EMI </a:t>
            </a:r>
            <a:r>
              <a:rPr lang="en" u="sng" dirty="0"/>
              <a:t>)</a:t>
            </a:r>
            <a:endParaRPr lang="en-US" u="sng" dirty="0"/>
          </a:p>
        </p:txBody>
      </p:sp>
      <p:sp>
        <p:nvSpPr>
          <p:cNvPr id="3" name="Rounded Rectangle 2"/>
          <p:cNvSpPr/>
          <p:nvPr/>
        </p:nvSpPr>
        <p:spPr>
          <a:xfrm>
            <a:off x="533400" y="1200150"/>
            <a:ext cx="80010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44799"/>
              </p:ext>
            </p:extLst>
          </p:nvPr>
        </p:nvGraphicFramePr>
        <p:xfrm>
          <a:off x="1219200" y="1385653"/>
          <a:ext cx="6553200" cy="343899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10640"/>
                <a:gridCol w="1310640"/>
                <a:gridCol w="1310640"/>
                <a:gridCol w="1310640"/>
                <a:gridCol w="1310640"/>
              </a:tblGrid>
              <a:tr h="25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N0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6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11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44752">
                <a:tc>
                  <a:txBody>
                    <a:bodyPr/>
                    <a:lstStyle/>
                    <a:p>
                      <a:r>
                        <a:rPr lang="en-US" dirty="0" smtClean="0"/>
                        <a:t>Fees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11,999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12,359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12,599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785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EMI Percentage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Charges 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821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EMI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Charges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360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600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14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Monthly Fees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4,120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2 ,100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01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775" y="361950"/>
            <a:ext cx="7880250" cy="767036"/>
          </a:xfrm>
        </p:spPr>
        <p:txBody>
          <a:bodyPr/>
          <a:lstStyle/>
          <a:p>
            <a:r>
              <a:rPr lang="en-US" u="sng" dirty="0" smtClean="0"/>
              <a:t>Shining</a:t>
            </a:r>
            <a:r>
              <a:rPr lang="en" u="sng" dirty="0" smtClean="0"/>
              <a:t> </a:t>
            </a:r>
            <a:r>
              <a:rPr lang="en" u="sng" dirty="0"/>
              <a:t>Star ( </a:t>
            </a:r>
            <a:r>
              <a:rPr lang="en" u="sng" dirty="0" smtClean="0"/>
              <a:t>3 EMI, 6 EMI, 9 EMI </a:t>
            </a:r>
            <a:r>
              <a:rPr lang="en" u="sng" dirty="0"/>
              <a:t>)</a:t>
            </a:r>
            <a:endParaRPr lang="en-US" u="sng" dirty="0"/>
          </a:p>
        </p:txBody>
      </p:sp>
      <p:sp>
        <p:nvSpPr>
          <p:cNvPr id="3" name="Rounded Rectangle 2"/>
          <p:cNvSpPr/>
          <p:nvPr/>
        </p:nvSpPr>
        <p:spPr>
          <a:xfrm>
            <a:off x="533400" y="1200150"/>
            <a:ext cx="80010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26658"/>
              </p:ext>
            </p:extLst>
          </p:nvPr>
        </p:nvGraphicFramePr>
        <p:xfrm>
          <a:off x="1447800" y="1400845"/>
          <a:ext cx="6553200" cy="33963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25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6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11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4752">
                <a:tc>
                  <a:txBody>
                    <a:bodyPr/>
                    <a:lstStyle/>
                    <a:p>
                      <a:r>
                        <a:rPr lang="en-US" dirty="0" smtClean="0"/>
                        <a:t>Fees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17,509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17,849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18,189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785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EMI Percentage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Charges 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3%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5% 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7%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821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EMI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Charges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510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850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1,190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14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Monthly Fees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5,836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2,975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2,021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6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Shining</a:t>
            </a:r>
            <a:r>
              <a:rPr lang="en" u="sng" dirty="0" smtClean="0"/>
              <a:t> </a:t>
            </a:r>
            <a:r>
              <a:rPr lang="en" u="sng" dirty="0"/>
              <a:t>Star </a:t>
            </a:r>
            <a:r>
              <a:rPr lang="en" u="sng" dirty="0" smtClean="0"/>
              <a:t>(</a:t>
            </a:r>
            <a:r>
              <a:rPr lang="en-US" u="sng" dirty="0"/>
              <a:t>Senior</a:t>
            </a:r>
            <a:r>
              <a:rPr lang="en" u="sng" dirty="0" smtClean="0"/>
              <a:t>)</a:t>
            </a:r>
            <a:endParaRPr lang="en-US" u="sng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1200150"/>
            <a:ext cx="80010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41413"/>
              </p:ext>
            </p:extLst>
          </p:nvPr>
        </p:nvGraphicFramePr>
        <p:xfrm>
          <a:off x="1447800" y="1400845"/>
          <a:ext cx="6553200" cy="34086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84400"/>
                <a:gridCol w="2184400"/>
                <a:gridCol w="218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Annual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Fees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Sr</a:t>
                      </a:r>
                      <a:r>
                        <a:rPr lang="en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No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Perticulars</a:t>
                      </a: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Fees</a:t>
                      </a: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Fees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16,999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GST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2,593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3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14,406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4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Books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2,300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5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School 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12,106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Monthly 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1,211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Day Session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61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650" y="361950"/>
            <a:ext cx="6768900" cy="946200"/>
          </a:xfrm>
        </p:spPr>
        <p:txBody>
          <a:bodyPr/>
          <a:lstStyle/>
          <a:p>
            <a:r>
              <a:rPr lang="en" dirty="0" smtClean="0"/>
              <a:t>Rock Star (</a:t>
            </a:r>
            <a:r>
              <a:rPr lang="en-US" dirty="0" smtClean="0"/>
              <a:t>Senior</a:t>
            </a:r>
            <a:r>
              <a:rPr lang="en" dirty="0" smtClean="0"/>
              <a:t>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1200150"/>
            <a:ext cx="80010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250656"/>
              </p:ext>
            </p:extLst>
          </p:nvPr>
        </p:nvGraphicFramePr>
        <p:xfrm>
          <a:off x="1447800" y="1400845"/>
          <a:ext cx="6553200" cy="34086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84400"/>
                <a:gridCol w="2184400"/>
                <a:gridCol w="218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Annual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Fees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Sr</a:t>
                      </a:r>
                      <a:r>
                        <a:rPr lang="en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No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Perticulars</a:t>
                      </a: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Fees</a:t>
                      </a: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Fees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23,999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GST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3,661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3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20,338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4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Books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2,300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5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School 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18,038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Monthly Fees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1,804</a:t>
                      </a: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/-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Day Session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90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5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775" y="361950"/>
            <a:ext cx="7880250" cy="767036"/>
          </a:xfrm>
        </p:spPr>
        <p:txBody>
          <a:bodyPr/>
          <a:lstStyle/>
          <a:p>
            <a:r>
              <a:rPr lang="en" u="sng" dirty="0" smtClean="0"/>
              <a:t>Rock Star </a:t>
            </a:r>
            <a:r>
              <a:rPr lang="en" u="sng" dirty="0"/>
              <a:t>( </a:t>
            </a:r>
            <a:r>
              <a:rPr lang="en" u="sng" dirty="0" smtClean="0"/>
              <a:t>3 EMI, 6 EMI, 9 EMI </a:t>
            </a:r>
            <a:r>
              <a:rPr lang="en" u="sng" dirty="0"/>
              <a:t>)</a:t>
            </a:r>
            <a:endParaRPr lang="en-US" u="sng" dirty="0"/>
          </a:p>
        </p:txBody>
      </p:sp>
      <p:sp>
        <p:nvSpPr>
          <p:cNvPr id="3" name="Rounded Rectangle 2"/>
          <p:cNvSpPr/>
          <p:nvPr/>
        </p:nvSpPr>
        <p:spPr>
          <a:xfrm>
            <a:off x="533400" y="1200150"/>
            <a:ext cx="80010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07755"/>
              </p:ext>
            </p:extLst>
          </p:nvPr>
        </p:nvGraphicFramePr>
        <p:xfrm>
          <a:off x="1219200" y="1385653"/>
          <a:ext cx="6553200" cy="343899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10640"/>
                <a:gridCol w="1310640"/>
                <a:gridCol w="1310640"/>
                <a:gridCol w="1310640"/>
                <a:gridCol w="1310640"/>
              </a:tblGrid>
              <a:tr h="25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N0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6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11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44752">
                <a:tc>
                  <a:txBody>
                    <a:bodyPr/>
                    <a:lstStyle/>
                    <a:p>
                      <a:r>
                        <a:rPr lang="en-US" dirty="0" smtClean="0"/>
                        <a:t>Fees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23,999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24,719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25,199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25,679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785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EMI Percentage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Charges 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7%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821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EMI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Charges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720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1,200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1,680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4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Monthly Fees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7,553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3,850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2,615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9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775" y="361950"/>
            <a:ext cx="7880250" cy="767036"/>
          </a:xfrm>
        </p:spPr>
        <p:txBody>
          <a:bodyPr/>
          <a:lstStyle/>
          <a:p>
            <a:r>
              <a:rPr lang="en" u="sng" dirty="0" smtClean="0"/>
              <a:t>Super Star </a:t>
            </a:r>
            <a:r>
              <a:rPr lang="en" u="sng" dirty="0"/>
              <a:t>( </a:t>
            </a:r>
            <a:r>
              <a:rPr lang="en" u="sng" dirty="0" smtClean="0"/>
              <a:t>3 EMI, 6 EMI, 9 EMI </a:t>
            </a:r>
            <a:r>
              <a:rPr lang="en" u="sng" dirty="0"/>
              <a:t>)</a:t>
            </a:r>
            <a:endParaRPr lang="en-US" u="sng" dirty="0"/>
          </a:p>
        </p:txBody>
      </p:sp>
      <p:sp>
        <p:nvSpPr>
          <p:cNvPr id="3" name="Rounded Rectangle 2"/>
          <p:cNvSpPr/>
          <p:nvPr/>
        </p:nvSpPr>
        <p:spPr>
          <a:xfrm>
            <a:off x="533400" y="1200150"/>
            <a:ext cx="80010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18953"/>
              </p:ext>
            </p:extLst>
          </p:nvPr>
        </p:nvGraphicFramePr>
        <p:xfrm>
          <a:off x="1219200" y="1385653"/>
          <a:ext cx="6553200" cy="343899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10640"/>
                <a:gridCol w="1310640"/>
                <a:gridCol w="1310640"/>
                <a:gridCol w="1310640"/>
                <a:gridCol w="1310640"/>
              </a:tblGrid>
              <a:tr h="25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N0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6 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EMI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11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4752">
                <a:tc>
                  <a:txBody>
                    <a:bodyPr/>
                    <a:lstStyle/>
                    <a:p>
                      <a:r>
                        <a:rPr lang="en-US" dirty="0" smtClean="0"/>
                        <a:t>Fees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32,999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33,989</a:t>
                      </a:r>
                      <a:endParaRPr lang="en-US" dirty="0"/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34,649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35,309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785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EMI Percentage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Charges 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NA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3%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5% 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7%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821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EMI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 Charges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NA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990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1,650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2,310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14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Monthly Fees</a:t>
                      </a:r>
                      <a:endParaRPr sz="1600" dirty="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NA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11,330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5,775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3,923</a:t>
                      </a:r>
                      <a:endParaRPr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010617"/>
      </p:ext>
    </p:extLst>
  </p:cSld>
  <p:clrMapOvr>
    <a:masterClrMapping/>
  </p:clrMapOvr>
</p:sld>
</file>

<file path=ppt/theme/theme1.xml><?xml version="1.0" encoding="utf-8"?>
<a:theme xmlns:a="http://schemas.openxmlformats.org/drawingml/2006/main" name="Early Childhood Center by Slidesgo">
  <a:themeElements>
    <a:clrScheme name="Simple Light">
      <a:dk1>
        <a:srgbClr val="33140B"/>
      </a:dk1>
      <a:lt1>
        <a:srgbClr val="FFFFFF"/>
      </a:lt1>
      <a:dk2>
        <a:srgbClr val="595959"/>
      </a:dk2>
      <a:lt2>
        <a:srgbClr val="EEEEEE"/>
      </a:lt2>
      <a:accent1>
        <a:srgbClr val="FFAF57"/>
      </a:accent1>
      <a:accent2>
        <a:srgbClr val="BCE98C"/>
      </a:accent2>
      <a:accent3>
        <a:srgbClr val="58E0F1"/>
      </a:accent3>
      <a:accent4>
        <a:srgbClr val="FFFFFF"/>
      </a:accent4>
      <a:accent5>
        <a:srgbClr val="F16FB1"/>
      </a:accent5>
      <a:accent6>
        <a:srgbClr val="E8493F"/>
      </a:accent6>
      <a:hlink>
        <a:srgbClr val="3314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431</Words>
  <Application>Microsoft Office PowerPoint</Application>
  <PresentationFormat>On-screen Show (16:9)</PresentationFormat>
  <Paragraphs>240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Quicksand Light</vt:lpstr>
      <vt:lpstr>Quicksand</vt:lpstr>
      <vt:lpstr>Nunito Sans</vt:lpstr>
      <vt:lpstr>Early Childhood Center by Slidesgo</vt:lpstr>
      <vt:lpstr>Gold Star (Senior)</vt:lpstr>
      <vt:lpstr>Gold Star ( 3 EMI, 6 EMI, 9 EMI )</vt:lpstr>
      <vt:lpstr> Twinkling Star (Senior)</vt:lpstr>
      <vt:lpstr>Twinkling Star ( 3 EMI, 6 EMI, 9 EMI )</vt:lpstr>
      <vt:lpstr>Shining Star ( 3 EMI, 6 EMI, 9 EMI )</vt:lpstr>
      <vt:lpstr>Shining Star (Senior)</vt:lpstr>
      <vt:lpstr>Rock Star (Senior)</vt:lpstr>
      <vt:lpstr>Rock Star ( 3 EMI, 6 EMI, 9 EMI )</vt:lpstr>
      <vt:lpstr>Super Star ( 3 EMI, 6 EMI, 9 EMI )</vt:lpstr>
      <vt:lpstr>Super Star (Senior)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Shinning Star ( Nursery )</dc:title>
  <dc:creator>VedicTree</dc:creator>
  <cp:lastModifiedBy>admin</cp:lastModifiedBy>
  <cp:revision>13</cp:revision>
  <dcterms:modified xsi:type="dcterms:W3CDTF">2021-04-29T07:03:34Z</dcterms:modified>
</cp:coreProperties>
</file>