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58" r:id="rId4"/>
    <p:sldId id="259" r:id="rId5"/>
    <p:sldId id="260" r:id="rId6"/>
    <p:sldId id="261" r:id="rId7"/>
    <p:sldId id="262" r:id="rId8"/>
    <p:sldId id="364" r:id="rId9"/>
    <p:sldId id="365" r:id="rId10"/>
    <p:sldId id="357" r:id="rId11"/>
    <p:sldId id="366" r:id="rId12"/>
    <p:sldId id="359" r:id="rId13"/>
    <p:sldId id="358" r:id="rId14"/>
    <p:sldId id="360" r:id="rId15"/>
    <p:sldId id="368" r:id="rId16"/>
    <p:sldId id="265" r:id="rId17"/>
    <p:sldId id="338" r:id="rId18"/>
    <p:sldId id="339" r:id="rId19"/>
    <p:sldId id="340" r:id="rId20"/>
    <p:sldId id="343" r:id="rId21"/>
    <p:sldId id="345" r:id="rId22"/>
    <p:sldId id="346" r:id="rId23"/>
    <p:sldId id="347" r:id="rId24"/>
    <p:sldId id="369" r:id="rId25"/>
    <p:sldId id="266" r:id="rId26"/>
    <p:sldId id="370" r:id="rId27"/>
    <p:sldId id="349" r:id="rId28"/>
    <p:sldId id="371" r:id="rId29"/>
    <p:sldId id="351" r:id="rId30"/>
    <p:sldId id="353" r:id="rId31"/>
    <p:sldId id="352" r:id="rId32"/>
    <p:sldId id="373" r:id="rId33"/>
    <p:sldId id="362" r:id="rId34"/>
    <p:sldId id="37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8907"/>
    <a:srgbClr val="293E1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6"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522A29-BF12-42DE-8A18-B23EAC5B406B}" type="datetimeFigureOut">
              <a:rPr lang="en-IN" smtClean="0"/>
              <a:t>11-07-2025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841F41-16D5-4317-A2D3-B0BE54BC84BB}" type="slidenum">
              <a:rPr lang="en-IN" smtClean="0"/>
              <a:t>‹#›</a:t>
            </a:fld>
            <a:endParaRPr lang="en-IN"/>
          </a:p>
        </p:txBody>
      </p:sp>
    </p:spTree>
    <p:extLst>
      <p:ext uri="{BB962C8B-B14F-4D97-AF65-F5344CB8AC3E}">
        <p14:creationId xmlns:p14="http://schemas.microsoft.com/office/powerpoint/2010/main" val="658905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1197e7cf6e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21197e7cf6e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194" name="Google Shape;194;g21197e7cf6e_0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8</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390782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1197e7cf6e_0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g21197e7cf6e_0_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47" name="Google Shape;247;g21197e7cf6e_0_9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19</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174581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1197e7cf6e_0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g21197e7cf6e_0_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47" name="Google Shape;247;g21197e7cf6e_0_9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20</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706850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1197e7cf6e_0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g21197e7cf6e_0_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47" name="Google Shape;247;g21197e7cf6e_0_9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21</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095426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1197e7cf6e_0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g21197e7cf6e_0_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47" name="Google Shape;247;g21197e7cf6e_0_9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22</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1756043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1197e7cf6e_0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g21197e7cf6e_0_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47" name="Google Shape;247;g21197e7cf6e_0_9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23</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033198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1194ee596e_0_1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21194ee596e_0_18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61" name="Google Shape;261;g21194ee596e_0_18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25</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2168414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1194ee596e_0_1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21194ee596e_0_18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61" name="Google Shape;261;g21194ee596e_0_18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27</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045369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1194ee596e_0_1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21194ee596e_0_18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61" name="Google Shape;261;g21194ee596e_0_18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29</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880385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1194ee596e_0_1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21194ee596e_0_18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dirty="0"/>
          </a:p>
        </p:txBody>
      </p:sp>
      <p:sp>
        <p:nvSpPr>
          <p:cNvPr id="261" name="Google Shape;261;g21194ee596e_0_18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30</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4810601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1194ee596e_0_1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21194ee596e_0_18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61" name="Google Shape;261;g21194ee596e_0_18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31</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40436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1197e7cf6e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21197e7cf6e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194" name="Google Shape;194;g21197e7cf6e_0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10</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638413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1194ee596e_0_1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21194ee596e_0_18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61" name="Google Shape;261;g21194ee596e_0_18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33</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8198033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1194ee596e_0_1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21194ee596e_0_18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61" name="Google Shape;261;g21194ee596e_0_18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34</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4057628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1197e7cf6e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21197e7cf6e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194" name="Google Shape;194;g21197e7cf6e_0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11</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628742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1197e7cf6e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21197e7cf6e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194" name="Google Shape;194;g21197e7cf6e_0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12</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434453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1197e7cf6e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21197e7cf6e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194" name="Google Shape;194;g21197e7cf6e_0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13</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469102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1197e7cf6e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21197e7cf6e_0_3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194" name="Google Shape;194;g21197e7cf6e_0_3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14</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686097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1197e7cf6e_0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g21197e7cf6e_0_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47" name="Google Shape;247;g21197e7cf6e_0_9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16</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553525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1197e7cf6e_0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g21197e7cf6e_0_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47" name="Google Shape;247;g21197e7cf6e_0_9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17</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120431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1197e7cf6e_0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6" name="Google Shape;246;g21197e7cf6e_0_9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Clr>
                <a:srgbClr val="3E4754"/>
              </a:buClr>
              <a:buSzPts val="1800"/>
              <a:buFont typeface="Source Sans Pro"/>
              <a:buNone/>
            </a:pPr>
            <a:endParaRPr sz="1800"/>
          </a:p>
        </p:txBody>
      </p:sp>
      <p:sp>
        <p:nvSpPr>
          <p:cNvPr id="247" name="Google Shape;247;g21197e7cf6e_0_9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Calibri"/>
                <a:ea typeface="Calibri"/>
                <a:cs typeface="Calibri"/>
                <a:sym typeface="Calibri"/>
              </a:rPr>
              <a:t>18</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2216386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F2E4B5-1BD7-4106-BE69-788C64172C0E}"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C9F16-F7A2-49A6-95A2-22D2F8ADFCA3}" type="slidenum">
              <a:rPr lang="en-IN" smtClean="0"/>
              <a:t>‹#›</a:t>
            </a:fld>
            <a:endParaRPr lang="en-IN"/>
          </a:p>
        </p:txBody>
      </p:sp>
    </p:spTree>
    <p:extLst>
      <p:ext uri="{BB962C8B-B14F-4D97-AF65-F5344CB8AC3E}">
        <p14:creationId xmlns:p14="http://schemas.microsoft.com/office/powerpoint/2010/main" val="864315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F2E4B5-1BD7-4106-BE69-788C64172C0E}"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C9F16-F7A2-49A6-95A2-22D2F8ADFCA3}" type="slidenum">
              <a:rPr lang="en-IN" smtClean="0"/>
              <a:t>‹#›</a:t>
            </a:fld>
            <a:endParaRPr lang="en-IN"/>
          </a:p>
        </p:txBody>
      </p:sp>
    </p:spTree>
    <p:extLst>
      <p:ext uri="{BB962C8B-B14F-4D97-AF65-F5344CB8AC3E}">
        <p14:creationId xmlns:p14="http://schemas.microsoft.com/office/powerpoint/2010/main" val="1105561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F2E4B5-1BD7-4106-BE69-788C64172C0E}"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C9F16-F7A2-49A6-95A2-22D2F8ADFCA3}" type="slidenum">
              <a:rPr lang="en-IN" smtClean="0"/>
              <a:t>‹#›</a:t>
            </a:fld>
            <a:endParaRPr lang="en-IN"/>
          </a:p>
        </p:txBody>
      </p:sp>
    </p:spTree>
    <p:extLst>
      <p:ext uri="{BB962C8B-B14F-4D97-AF65-F5344CB8AC3E}">
        <p14:creationId xmlns:p14="http://schemas.microsoft.com/office/powerpoint/2010/main" val="3147422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13"/>
        <p:cNvGrpSpPr/>
        <p:nvPr/>
      </p:nvGrpSpPr>
      <p:grpSpPr>
        <a:xfrm>
          <a:off x="0" y="0"/>
          <a:ext cx="0" cy="0"/>
          <a:chOff x="0" y="0"/>
          <a:chExt cx="0" cy="0"/>
        </a:xfrm>
      </p:grpSpPr>
      <p:sp>
        <p:nvSpPr>
          <p:cNvPr id="14" name="Google Shape;14;g21194ee596e_0_119"/>
          <p:cNvSpPr txBox="1">
            <a:spLocks noGrp="1"/>
          </p:cNvSpPr>
          <p:nvPr>
            <p:ph type="title"/>
          </p:nvPr>
        </p:nvSpPr>
        <p:spPr>
          <a:xfrm>
            <a:off x="345622" y="365125"/>
            <a:ext cx="11500800" cy="4308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dk1"/>
              </a:buClr>
              <a:buSzPts val="1800"/>
              <a:buNone/>
              <a:defRPr sz="2800" b="1">
                <a:latin typeface="Poppins"/>
                <a:ea typeface="Poppins"/>
                <a:cs typeface="Poppins"/>
                <a:sym typeface="Poppi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5" name="Google Shape;15;g21194ee596e_0_119"/>
          <p:cNvPicPr preferRelativeResize="0"/>
          <p:nvPr/>
        </p:nvPicPr>
        <p:blipFill rotWithShape="1">
          <a:blip r:embed="rId2">
            <a:alphaModFix/>
          </a:blip>
          <a:srcRect/>
          <a:stretch/>
        </p:blipFill>
        <p:spPr>
          <a:xfrm>
            <a:off x="10680519" y="6258025"/>
            <a:ext cx="1165860" cy="234849"/>
          </a:xfrm>
          <a:prstGeom prst="rect">
            <a:avLst/>
          </a:prstGeom>
          <a:noFill/>
          <a:ln>
            <a:noFill/>
          </a:ln>
        </p:spPr>
      </p:pic>
      <p:sp>
        <p:nvSpPr>
          <p:cNvPr id="16" name="Google Shape;16;g21194ee596e_0_119"/>
          <p:cNvSpPr/>
          <p:nvPr/>
        </p:nvSpPr>
        <p:spPr>
          <a:xfrm rot="10800000" flipH="1">
            <a:off x="338397" y="6250798"/>
            <a:ext cx="249300" cy="2493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oppins"/>
              <a:ea typeface="Poppins"/>
              <a:cs typeface="Poppins"/>
              <a:sym typeface="Poppins"/>
            </a:endParaRPr>
          </a:p>
        </p:txBody>
      </p:sp>
      <p:sp>
        <p:nvSpPr>
          <p:cNvPr id="17" name="Google Shape;17;g21194ee596e_0_119"/>
          <p:cNvSpPr txBox="1">
            <a:spLocks noGrp="1"/>
          </p:cNvSpPr>
          <p:nvPr>
            <p:ph type="sldNum" idx="12"/>
          </p:nvPr>
        </p:nvSpPr>
        <p:spPr>
          <a:xfrm>
            <a:off x="382895" y="6306200"/>
            <a:ext cx="160200" cy="138600"/>
          </a:xfrm>
          <a:prstGeom prst="rect">
            <a:avLst/>
          </a:prstGeom>
          <a:noFill/>
          <a:ln>
            <a:noFill/>
          </a:ln>
        </p:spPr>
        <p:txBody>
          <a:bodyPr spcFirstLastPara="1" wrap="square" lIns="0" tIns="0" rIns="0" bIns="0" anchor="ctr" anchorCtr="0">
            <a:spAutoFit/>
          </a:bodyPr>
          <a:lstStyle>
            <a:lvl1pPr marL="0" marR="0" lvl="0"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1pPr>
            <a:lvl2pPr marL="0" marR="0" lvl="1"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2pPr>
            <a:lvl3pPr marL="0" marR="0" lvl="2"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3pPr>
            <a:lvl4pPr marL="0" marR="0" lvl="3"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4pPr>
            <a:lvl5pPr marL="0" marR="0" lvl="4"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5pPr>
            <a:lvl6pPr marL="0" marR="0" lvl="5"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6pPr>
            <a:lvl7pPr marL="0" marR="0" lvl="6"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7pPr>
            <a:lvl8pPr marL="0" marR="0" lvl="7"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8pPr>
            <a:lvl9pPr marL="0" marR="0" lvl="8" indent="0" algn="ctr">
              <a:lnSpc>
                <a:spcPct val="100000"/>
              </a:lnSpc>
              <a:spcBef>
                <a:spcPts val="0"/>
              </a:spcBef>
              <a:spcAft>
                <a:spcPts val="0"/>
              </a:spcAft>
              <a:buClr>
                <a:schemeClr val="lt1"/>
              </a:buClr>
              <a:buSzPts val="900"/>
              <a:buFont typeface="Poppins"/>
              <a:buNone/>
              <a:defRPr sz="900" b="0" i="0" u="none" strike="noStrike" cap="none">
                <a:solidFill>
                  <a:schemeClr val="lt1"/>
                </a:solidFill>
                <a:latin typeface="Poppins"/>
                <a:ea typeface="Poppins"/>
                <a:cs typeface="Poppins"/>
                <a:sym typeface="Poppins"/>
              </a:defRPr>
            </a:lvl9pPr>
          </a:lstStyle>
          <a:p>
            <a:pPr marL="0" lvl="0" indent="0" algn="ctr" rtl="0">
              <a:spcBef>
                <a:spcPts val="0"/>
              </a:spcBef>
              <a:spcAft>
                <a:spcPts val="0"/>
              </a:spcAft>
              <a:buNone/>
            </a:pPr>
            <a:fld id="{00000000-1234-1234-1234-123412341234}" type="slidenum">
              <a:rPr lang="en-US"/>
              <a:t>‹#›</a:t>
            </a:fld>
            <a:endParaRPr/>
          </a:p>
        </p:txBody>
      </p:sp>
      <p:sp>
        <p:nvSpPr>
          <p:cNvPr id="18" name="Google Shape;18;g21194ee596e_0_119"/>
          <p:cNvSpPr txBox="1"/>
          <p:nvPr/>
        </p:nvSpPr>
        <p:spPr>
          <a:xfrm>
            <a:off x="5060460" y="6306200"/>
            <a:ext cx="2071200" cy="1386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a:solidFill>
                  <a:srgbClr val="7F7F7F"/>
                </a:solidFill>
                <a:latin typeface="Poppins"/>
                <a:ea typeface="Poppins"/>
                <a:cs typeface="Poppins"/>
                <a:sym typeface="Poppins"/>
              </a:rPr>
              <a:t>Copyright © 2021 TalentLabs Limited</a:t>
            </a:r>
            <a:endParaRPr sz="1400" b="0" i="0" u="none" strike="noStrike" cap="none">
              <a:solidFill>
                <a:srgbClr val="000000"/>
              </a:solidFill>
              <a:latin typeface="Arial"/>
              <a:ea typeface="Arial"/>
              <a:cs typeface="Arial"/>
              <a:sym typeface="Arial"/>
            </a:endParaRPr>
          </a:p>
        </p:txBody>
      </p:sp>
      <p:pic>
        <p:nvPicPr>
          <p:cNvPr id="19" name="Google Shape;19;g21194ee596e_0_119"/>
          <p:cNvPicPr preferRelativeResize="0"/>
          <p:nvPr/>
        </p:nvPicPr>
        <p:blipFill rotWithShape="1">
          <a:blip r:embed="rId3">
            <a:alphaModFix/>
          </a:blip>
          <a:srcRect/>
          <a:stretch/>
        </p:blipFill>
        <p:spPr>
          <a:xfrm>
            <a:off x="6453174" y="602584"/>
            <a:ext cx="5619082" cy="5652830"/>
          </a:xfrm>
          <a:prstGeom prst="rect">
            <a:avLst/>
          </a:prstGeom>
          <a:noFill/>
          <a:ln>
            <a:noFill/>
          </a:ln>
        </p:spPr>
      </p:pic>
    </p:spTree>
    <p:extLst>
      <p:ext uri="{BB962C8B-B14F-4D97-AF65-F5344CB8AC3E}">
        <p14:creationId xmlns:p14="http://schemas.microsoft.com/office/powerpoint/2010/main" val="541705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F2E4B5-1BD7-4106-BE69-788C64172C0E}"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C9F16-F7A2-49A6-95A2-22D2F8ADFCA3}" type="slidenum">
              <a:rPr lang="en-IN" smtClean="0"/>
              <a:t>‹#›</a:t>
            </a:fld>
            <a:endParaRPr lang="en-IN"/>
          </a:p>
        </p:txBody>
      </p:sp>
    </p:spTree>
    <p:extLst>
      <p:ext uri="{BB962C8B-B14F-4D97-AF65-F5344CB8AC3E}">
        <p14:creationId xmlns:p14="http://schemas.microsoft.com/office/powerpoint/2010/main" val="802555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F2E4B5-1BD7-4106-BE69-788C64172C0E}"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3C9F16-F7A2-49A6-95A2-22D2F8ADFCA3}" type="slidenum">
              <a:rPr lang="en-IN" smtClean="0"/>
              <a:t>‹#›</a:t>
            </a:fld>
            <a:endParaRPr lang="en-IN"/>
          </a:p>
        </p:txBody>
      </p:sp>
    </p:spTree>
    <p:extLst>
      <p:ext uri="{BB962C8B-B14F-4D97-AF65-F5344CB8AC3E}">
        <p14:creationId xmlns:p14="http://schemas.microsoft.com/office/powerpoint/2010/main" val="3920709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F2E4B5-1BD7-4106-BE69-788C64172C0E}" type="datetimeFigureOut">
              <a:rPr lang="en-IN" smtClean="0"/>
              <a:t>11-07-2025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C9F16-F7A2-49A6-95A2-22D2F8ADFCA3}" type="slidenum">
              <a:rPr lang="en-IN" smtClean="0"/>
              <a:t>‹#›</a:t>
            </a:fld>
            <a:endParaRPr lang="en-IN"/>
          </a:p>
        </p:txBody>
      </p:sp>
    </p:spTree>
    <p:extLst>
      <p:ext uri="{BB962C8B-B14F-4D97-AF65-F5344CB8AC3E}">
        <p14:creationId xmlns:p14="http://schemas.microsoft.com/office/powerpoint/2010/main" val="3099073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F2E4B5-1BD7-4106-BE69-788C64172C0E}" type="datetimeFigureOut">
              <a:rPr lang="en-IN" smtClean="0"/>
              <a:t>11-07-2025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3C9F16-F7A2-49A6-95A2-22D2F8ADFCA3}" type="slidenum">
              <a:rPr lang="en-IN" smtClean="0"/>
              <a:t>‹#›</a:t>
            </a:fld>
            <a:endParaRPr lang="en-IN"/>
          </a:p>
        </p:txBody>
      </p:sp>
    </p:spTree>
    <p:extLst>
      <p:ext uri="{BB962C8B-B14F-4D97-AF65-F5344CB8AC3E}">
        <p14:creationId xmlns:p14="http://schemas.microsoft.com/office/powerpoint/2010/main" val="1223909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F2E4B5-1BD7-4106-BE69-788C64172C0E}" type="datetimeFigureOut">
              <a:rPr lang="en-IN" smtClean="0"/>
              <a:t>11-07-2025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3C9F16-F7A2-49A6-95A2-22D2F8ADFCA3}" type="slidenum">
              <a:rPr lang="en-IN" smtClean="0"/>
              <a:t>‹#›</a:t>
            </a:fld>
            <a:endParaRPr lang="en-IN"/>
          </a:p>
        </p:txBody>
      </p:sp>
    </p:spTree>
    <p:extLst>
      <p:ext uri="{BB962C8B-B14F-4D97-AF65-F5344CB8AC3E}">
        <p14:creationId xmlns:p14="http://schemas.microsoft.com/office/powerpoint/2010/main" val="751128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F2E4B5-1BD7-4106-BE69-788C64172C0E}" type="datetimeFigureOut">
              <a:rPr lang="en-IN" smtClean="0"/>
              <a:t>11-07-2025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3C9F16-F7A2-49A6-95A2-22D2F8ADFCA3}" type="slidenum">
              <a:rPr lang="en-IN" smtClean="0"/>
              <a:t>‹#›</a:t>
            </a:fld>
            <a:endParaRPr lang="en-IN"/>
          </a:p>
        </p:txBody>
      </p:sp>
    </p:spTree>
    <p:extLst>
      <p:ext uri="{BB962C8B-B14F-4D97-AF65-F5344CB8AC3E}">
        <p14:creationId xmlns:p14="http://schemas.microsoft.com/office/powerpoint/2010/main" val="811143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F2E4B5-1BD7-4106-BE69-788C64172C0E}" type="datetimeFigureOut">
              <a:rPr lang="en-IN" smtClean="0"/>
              <a:t>11-07-2025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C9F16-F7A2-49A6-95A2-22D2F8ADFCA3}" type="slidenum">
              <a:rPr lang="en-IN" smtClean="0"/>
              <a:t>‹#›</a:t>
            </a:fld>
            <a:endParaRPr lang="en-IN"/>
          </a:p>
        </p:txBody>
      </p:sp>
    </p:spTree>
    <p:extLst>
      <p:ext uri="{BB962C8B-B14F-4D97-AF65-F5344CB8AC3E}">
        <p14:creationId xmlns:p14="http://schemas.microsoft.com/office/powerpoint/2010/main" val="4770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4F2E4B5-1BD7-4106-BE69-788C64172C0E}" type="datetimeFigureOut">
              <a:rPr lang="en-IN" smtClean="0"/>
              <a:t>11-07-2025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3C9F16-F7A2-49A6-95A2-22D2F8ADFCA3}" type="slidenum">
              <a:rPr lang="en-IN" smtClean="0"/>
              <a:t>‹#›</a:t>
            </a:fld>
            <a:endParaRPr lang="en-IN"/>
          </a:p>
        </p:txBody>
      </p:sp>
    </p:spTree>
    <p:extLst>
      <p:ext uri="{BB962C8B-B14F-4D97-AF65-F5344CB8AC3E}">
        <p14:creationId xmlns:p14="http://schemas.microsoft.com/office/powerpoint/2010/main" val="2809449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F2E4B5-1BD7-4106-BE69-788C64172C0E}" type="datetimeFigureOut">
              <a:rPr lang="en-IN" smtClean="0"/>
              <a:t>11-07-2025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3C9F16-F7A2-49A6-95A2-22D2F8ADFCA3}" type="slidenum">
              <a:rPr lang="en-IN" smtClean="0"/>
              <a:t>‹#›</a:t>
            </a:fld>
            <a:endParaRPr lang="en-IN"/>
          </a:p>
        </p:txBody>
      </p:sp>
    </p:spTree>
    <p:extLst>
      <p:ext uri="{BB962C8B-B14F-4D97-AF65-F5344CB8AC3E}">
        <p14:creationId xmlns:p14="http://schemas.microsoft.com/office/powerpoint/2010/main" val="27964738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22.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25.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2.xml"/><Relationship Id="rId5" Type="http://schemas.openxmlformats.org/officeDocument/2006/relationships/image" Target="../media/image26.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2.xml"/><Relationship Id="rId5" Type="http://schemas.openxmlformats.org/officeDocument/2006/relationships/image" Target="../media/image27.png"/><Relationship Id="rId4" Type="http://schemas.openxmlformats.org/officeDocument/2006/relationships/image" Target="../media/image21.png"/></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28.png"/><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1AA17E2-ED2F-4E70-87A1-24CFDC8C2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96356" cy="7193280"/>
          </a:xfrm>
          <a:prstGeom prst="rect">
            <a:avLst/>
          </a:prstGeom>
        </p:spPr>
      </p:pic>
      <p:sp>
        <p:nvSpPr>
          <p:cNvPr id="16" name="TextBox 15">
            <a:extLst>
              <a:ext uri="{FF2B5EF4-FFF2-40B4-BE49-F238E27FC236}">
                <a16:creationId xmlns:a16="http://schemas.microsoft.com/office/drawing/2014/main" id="{DCEDFD87-61F4-45CD-A364-F915042DDBA3}"/>
              </a:ext>
            </a:extLst>
          </p:cNvPr>
          <p:cNvSpPr txBox="1"/>
          <p:nvPr/>
        </p:nvSpPr>
        <p:spPr>
          <a:xfrm>
            <a:off x="2296160" y="1940560"/>
            <a:ext cx="8219440" cy="1938992"/>
          </a:xfrm>
          <a:prstGeom prst="rect">
            <a:avLst/>
          </a:prstGeom>
          <a:noFill/>
        </p:spPr>
        <p:txBody>
          <a:bodyPr wrap="square" rtlCol="0">
            <a:spAutoFit/>
          </a:bodyPr>
          <a:lstStyle/>
          <a:p>
            <a:r>
              <a:rPr lang="en-IN" sz="5400" b="1" dirty="0">
                <a:solidFill>
                  <a:schemeClr val="bg1"/>
                </a:solidFill>
              </a:rPr>
              <a:t>       </a:t>
            </a:r>
            <a:r>
              <a:rPr lang="en-IN" sz="6000" b="1" dirty="0">
                <a:solidFill>
                  <a:schemeClr val="bg1"/>
                </a:solidFill>
              </a:rPr>
              <a:t>Regional sales</a:t>
            </a:r>
          </a:p>
          <a:p>
            <a:r>
              <a:rPr lang="en-IN" sz="6000" b="1" dirty="0">
                <a:solidFill>
                  <a:schemeClr val="bg1"/>
                </a:solidFill>
              </a:rPr>
              <a:t>            Analysis</a:t>
            </a:r>
          </a:p>
        </p:txBody>
      </p:sp>
    </p:spTree>
    <p:extLst>
      <p:ext uri="{BB962C8B-B14F-4D97-AF65-F5344CB8AC3E}">
        <p14:creationId xmlns:p14="http://schemas.microsoft.com/office/powerpoint/2010/main" val="2142193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g21197e7cf6e_0_37"/>
          <p:cNvSpPr txBox="1">
            <a:spLocks noGrp="1"/>
          </p:cNvSpPr>
          <p:nvPr>
            <p:ph type="sldNum" idx="12"/>
          </p:nvPr>
        </p:nvSpPr>
        <p:spPr>
          <a:xfrm>
            <a:off x="382895" y="6306200"/>
            <a:ext cx="160200" cy="1386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10</a:t>
            </a:fld>
            <a:endParaRPr sz="900" b="0" i="0" u="none" strike="noStrike" cap="none" dirty="0">
              <a:solidFill>
                <a:srgbClr val="FFFFFF"/>
              </a:solidFill>
              <a:latin typeface="Poppins"/>
              <a:ea typeface="Poppins"/>
              <a:cs typeface="Poppins"/>
              <a:sym typeface="Poppins"/>
            </a:endParaRPr>
          </a:p>
        </p:txBody>
      </p:sp>
      <p:pic>
        <p:nvPicPr>
          <p:cNvPr id="198" name="Google Shape;198;g21197e7cf6e_0_37"/>
          <p:cNvPicPr preferRelativeResize="0"/>
          <p:nvPr/>
        </p:nvPicPr>
        <p:blipFill rotWithShape="1">
          <a:blip r:embed="rId3">
            <a:alphaModFix/>
          </a:blip>
          <a:srcRect/>
          <a:stretch/>
        </p:blipFill>
        <p:spPr>
          <a:xfrm>
            <a:off x="10680519" y="6258025"/>
            <a:ext cx="1165860" cy="234849"/>
          </a:xfrm>
          <a:prstGeom prst="rect">
            <a:avLst/>
          </a:prstGeom>
          <a:noFill/>
          <a:ln>
            <a:noFill/>
          </a:ln>
        </p:spPr>
      </p:pic>
      <p:sp>
        <p:nvSpPr>
          <p:cNvPr id="4" name="Rectangle 3">
            <a:extLst>
              <a:ext uri="{FF2B5EF4-FFF2-40B4-BE49-F238E27FC236}">
                <a16:creationId xmlns:a16="http://schemas.microsoft.com/office/drawing/2014/main" id="{87B44CD5-92C3-4154-92CF-3B0B044CA17E}"/>
              </a:ext>
            </a:extLst>
          </p:cNvPr>
          <p:cNvSpPr/>
          <p:nvPr/>
        </p:nvSpPr>
        <p:spPr>
          <a:xfrm>
            <a:off x="5029200" y="6258025"/>
            <a:ext cx="2217906" cy="2348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B1270739-08BC-41D6-AFA3-2A6DCA081F5A}"/>
              </a:ext>
            </a:extLst>
          </p:cNvPr>
          <p:cNvSpPr txBox="1"/>
          <p:nvPr/>
        </p:nvSpPr>
        <p:spPr>
          <a:xfrm>
            <a:off x="3048000" y="3275112"/>
            <a:ext cx="6096000" cy="307777"/>
          </a:xfrm>
          <a:prstGeom prst="rect">
            <a:avLst/>
          </a:prstGeom>
          <a:noFill/>
        </p:spPr>
        <p:txBody>
          <a:bodyPr wrap="square">
            <a:spAutoFit/>
          </a:bodyPr>
          <a:lstStyle/>
          <a:p>
            <a:endParaRPr lang="en-IN" dirty="0"/>
          </a:p>
        </p:txBody>
      </p:sp>
      <p:pic>
        <p:nvPicPr>
          <p:cNvPr id="12" name="Picture 11">
            <a:extLst>
              <a:ext uri="{FF2B5EF4-FFF2-40B4-BE49-F238E27FC236}">
                <a16:creationId xmlns:a16="http://schemas.microsoft.com/office/drawing/2014/main" id="{B3B08731-3CE6-4651-B7E0-95FE8D605950}"/>
              </a:ext>
            </a:extLst>
          </p:cNvPr>
          <p:cNvPicPr>
            <a:picLocks noChangeAspect="1"/>
          </p:cNvPicPr>
          <p:nvPr/>
        </p:nvPicPr>
        <p:blipFill>
          <a:blip r:embed="rId4"/>
          <a:stretch>
            <a:fillRect/>
          </a:stretch>
        </p:blipFill>
        <p:spPr>
          <a:xfrm>
            <a:off x="1281309" y="1359990"/>
            <a:ext cx="9045724" cy="4138019"/>
          </a:xfrm>
          <a:prstGeom prst="rect">
            <a:avLst/>
          </a:prstGeom>
        </p:spPr>
      </p:pic>
      <p:sp>
        <p:nvSpPr>
          <p:cNvPr id="13" name="TextBox 12">
            <a:extLst>
              <a:ext uri="{FF2B5EF4-FFF2-40B4-BE49-F238E27FC236}">
                <a16:creationId xmlns:a16="http://schemas.microsoft.com/office/drawing/2014/main" id="{3BF53811-D762-4915-B310-451A1A405693}"/>
              </a:ext>
            </a:extLst>
          </p:cNvPr>
          <p:cNvSpPr txBox="1"/>
          <p:nvPr/>
        </p:nvSpPr>
        <p:spPr>
          <a:xfrm>
            <a:off x="2800655" y="5711099"/>
            <a:ext cx="9045724" cy="830997"/>
          </a:xfrm>
          <a:prstGeom prst="rect">
            <a:avLst/>
          </a:prstGeom>
          <a:solidFill>
            <a:srgbClr val="FFFFFF"/>
          </a:solidFill>
        </p:spPr>
        <p:txBody>
          <a:bodyPr wrap="square" rtlCol="0">
            <a:spAutoFit/>
          </a:bodyPr>
          <a:lstStyle/>
          <a:p>
            <a:r>
              <a:rPr lang="en-GB" sz="1600" dirty="0">
                <a:solidFill>
                  <a:schemeClr val="tx1">
                    <a:lumMod val="75000"/>
                    <a:lumOff val="25000"/>
                  </a:schemeClr>
                </a:solidFill>
                <a:effectLst/>
                <a:latin typeface="Poppins" panose="020B0604020202020204" charset="0"/>
                <a:cs typeface="Poppins" panose="020B0604020202020204" charset="0"/>
              </a:rPr>
              <a:t>Sales, products, budgets, customers, regions, and states were spread across unlinked tables. No relationships were defined initially— Pre-processing was required to clean, normalize, and join them for analysis.</a:t>
            </a:r>
            <a:endParaRPr lang="en-IN" sz="1600" dirty="0">
              <a:solidFill>
                <a:schemeClr val="tx1">
                  <a:lumMod val="75000"/>
                  <a:lumOff val="25000"/>
                </a:schemeClr>
              </a:solidFill>
              <a:latin typeface="Poppins" panose="020B0604020202020204" charset="0"/>
              <a:cs typeface="Poppins" panose="020B0604020202020204" charset="0"/>
            </a:endParaRPr>
          </a:p>
        </p:txBody>
      </p:sp>
      <p:sp>
        <p:nvSpPr>
          <p:cNvPr id="11" name="Google Shape;147;p2">
            <a:extLst>
              <a:ext uri="{FF2B5EF4-FFF2-40B4-BE49-F238E27FC236}">
                <a16:creationId xmlns:a16="http://schemas.microsoft.com/office/drawing/2014/main" id="{B1F4B852-2969-48F3-9E37-051C3C50B6B8}"/>
              </a:ext>
            </a:extLst>
          </p:cNvPr>
          <p:cNvSpPr txBox="1">
            <a:spLocks/>
          </p:cNvSpPr>
          <p:nvPr/>
        </p:nvSpPr>
        <p:spPr>
          <a:xfrm>
            <a:off x="463043" y="421813"/>
            <a:ext cx="10014457" cy="492443"/>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sz="3200" dirty="0">
                <a:solidFill>
                  <a:schemeClr val="tx1">
                    <a:lumMod val="75000"/>
                    <a:lumOff val="25000"/>
                  </a:schemeClr>
                </a:solidFill>
                <a:latin typeface="Poppins" panose="020B0604020202020204" charset="0"/>
                <a:cs typeface="Poppins" panose="020B0604020202020204" charset="0"/>
              </a:rPr>
              <a:t>Raw Dataset Structure  –  Before Processing</a:t>
            </a:r>
            <a:endParaRPr lang="en-US" sz="3200" dirty="0">
              <a:solidFill>
                <a:schemeClr val="tx1">
                  <a:lumMod val="75000"/>
                  <a:lumOff val="25000"/>
                </a:schemeClr>
              </a:solidFill>
            </a:endParaRPr>
          </a:p>
        </p:txBody>
      </p:sp>
    </p:spTree>
    <p:extLst>
      <p:ext uri="{BB962C8B-B14F-4D97-AF65-F5344CB8AC3E}">
        <p14:creationId xmlns:p14="http://schemas.microsoft.com/office/powerpoint/2010/main" val="1660343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95AFDF18-485D-46A1-A1EF-410FA1BE1A28}"/>
              </a:ext>
            </a:extLst>
          </p:cNvPr>
          <p:cNvSpPr/>
          <p:nvPr/>
        </p:nvSpPr>
        <p:spPr>
          <a:xfrm>
            <a:off x="142240" y="160474"/>
            <a:ext cx="11783242" cy="2139361"/>
          </a:xfrm>
          <a:prstGeom prst="round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7" name="Google Shape;197;g21197e7cf6e_0_37"/>
          <p:cNvSpPr txBox="1">
            <a:spLocks noGrp="1"/>
          </p:cNvSpPr>
          <p:nvPr>
            <p:ph type="sldNum" idx="12"/>
          </p:nvPr>
        </p:nvSpPr>
        <p:spPr>
          <a:xfrm>
            <a:off x="382895" y="6306200"/>
            <a:ext cx="160200" cy="1386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11</a:t>
            </a:fld>
            <a:endParaRPr sz="900" b="0" i="0" u="none" strike="noStrike" cap="none" dirty="0">
              <a:solidFill>
                <a:srgbClr val="FFFFFF"/>
              </a:solidFill>
              <a:latin typeface="Poppins"/>
              <a:ea typeface="Poppins"/>
              <a:cs typeface="Poppins"/>
              <a:sym typeface="Poppins"/>
            </a:endParaRPr>
          </a:p>
        </p:txBody>
      </p:sp>
      <p:pic>
        <p:nvPicPr>
          <p:cNvPr id="198" name="Google Shape;198;g21197e7cf6e_0_37"/>
          <p:cNvPicPr preferRelativeResize="0"/>
          <p:nvPr/>
        </p:nvPicPr>
        <p:blipFill rotWithShape="1">
          <a:blip r:embed="rId3">
            <a:alphaModFix/>
          </a:blip>
          <a:srcRect/>
          <a:stretch/>
        </p:blipFill>
        <p:spPr>
          <a:xfrm>
            <a:off x="10680519" y="6258025"/>
            <a:ext cx="1165860" cy="234849"/>
          </a:xfrm>
          <a:prstGeom prst="rect">
            <a:avLst/>
          </a:prstGeom>
          <a:noFill/>
          <a:ln>
            <a:noFill/>
          </a:ln>
        </p:spPr>
      </p:pic>
      <p:sp>
        <p:nvSpPr>
          <p:cNvPr id="4" name="Rectangle 3">
            <a:extLst>
              <a:ext uri="{FF2B5EF4-FFF2-40B4-BE49-F238E27FC236}">
                <a16:creationId xmlns:a16="http://schemas.microsoft.com/office/drawing/2014/main" id="{87B44CD5-92C3-4154-92CF-3B0B044CA17E}"/>
              </a:ext>
            </a:extLst>
          </p:cNvPr>
          <p:cNvSpPr/>
          <p:nvPr/>
        </p:nvSpPr>
        <p:spPr>
          <a:xfrm>
            <a:off x="5029200" y="6258025"/>
            <a:ext cx="2217906" cy="2348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B1270739-08BC-41D6-AFA3-2A6DCA081F5A}"/>
              </a:ext>
            </a:extLst>
          </p:cNvPr>
          <p:cNvSpPr txBox="1"/>
          <p:nvPr/>
        </p:nvSpPr>
        <p:spPr>
          <a:xfrm>
            <a:off x="3048000" y="3275112"/>
            <a:ext cx="6096000" cy="307777"/>
          </a:xfrm>
          <a:prstGeom prst="rect">
            <a:avLst/>
          </a:prstGeom>
          <a:noFill/>
        </p:spPr>
        <p:txBody>
          <a:bodyPr wrap="square">
            <a:spAutoFit/>
          </a:bodyPr>
          <a:lstStyle/>
          <a:p>
            <a:endParaRPr lang="en-IN" dirty="0"/>
          </a:p>
        </p:txBody>
      </p:sp>
      <p:sp>
        <p:nvSpPr>
          <p:cNvPr id="10" name="Google Shape;147;p2">
            <a:extLst>
              <a:ext uri="{FF2B5EF4-FFF2-40B4-BE49-F238E27FC236}">
                <a16:creationId xmlns:a16="http://schemas.microsoft.com/office/drawing/2014/main" id="{75D9E483-387E-4AB4-8B25-7F7D37FCFB41}"/>
              </a:ext>
            </a:extLst>
          </p:cNvPr>
          <p:cNvSpPr txBox="1">
            <a:spLocks/>
          </p:cNvSpPr>
          <p:nvPr/>
        </p:nvSpPr>
        <p:spPr>
          <a:xfrm>
            <a:off x="463044" y="421813"/>
            <a:ext cx="7899906" cy="492443"/>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sz="3200" dirty="0">
                <a:solidFill>
                  <a:schemeClr val="tx1">
                    <a:lumMod val="75000"/>
                    <a:lumOff val="25000"/>
                  </a:schemeClr>
                </a:solidFill>
              </a:rPr>
              <a:t>Exploratory Data Analysis (EDA)</a:t>
            </a:r>
            <a:endParaRPr lang="en-US" sz="3200" dirty="0">
              <a:solidFill>
                <a:schemeClr val="tx1">
                  <a:lumMod val="75000"/>
                  <a:lumOff val="25000"/>
                </a:schemeClr>
              </a:solidFill>
            </a:endParaRPr>
          </a:p>
        </p:txBody>
      </p:sp>
      <p:sp>
        <p:nvSpPr>
          <p:cNvPr id="15" name="TextBox 14">
            <a:extLst>
              <a:ext uri="{FF2B5EF4-FFF2-40B4-BE49-F238E27FC236}">
                <a16:creationId xmlns:a16="http://schemas.microsoft.com/office/drawing/2014/main" id="{AE146086-361F-4C62-80E9-CA1C908EADA9}"/>
              </a:ext>
            </a:extLst>
          </p:cNvPr>
          <p:cNvSpPr txBox="1"/>
          <p:nvPr/>
        </p:nvSpPr>
        <p:spPr>
          <a:xfrm>
            <a:off x="382895" y="1191547"/>
            <a:ext cx="10889184" cy="830997"/>
          </a:xfrm>
          <a:prstGeom prst="rect">
            <a:avLst/>
          </a:prstGeom>
          <a:noFill/>
        </p:spPr>
        <p:txBody>
          <a:bodyPr wrap="square">
            <a:spAutoFit/>
          </a:bodyPr>
          <a:lstStyle/>
          <a:p>
            <a:r>
              <a:rPr lang="en-GB" sz="2400" dirty="0">
                <a:solidFill>
                  <a:schemeClr val="tx1">
                    <a:lumMod val="75000"/>
                    <a:lumOff val="25000"/>
                  </a:schemeClr>
                </a:solidFill>
                <a:effectLst/>
                <a:latin typeface="Poppins" panose="020B0604020202020204" charset="0"/>
                <a:cs typeface="Poppins" panose="020B0604020202020204" charset="0"/>
              </a:rPr>
              <a:t>Uncovering patterns, trends, and business insights from historical data !</a:t>
            </a:r>
            <a:endParaRPr lang="en-IN" sz="2400" dirty="0">
              <a:solidFill>
                <a:schemeClr val="tx1">
                  <a:lumMod val="75000"/>
                  <a:lumOff val="25000"/>
                </a:schemeClr>
              </a:solidFill>
              <a:latin typeface="Poppins" panose="020B0604020202020204" charset="0"/>
              <a:cs typeface="Poppins" panose="020B0604020202020204" charset="0"/>
            </a:endParaRPr>
          </a:p>
        </p:txBody>
      </p:sp>
      <p:sp>
        <p:nvSpPr>
          <p:cNvPr id="16" name="TextBox 15">
            <a:extLst>
              <a:ext uri="{FF2B5EF4-FFF2-40B4-BE49-F238E27FC236}">
                <a16:creationId xmlns:a16="http://schemas.microsoft.com/office/drawing/2014/main" id="{6C8C1E92-F7B3-45B0-A62C-A44E0F03A3E8}"/>
              </a:ext>
            </a:extLst>
          </p:cNvPr>
          <p:cNvSpPr txBox="1"/>
          <p:nvPr/>
        </p:nvSpPr>
        <p:spPr>
          <a:xfrm>
            <a:off x="1026160" y="3221872"/>
            <a:ext cx="8920480" cy="1631216"/>
          </a:xfrm>
          <a:prstGeom prst="rect">
            <a:avLst/>
          </a:prstGeom>
          <a:noFill/>
        </p:spPr>
        <p:txBody>
          <a:bodyPr wrap="square" rtlCol="0">
            <a:spAutoFit/>
          </a:bodyPr>
          <a:lstStyle/>
          <a:p>
            <a:r>
              <a:rPr lang="en-GB" sz="2000" dirty="0">
                <a:effectLst/>
                <a:latin typeface="Poppins" panose="020B0604020202020204" charset="0"/>
                <a:cs typeface="Poppins" panose="020B0604020202020204" charset="0"/>
              </a:rPr>
              <a:t>Understanding the “What, Where &amp; Why” behind the sales numbers</a:t>
            </a:r>
          </a:p>
          <a:p>
            <a:br>
              <a:rPr lang="en-GB" sz="2000" dirty="0">
                <a:effectLst/>
                <a:latin typeface="Poppins" panose="020B0604020202020204" charset="0"/>
                <a:cs typeface="Poppins" panose="020B0604020202020204" charset="0"/>
              </a:rPr>
            </a:br>
            <a:r>
              <a:rPr lang="en-GB" sz="2000" dirty="0">
                <a:effectLst/>
                <a:latin typeface="Poppins" panose="020B0604020202020204" charset="0"/>
                <a:cs typeface="Poppins" panose="020B0604020202020204" charset="0"/>
              </a:rPr>
              <a:t>Exploring data through visuals, aggregations, and comparisons</a:t>
            </a:r>
            <a:br>
              <a:rPr lang="en-GB" sz="2000" dirty="0">
                <a:effectLst/>
                <a:latin typeface="Poppins" panose="020B0604020202020204" charset="0"/>
                <a:cs typeface="Poppins" panose="020B0604020202020204" charset="0"/>
              </a:rPr>
            </a:br>
            <a:endParaRPr lang="en-GB" sz="2000" dirty="0">
              <a:effectLst/>
              <a:latin typeface="Poppins" panose="020B0604020202020204" charset="0"/>
              <a:cs typeface="Poppins" panose="020B0604020202020204" charset="0"/>
            </a:endParaRPr>
          </a:p>
          <a:p>
            <a:r>
              <a:rPr lang="en-GB" sz="2000" dirty="0">
                <a:effectLst/>
                <a:latin typeface="Poppins" panose="020B0604020202020204" charset="0"/>
                <a:cs typeface="Poppins" panose="020B0604020202020204" charset="0"/>
              </a:rPr>
              <a:t>Laying the groundwork for informed recommendations</a:t>
            </a:r>
            <a:endParaRPr lang="en-IN" sz="2000" dirty="0">
              <a:latin typeface="Poppins" panose="020B0604020202020204" charset="0"/>
              <a:cs typeface="Poppins" panose="020B0604020202020204" charset="0"/>
            </a:endParaRPr>
          </a:p>
        </p:txBody>
      </p:sp>
      <p:sp>
        <p:nvSpPr>
          <p:cNvPr id="3" name="Rectangle 2">
            <a:extLst>
              <a:ext uri="{FF2B5EF4-FFF2-40B4-BE49-F238E27FC236}">
                <a16:creationId xmlns:a16="http://schemas.microsoft.com/office/drawing/2014/main" id="{A645E018-D73C-4171-B9DE-0D4706E0971B}"/>
              </a:ext>
            </a:extLst>
          </p:cNvPr>
          <p:cNvSpPr/>
          <p:nvPr/>
        </p:nvSpPr>
        <p:spPr>
          <a:xfrm>
            <a:off x="10389140" y="6021421"/>
            <a:ext cx="1663430" cy="5933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6EE74188-77DA-4BBC-874D-E9DE7066B856}"/>
              </a:ext>
            </a:extLst>
          </p:cNvPr>
          <p:cNvPicPr>
            <a:picLocks noChangeAspect="1"/>
          </p:cNvPicPr>
          <p:nvPr/>
        </p:nvPicPr>
        <p:blipFill>
          <a:blip r:embed="rId4"/>
          <a:stretch>
            <a:fillRect/>
          </a:stretch>
        </p:blipFill>
        <p:spPr>
          <a:xfrm>
            <a:off x="9688057" y="5905007"/>
            <a:ext cx="2364514" cy="587867"/>
          </a:xfrm>
          <a:prstGeom prst="rect">
            <a:avLst/>
          </a:prstGeom>
        </p:spPr>
      </p:pic>
    </p:spTree>
    <p:extLst>
      <p:ext uri="{BB962C8B-B14F-4D97-AF65-F5344CB8AC3E}">
        <p14:creationId xmlns:p14="http://schemas.microsoft.com/office/powerpoint/2010/main" val="975884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g21197e7cf6e_0_37"/>
          <p:cNvSpPr txBox="1">
            <a:spLocks noGrp="1"/>
          </p:cNvSpPr>
          <p:nvPr>
            <p:ph type="sldNum" idx="12"/>
          </p:nvPr>
        </p:nvSpPr>
        <p:spPr>
          <a:xfrm>
            <a:off x="382895" y="6306200"/>
            <a:ext cx="160200" cy="1386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12</a:t>
            </a:fld>
            <a:endParaRPr sz="900" b="0" i="0" u="none" strike="noStrike" cap="none" dirty="0">
              <a:solidFill>
                <a:srgbClr val="FFFFFF"/>
              </a:solidFill>
              <a:latin typeface="Poppins"/>
              <a:ea typeface="Poppins"/>
              <a:cs typeface="Poppins"/>
              <a:sym typeface="Poppins"/>
            </a:endParaRPr>
          </a:p>
        </p:txBody>
      </p:sp>
      <p:pic>
        <p:nvPicPr>
          <p:cNvPr id="198" name="Google Shape;198;g21197e7cf6e_0_37"/>
          <p:cNvPicPr preferRelativeResize="0"/>
          <p:nvPr/>
        </p:nvPicPr>
        <p:blipFill rotWithShape="1">
          <a:blip r:embed="rId3">
            <a:alphaModFix/>
          </a:blip>
          <a:srcRect/>
          <a:stretch/>
        </p:blipFill>
        <p:spPr>
          <a:xfrm>
            <a:off x="10680519" y="6258025"/>
            <a:ext cx="1165860" cy="234849"/>
          </a:xfrm>
          <a:prstGeom prst="rect">
            <a:avLst/>
          </a:prstGeom>
          <a:noFill/>
          <a:ln>
            <a:noFill/>
          </a:ln>
        </p:spPr>
      </p:pic>
      <p:pic>
        <p:nvPicPr>
          <p:cNvPr id="202" name="Google Shape;202;g21197e7cf6e_0_37"/>
          <p:cNvPicPr preferRelativeResize="0"/>
          <p:nvPr/>
        </p:nvPicPr>
        <p:blipFill rotWithShape="1">
          <a:blip r:embed="rId3">
            <a:alphaModFix/>
          </a:blip>
          <a:srcRect/>
          <a:stretch/>
        </p:blipFill>
        <p:spPr>
          <a:xfrm>
            <a:off x="10680519" y="6258025"/>
            <a:ext cx="1165860" cy="234849"/>
          </a:xfrm>
          <a:prstGeom prst="rect">
            <a:avLst/>
          </a:prstGeom>
          <a:noFill/>
          <a:ln>
            <a:noFill/>
          </a:ln>
        </p:spPr>
      </p:pic>
      <p:sp>
        <p:nvSpPr>
          <p:cNvPr id="4" name="Rectangle 3">
            <a:extLst>
              <a:ext uri="{FF2B5EF4-FFF2-40B4-BE49-F238E27FC236}">
                <a16:creationId xmlns:a16="http://schemas.microsoft.com/office/drawing/2014/main" id="{87B44CD5-92C3-4154-92CF-3B0B044CA17E}"/>
              </a:ext>
            </a:extLst>
          </p:cNvPr>
          <p:cNvSpPr/>
          <p:nvPr/>
        </p:nvSpPr>
        <p:spPr>
          <a:xfrm>
            <a:off x="5029200" y="6258025"/>
            <a:ext cx="2217906" cy="2348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210C64C4-D133-419F-9503-04E3CCA88496}"/>
              </a:ext>
            </a:extLst>
          </p:cNvPr>
          <p:cNvSpPr/>
          <p:nvPr/>
        </p:nvSpPr>
        <p:spPr>
          <a:xfrm>
            <a:off x="10680519" y="6154546"/>
            <a:ext cx="1511481" cy="441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B1270739-08BC-41D6-AFA3-2A6DCA081F5A}"/>
              </a:ext>
            </a:extLst>
          </p:cNvPr>
          <p:cNvSpPr txBox="1"/>
          <p:nvPr/>
        </p:nvSpPr>
        <p:spPr>
          <a:xfrm>
            <a:off x="3048000" y="3275112"/>
            <a:ext cx="6096000" cy="307777"/>
          </a:xfrm>
          <a:prstGeom prst="rect">
            <a:avLst/>
          </a:prstGeom>
          <a:noFill/>
        </p:spPr>
        <p:txBody>
          <a:bodyPr wrap="square">
            <a:spAutoFit/>
          </a:bodyPr>
          <a:lstStyle/>
          <a:p>
            <a:endParaRPr lang="en-IN" dirty="0"/>
          </a:p>
        </p:txBody>
      </p:sp>
      <p:sp>
        <p:nvSpPr>
          <p:cNvPr id="17" name="TextBox 16">
            <a:extLst>
              <a:ext uri="{FF2B5EF4-FFF2-40B4-BE49-F238E27FC236}">
                <a16:creationId xmlns:a16="http://schemas.microsoft.com/office/drawing/2014/main" id="{4648846D-202E-4245-8F7A-05AC1D7CCF2D}"/>
              </a:ext>
            </a:extLst>
          </p:cNvPr>
          <p:cNvSpPr txBox="1"/>
          <p:nvPr/>
        </p:nvSpPr>
        <p:spPr>
          <a:xfrm>
            <a:off x="1964988" y="1745013"/>
            <a:ext cx="4173165" cy="4327215"/>
          </a:xfrm>
          <a:prstGeom prst="rect">
            <a:avLst/>
          </a:prstGeom>
          <a:noFill/>
        </p:spPr>
        <p:txBody>
          <a:bodyPr wrap="square">
            <a:spAutoFit/>
          </a:bodyPr>
          <a:lstStyle/>
          <a:p>
            <a:pPr marL="285750" indent="-285750">
              <a:buFont typeface="Arial" panose="020B0604020202020204" pitchFamily="34" charset="0"/>
              <a:buChar char="•"/>
            </a:pPr>
            <a:r>
              <a:rPr lang="en-GB" sz="1800" dirty="0">
                <a:effectLst/>
                <a:latin typeface="Poppins" panose="020B0604020202020204" charset="0"/>
                <a:cs typeface="Poppins" panose="020B0604020202020204" charset="0"/>
              </a:rPr>
              <a:t>Import Libraries</a:t>
            </a:r>
          </a:p>
          <a:p>
            <a:pPr marL="285750" indent="-285750">
              <a:buFont typeface="Arial" panose="020B0604020202020204" pitchFamily="34" charset="0"/>
              <a:buChar char="•"/>
            </a:pPr>
            <a:endParaRPr lang="en-GB" sz="1800" dirty="0">
              <a:latin typeface="Poppins" panose="020B0604020202020204" charset="0"/>
              <a:cs typeface="Poppins" panose="020B0604020202020204" charset="0"/>
            </a:endParaRPr>
          </a:p>
          <a:p>
            <a:pPr marL="285750" indent="-285750">
              <a:buFont typeface="Arial" panose="020B0604020202020204" pitchFamily="34" charset="0"/>
              <a:buChar char="•"/>
            </a:pPr>
            <a:r>
              <a:rPr lang="en-GB" sz="1800" dirty="0">
                <a:effectLst/>
                <a:latin typeface="Poppins" panose="020B0604020202020204" charset="0"/>
                <a:cs typeface="Poppins" panose="020B0604020202020204" charset="0"/>
              </a:rPr>
              <a:t>Load Data</a:t>
            </a:r>
          </a:p>
          <a:p>
            <a:pPr marL="285750" indent="-285750">
              <a:buFont typeface="Arial" panose="020B0604020202020204" pitchFamily="34" charset="0"/>
              <a:buChar char="•"/>
            </a:pPr>
            <a:endParaRPr lang="en-GB" sz="1800" dirty="0">
              <a:effectLst/>
              <a:latin typeface="Poppins" panose="020B0604020202020204" charset="0"/>
              <a:cs typeface="Poppins" panose="020B0604020202020204" charset="0"/>
            </a:endParaRPr>
          </a:p>
          <a:p>
            <a:pPr marL="285750" indent="-285750">
              <a:buFont typeface="Arial" panose="020B0604020202020204" pitchFamily="34" charset="0"/>
              <a:buChar char="•"/>
            </a:pPr>
            <a:r>
              <a:rPr lang="en-GB" sz="1800" dirty="0">
                <a:effectLst/>
                <a:latin typeface="Poppins" panose="020B0604020202020204" charset="0"/>
                <a:cs typeface="Poppins" panose="020B0604020202020204" charset="0"/>
              </a:rPr>
              <a:t>Initial Exploration</a:t>
            </a:r>
          </a:p>
          <a:p>
            <a:pPr marL="285750" indent="-285750">
              <a:buFont typeface="Arial" panose="020B0604020202020204" pitchFamily="34" charset="0"/>
              <a:buChar char="•"/>
            </a:pPr>
            <a:endParaRPr lang="en-GB" sz="1800" dirty="0">
              <a:effectLst/>
              <a:latin typeface="Poppins" panose="020B0604020202020204" charset="0"/>
              <a:cs typeface="Poppins" panose="020B0604020202020204" charset="0"/>
            </a:endParaRPr>
          </a:p>
          <a:p>
            <a:pPr marL="285750" indent="-285750">
              <a:buFont typeface="Arial" panose="020B0604020202020204" pitchFamily="34" charset="0"/>
              <a:buChar char="•"/>
            </a:pPr>
            <a:r>
              <a:rPr lang="en-GB" sz="1800" dirty="0">
                <a:effectLst/>
                <a:latin typeface="Poppins" panose="020B0604020202020204" charset="0"/>
                <a:cs typeface="Poppins" panose="020B0604020202020204" charset="0"/>
              </a:rPr>
              <a:t>Pre-processing &amp; Cleaning</a:t>
            </a:r>
          </a:p>
          <a:p>
            <a:pPr marL="285750" indent="-285750">
              <a:buFont typeface="Arial" panose="020B0604020202020204" pitchFamily="34" charset="0"/>
              <a:buChar char="•"/>
            </a:pPr>
            <a:endParaRPr lang="en-GB" sz="1800" dirty="0">
              <a:latin typeface="Poppins" panose="020B0604020202020204" charset="0"/>
              <a:cs typeface="Poppins" panose="020B0604020202020204" charset="0"/>
            </a:endParaRPr>
          </a:p>
          <a:p>
            <a:pPr marL="285750" indent="-285750">
              <a:buFont typeface="Arial" panose="020B0604020202020204" pitchFamily="34" charset="0"/>
              <a:buChar char="•"/>
            </a:pPr>
            <a:r>
              <a:rPr lang="en-GB" sz="1800" dirty="0">
                <a:effectLst/>
                <a:latin typeface="Poppins" panose="020B0604020202020204" charset="0"/>
                <a:cs typeface="Poppins" panose="020B0604020202020204" charset="0"/>
              </a:rPr>
              <a:t>Feature Engineering</a:t>
            </a:r>
          </a:p>
          <a:p>
            <a:pPr marL="285750" indent="-285750">
              <a:buFont typeface="Arial" panose="020B0604020202020204" pitchFamily="34" charset="0"/>
              <a:buChar char="•"/>
            </a:pPr>
            <a:endParaRPr lang="en-GB" sz="1800" dirty="0">
              <a:effectLst/>
              <a:latin typeface="Poppins" panose="020B0604020202020204" charset="0"/>
              <a:cs typeface="Poppins" panose="020B0604020202020204" charset="0"/>
            </a:endParaRPr>
          </a:p>
          <a:p>
            <a:pPr marL="285750" indent="-285750">
              <a:buFont typeface="Arial" panose="020B0604020202020204" pitchFamily="34" charset="0"/>
              <a:buChar char="•"/>
            </a:pPr>
            <a:r>
              <a:rPr lang="en-GB" sz="1800" dirty="0">
                <a:effectLst/>
                <a:latin typeface="Poppins" panose="020B0604020202020204" charset="0"/>
                <a:cs typeface="Poppins" panose="020B0604020202020204" charset="0"/>
              </a:rPr>
              <a:t>EDA &amp; Visualization</a:t>
            </a:r>
          </a:p>
          <a:p>
            <a:pPr marL="285750" indent="-285750">
              <a:buFont typeface="Arial" panose="020B0604020202020204" pitchFamily="34" charset="0"/>
              <a:buChar char="•"/>
            </a:pPr>
            <a:endParaRPr lang="en-GB" sz="1800" dirty="0">
              <a:effectLst/>
              <a:latin typeface="Poppins" panose="020B0604020202020204" charset="0"/>
              <a:cs typeface="Poppins" panose="020B0604020202020204" charset="0"/>
            </a:endParaRPr>
          </a:p>
          <a:p>
            <a:pPr marL="285750" indent="-285750">
              <a:buFont typeface="Arial" panose="020B0604020202020204" pitchFamily="34" charset="0"/>
              <a:buChar char="•"/>
            </a:pPr>
            <a:r>
              <a:rPr lang="en-GB" sz="1800" dirty="0">
                <a:effectLst/>
                <a:latin typeface="Poppins" panose="020B0604020202020204" charset="0"/>
                <a:cs typeface="Poppins" panose="020B0604020202020204" charset="0"/>
              </a:rPr>
              <a:t>Key Insights</a:t>
            </a:r>
          </a:p>
          <a:p>
            <a:pPr marL="285750" indent="-285750">
              <a:buFont typeface="Arial" panose="020B0604020202020204" pitchFamily="34" charset="0"/>
              <a:buChar char="•"/>
            </a:pPr>
            <a:endParaRPr lang="en-GB" sz="1800" dirty="0">
              <a:effectLst/>
              <a:latin typeface="Poppins" panose="020B0604020202020204" charset="0"/>
              <a:cs typeface="Poppins" panose="020B0604020202020204" charset="0"/>
            </a:endParaRPr>
          </a:p>
          <a:p>
            <a:pPr marL="285750" indent="-285750">
              <a:buFont typeface="Arial" panose="020B0604020202020204" pitchFamily="34" charset="0"/>
              <a:buChar char="•"/>
            </a:pPr>
            <a:r>
              <a:rPr lang="en-GB" sz="1800" dirty="0">
                <a:effectLst/>
                <a:latin typeface="Poppins" panose="020B0604020202020204" charset="0"/>
                <a:cs typeface="Poppins" panose="020B0604020202020204" charset="0"/>
              </a:rPr>
              <a:t>Recommendations</a:t>
            </a:r>
            <a:endParaRPr lang="en-IN" sz="1800" dirty="0">
              <a:latin typeface="Poppins" panose="020B0604020202020204" charset="0"/>
              <a:cs typeface="Poppins" panose="020B0604020202020204" charset="0"/>
            </a:endParaRPr>
          </a:p>
        </p:txBody>
      </p:sp>
      <p:sp>
        <p:nvSpPr>
          <p:cNvPr id="13" name="Google Shape;147;p2">
            <a:extLst>
              <a:ext uri="{FF2B5EF4-FFF2-40B4-BE49-F238E27FC236}">
                <a16:creationId xmlns:a16="http://schemas.microsoft.com/office/drawing/2014/main" id="{BF34FB7D-0F60-49E3-91BC-CB2D4866555D}"/>
              </a:ext>
            </a:extLst>
          </p:cNvPr>
          <p:cNvSpPr txBox="1">
            <a:spLocks/>
          </p:cNvSpPr>
          <p:nvPr/>
        </p:nvSpPr>
        <p:spPr>
          <a:xfrm>
            <a:off x="463043" y="421813"/>
            <a:ext cx="10014457" cy="492443"/>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sz="3200" dirty="0">
                <a:solidFill>
                  <a:schemeClr val="tx1">
                    <a:lumMod val="75000"/>
                    <a:lumOff val="25000"/>
                  </a:schemeClr>
                </a:solidFill>
                <a:latin typeface="Poppins" panose="020B0604020202020204" charset="0"/>
                <a:cs typeface="Poppins" panose="020B0604020202020204" charset="0"/>
              </a:rPr>
              <a:t>EDA: Step‑by‑Step Process</a:t>
            </a:r>
            <a:endParaRPr lang="en-US" sz="3200" dirty="0">
              <a:solidFill>
                <a:schemeClr val="tx1">
                  <a:lumMod val="75000"/>
                  <a:lumOff val="25000"/>
                </a:schemeClr>
              </a:solidFill>
            </a:endParaRPr>
          </a:p>
        </p:txBody>
      </p:sp>
    </p:spTree>
    <p:extLst>
      <p:ext uri="{BB962C8B-B14F-4D97-AF65-F5344CB8AC3E}">
        <p14:creationId xmlns:p14="http://schemas.microsoft.com/office/powerpoint/2010/main" val="2670250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g21197e7cf6e_0_37"/>
          <p:cNvSpPr txBox="1">
            <a:spLocks noGrp="1"/>
          </p:cNvSpPr>
          <p:nvPr>
            <p:ph type="sldNum" idx="12"/>
          </p:nvPr>
        </p:nvSpPr>
        <p:spPr>
          <a:xfrm>
            <a:off x="382895" y="6306200"/>
            <a:ext cx="160200" cy="1386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13</a:t>
            </a:fld>
            <a:endParaRPr sz="900" b="0" i="0" u="none" strike="noStrike" cap="none" dirty="0">
              <a:solidFill>
                <a:srgbClr val="FFFFFF"/>
              </a:solidFill>
              <a:latin typeface="Poppins"/>
              <a:ea typeface="Poppins"/>
              <a:cs typeface="Poppins"/>
              <a:sym typeface="Poppins"/>
            </a:endParaRPr>
          </a:p>
        </p:txBody>
      </p:sp>
      <p:pic>
        <p:nvPicPr>
          <p:cNvPr id="198" name="Google Shape;198;g21197e7cf6e_0_37"/>
          <p:cNvPicPr preferRelativeResize="0"/>
          <p:nvPr/>
        </p:nvPicPr>
        <p:blipFill rotWithShape="1">
          <a:blip r:embed="rId3">
            <a:alphaModFix/>
          </a:blip>
          <a:srcRect/>
          <a:stretch/>
        </p:blipFill>
        <p:spPr>
          <a:xfrm>
            <a:off x="10680519" y="6258025"/>
            <a:ext cx="1165860" cy="234849"/>
          </a:xfrm>
          <a:prstGeom prst="rect">
            <a:avLst/>
          </a:prstGeom>
          <a:noFill/>
          <a:ln>
            <a:noFill/>
          </a:ln>
        </p:spPr>
      </p:pic>
      <p:pic>
        <p:nvPicPr>
          <p:cNvPr id="202" name="Google Shape;202;g21197e7cf6e_0_37"/>
          <p:cNvPicPr preferRelativeResize="0"/>
          <p:nvPr/>
        </p:nvPicPr>
        <p:blipFill rotWithShape="1">
          <a:blip r:embed="rId3">
            <a:alphaModFix/>
          </a:blip>
          <a:srcRect/>
          <a:stretch/>
        </p:blipFill>
        <p:spPr>
          <a:xfrm>
            <a:off x="10680519" y="6258025"/>
            <a:ext cx="1165860" cy="234849"/>
          </a:xfrm>
          <a:prstGeom prst="rect">
            <a:avLst/>
          </a:prstGeom>
          <a:noFill/>
          <a:ln>
            <a:noFill/>
          </a:ln>
        </p:spPr>
      </p:pic>
      <p:sp>
        <p:nvSpPr>
          <p:cNvPr id="4" name="Rectangle 3">
            <a:extLst>
              <a:ext uri="{FF2B5EF4-FFF2-40B4-BE49-F238E27FC236}">
                <a16:creationId xmlns:a16="http://schemas.microsoft.com/office/drawing/2014/main" id="{87B44CD5-92C3-4154-92CF-3B0B044CA17E}"/>
              </a:ext>
            </a:extLst>
          </p:cNvPr>
          <p:cNvSpPr/>
          <p:nvPr/>
        </p:nvSpPr>
        <p:spPr>
          <a:xfrm>
            <a:off x="5029200" y="6258025"/>
            <a:ext cx="2217906" cy="2348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210C64C4-D133-419F-9503-04E3CCA88496}"/>
              </a:ext>
            </a:extLst>
          </p:cNvPr>
          <p:cNvSpPr/>
          <p:nvPr/>
        </p:nvSpPr>
        <p:spPr>
          <a:xfrm>
            <a:off x="10680519" y="6154546"/>
            <a:ext cx="1511481" cy="441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B1270739-08BC-41D6-AFA3-2A6DCA081F5A}"/>
              </a:ext>
            </a:extLst>
          </p:cNvPr>
          <p:cNvSpPr txBox="1"/>
          <p:nvPr/>
        </p:nvSpPr>
        <p:spPr>
          <a:xfrm>
            <a:off x="3048000" y="3275112"/>
            <a:ext cx="6096000" cy="307777"/>
          </a:xfrm>
          <a:prstGeom prst="rect">
            <a:avLst/>
          </a:prstGeom>
          <a:noFill/>
        </p:spPr>
        <p:txBody>
          <a:bodyPr wrap="square">
            <a:spAutoFit/>
          </a:bodyPr>
          <a:lstStyle/>
          <a:p>
            <a:endParaRPr lang="en-IN" dirty="0"/>
          </a:p>
        </p:txBody>
      </p:sp>
      <p:sp>
        <p:nvSpPr>
          <p:cNvPr id="17" name="TextBox 16">
            <a:extLst>
              <a:ext uri="{FF2B5EF4-FFF2-40B4-BE49-F238E27FC236}">
                <a16:creationId xmlns:a16="http://schemas.microsoft.com/office/drawing/2014/main" id="{4648846D-202E-4245-8F7A-05AC1D7CCF2D}"/>
              </a:ext>
            </a:extLst>
          </p:cNvPr>
          <p:cNvSpPr txBox="1"/>
          <p:nvPr/>
        </p:nvSpPr>
        <p:spPr>
          <a:xfrm>
            <a:off x="2042809" y="2280033"/>
            <a:ext cx="7733489" cy="3293209"/>
          </a:xfrm>
          <a:prstGeom prst="rect">
            <a:avLst/>
          </a:prstGeom>
          <a:noFill/>
        </p:spPr>
        <p:txBody>
          <a:bodyPr wrap="square">
            <a:spAutoFit/>
          </a:bodyPr>
          <a:lstStyle/>
          <a:p>
            <a:pPr marL="285750" indent="-285750">
              <a:buFont typeface="Arial" panose="020B0604020202020204" pitchFamily="34" charset="0"/>
              <a:buChar char="•"/>
            </a:pPr>
            <a:r>
              <a:rPr lang="en-IN" sz="1600" dirty="0">
                <a:effectLst/>
              </a:rPr>
              <a:t>Set header row for state – region table</a:t>
            </a:r>
            <a:br>
              <a:rPr lang="en-IN" sz="1600" dirty="0">
                <a:effectLst/>
              </a:rPr>
            </a:br>
            <a:endParaRPr lang="en-IN" sz="1600" dirty="0">
              <a:effectLst/>
            </a:endParaRPr>
          </a:p>
          <a:p>
            <a:pPr marL="285750" indent="-285750">
              <a:buFont typeface="Arial" panose="020B0604020202020204" pitchFamily="34" charset="0"/>
              <a:buChar char="•"/>
            </a:pPr>
            <a:r>
              <a:rPr lang="en-IN" sz="1600" dirty="0">
                <a:effectLst/>
              </a:rPr>
              <a:t>Merge Sales, Customers, Products, Regions, State–Region &amp; Budgets tables</a:t>
            </a:r>
            <a:br>
              <a:rPr lang="en-IN" sz="1600" dirty="0">
                <a:effectLst/>
              </a:rPr>
            </a:br>
            <a:endParaRPr lang="en-IN" sz="1600" dirty="0">
              <a:effectLst/>
            </a:endParaRPr>
          </a:p>
          <a:p>
            <a:pPr marL="285750" indent="-285750">
              <a:buFont typeface="Arial" panose="020B0604020202020204" pitchFamily="34" charset="0"/>
              <a:buChar char="•"/>
            </a:pPr>
            <a:r>
              <a:rPr lang="en-IN" sz="1600" dirty="0">
                <a:effectLst/>
              </a:rPr>
              <a:t>Drop redundant columns</a:t>
            </a:r>
            <a:br>
              <a:rPr lang="en-IN" sz="1600" dirty="0">
                <a:effectLst/>
              </a:rPr>
            </a:br>
            <a:endParaRPr lang="en-IN" sz="1600" dirty="0">
              <a:effectLst/>
            </a:endParaRPr>
          </a:p>
          <a:p>
            <a:pPr marL="285750" indent="-285750">
              <a:buFont typeface="Arial" panose="020B0604020202020204" pitchFamily="34" charset="0"/>
              <a:buChar char="•"/>
            </a:pPr>
            <a:r>
              <a:rPr lang="en-IN" sz="1600" dirty="0">
                <a:effectLst/>
              </a:rPr>
              <a:t>Standardize column names to lowercase</a:t>
            </a:r>
            <a:br>
              <a:rPr lang="en-IN" sz="1600" dirty="0">
                <a:effectLst/>
              </a:rPr>
            </a:br>
            <a:endParaRPr lang="en-IN" sz="1600" dirty="0">
              <a:effectLst/>
            </a:endParaRPr>
          </a:p>
          <a:p>
            <a:pPr marL="285750" indent="-285750">
              <a:buFont typeface="Arial" panose="020B0604020202020204" pitchFamily="34" charset="0"/>
              <a:buChar char="•"/>
            </a:pPr>
            <a:r>
              <a:rPr lang="en-IN" sz="1600" dirty="0">
                <a:effectLst/>
              </a:rPr>
              <a:t>Select key columns that are used for that analysis</a:t>
            </a:r>
            <a:br>
              <a:rPr lang="en-IN" sz="1600" dirty="0">
                <a:effectLst/>
              </a:rPr>
            </a:br>
            <a:endParaRPr lang="en-IN" sz="1600" dirty="0">
              <a:effectLst/>
            </a:endParaRPr>
          </a:p>
          <a:p>
            <a:pPr marL="285750" indent="-285750">
              <a:buFont typeface="Arial" panose="020B0604020202020204" pitchFamily="34" charset="0"/>
              <a:buChar char="•"/>
            </a:pPr>
            <a:r>
              <a:rPr lang="en-IN" sz="1600" dirty="0">
                <a:effectLst/>
              </a:rPr>
              <a:t>Rename columns to more sensible names</a:t>
            </a:r>
            <a:br>
              <a:rPr lang="en-IN" sz="1600" dirty="0">
                <a:effectLst/>
              </a:rPr>
            </a:br>
            <a:endParaRPr lang="en-IN" sz="1600" dirty="0">
              <a:effectLst/>
            </a:endParaRPr>
          </a:p>
          <a:p>
            <a:pPr marL="285750" indent="-285750">
              <a:buFont typeface="Arial" panose="020B0604020202020204" pitchFamily="34" charset="0"/>
              <a:buChar char="•"/>
            </a:pPr>
            <a:r>
              <a:rPr lang="en-IN" sz="1600" dirty="0"/>
              <a:t>Create</a:t>
            </a:r>
            <a:r>
              <a:rPr lang="en-IN" sz="1600" dirty="0">
                <a:effectLst/>
              </a:rPr>
              <a:t> profit and profit_margin_pct columns</a:t>
            </a:r>
          </a:p>
        </p:txBody>
      </p:sp>
      <p:sp>
        <p:nvSpPr>
          <p:cNvPr id="3" name="TextBox 2">
            <a:extLst>
              <a:ext uri="{FF2B5EF4-FFF2-40B4-BE49-F238E27FC236}">
                <a16:creationId xmlns:a16="http://schemas.microsoft.com/office/drawing/2014/main" id="{D11DD7E1-D735-401F-B218-8ED3B48C65A2}"/>
              </a:ext>
            </a:extLst>
          </p:cNvPr>
          <p:cNvSpPr txBox="1"/>
          <p:nvPr/>
        </p:nvSpPr>
        <p:spPr>
          <a:xfrm>
            <a:off x="1583954" y="5797685"/>
            <a:ext cx="9816863" cy="338554"/>
          </a:xfrm>
          <a:prstGeom prst="rect">
            <a:avLst/>
          </a:prstGeom>
          <a:noFill/>
        </p:spPr>
        <p:txBody>
          <a:bodyPr wrap="square" rtlCol="0">
            <a:spAutoFit/>
          </a:bodyPr>
          <a:lstStyle/>
          <a:p>
            <a:r>
              <a:rPr lang="en-GB" sz="1600" i="1" dirty="0"/>
              <a:t>✅ Note: No missing values or duplicate rows were found in the dataset</a:t>
            </a:r>
            <a:endParaRPr lang="en-IN" sz="1600" i="1" dirty="0"/>
          </a:p>
        </p:txBody>
      </p:sp>
      <p:sp>
        <p:nvSpPr>
          <p:cNvPr id="7" name="TextBox 6">
            <a:extLst>
              <a:ext uri="{FF2B5EF4-FFF2-40B4-BE49-F238E27FC236}">
                <a16:creationId xmlns:a16="http://schemas.microsoft.com/office/drawing/2014/main" id="{591D0D7A-30A2-4E0A-9555-F4FA0E347005}"/>
              </a:ext>
            </a:extLst>
          </p:cNvPr>
          <p:cNvSpPr txBox="1"/>
          <p:nvPr/>
        </p:nvSpPr>
        <p:spPr>
          <a:xfrm>
            <a:off x="1226950" y="1374198"/>
            <a:ext cx="6020156" cy="338554"/>
          </a:xfrm>
          <a:prstGeom prst="rect">
            <a:avLst/>
          </a:prstGeom>
          <a:noFill/>
        </p:spPr>
        <p:txBody>
          <a:bodyPr wrap="square" rtlCol="0">
            <a:spAutoFit/>
          </a:bodyPr>
          <a:lstStyle/>
          <a:p>
            <a:r>
              <a:rPr lang="en-GB" sz="1600" dirty="0"/>
              <a:t>The necessary steps applied to prepare this dataset for analysis</a:t>
            </a:r>
            <a:r>
              <a:rPr lang="en-GB" sz="1600" b="1" dirty="0"/>
              <a:t>.</a:t>
            </a:r>
            <a:endParaRPr lang="en-IN" sz="1600" b="1" dirty="0"/>
          </a:p>
        </p:txBody>
      </p:sp>
      <p:sp>
        <p:nvSpPr>
          <p:cNvPr id="19" name="TextBox 18">
            <a:extLst>
              <a:ext uri="{FF2B5EF4-FFF2-40B4-BE49-F238E27FC236}">
                <a16:creationId xmlns:a16="http://schemas.microsoft.com/office/drawing/2014/main" id="{CE5C3447-D9FC-4784-B547-776ABE921A38}"/>
              </a:ext>
            </a:extLst>
          </p:cNvPr>
          <p:cNvSpPr txBox="1"/>
          <p:nvPr/>
        </p:nvSpPr>
        <p:spPr>
          <a:xfrm>
            <a:off x="3047189" y="3275112"/>
            <a:ext cx="6094378" cy="307777"/>
          </a:xfrm>
          <a:prstGeom prst="rect">
            <a:avLst/>
          </a:prstGeom>
          <a:noFill/>
        </p:spPr>
        <p:txBody>
          <a:bodyPr wrap="square">
            <a:spAutoFit/>
          </a:bodyPr>
          <a:lstStyle/>
          <a:p>
            <a:endParaRPr lang="en-IN" dirty="0"/>
          </a:p>
        </p:txBody>
      </p:sp>
      <p:sp>
        <p:nvSpPr>
          <p:cNvPr id="18" name="Google Shape;147;p2">
            <a:extLst>
              <a:ext uri="{FF2B5EF4-FFF2-40B4-BE49-F238E27FC236}">
                <a16:creationId xmlns:a16="http://schemas.microsoft.com/office/drawing/2014/main" id="{164D8012-48E1-47CE-B8A2-61048138E9C1}"/>
              </a:ext>
            </a:extLst>
          </p:cNvPr>
          <p:cNvSpPr txBox="1">
            <a:spLocks/>
          </p:cNvSpPr>
          <p:nvPr/>
        </p:nvSpPr>
        <p:spPr>
          <a:xfrm>
            <a:off x="463043" y="421813"/>
            <a:ext cx="10014457" cy="492443"/>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sz="3200" dirty="0">
                <a:solidFill>
                  <a:schemeClr val="tx1">
                    <a:lumMod val="75000"/>
                    <a:lumOff val="25000"/>
                  </a:schemeClr>
                </a:solidFill>
                <a:latin typeface="Poppins" panose="020B0604020202020204" charset="0"/>
                <a:cs typeface="Poppins" panose="020B0604020202020204" charset="0"/>
              </a:rPr>
              <a:t>Pre-processing &amp; Feature Engineering </a:t>
            </a:r>
            <a:endParaRPr lang="en-US" sz="3200" dirty="0">
              <a:solidFill>
                <a:schemeClr val="tx1">
                  <a:lumMod val="75000"/>
                  <a:lumOff val="25000"/>
                </a:schemeClr>
              </a:solidFill>
            </a:endParaRPr>
          </a:p>
        </p:txBody>
      </p:sp>
    </p:spTree>
    <p:extLst>
      <p:ext uri="{BB962C8B-B14F-4D97-AF65-F5344CB8AC3E}">
        <p14:creationId xmlns:p14="http://schemas.microsoft.com/office/powerpoint/2010/main" val="138405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g21197e7cf6e_0_37"/>
          <p:cNvSpPr txBox="1">
            <a:spLocks noGrp="1"/>
          </p:cNvSpPr>
          <p:nvPr>
            <p:ph type="sldNum" idx="12"/>
          </p:nvPr>
        </p:nvSpPr>
        <p:spPr>
          <a:xfrm>
            <a:off x="382895" y="6306200"/>
            <a:ext cx="160200" cy="1386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14</a:t>
            </a:fld>
            <a:endParaRPr sz="900" b="0" i="0" u="none" strike="noStrike" cap="none" dirty="0">
              <a:solidFill>
                <a:srgbClr val="FFFFFF"/>
              </a:solidFill>
              <a:latin typeface="Poppins"/>
              <a:ea typeface="Poppins"/>
              <a:cs typeface="Poppins"/>
              <a:sym typeface="Poppins"/>
            </a:endParaRPr>
          </a:p>
        </p:txBody>
      </p:sp>
      <p:pic>
        <p:nvPicPr>
          <p:cNvPr id="198" name="Google Shape;198;g21197e7cf6e_0_37"/>
          <p:cNvPicPr preferRelativeResize="0"/>
          <p:nvPr/>
        </p:nvPicPr>
        <p:blipFill rotWithShape="1">
          <a:blip r:embed="rId3">
            <a:alphaModFix/>
          </a:blip>
          <a:srcRect/>
          <a:stretch/>
        </p:blipFill>
        <p:spPr>
          <a:xfrm>
            <a:off x="10680519" y="6258025"/>
            <a:ext cx="1165860" cy="234849"/>
          </a:xfrm>
          <a:prstGeom prst="rect">
            <a:avLst/>
          </a:prstGeom>
          <a:noFill/>
          <a:ln>
            <a:noFill/>
          </a:ln>
        </p:spPr>
      </p:pic>
      <p:pic>
        <p:nvPicPr>
          <p:cNvPr id="202" name="Google Shape;202;g21197e7cf6e_0_37"/>
          <p:cNvPicPr preferRelativeResize="0"/>
          <p:nvPr/>
        </p:nvPicPr>
        <p:blipFill rotWithShape="1">
          <a:blip r:embed="rId3">
            <a:alphaModFix/>
          </a:blip>
          <a:srcRect/>
          <a:stretch/>
        </p:blipFill>
        <p:spPr>
          <a:xfrm>
            <a:off x="10680519" y="6258025"/>
            <a:ext cx="1165860" cy="234849"/>
          </a:xfrm>
          <a:prstGeom prst="rect">
            <a:avLst/>
          </a:prstGeom>
          <a:noFill/>
          <a:ln>
            <a:noFill/>
          </a:ln>
        </p:spPr>
      </p:pic>
      <p:sp>
        <p:nvSpPr>
          <p:cNvPr id="4" name="Rectangle 3">
            <a:extLst>
              <a:ext uri="{FF2B5EF4-FFF2-40B4-BE49-F238E27FC236}">
                <a16:creationId xmlns:a16="http://schemas.microsoft.com/office/drawing/2014/main" id="{87B44CD5-92C3-4154-92CF-3B0B044CA17E}"/>
              </a:ext>
            </a:extLst>
          </p:cNvPr>
          <p:cNvSpPr/>
          <p:nvPr/>
        </p:nvSpPr>
        <p:spPr>
          <a:xfrm>
            <a:off x="5029200" y="6258025"/>
            <a:ext cx="2217906" cy="2348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210C64C4-D133-419F-9503-04E3CCA88496}"/>
              </a:ext>
            </a:extLst>
          </p:cNvPr>
          <p:cNvSpPr/>
          <p:nvPr/>
        </p:nvSpPr>
        <p:spPr>
          <a:xfrm>
            <a:off x="10680519" y="6154546"/>
            <a:ext cx="1511481" cy="441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B1270739-08BC-41D6-AFA3-2A6DCA081F5A}"/>
              </a:ext>
            </a:extLst>
          </p:cNvPr>
          <p:cNvSpPr txBox="1"/>
          <p:nvPr/>
        </p:nvSpPr>
        <p:spPr>
          <a:xfrm>
            <a:off x="3048000" y="3275112"/>
            <a:ext cx="6096000" cy="307777"/>
          </a:xfrm>
          <a:prstGeom prst="rect">
            <a:avLst/>
          </a:prstGeom>
          <a:noFill/>
        </p:spPr>
        <p:txBody>
          <a:bodyPr wrap="square">
            <a:spAutoFit/>
          </a:bodyPr>
          <a:lstStyle/>
          <a:p>
            <a:endParaRPr lang="en-IN" dirty="0"/>
          </a:p>
        </p:txBody>
      </p:sp>
      <p:sp>
        <p:nvSpPr>
          <p:cNvPr id="19" name="TextBox 18">
            <a:extLst>
              <a:ext uri="{FF2B5EF4-FFF2-40B4-BE49-F238E27FC236}">
                <a16:creationId xmlns:a16="http://schemas.microsoft.com/office/drawing/2014/main" id="{CE5C3447-D9FC-4784-B547-776ABE921A38}"/>
              </a:ext>
            </a:extLst>
          </p:cNvPr>
          <p:cNvSpPr txBox="1"/>
          <p:nvPr/>
        </p:nvSpPr>
        <p:spPr>
          <a:xfrm>
            <a:off x="3047189" y="3275112"/>
            <a:ext cx="6094378" cy="307777"/>
          </a:xfrm>
          <a:prstGeom prst="rect">
            <a:avLst/>
          </a:prstGeom>
          <a:noFill/>
        </p:spPr>
        <p:txBody>
          <a:bodyPr wrap="square">
            <a:spAutoFit/>
          </a:bodyPr>
          <a:lstStyle/>
          <a:p>
            <a:endParaRPr lang="en-IN" dirty="0"/>
          </a:p>
        </p:txBody>
      </p:sp>
      <p:pic>
        <p:nvPicPr>
          <p:cNvPr id="5" name="Picture 4">
            <a:extLst>
              <a:ext uri="{FF2B5EF4-FFF2-40B4-BE49-F238E27FC236}">
                <a16:creationId xmlns:a16="http://schemas.microsoft.com/office/drawing/2014/main" id="{CAC7916F-C962-4BB7-BE29-E790E41601C6}"/>
              </a:ext>
            </a:extLst>
          </p:cNvPr>
          <p:cNvPicPr>
            <a:picLocks noChangeAspect="1"/>
          </p:cNvPicPr>
          <p:nvPr/>
        </p:nvPicPr>
        <p:blipFill>
          <a:blip r:embed="rId4"/>
          <a:stretch>
            <a:fillRect/>
          </a:stretch>
        </p:blipFill>
        <p:spPr>
          <a:xfrm>
            <a:off x="115905" y="1944080"/>
            <a:ext cx="11945566" cy="1484920"/>
          </a:xfrm>
          <a:prstGeom prst="rect">
            <a:avLst/>
          </a:prstGeom>
        </p:spPr>
      </p:pic>
      <p:sp>
        <p:nvSpPr>
          <p:cNvPr id="6" name="TextBox 5">
            <a:extLst>
              <a:ext uri="{FF2B5EF4-FFF2-40B4-BE49-F238E27FC236}">
                <a16:creationId xmlns:a16="http://schemas.microsoft.com/office/drawing/2014/main" id="{0A627856-E5B0-45A8-9BC7-DEE02FEFB7BE}"/>
              </a:ext>
            </a:extLst>
          </p:cNvPr>
          <p:cNvSpPr txBox="1"/>
          <p:nvPr/>
        </p:nvSpPr>
        <p:spPr>
          <a:xfrm>
            <a:off x="1507786" y="4124529"/>
            <a:ext cx="9756843" cy="2554545"/>
          </a:xfrm>
          <a:prstGeom prst="rect">
            <a:avLst/>
          </a:prstGeom>
          <a:noFill/>
        </p:spPr>
        <p:txBody>
          <a:bodyPr wrap="square" rtlCol="0">
            <a:spAutoFit/>
          </a:bodyPr>
          <a:lstStyle/>
          <a:p>
            <a:r>
              <a:rPr lang="en-GB" sz="1600" dirty="0">
                <a:effectLst/>
                <a:latin typeface="Poppins" panose="020B0604020202020204" charset="0"/>
                <a:cs typeface="Poppins" panose="020B0604020202020204" charset="0"/>
              </a:rPr>
              <a:t>Identifiers: order_number, order_date, customer_name, channel, </a:t>
            </a:r>
            <a:r>
              <a:rPr lang="en-GB" sz="1600" dirty="0" err="1">
                <a:effectLst/>
                <a:latin typeface="Poppins" panose="020B0604020202020204" charset="0"/>
                <a:cs typeface="Poppins" panose="020B0604020202020204" charset="0"/>
              </a:rPr>
              <a:t>product_name</a:t>
            </a:r>
            <a:br>
              <a:rPr lang="en-GB" sz="1600" dirty="0">
                <a:effectLst/>
                <a:latin typeface="Poppins" panose="020B0604020202020204" charset="0"/>
                <a:cs typeface="Poppins" panose="020B0604020202020204" charset="0"/>
              </a:rPr>
            </a:br>
            <a:br>
              <a:rPr lang="en-GB" sz="1600" dirty="0">
                <a:effectLst/>
                <a:latin typeface="Poppins" panose="020B0604020202020204" charset="0"/>
                <a:cs typeface="Poppins" panose="020B0604020202020204" charset="0"/>
              </a:rPr>
            </a:br>
            <a:r>
              <a:rPr lang="en-GB" sz="1600" dirty="0">
                <a:effectLst/>
                <a:latin typeface="Poppins" panose="020B0604020202020204" charset="0"/>
                <a:cs typeface="Poppins" panose="020B0604020202020204" charset="0"/>
              </a:rPr>
              <a:t>Financials: quantity, unit_price, revenue, cost, profit, </a:t>
            </a:r>
            <a:r>
              <a:rPr lang="en-GB" sz="1600" dirty="0" err="1">
                <a:effectLst/>
                <a:latin typeface="Poppins" panose="020B0604020202020204" charset="0"/>
                <a:cs typeface="Poppins" panose="020B0604020202020204" charset="0"/>
              </a:rPr>
              <a:t>profit_margin_pct</a:t>
            </a:r>
            <a:endParaRPr lang="en-GB" sz="1600" dirty="0">
              <a:effectLst/>
              <a:latin typeface="Poppins" panose="020B0604020202020204" charset="0"/>
              <a:cs typeface="Poppins" panose="020B0604020202020204" charset="0"/>
            </a:endParaRPr>
          </a:p>
          <a:p>
            <a:endParaRPr lang="en-GB" sz="1600" dirty="0">
              <a:effectLst/>
              <a:latin typeface="Poppins" panose="020B0604020202020204" charset="0"/>
              <a:cs typeface="Poppins" panose="020B0604020202020204" charset="0"/>
            </a:endParaRPr>
          </a:p>
          <a:p>
            <a:r>
              <a:rPr lang="en-GB" sz="1600" dirty="0">
                <a:latin typeface="Poppins" panose="020B0604020202020204" charset="0"/>
                <a:cs typeface="Poppins" panose="020B0604020202020204" charset="0"/>
              </a:rPr>
              <a:t>Calendar:  </a:t>
            </a:r>
            <a:r>
              <a:rPr lang="en-GB" sz="1600" dirty="0" err="1">
                <a:latin typeface="Poppins" panose="020B0604020202020204" charset="0"/>
                <a:cs typeface="Poppins" panose="020B0604020202020204" charset="0"/>
              </a:rPr>
              <a:t>order_month_name</a:t>
            </a:r>
            <a:r>
              <a:rPr lang="en-GB" sz="1600" dirty="0">
                <a:latin typeface="Poppins" panose="020B0604020202020204" charset="0"/>
                <a:cs typeface="Poppins" panose="020B0604020202020204" charset="0"/>
              </a:rPr>
              <a:t>, </a:t>
            </a:r>
            <a:r>
              <a:rPr lang="en-GB" sz="1600" dirty="0" err="1">
                <a:latin typeface="Poppins" panose="020B0604020202020204" charset="0"/>
                <a:cs typeface="Poppins" panose="020B0604020202020204" charset="0"/>
              </a:rPr>
              <a:t>order_month_no</a:t>
            </a:r>
            <a:r>
              <a:rPr lang="en-GB" sz="1600" dirty="0">
                <a:latin typeface="Poppins" panose="020B0604020202020204" charset="0"/>
                <a:cs typeface="Poppins" panose="020B0604020202020204" charset="0"/>
              </a:rPr>
              <a:t>, </a:t>
            </a:r>
            <a:r>
              <a:rPr lang="en-GB" sz="1600" dirty="0" err="1">
                <a:latin typeface="Poppins" panose="020B0604020202020204" charset="0"/>
                <a:cs typeface="Poppins" panose="020B0604020202020204" charset="0"/>
              </a:rPr>
              <a:t>order_month</a:t>
            </a:r>
            <a:endParaRPr lang="en-IN" sz="1600" dirty="0">
              <a:latin typeface="Poppins" panose="020B0604020202020204" charset="0"/>
              <a:cs typeface="Poppins" panose="020B0604020202020204" charset="0"/>
            </a:endParaRPr>
          </a:p>
          <a:p>
            <a:br>
              <a:rPr lang="en-GB" sz="1600" dirty="0">
                <a:effectLst/>
                <a:latin typeface="Poppins" panose="020B0604020202020204" charset="0"/>
                <a:cs typeface="Poppins" panose="020B0604020202020204" charset="0"/>
              </a:rPr>
            </a:br>
            <a:r>
              <a:rPr lang="en-GB" sz="1600" dirty="0">
                <a:effectLst/>
                <a:latin typeface="Poppins" panose="020B0604020202020204" charset="0"/>
                <a:cs typeface="Poppins" panose="020B0604020202020204" charset="0"/>
              </a:rPr>
              <a:t>Geography: state (code), </a:t>
            </a:r>
            <a:r>
              <a:rPr lang="en-GB" sz="1600" dirty="0" err="1">
                <a:effectLst/>
                <a:latin typeface="Poppins" panose="020B0604020202020204" charset="0"/>
                <a:cs typeface="Poppins" panose="020B0604020202020204" charset="0"/>
              </a:rPr>
              <a:t>state_name</a:t>
            </a:r>
            <a:r>
              <a:rPr lang="en-GB" sz="1600" dirty="0">
                <a:effectLst/>
                <a:latin typeface="Poppins" panose="020B0604020202020204" charset="0"/>
                <a:cs typeface="Poppins" panose="020B0604020202020204" charset="0"/>
              </a:rPr>
              <a:t>, </a:t>
            </a:r>
            <a:r>
              <a:rPr lang="en-GB" sz="1600" dirty="0" err="1">
                <a:effectLst/>
                <a:latin typeface="Poppins" panose="020B0604020202020204" charset="0"/>
                <a:cs typeface="Poppins" panose="020B0604020202020204" charset="0"/>
              </a:rPr>
              <a:t>us_region</a:t>
            </a:r>
            <a:r>
              <a:rPr lang="en-GB" sz="1600" dirty="0">
                <a:effectLst/>
                <a:latin typeface="Poppins" panose="020B0604020202020204" charset="0"/>
                <a:cs typeface="Poppins" panose="020B0604020202020204" charset="0"/>
              </a:rPr>
              <a:t>, </a:t>
            </a:r>
            <a:r>
              <a:rPr lang="en-GB" sz="1600" dirty="0" err="1">
                <a:effectLst/>
                <a:latin typeface="Poppins" panose="020B0604020202020204" charset="0"/>
                <a:cs typeface="Poppins" panose="020B0604020202020204" charset="0"/>
              </a:rPr>
              <a:t>lat</a:t>
            </a:r>
            <a:r>
              <a:rPr lang="en-GB" sz="1600" dirty="0">
                <a:effectLst/>
                <a:latin typeface="Poppins" panose="020B0604020202020204" charset="0"/>
                <a:cs typeface="Poppins" panose="020B0604020202020204" charset="0"/>
              </a:rPr>
              <a:t>, </a:t>
            </a:r>
            <a:r>
              <a:rPr lang="en-GB" sz="1600" dirty="0" err="1">
                <a:effectLst/>
                <a:latin typeface="Poppins" panose="020B0604020202020204" charset="0"/>
                <a:cs typeface="Poppins" panose="020B0604020202020204" charset="0"/>
              </a:rPr>
              <a:t>lon</a:t>
            </a:r>
            <a:br>
              <a:rPr lang="en-GB" sz="1600" dirty="0">
                <a:effectLst/>
                <a:latin typeface="Poppins" panose="020B0604020202020204" charset="0"/>
                <a:cs typeface="Poppins" panose="020B0604020202020204" charset="0"/>
              </a:rPr>
            </a:br>
            <a:br>
              <a:rPr lang="en-GB" sz="1600" dirty="0">
                <a:effectLst/>
                <a:latin typeface="Poppins" panose="020B0604020202020204" charset="0"/>
                <a:cs typeface="Poppins" panose="020B0604020202020204" charset="0"/>
              </a:rPr>
            </a:br>
            <a:r>
              <a:rPr lang="en-GB" sz="1600" dirty="0">
                <a:effectLst/>
                <a:latin typeface="Poppins" panose="020B0604020202020204" charset="0"/>
                <a:cs typeface="Poppins" panose="020B0604020202020204" charset="0"/>
              </a:rPr>
              <a:t>Planning: budget (2017)</a:t>
            </a:r>
          </a:p>
          <a:p>
            <a:endParaRPr lang="en-GB" sz="1600" dirty="0">
              <a:latin typeface="Poppins" panose="020B0604020202020204" charset="0"/>
              <a:cs typeface="Poppins" panose="020B0604020202020204" charset="0"/>
            </a:endParaRPr>
          </a:p>
        </p:txBody>
      </p:sp>
      <p:sp>
        <p:nvSpPr>
          <p:cNvPr id="12" name="Google Shape;147;p2">
            <a:extLst>
              <a:ext uri="{FF2B5EF4-FFF2-40B4-BE49-F238E27FC236}">
                <a16:creationId xmlns:a16="http://schemas.microsoft.com/office/drawing/2014/main" id="{E3929227-E3EB-4B33-86BC-AAE4BD37EC3D}"/>
              </a:ext>
            </a:extLst>
          </p:cNvPr>
          <p:cNvSpPr txBox="1">
            <a:spLocks/>
          </p:cNvSpPr>
          <p:nvPr/>
        </p:nvSpPr>
        <p:spPr>
          <a:xfrm>
            <a:off x="463043" y="421813"/>
            <a:ext cx="10014457" cy="492443"/>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sz="3200" dirty="0">
                <a:solidFill>
                  <a:schemeClr val="tx1">
                    <a:lumMod val="75000"/>
                    <a:lumOff val="25000"/>
                  </a:schemeClr>
                </a:solidFill>
              </a:rPr>
              <a:t>Final Dataset Structure – Ready for Analysis</a:t>
            </a:r>
            <a:endParaRPr lang="en-US" sz="3200" dirty="0">
              <a:solidFill>
                <a:schemeClr val="tx1">
                  <a:lumMod val="75000"/>
                  <a:lumOff val="25000"/>
                </a:schemeClr>
              </a:solidFill>
            </a:endParaRPr>
          </a:p>
        </p:txBody>
      </p:sp>
    </p:spTree>
    <p:extLst>
      <p:ext uri="{BB962C8B-B14F-4D97-AF65-F5344CB8AC3E}">
        <p14:creationId xmlns:p14="http://schemas.microsoft.com/office/powerpoint/2010/main" val="1255263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1FA1A-02C2-4C6D-A16B-13F24F22D3E0}"/>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156828C3-08D2-4495-9E40-EB1FE544F4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8" y="-406400"/>
            <a:ext cx="12204916" cy="7345680"/>
          </a:xfrm>
          <a:prstGeom prst="rect">
            <a:avLst/>
          </a:prstGeom>
        </p:spPr>
      </p:pic>
      <p:sp>
        <p:nvSpPr>
          <p:cNvPr id="4" name="Rectangle 3">
            <a:extLst>
              <a:ext uri="{FF2B5EF4-FFF2-40B4-BE49-F238E27FC236}">
                <a16:creationId xmlns:a16="http://schemas.microsoft.com/office/drawing/2014/main" id="{4F470771-7ABD-4715-B48D-3E9EA42E166C}"/>
              </a:ext>
            </a:extLst>
          </p:cNvPr>
          <p:cNvSpPr/>
          <p:nvPr/>
        </p:nvSpPr>
        <p:spPr>
          <a:xfrm>
            <a:off x="0" y="3255962"/>
            <a:ext cx="6685280" cy="2113280"/>
          </a:xfrm>
          <a:prstGeom prst="rect">
            <a:avLst/>
          </a:prstGeom>
          <a:solidFill>
            <a:schemeClr val="lt1">
              <a:alpha val="65000"/>
            </a:schemeClr>
          </a:solidFill>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IN" sz="3600" b="1" dirty="0">
                <a:solidFill>
                  <a:srgbClr val="138907"/>
                </a:solidFill>
              </a:rPr>
              <a:t>Charts and Insights </a:t>
            </a:r>
          </a:p>
        </p:txBody>
      </p:sp>
      <p:pic>
        <p:nvPicPr>
          <p:cNvPr id="5" name="Google Shape;162;p7">
            <a:extLst>
              <a:ext uri="{FF2B5EF4-FFF2-40B4-BE49-F238E27FC236}">
                <a16:creationId xmlns:a16="http://schemas.microsoft.com/office/drawing/2014/main" id="{958901F1-FC26-468D-A315-2FB8CFA5F789}"/>
              </a:ext>
            </a:extLst>
          </p:cNvPr>
          <p:cNvPicPr preferRelativeResize="0"/>
          <p:nvPr/>
        </p:nvPicPr>
        <p:blipFill rotWithShape="1">
          <a:blip r:embed="rId3">
            <a:alphaModFix/>
          </a:blip>
          <a:srcRect/>
          <a:stretch/>
        </p:blipFill>
        <p:spPr>
          <a:xfrm>
            <a:off x="508000" y="3988711"/>
            <a:ext cx="777240" cy="647782"/>
          </a:xfrm>
          <a:prstGeom prst="rect">
            <a:avLst/>
          </a:prstGeom>
          <a:noFill/>
          <a:ln>
            <a:noFill/>
          </a:ln>
        </p:spPr>
      </p:pic>
    </p:spTree>
    <p:extLst>
      <p:ext uri="{BB962C8B-B14F-4D97-AF65-F5344CB8AC3E}">
        <p14:creationId xmlns:p14="http://schemas.microsoft.com/office/powerpoint/2010/main" val="900672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21197e7cf6e_0_97"/>
          <p:cNvSpPr/>
          <p:nvPr/>
        </p:nvSpPr>
        <p:spPr>
          <a:xfrm>
            <a:off x="1463643" y="4922754"/>
            <a:ext cx="8180047" cy="1889760"/>
          </a:xfrm>
          <a:prstGeom prst="rect">
            <a:avLst/>
          </a:prstGeom>
          <a:solidFill>
            <a:schemeClr val="lt1"/>
          </a:solidFill>
          <a:ln>
            <a:noFill/>
          </a:ln>
        </p:spPr>
        <p:txBody>
          <a:bodyPr spcFirstLastPara="1" wrap="square" lIns="91425" tIns="45700" rIns="91425" bIns="45700" anchor="ctr" anchorCtr="0">
            <a:noAutofit/>
          </a:bodyPr>
          <a:lstStyle/>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Consistent sales cycle: $24M to $26M.</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Seasonal peaks: Late spring/early summer (May-June).</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Annual low: January.</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Notable outlier: Sharp revenue drop in early 2017.</a:t>
            </a:r>
            <a:endParaRPr sz="1600" b="0" i="0" u="none" strike="noStrike" cap="none" dirty="0">
              <a:solidFill>
                <a:schemeClr val="lt1"/>
              </a:solidFill>
              <a:latin typeface="Poppins" panose="020B0604020202020204" charset="0"/>
              <a:ea typeface="Poppins"/>
              <a:cs typeface="Poppins" panose="020B0604020202020204" charset="0"/>
              <a:sym typeface="Poppins"/>
            </a:endParaRPr>
          </a:p>
        </p:txBody>
      </p:sp>
      <p:sp>
        <p:nvSpPr>
          <p:cNvPr id="250" name="Google Shape;250;g21197e7cf6e_0_97"/>
          <p:cNvSpPr txBox="1">
            <a:spLocks noGrp="1"/>
          </p:cNvSpPr>
          <p:nvPr>
            <p:ph type="sldNum" idx="12"/>
          </p:nvPr>
        </p:nvSpPr>
        <p:spPr>
          <a:xfrm>
            <a:off x="382895" y="6306200"/>
            <a:ext cx="160200" cy="1386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16</a:t>
            </a:fld>
            <a:endParaRPr sz="900" b="0" i="0" u="none" strike="noStrike" cap="none">
              <a:solidFill>
                <a:srgbClr val="FFFFFF"/>
              </a:solidFill>
              <a:latin typeface="Poppins"/>
              <a:ea typeface="Poppins"/>
              <a:cs typeface="Poppins"/>
              <a:sym typeface="Poppins"/>
            </a:endParaRPr>
          </a:p>
        </p:txBody>
      </p:sp>
      <p:sp>
        <p:nvSpPr>
          <p:cNvPr id="253" name="Google Shape;253;g21197e7cf6e_0_97"/>
          <p:cNvSpPr txBox="1">
            <a:spLocks noGrp="1"/>
          </p:cNvSpPr>
          <p:nvPr>
            <p:ph type="sldNum" idx="12"/>
          </p:nvPr>
        </p:nvSpPr>
        <p:spPr>
          <a:xfrm>
            <a:off x="382895" y="6306200"/>
            <a:ext cx="160200" cy="1386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16</a:t>
            </a:fld>
            <a:endParaRPr sz="900" b="0" i="0" u="none" strike="noStrike" cap="none">
              <a:solidFill>
                <a:srgbClr val="FFFFFF"/>
              </a:solidFill>
              <a:latin typeface="Poppins"/>
              <a:ea typeface="Poppins"/>
              <a:cs typeface="Poppins"/>
              <a:sym typeface="Poppins"/>
            </a:endParaRPr>
          </a:p>
        </p:txBody>
      </p:sp>
      <p:sp>
        <p:nvSpPr>
          <p:cNvPr id="257" name="Google Shape;257;g21197e7cf6e_0_97"/>
          <p:cNvSpPr txBox="1">
            <a:spLocks noGrp="1"/>
          </p:cNvSpPr>
          <p:nvPr>
            <p:ph type="title"/>
          </p:nvPr>
        </p:nvSpPr>
        <p:spPr>
          <a:xfrm>
            <a:off x="291102" y="341099"/>
            <a:ext cx="7190196" cy="492443"/>
          </a:xfrm>
          <a:prstGeom prst="rect">
            <a:avLst/>
          </a:prstGeom>
          <a:solidFill>
            <a:srgbClr val="FFFFFF"/>
          </a:solid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800"/>
              <a:buNone/>
            </a:pPr>
            <a:r>
              <a:rPr lang="en-GB" sz="3200" b="0" dirty="0">
                <a:solidFill>
                  <a:schemeClr val="tx1">
                    <a:lumMod val="75000"/>
                    <a:lumOff val="25000"/>
                  </a:schemeClr>
                </a:solidFill>
                <a:effectLst/>
              </a:rPr>
              <a:t>Monthly Sales Trend Over Time</a:t>
            </a:r>
            <a:endParaRPr sz="3200" b="0" dirty="0">
              <a:solidFill>
                <a:schemeClr val="tx1">
                  <a:lumMod val="75000"/>
                  <a:lumOff val="25000"/>
                </a:schemeClr>
              </a:solidFill>
            </a:endParaRPr>
          </a:p>
        </p:txBody>
      </p:sp>
      <p:sp>
        <p:nvSpPr>
          <p:cNvPr id="4" name="Rectangle 3">
            <a:extLst>
              <a:ext uri="{FF2B5EF4-FFF2-40B4-BE49-F238E27FC236}">
                <a16:creationId xmlns:a16="http://schemas.microsoft.com/office/drawing/2014/main" id="{852F17B8-A48D-44D7-8FDB-8FC66B3BA812}"/>
              </a:ext>
            </a:extLst>
          </p:cNvPr>
          <p:cNvSpPr/>
          <p:nvPr/>
        </p:nvSpPr>
        <p:spPr>
          <a:xfrm>
            <a:off x="10564238" y="6157609"/>
            <a:ext cx="1488332" cy="534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grpSp>
        <p:nvGrpSpPr>
          <p:cNvPr id="14" name="Group 13">
            <a:extLst>
              <a:ext uri="{FF2B5EF4-FFF2-40B4-BE49-F238E27FC236}">
                <a16:creationId xmlns:a16="http://schemas.microsoft.com/office/drawing/2014/main" id="{0BFA7B0C-328D-4EDB-A17C-F54FE47FDD86}"/>
              </a:ext>
            </a:extLst>
          </p:cNvPr>
          <p:cNvGrpSpPr/>
          <p:nvPr/>
        </p:nvGrpSpPr>
        <p:grpSpPr>
          <a:xfrm>
            <a:off x="868601" y="4782662"/>
            <a:ext cx="1799684" cy="520496"/>
            <a:chOff x="4990288" y="1782720"/>
            <a:chExt cx="1799684" cy="520496"/>
          </a:xfrm>
        </p:grpSpPr>
        <p:pic>
          <p:nvPicPr>
            <p:cNvPr id="15" name="Picture 14">
              <a:extLst>
                <a:ext uri="{FF2B5EF4-FFF2-40B4-BE49-F238E27FC236}">
                  <a16:creationId xmlns:a16="http://schemas.microsoft.com/office/drawing/2014/main" id="{8F670F79-D2A8-476E-BD77-4EA32B290ABE}"/>
                </a:ext>
              </a:extLst>
            </p:cNvPr>
            <p:cNvPicPr>
              <a:picLocks noChangeAspect="1"/>
            </p:cNvPicPr>
            <p:nvPr/>
          </p:nvPicPr>
          <p:blipFill>
            <a:blip r:embed="rId3"/>
            <a:stretch>
              <a:fillRect/>
            </a:stretch>
          </p:blipFill>
          <p:spPr>
            <a:xfrm>
              <a:off x="4990288" y="1782720"/>
              <a:ext cx="520496" cy="520496"/>
            </a:xfrm>
            <a:prstGeom prst="rect">
              <a:avLst/>
            </a:prstGeom>
          </p:spPr>
        </p:pic>
        <p:sp>
          <p:nvSpPr>
            <p:cNvPr id="16" name="TextBox 15">
              <a:extLst>
                <a:ext uri="{FF2B5EF4-FFF2-40B4-BE49-F238E27FC236}">
                  <a16:creationId xmlns:a16="http://schemas.microsoft.com/office/drawing/2014/main" id="{A3B312F8-AD4E-499D-B00F-38B7B90C6001}"/>
                </a:ext>
              </a:extLst>
            </p:cNvPr>
            <p:cNvSpPr txBox="1"/>
            <p:nvPr/>
          </p:nvSpPr>
          <p:spPr>
            <a:xfrm flipH="1">
              <a:off x="5510784" y="1858302"/>
              <a:ext cx="1279188" cy="369332"/>
            </a:xfrm>
            <a:prstGeom prst="rect">
              <a:avLst/>
            </a:prstGeom>
            <a:noFill/>
          </p:spPr>
          <p:txBody>
            <a:bodyPr wrap="square" rtlCol="0">
              <a:spAutoFit/>
            </a:bodyPr>
            <a:lstStyle/>
            <a:p>
              <a:r>
                <a:rPr lang="en-IN" sz="1800" b="1" dirty="0">
                  <a:solidFill>
                    <a:schemeClr val="tx1">
                      <a:lumMod val="50000"/>
                      <a:lumOff val="50000"/>
                    </a:schemeClr>
                  </a:solidFill>
                </a:rPr>
                <a:t>Insights</a:t>
              </a:r>
            </a:p>
          </p:txBody>
        </p:sp>
      </p:grpSp>
      <p:pic>
        <p:nvPicPr>
          <p:cNvPr id="5" name="Picture 4">
            <a:extLst>
              <a:ext uri="{FF2B5EF4-FFF2-40B4-BE49-F238E27FC236}">
                <a16:creationId xmlns:a16="http://schemas.microsoft.com/office/drawing/2014/main" id="{4BF7655B-A582-4E15-AFB0-68B09B2BDA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9681" y="1168401"/>
            <a:ext cx="9702800" cy="353867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21197e7cf6e_0_97"/>
          <p:cNvSpPr/>
          <p:nvPr/>
        </p:nvSpPr>
        <p:spPr>
          <a:xfrm>
            <a:off x="1531462" y="5291847"/>
            <a:ext cx="6535578" cy="1197475"/>
          </a:xfrm>
          <a:prstGeom prst="rect">
            <a:avLst/>
          </a:prstGeom>
          <a:solidFill>
            <a:schemeClr val="lt1"/>
          </a:solidFill>
          <a:ln>
            <a:noFill/>
          </a:ln>
        </p:spPr>
        <p:txBody>
          <a:bodyPr spcFirstLastPara="1" wrap="square" lIns="91425" tIns="45700" rIns="91425" bIns="45700" anchor="ctr" anchorCtr="0">
            <a:noAutofit/>
          </a:bodyPr>
          <a:lstStyle/>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Revenue leaders: Products 26 &amp; 25 dominate.</a:t>
            </a: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Mid-range: Products 5, 13, 14, 15 show similar revenue.</a:t>
            </a: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Bottom cluster: Products 1, 2, 3, 4 have the lowest revenue.</a:t>
            </a: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Strategy: Grow mid-tier, improve lower performers.</a:t>
            </a:r>
            <a:endParaRPr sz="1200" b="0" i="0" u="none" strike="noStrike" cap="none" dirty="0">
              <a:solidFill>
                <a:schemeClr val="lt1"/>
              </a:solidFill>
              <a:latin typeface="Poppins" panose="020B0604020202020204" charset="0"/>
              <a:ea typeface="Poppins"/>
              <a:cs typeface="Poppins" panose="020B0604020202020204" charset="0"/>
              <a:sym typeface="Poppins"/>
            </a:endParaRPr>
          </a:p>
        </p:txBody>
      </p:sp>
      <p:sp>
        <p:nvSpPr>
          <p:cNvPr id="250" name="Google Shape;250;g21197e7cf6e_0_97"/>
          <p:cNvSpPr txBox="1">
            <a:spLocks noGrp="1"/>
          </p:cNvSpPr>
          <p:nvPr>
            <p:ph type="sldNum" idx="12"/>
          </p:nvPr>
        </p:nvSpPr>
        <p:spPr>
          <a:xfrm>
            <a:off x="382895" y="6306200"/>
            <a:ext cx="160200" cy="1386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17</a:t>
            </a:fld>
            <a:endParaRPr sz="900" b="0" i="0" u="none" strike="noStrike" cap="none">
              <a:solidFill>
                <a:srgbClr val="FFFFFF"/>
              </a:solidFill>
              <a:latin typeface="Poppins"/>
              <a:ea typeface="Poppins"/>
              <a:cs typeface="Poppins"/>
              <a:sym typeface="Poppins"/>
            </a:endParaRPr>
          </a:p>
        </p:txBody>
      </p:sp>
      <p:sp>
        <p:nvSpPr>
          <p:cNvPr id="253" name="Google Shape;253;g21197e7cf6e_0_97"/>
          <p:cNvSpPr txBox="1">
            <a:spLocks noGrp="1"/>
          </p:cNvSpPr>
          <p:nvPr>
            <p:ph type="sldNum" idx="12"/>
          </p:nvPr>
        </p:nvSpPr>
        <p:spPr>
          <a:xfrm>
            <a:off x="382895" y="6306200"/>
            <a:ext cx="160200" cy="1386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17</a:t>
            </a:fld>
            <a:endParaRPr sz="900" b="0" i="0" u="none" strike="noStrike" cap="none" dirty="0">
              <a:solidFill>
                <a:srgbClr val="FFFFFF"/>
              </a:solidFill>
              <a:latin typeface="Poppins"/>
              <a:ea typeface="Poppins"/>
              <a:cs typeface="Poppins"/>
              <a:sym typeface="Poppins"/>
            </a:endParaRPr>
          </a:p>
        </p:txBody>
      </p:sp>
      <p:sp>
        <p:nvSpPr>
          <p:cNvPr id="4" name="Rectangle 3">
            <a:extLst>
              <a:ext uri="{FF2B5EF4-FFF2-40B4-BE49-F238E27FC236}">
                <a16:creationId xmlns:a16="http://schemas.microsoft.com/office/drawing/2014/main" id="{852F17B8-A48D-44D7-8FDB-8FC66B3BA812}"/>
              </a:ext>
            </a:extLst>
          </p:cNvPr>
          <p:cNvSpPr/>
          <p:nvPr/>
        </p:nvSpPr>
        <p:spPr>
          <a:xfrm>
            <a:off x="10564238" y="6157609"/>
            <a:ext cx="1488332" cy="534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grpSp>
        <p:nvGrpSpPr>
          <p:cNvPr id="10" name="Group 9">
            <a:extLst>
              <a:ext uri="{FF2B5EF4-FFF2-40B4-BE49-F238E27FC236}">
                <a16:creationId xmlns:a16="http://schemas.microsoft.com/office/drawing/2014/main" id="{6C4A5420-8C8C-4F8F-B704-5EE5DDE8C14D}"/>
              </a:ext>
            </a:extLst>
          </p:cNvPr>
          <p:cNvGrpSpPr/>
          <p:nvPr/>
        </p:nvGrpSpPr>
        <p:grpSpPr>
          <a:xfrm>
            <a:off x="1058368" y="4821788"/>
            <a:ext cx="1799684" cy="520496"/>
            <a:chOff x="4990288" y="1782720"/>
            <a:chExt cx="1799684" cy="520496"/>
          </a:xfrm>
        </p:grpSpPr>
        <p:pic>
          <p:nvPicPr>
            <p:cNvPr id="11" name="Picture 10">
              <a:extLst>
                <a:ext uri="{FF2B5EF4-FFF2-40B4-BE49-F238E27FC236}">
                  <a16:creationId xmlns:a16="http://schemas.microsoft.com/office/drawing/2014/main" id="{952E8B6A-003E-4213-8DB4-5E70B6781E7D}"/>
                </a:ext>
              </a:extLst>
            </p:cNvPr>
            <p:cNvPicPr>
              <a:picLocks noChangeAspect="1"/>
            </p:cNvPicPr>
            <p:nvPr/>
          </p:nvPicPr>
          <p:blipFill>
            <a:blip r:embed="rId3"/>
            <a:stretch>
              <a:fillRect/>
            </a:stretch>
          </p:blipFill>
          <p:spPr>
            <a:xfrm>
              <a:off x="4990288" y="1782720"/>
              <a:ext cx="520496" cy="520496"/>
            </a:xfrm>
            <a:prstGeom prst="rect">
              <a:avLst/>
            </a:prstGeom>
          </p:spPr>
        </p:pic>
        <p:sp>
          <p:nvSpPr>
            <p:cNvPr id="12" name="TextBox 11">
              <a:extLst>
                <a:ext uri="{FF2B5EF4-FFF2-40B4-BE49-F238E27FC236}">
                  <a16:creationId xmlns:a16="http://schemas.microsoft.com/office/drawing/2014/main" id="{E85487F4-40E9-4739-9FE1-7936AE5A2DA8}"/>
                </a:ext>
              </a:extLst>
            </p:cNvPr>
            <p:cNvSpPr txBox="1"/>
            <p:nvPr/>
          </p:nvSpPr>
          <p:spPr>
            <a:xfrm flipH="1">
              <a:off x="5510784" y="1858302"/>
              <a:ext cx="1279188" cy="369332"/>
            </a:xfrm>
            <a:prstGeom prst="rect">
              <a:avLst/>
            </a:prstGeom>
            <a:noFill/>
          </p:spPr>
          <p:txBody>
            <a:bodyPr wrap="square" rtlCol="0">
              <a:spAutoFit/>
            </a:bodyPr>
            <a:lstStyle/>
            <a:p>
              <a:r>
                <a:rPr lang="en-IN" sz="1800" b="1" dirty="0">
                  <a:solidFill>
                    <a:schemeClr val="tx1">
                      <a:lumMod val="50000"/>
                      <a:lumOff val="50000"/>
                    </a:schemeClr>
                  </a:solidFill>
                </a:rPr>
                <a:t>Insights</a:t>
              </a:r>
            </a:p>
          </p:txBody>
        </p:sp>
      </p:grpSp>
      <p:sp>
        <p:nvSpPr>
          <p:cNvPr id="14" name="Google Shape;257;g21197e7cf6e_0_97">
            <a:extLst>
              <a:ext uri="{FF2B5EF4-FFF2-40B4-BE49-F238E27FC236}">
                <a16:creationId xmlns:a16="http://schemas.microsoft.com/office/drawing/2014/main" id="{72C13FB2-91D7-42CC-9316-95D8F3B6DDDA}"/>
              </a:ext>
            </a:extLst>
          </p:cNvPr>
          <p:cNvSpPr txBox="1">
            <a:spLocks noGrp="1"/>
          </p:cNvSpPr>
          <p:nvPr>
            <p:ph type="title"/>
          </p:nvPr>
        </p:nvSpPr>
        <p:spPr>
          <a:xfrm>
            <a:off x="291102" y="361419"/>
            <a:ext cx="6062073" cy="492443"/>
          </a:xfrm>
          <a:prstGeom prst="rect">
            <a:avLst/>
          </a:prstGeom>
          <a:solidFill>
            <a:srgbClr val="FFFFFF"/>
          </a:solidFill>
          <a:ln>
            <a:noFill/>
          </a:ln>
        </p:spPr>
        <p:txBody>
          <a:bodyPr spcFirstLastPara="1" wrap="square" lIns="0" tIns="0" rIns="0" bIns="0" anchor="t" anchorCtr="0">
            <a:spAutoFit/>
          </a:bodyPr>
          <a:lstStyle/>
          <a:p>
            <a:r>
              <a:rPr lang="en-GB" sz="3200" b="0" dirty="0">
                <a:solidFill>
                  <a:schemeClr val="tx1">
                    <a:lumMod val="75000"/>
                    <a:lumOff val="25000"/>
                  </a:schemeClr>
                </a:solidFill>
                <a:effectLst/>
              </a:rPr>
              <a:t>Top 10 Products by Revenue</a:t>
            </a:r>
            <a:endParaRPr lang="en-GB" sz="3200" b="0" dirty="0">
              <a:solidFill>
                <a:schemeClr val="tx1">
                  <a:lumMod val="75000"/>
                  <a:lumOff val="25000"/>
                </a:schemeClr>
              </a:solidFill>
            </a:endParaRPr>
          </a:p>
        </p:txBody>
      </p:sp>
      <p:pic>
        <p:nvPicPr>
          <p:cNvPr id="3" name="Picture 2">
            <a:extLst>
              <a:ext uri="{FF2B5EF4-FFF2-40B4-BE49-F238E27FC236}">
                <a16:creationId xmlns:a16="http://schemas.microsoft.com/office/drawing/2014/main" id="{268B1600-6CE7-4F90-99A4-6D48779BC9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1462" y="1279415"/>
            <a:ext cx="9602170" cy="3542374"/>
          </a:xfrm>
          <a:prstGeom prst="rect">
            <a:avLst/>
          </a:prstGeom>
        </p:spPr>
      </p:pic>
    </p:spTree>
    <p:extLst>
      <p:ext uri="{BB962C8B-B14F-4D97-AF65-F5344CB8AC3E}">
        <p14:creationId xmlns:p14="http://schemas.microsoft.com/office/powerpoint/2010/main" val="1635480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50" name="Google Shape;250;g21197e7cf6e_0_97"/>
          <p:cNvSpPr txBox="1">
            <a:spLocks noGrp="1"/>
          </p:cNvSpPr>
          <p:nvPr>
            <p:ph type="sldNum" idx="12"/>
          </p:nvPr>
        </p:nvSpPr>
        <p:spPr>
          <a:xfrm>
            <a:off x="382895" y="6306200"/>
            <a:ext cx="160200" cy="1386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18</a:t>
            </a:fld>
            <a:endParaRPr sz="900" b="0" i="0" u="none" strike="noStrike" cap="none">
              <a:solidFill>
                <a:srgbClr val="FFFFFF"/>
              </a:solidFill>
              <a:latin typeface="Poppins"/>
              <a:ea typeface="Poppins"/>
              <a:cs typeface="Poppins"/>
              <a:sym typeface="Poppins"/>
            </a:endParaRPr>
          </a:p>
        </p:txBody>
      </p:sp>
      <p:sp>
        <p:nvSpPr>
          <p:cNvPr id="253" name="Google Shape;253;g21197e7cf6e_0_97"/>
          <p:cNvSpPr txBox="1">
            <a:spLocks noGrp="1"/>
          </p:cNvSpPr>
          <p:nvPr>
            <p:ph type="sldNum" idx="12"/>
          </p:nvPr>
        </p:nvSpPr>
        <p:spPr>
          <a:xfrm>
            <a:off x="382895" y="6306200"/>
            <a:ext cx="160200" cy="1386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18</a:t>
            </a:fld>
            <a:endParaRPr sz="900" b="0" i="0" u="none" strike="noStrike" cap="none">
              <a:solidFill>
                <a:srgbClr val="FFFFFF"/>
              </a:solidFill>
              <a:latin typeface="Poppins"/>
              <a:ea typeface="Poppins"/>
              <a:cs typeface="Poppins"/>
              <a:sym typeface="Poppins"/>
            </a:endParaRPr>
          </a:p>
        </p:txBody>
      </p:sp>
      <p:sp>
        <p:nvSpPr>
          <p:cNvPr id="4" name="Rectangle 3">
            <a:extLst>
              <a:ext uri="{FF2B5EF4-FFF2-40B4-BE49-F238E27FC236}">
                <a16:creationId xmlns:a16="http://schemas.microsoft.com/office/drawing/2014/main" id="{852F17B8-A48D-44D7-8FDB-8FC66B3BA812}"/>
              </a:ext>
            </a:extLst>
          </p:cNvPr>
          <p:cNvSpPr/>
          <p:nvPr/>
        </p:nvSpPr>
        <p:spPr>
          <a:xfrm>
            <a:off x="10564238" y="6157609"/>
            <a:ext cx="1488332" cy="534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pic>
        <p:nvPicPr>
          <p:cNvPr id="3" name="Picture 2">
            <a:extLst>
              <a:ext uri="{FF2B5EF4-FFF2-40B4-BE49-F238E27FC236}">
                <a16:creationId xmlns:a16="http://schemas.microsoft.com/office/drawing/2014/main" id="{D32C3C71-EB36-4C49-B4BF-0C00E1AB4CAB}"/>
              </a:ext>
            </a:extLst>
          </p:cNvPr>
          <p:cNvPicPr>
            <a:picLocks noChangeAspect="1"/>
          </p:cNvPicPr>
          <p:nvPr/>
        </p:nvPicPr>
        <p:blipFill>
          <a:blip r:embed="rId3"/>
          <a:srcRect/>
          <a:stretch/>
        </p:blipFill>
        <p:spPr>
          <a:xfrm>
            <a:off x="1809378" y="1231056"/>
            <a:ext cx="8573243" cy="3685587"/>
          </a:xfrm>
          <a:prstGeom prst="rect">
            <a:avLst/>
          </a:prstGeom>
        </p:spPr>
      </p:pic>
      <p:sp>
        <p:nvSpPr>
          <p:cNvPr id="10" name="Google Shape;249;g21197e7cf6e_0_97">
            <a:extLst>
              <a:ext uri="{FF2B5EF4-FFF2-40B4-BE49-F238E27FC236}">
                <a16:creationId xmlns:a16="http://schemas.microsoft.com/office/drawing/2014/main" id="{57BB1715-3ADB-4068-9B75-EBCA1DB2EA7B}"/>
              </a:ext>
            </a:extLst>
          </p:cNvPr>
          <p:cNvSpPr/>
          <p:nvPr/>
        </p:nvSpPr>
        <p:spPr>
          <a:xfrm>
            <a:off x="1809378" y="5260845"/>
            <a:ext cx="8851159" cy="1292752"/>
          </a:xfrm>
          <a:prstGeom prst="rect">
            <a:avLst/>
          </a:prstGeom>
          <a:solidFill>
            <a:schemeClr val="lt1"/>
          </a:solidFill>
          <a:ln>
            <a:noFill/>
          </a:ln>
        </p:spPr>
        <p:txBody>
          <a:bodyPr spcFirstLastPara="1" wrap="square" lIns="91425" tIns="45700" rIns="91425" bIns="45700" anchor="ctr" anchorCtr="0">
            <a:noAutofit/>
          </a:bodyPr>
          <a:lstStyle/>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Top: Products 18 &amp; 28 lead at ~$8.1–8.4K.</a:t>
            </a: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Next tier: Products 5, 11, 12 &amp; 26 at ~$7.5–7.8K.</a:t>
            </a: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Entry‑level: Products 1, 4, 16 &amp; 21 around $7.3K.</a:t>
            </a: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Takeaway: Top 10 all exceed $7.3K—consistent high margins.</a:t>
            </a:r>
          </a:p>
        </p:txBody>
      </p:sp>
      <p:grpSp>
        <p:nvGrpSpPr>
          <p:cNvPr id="11" name="Group 10">
            <a:extLst>
              <a:ext uri="{FF2B5EF4-FFF2-40B4-BE49-F238E27FC236}">
                <a16:creationId xmlns:a16="http://schemas.microsoft.com/office/drawing/2014/main" id="{B20E552C-11EE-4342-A082-27C9FCCA2AAB}"/>
              </a:ext>
            </a:extLst>
          </p:cNvPr>
          <p:cNvGrpSpPr/>
          <p:nvPr/>
        </p:nvGrpSpPr>
        <p:grpSpPr>
          <a:xfrm>
            <a:off x="1281888" y="4805223"/>
            <a:ext cx="1766112" cy="520496"/>
            <a:chOff x="4990288" y="1782720"/>
            <a:chExt cx="1799684" cy="520496"/>
          </a:xfrm>
        </p:grpSpPr>
        <p:pic>
          <p:nvPicPr>
            <p:cNvPr id="12" name="Picture 11">
              <a:extLst>
                <a:ext uri="{FF2B5EF4-FFF2-40B4-BE49-F238E27FC236}">
                  <a16:creationId xmlns:a16="http://schemas.microsoft.com/office/drawing/2014/main" id="{B0BD83AB-F894-4738-A6D1-2BC07DD393BF}"/>
                </a:ext>
              </a:extLst>
            </p:cNvPr>
            <p:cNvPicPr>
              <a:picLocks noChangeAspect="1"/>
            </p:cNvPicPr>
            <p:nvPr/>
          </p:nvPicPr>
          <p:blipFill>
            <a:blip r:embed="rId4"/>
            <a:stretch>
              <a:fillRect/>
            </a:stretch>
          </p:blipFill>
          <p:spPr>
            <a:xfrm>
              <a:off x="4990288" y="1782720"/>
              <a:ext cx="520496" cy="520496"/>
            </a:xfrm>
            <a:prstGeom prst="rect">
              <a:avLst/>
            </a:prstGeom>
          </p:spPr>
        </p:pic>
        <p:sp>
          <p:nvSpPr>
            <p:cNvPr id="13" name="TextBox 12">
              <a:extLst>
                <a:ext uri="{FF2B5EF4-FFF2-40B4-BE49-F238E27FC236}">
                  <a16:creationId xmlns:a16="http://schemas.microsoft.com/office/drawing/2014/main" id="{E4E577FF-B6E4-4310-85D7-17A077CCBC83}"/>
                </a:ext>
              </a:extLst>
            </p:cNvPr>
            <p:cNvSpPr txBox="1"/>
            <p:nvPr/>
          </p:nvSpPr>
          <p:spPr>
            <a:xfrm flipH="1">
              <a:off x="5510784" y="1858302"/>
              <a:ext cx="1279188" cy="369332"/>
            </a:xfrm>
            <a:prstGeom prst="rect">
              <a:avLst/>
            </a:prstGeom>
            <a:noFill/>
          </p:spPr>
          <p:txBody>
            <a:bodyPr wrap="square" rtlCol="0">
              <a:spAutoFit/>
            </a:bodyPr>
            <a:lstStyle/>
            <a:p>
              <a:r>
                <a:rPr lang="en-IN" sz="1800" b="1" dirty="0">
                  <a:solidFill>
                    <a:schemeClr val="tx1">
                      <a:lumMod val="50000"/>
                      <a:lumOff val="50000"/>
                    </a:schemeClr>
                  </a:solidFill>
                </a:rPr>
                <a:t>Insights</a:t>
              </a:r>
            </a:p>
          </p:txBody>
        </p:sp>
      </p:grpSp>
      <p:sp>
        <p:nvSpPr>
          <p:cNvPr id="14" name="Google Shape;257;g21197e7cf6e_0_97">
            <a:extLst>
              <a:ext uri="{FF2B5EF4-FFF2-40B4-BE49-F238E27FC236}">
                <a16:creationId xmlns:a16="http://schemas.microsoft.com/office/drawing/2014/main" id="{533FE142-A9BF-4047-853C-12E359056733}"/>
              </a:ext>
            </a:extLst>
          </p:cNvPr>
          <p:cNvSpPr txBox="1">
            <a:spLocks/>
          </p:cNvSpPr>
          <p:nvPr/>
        </p:nvSpPr>
        <p:spPr>
          <a:xfrm>
            <a:off x="291102" y="361419"/>
            <a:ext cx="8573243" cy="492443"/>
          </a:xfrm>
          <a:prstGeom prst="rect">
            <a:avLst/>
          </a:prstGeom>
          <a:solidFill>
            <a:srgbClr val="FFFFFF"/>
          </a:solid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sz="3200" b="0" dirty="0">
                <a:solidFill>
                  <a:schemeClr val="tx1">
                    <a:lumMod val="75000"/>
                    <a:lumOff val="25000"/>
                  </a:schemeClr>
                </a:solidFill>
              </a:rPr>
              <a:t>Top 10 Products by Average Profit Margin</a:t>
            </a:r>
          </a:p>
        </p:txBody>
      </p:sp>
    </p:spTree>
    <p:extLst>
      <p:ext uri="{BB962C8B-B14F-4D97-AF65-F5344CB8AC3E}">
        <p14:creationId xmlns:p14="http://schemas.microsoft.com/office/powerpoint/2010/main" val="2342008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21197e7cf6e_0_97"/>
          <p:cNvSpPr/>
          <p:nvPr/>
        </p:nvSpPr>
        <p:spPr>
          <a:xfrm>
            <a:off x="4990288" y="2130357"/>
            <a:ext cx="6653719" cy="2937754"/>
          </a:xfrm>
          <a:prstGeom prst="rect">
            <a:avLst/>
          </a:prstGeom>
          <a:solidFill>
            <a:schemeClr val="lt1"/>
          </a:solidFill>
          <a:ln>
            <a:noFill/>
          </a:ln>
        </p:spPr>
        <p:txBody>
          <a:bodyPr spcFirstLastPara="1" wrap="square" lIns="91425" tIns="45700" rIns="91425" bIns="45700" anchor="ctr" anchorCtr="0">
            <a:noAutofit/>
          </a:bodyPr>
          <a:lstStyle/>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Wholesale dominates: Generates the majority of total sales at 54.1%.</a:t>
            </a:r>
          </a:p>
          <a:p>
            <a:pPr marR="0" lvl="0" rtl="0">
              <a:lnSpc>
                <a:spcPct val="100000"/>
              </a:lnSpc>
              <a:spcBef>
                <a:spcPts val="0"/>
              </a:spcBef>
              <a:spcAft>
                <a:spcPts val="0"/>
              </a:spcAft>
              <a:buClr>
                <a:srgbClr val="000000"/>
              </a:buClr>
              <a:buSzPts val="1800"/>
            </a:pPr>
            <a:endParaRPr lang="en-GB" sz="1600" dirty="0">
              <a:latin typeface="Poppins" panose="020B0604020202020204" charset="0"/>
              <a:cs typeface="Poppins" panose="020B0604020202020204" charset="0"/>
            </a:endParaRP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Distributor is significant: Contributes a substantial 31.3% to total sales.</a:t>
            </a:r>
          </a:p>
          <a:p>
            <a:pPr marR="0" lvl="0" rtl="0">
              <a:lnSpc>
                <a:spcPct val="100000"/>
              </a:lnSpc>
              <a:spcBef>
                <a:spcPts val="0"/>
              </a:spcBef>
              <a:spcAft>
                <a:spcPts val="0"/>
              </a:spcAft>
              <a:buClr>
                <a:srgbClr val="000000"/>
              </a:buClr>
              <a:buSzPts val="1800"/>
            </a:pPr>
            <a:endParaRPr lang="en-GB" sz="1600" dirty="0">
              <a:latin typeface="Poppins" panose="020B0604020202020204" charset="0"/>
              <a:cs typeface="Poppins" panose="020B0604020202020204" charset="0"/>
            </a:endParaRP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Export is a smaller portion: Accounts for 14.6% of the total sales.</a:t>
            </a:r>
            <a:endParaRPr lang="en-GB" sz="1600" b="0" i="0" u="none" strike="noStrike" cap="none" dirty="0">
              <a:solidFill>
                <a:schemeClr val="lt1"/>
              </a:solidFill>
              <a:latin typeface="Poppins" panose="020B0604020202020204" charset="0"/>
              <a:ea typeface="Poppins"/>
              <a:cs typeface="Poppins" panose="020B0604020202020204" charset="0"/>
              <a:sym typeface="Poppins"/>
            </a:endParaRPr>
          </a:p>
        </p:txBody>
      </p:sp>
      <p:sp>
        <p:nvSpPr>
          <p:cNvPr id="250" name="Google Shape;250;g21197e7cf6e_0_97"/>
          <p:cNvSpPr txBox="1">
            <a:spLocks noGrp="1"/>
          </p:cNvSpPr>
          <p:nvPr>
            <p:ph type="sldNum" idx="12"/>
          </p:nvPr>
        </p:nvSpPr>
        <p:spPr>
          <a:xfrm>
            <a:off x="382895" y="6306200"/>
            <a:ext cx="160200" cy="1386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19</a:t>
            </a:fld>
            <a:endParaRPr sz="900" b="0" i="0" u="none" strike="noStrike" cap="none">
              <a:solidFill>
                <a:srgbClr val="FFFFFF"/>
              </a:solidFill>
              <a:latin typeface="Poppins"/>
              <a:ea typeface="Poppins"/>
              <a:cs typeface="Poppins"/>
              <a:sym typeface="Poppins"/>
            </a:endParaRPr>
          </a:p>
        </p:txBody>
      </p:sp>
      <p:sp>
        <p:nvSpPr>
          <p:cNvPr id="253" name="Google Shape;253;g21197e7cf6e_0_97"/>
          <p:cNvSpPr txBox="1">
            <a:spLocks noGrp="1"/>
          </p:cNvSpPr>
          <p:nvPr>
            <p:ph type="sldNum" idx="12"/>
          </p:nvPr>
        </p:nvSpPr>
        <p:spPr>
          <a:xfrm>
            <a:off x="382895" y="6306200"/>
            <a:ext cx="160200" cy="1386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19</a:t>
            </a:fld>
            <a:endParaRPr sz="900" b="0" i="0" u="none" strike="noStrike" cap="none">
              <a:solidFill>
                <a:srgbClr val="FFFFFF"/>
              </a:solidFill>
              <a:latin typeface="Poppins"/>
              <a:ea typeface="Poppins"/>
              <a:cs typeface="Poppins"/>
              <a:sym typeface="Poppins"/>
            </a:endParaRPr>
          </a:p>
        </p:txBody>
      </p:sp>
      <p:sp>
        <p:nvSpPr>
          <p:cNvPr id="4" name="Rectangle 3">
            <a:extLst>
              <a:ext uri="{FF2B5EF4-FFF2-40B4-BE49-F238E27FC236}">
                <a16:creationId xmlns:a16="http://schemas.microsoft.com/office/drawing/2014/main" id="{852F17B8-A48D-44D7-8FDB-8FC66B3BA812}"/>
              </a:ext>
            </a:extLst>
          </p:cNvPr>
          <p:cNvSpPr/>
          <p:nvPr/>
        </p:nvSpPr>
        <p:spPr>
          <a:xfrm>
            <a:off x="10564238" y="6157609"/>
            <a:ext cx="1488332" cy="534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pic>
        <p:nvPicPr>
          <p:cNvPr id="5" name="Picture 4">
            <a:extLst>
              <a:ext uri="{FF2B5EF4-FFF2-40B4-BE49-F238E27FC236}">
                <a16:creationId xmlns:a16="http://schemas.microsoft.com/office/drawing/2014/main" id="{EC3277D3-4E46-4752-87EE-C557D939AAE3}"/>
              </a:ext>
            </a:extLst>
          </p:cNvPr>
          <p:cNvPicPr>
            <a:picLocks noChangeAspect="1"/>
          </p:cNvPicPr>
          <p:nvPr/>
        </p:nvPicPr>
        <p:blipFill>
          <a:blip r:embed="rId3"/>
          <a:stretch>
            <a:fillRect/>
          </a:stretch>
        </p:blipFill>
        <p:spPr>
          <a:xfrm>
            <a:off x="1100202" y="1782720"/>
            <a:ext cx="3607984" cy="3495323"/>
          </a:xfrm>
          <a:prstGeom prst="rect">
            <a:avLst/>
          </a:prstGeom>
        </p:spPr>
      </p:pic>
      <p:sp>
        <p:nvSpPr>
          <p:cNvPr id="6" name="Rectangle 5">
            <a:extLst>
              <a:ext uri="{FF2B5EF4-FFF2-40B4-BE49-F238E27FC236}">
                <a16:creationId xmlns:a16="http://schemas.microsoft.com/office/drawing/2014/main" id="{60D155AF-041D-43B8-9DCA-E39F052B3129}"/>
              </a:ext>
            </a:extLst>
          </p:cNvPr>
          <p:cNvSpPr/>
          <p:nvPr/>
        </p:nvSpPr>
        <p:spPr>
          <a:xfrm>
            <a:off x="4941651" y="6089515"/>
            <a:ext cx="2558375" cy="6026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75A32C24-E9EC-4693-9074-693E478F1E3A}"/>
              </a:ext>
            </a:extLst>
          </p:cNvPr>
          <p:cNvGrpSpPr/>
          <p:nvPr/>
        </p:nvGrpSpPr>
        <p:grpSpPr>
          <a:xfrm>
            <a:off x="4990288" y="1782720"/>
            <a:ext cx="1799684" cy="520496"/>
            <a:chOff x="4990288" y="1782720"/>
            <a:chExt cx="1799684" cy="520496"/>
          </a:xfrm>
        </p:grpSpPr>
        <p:pic>
          <p:nvPicPr>
            <p:cNvPr id="11" name="Picture 10">
              <a:extLst>
                <a:ext uri="{FF2B5EF4-FFF2-40B4-BE49-F238E27FC236}">
                  <a16:creationId xmlns:a16="http://schemas.microsoft.com/office/drawing/2014/main" id="{9ABDAD06-6C59-43E4-AAB3-6AC01203165E}"/>
                </a:ext>
              </a:extLst>
            </p:cNvPr>
            <p:cNvPicPr>
              <a:picLocks noChangeAspect="1"/>
            </p:cNvPicPr>
            <p:nvPr/>
          </p:nvPicPr>
          <p:blipFill>
            <a:blip r:embed="rId4"/>
            <a:stretch>
              <a:fillRect/>
            </a:stretch>
          </p:blipFill>
          <p:spPr>
            <a:xfrm>
              <a:off x="4990288" y="1782720"/>
              <a:ext cx="520496" cy="520496"/>
            </a:xfrm>
            <a:prstGeom prst="rect">
              <a:avLst/>
            </a:prstGeom>
          </p:spPr>
        </p:pic>
        <p:sp>
          <p:nvSpPr>
            <p:cNvPr id="7" name="TextBox 6">
              <a:extLst>
                <a:ext uri="{FF2B5EF4-FFF2-40B4-BE49-F238E27FC236}">
                  <a16:creationId xmlns:a16="http://schemas.microsoft.com/office/drawing/2014/main" id="{B1B59B4E-EA7A-4C3D-9847-3CC57FA9A9E1}"/>
                </a:ext>
              </a:extLst>
            </p:cNvPr>
            <p:cNvSpPr txBox="1"/>
            <p:nvPr/>
          </p:nvSpPr>
          <p:spPr>
            <a:xfrm flipH="1">
              <a:off x="5510784" y="1858302"/>
              <a:ext cx="1279188" cy="369332"/>
            </a:xfrm>
            <a:prstGeom prst="rect">
              <a:avLst/>
            </a:prstGeom>
            <a:noFill/>
          </p:spPr>
          <p:txBody>
            <a:bodyPr wrap="square" rtlCol="0">
              <a:spAutoFit/>
            </a:bodyPr>
            <a:lstStyle/>
            <a:p>
              <a:r>
                <a:rPr lang="en-IN" sz="1800" b="1" dirty="0">
                  <a:solidFill>
                    <a:schemeClr val="tx1">
                      <a:lumMod val="50000"/>
                      <a:lumOff val="50000"/>
                    </a:schemeClr>
                  </a:solidFill>
                </a:rPr>
                <a:t>Insights</a:t>
              </a:r>
            </a:p>
          </p:txBody>
        </p:sp>
      </p:grpSp>
      <p:sp>
        <p:nvSpPr>
          <p:cNvPr id="12" name="Google Shape;257;g21197e7cf6e_0_97">
            <a:extLst>
              <a:ext uri="{FF2B5EF4-FFF2-40B4-BE49-F238E27FC236}">
                <a16:creationId xmlns:a16="http://schemas.microsoft.com/office/drawing/2014/main" id="{D5F37530-F693-4DEA-9195-52EBC3A2DFE9}"/>
              </a:ext>
            </a:extLst>
          </p:cNvPr>
          <p:cNvSpPr txBox="1">
            <a:spLocks/>
          </p:cNvSpPr>
          <p:nvPr/>
        </p:nvSpPr>
        <p:spPr>
          <a:xfrm>
            <a:off x="291102" y="361419"/>
            <a:ext cx="6062073" cy="492443"/>
          </a:xfrm>
          <a:prstGeom prst="rect">
            <a:avLst/>
          </a:prstGeom>
          <a:solidFill>
            <a:srgbClr val="FFFFFF"/>
          </a:solid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sz="3200" b="0" dirty="0">
                <a:solidFill>
                  <a:schemeClr val="tx1">
                    <a:lumMod val="75000"/>
                    <a:lumOff val="25000"/>
                  </a:schemeClr>
                </a:solidFill>
              </a:rPr>
              <a:t>Sales by Channel</a:t>
            </a:r>
          </a:p>
        </p:txBody>
      </p:sp>
    </p:spTree>
    <p:extLst>
      <p:ext uri="{BB962C8B-B14F-4D97-AF65-F5344CB8AC3E}">
        <p14:creationId xmlns:p14="http://schemas.microsoft.com/office/powerpoint/2010/main" val="1637791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16655B2-5D48-4948-9FCA-703E43182413}"/>
              </a:ext>
            </a:extLst>
          </p:cNvPr>
          <p:cNvSpPr txBox="1"/>
          <p:nvPr/>
        </p:nvSpPr>
        <p:spPr>
          <a:xfrm>
            <a:off x="619760" y="762000"/>
            <a:ext cx="11297920" cy="4708981"/>
          </a:xfrm>
          <a:prstGeom prst="rect">
            <a:avLst/>
          </a:prstGeom>
          <a:noFill/>
        </p:spPr>
        <p:txBody>
          <a:bodyPr wrap="square" rtlCol="0">
            <a:spAutoFit/>
          </a:bodyPr>
          <a:lstStyle/>
          <a:p>
            <a:r>
              <a:rPr lang="en-IN" sz="4000" b="1" dirty="0">
                <a:solidFill>
                  <a:schemeClr val="bg1"/>
                </a:solidFill>
              </a:rPr>
              <a:t>Agenda</a:t>
            </a:r>
          </a:p>
          <a:p>
            <a:r>
              <a:rPr lang="en-IN" dirty="0">
                <a:solidFill>
                  <a:schemeClr val="bg1"/>
                </a:solidFill>
              </a:rPr>
              <a:t> </a:t>
            </a:r>
          </a:p>
          <a:p>
            <a:endParaRPr lang="en-IN" dirty="0">
              <a:solidFill>
                <a:schemeClr val="bg1"/>
              </a:solidFill>
            </a:endParaRPr>
          </a:p>
          <a:p>
            <a:r>
              <a:rPr lang="en-IN" sz="2800" dirty="0">
                <a:solidFill>
                  <a:schemeClr val="bg1"/>
                </a:solidFill>
              </a:rPr>
              <a:t>1.Problem Statement</a:t>
            </a:r>
          </a:p>
          <a:p>
            <a:r>
              <a:rPr lang="en-IN" sz="2800" dirty="0">
                <a:solidFill>
                  <a:schemeClr val="bg1"/>
                </a:solidFill>
              </a:rPr>
              <a:t>2. Approach</a:t>
            </a:r>
          </a:p>
          <a:p>
            <a:r>
              <a:rPr lang="en-IN" sz="2800" dirty="0">
                <a:solidFill>
                  <a:schemeClr val="bg1"/>
                </a:solidFill>
              </a:rPr>
              <a:t>3. Data Overview</a:t>
            </a:r>
          </a:p>
          <a:p>
            <a:r>
              <a:rPr lang="en-IN" sz="2800" dirty="0">
                <a:solidFill>
                  <a:schemeClr val="bg1"/>
                </a:solidFill>
              </a:rPr>
              <a:t>4. Project Workflow</a:t>
            </a:r>
          </a:p>
          <a:p>
            <a:r>
              <a:rPr lang="en-IN" sz="2800" dirty="0">
                <a:solidFill>
                  <a:schemeClr val="bg1"/>
                </a:solidFill>
              </a:rPr>
              <a:t>5. Exploratory Data Analysis</a:t>
            </a:r>
          </a:p>
          <a:p>
            <a:r>
              <a:rPr lang="en-IN" sz="2800" dirty="0">
                <a:solidFill>
                  <a:schemeClr val="bg1"/>
                </a:solidFill>
              </a:rPr>
              <a:t>5. Key Insights</a:t>
            </a:r>
          </a:p>
          <a:p>
            <a:r>
              <a:rPr lang="en-IN" sz="2800" dirty="0">
                <a:solidFill>
                  <a:schemeClr val="bg1"/>
                </a:solidFill>
              </a:rPr>
              <a:t>6. Recommendation</a:t>
            </a:r>
          </a:p>
          <a:p>
            <a:r>
              <a:rPr lang="en-IN" sz="2800" dirty="0">
                <a:solidFill>
                  <a:schemeClr val="bg1"/>
                </a:solidFill>
              </a:rPr>
              <a:t>7. Dashboard Preview</a:t>
            </a:r>
          </a:p>
        </p:txBody>
      </p:sp>
      <p:pic>
        <p:nvPicPr>
          <p:cNvPr id="13" name="Google Shape;149;p2">
            <a:extLst>
              <a:ext uri="{FF2B5EF4-FFF2-40B4-BE49-F238E27FC236}">
                <a16:creationId xmlns:a16="http://schemas.microsoft.com/office/drawing/2014/main" id="{8900481A-A9DB-42FA-AEB0-AC3771FE5E0D}"/>
              </a:ext>
            </a:extLst>
          </p:cNvPr>
          <p:cNvPicPr preferRelativeResize="0"/>
          <p:nvPr/>
        </p:nvPicPr>
        <p:blipFill rotWithShape="1">
          <a:blip r:embed="rId3">
            <a:alphaModFix/>
          </a:blip>
          <a:srcRect/>
          <a:stretch/>
        </p:blipFill>
        <p:spPr>
          <a:xfrm>
            <a:off x="7183120" y="985521"/>
            <a:ext cx="4663258" cy="4358640"/>
          </a:xfrm>
          <a:prstGeom prst="rect">
            <a:avLst/>
          </a:prstGeom>
          <a:noFill/>
          <a:ln>
            <a:noFill/>
          </a:ln>
        </p:spPr>
      </p:pic>
    </p:spTree>
    <p:extLst>
      <p:ext uri="{BB962C8B-B14F-4D97-AF65-F5344CB8AC3E}">
        <p14:creationId xmlns:p14="http://schemas.microsoft.com/office/powerpoint/2010/main" val="1754275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21197e7cf6e_0_97"/>
          <p:cNvSpPr/>
          <p:nvPr/>
        </p:nvSpPr>
        <p:spPr>
          <a:xfrm>
            <a:off x="1780163" y="4867034"/>
            <a:ext cx="8012558" cy="1825163"/>
          </a:xfrm>
          <a:prstGeom prst="rect">
            <a:avLst/>
          </a:prstGeom>
          <a:solidFill>
            <a:schemeClr val="lt1"/>
          </a:solidFill>
          <a:ln>
            <a:noFill/>
          </a:ln>
        </p:spPr>
        <p:txBody>
          <a:bodyPr spcFirstLastPara="1" wrap="square" lIns="91425" tIns="45700" rIns="91425" bIns="45700" anchor="ctr" anchorCtr="0">
            <a:noAutofit/>
          </a:bodyPr>
          <a:lstStyle/>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Low average order values are frequent.</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endParaRPr lang="en-GB" sz="1600" dirty="0">
              <a:effectLst/>
              <a:latin typeface="Poppins" panose="020B0604020202020204" charset="0"/>
              <a:cs typeface="Poppins" panose="020B0604020202020204" charset="0"/>
            </a:endParaRP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Distribution is right-skewed (long tail of high-value orders).</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endParaRPr lang="en-GB" sz="1600" dirty="0">
              <a:effectLst/>
              <a:latin typeface="Poppins" panose="020B0604020202020204" charset="0"/>
              <a:cs typeface="Poppins" panose="020B0604020202020204" charset="0"/>
            </a:endParaRP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Multiple order value clusters exist.</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endParaRPr lang="en-GB" sz="1600" dirty="0">
              <a:effectLst/>
              <a:latin typeface="Poppins" panose="020B0604020202020204" charset="0"/>
              <a:cs typeface="Poppins" panose="020B0604020202020204" charset="0"/>
            </a:endParaRP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Higher order values are less common.</a:t>
            </a:r>
            <a:endParaRPr sz="1200" b="0" i="0" u="none" strike="noStrike" cap="none" dirty="0">
              <a:solidFill>
                <a:schemeClr val="lt1"/>
              </a:solidFill>
              <a:latin typeface="Poppins" panose="020B0604020202020204" charset="0"/>
              <a:ea typeface="Poppins"/>
              <a:cs typeface="Poppins" panose="020B0604020202020204" charset="0"/>
              <a:sym typeface="Poppins"/>
            </a:endParaRPr>
          </a:p>
        </p:txBody>
      </p:sp>
      <p:sp>
        <p:nvSpPr>
          <p:cNvPr id="250" name="Google Shape;250;g21197e7cf6e_0_97"/>
          <p:cNvSpPr txBox="1">
            <a:spLocks noGrp="1"/>
          </p:cNvSpPr>
          <p:nvPr>
            <p:ph type="sldNum" idx="12"/>
          </p:nvPr>
        </p:nvSpPr>
        <p:spPr>
          <a:xfrm>
            <a:off x="382895" y="6306200"/>
            <a:ext cx="160200" cy="1386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20</a:t>
            </a:fld>
            <a:endParaRPr sz="900" b="0" i="0" u="none" strike="noStrike" cap="none">
              <a:solidFill>
                <a:srgbClr val="FFFFFF"/>
              </a:solidFill>
              <a:latin typeface="Poppins"/>
              <a:ea typeface="Poppins"/>
              <a:cs typeface="Poppins"/>
              <a:sym typeface="Poppins"/>
            </a:endParaRPr>
          </a:p>
        </p:txBody>
      </p:sp>
      <p:sp>
        <p:nvSpPr>
          <p:cNvPr id="253" name="Google Shape;253;g21197e7cf6e_0_97"/>
          <p:cNvSpPr txBox="1">
            <a:spLocks noGrp="1"/>
          </p:cNvSpPr>
          <p:nvPr>
            <p:ph type="sldNum" idx="12"/>
          </p:nvPr>
        </p:nvSpPr>
        <p:spPr>
          <a:xfrm>
            <a:off x="382895" y="6306200"/>
            <a:ext cx="160200" cy="1386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20</a:t>
            </a:fld>
            <a:endParaRPr sz="900" b="0" i="0" u="none" strike="noStrike" cap="none">
              <a:solidFill>
                <a:srgbClr val="FFFFFF"/>
              </a:solidFill>
              <a:latin typeface="Poppins"/>
              <a:ea typeface="Poppins"/>
              <a:cs typeface="Poppins"/>
              <a:sym typeface="Poppins"/>
            </a:endParaRPr>
          </a:p>
        </p:txBody>
      </p:sp>
      <p:sp>
        <p:nvSpPr>
          <p:cNvPr id="4" name="Rectangle 3">
            <a:extLst>
              <a:ext uri="{FF2B5EF4-FFF2-40B4-BE49-F238E27FC236}">
                <a16:creationId xmlns:a16="http://schemas.microsoft.com/office/drawing/2014/main" id="{852F17B8-A48D-44D7-8FDB-8FC66B3BA812}"/>
              </a:ext>
            </a:extLst>
          </p:cNvPr>
          <p:cNvSpPr/>
          <p:nvPr/>
        </p:nvSpPr>
        <p:spPr>
          <a:xfrm>
            <a:off x="10564238" y="6157609"/>
            <a:ext cx="1488332" cy="534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pic>
        <p:nvPicPr>
          <p:cNvPr id="3" name="Picture 2">
            <a:extLst>
              <a:ext uri="{FF2B5EF4-FFF2-40B4-BE49-F238E27FC236}">
                <a16:creationId xmlns:a16="http://schemas.microsoft.com/office/drawing/2014/main" id="{B8EE0F30-EC03-4ED5-9E9A-ADB8CB5AD6D6}"/>
              </a:ext>
            </a:extLst>
          </p:cNvPr>
          <p:cNvPicPr>
            <a:picLocks noChangeAspect="1"/>
          </p:cNvPicPr>
          <p:nvPr/>
        </p:nvPicPr>
        <p:blipFill>
          <a:blip r:embed="rId3"/>
          <a:stretch>
            <a:fillRect/>
          </a:stretch>
        </p:blipFill>
        <p:spPr>
          <a:xfrm>
            <a:off x="543095" y="1346776"/>
            <a:ext cx="9378145" cy="3103154"/>
          </a:xfrm>
          <a:prstGeom prst="rect">
            <a:avLst/>
          </a:prstGeom>
        </p:spPr>
      </p:pic>
      <p:grpSp>
        <p:nvGrpSpPr>
          <p:cNvPr id="10" name="Group 9">
            <a:extLst>
              <a:ext uri="{FF2B5EF4-FFF2-40B4-BE49-F238E27FC236}">
                <a16:creationId xmlns:a16="http://schemas.microsoft.com/office/drawing/2014/main" id="{4950C65A-5879-4F24-90B5-64366282F28B}"/>
              </a:ext>
            </a:extLst>
          </p:cNvPr>
          <p:cNvGrpSpPr/>
          <p:nvPr/>
        </p:nvGrpSpPr>
        <p:grpSpPr>
          <a:xfrm>
            <a:off x="1210768" y="4449930"/>
            <a:ext cx="1799684" cy="520496"/>
            <a:chOff x="4990288" y="1782720"/>
            <a:chExt cx="1799684" cy="520496"/>
          </a:xfrm>
        </p:grpSpPr>
        <p:pic>
          <p:nvPicPr>
            <p:cNvPr id="11" name="Picture 10">
              <a:extLst>
                <a:ext uri="{FF2B5EF4-FFF2-40B4-BE49-F238E27FC236}">
                  <a16:creationId xmlns:a16="http://schemas.microsoft.com/office/drawing/2014/main" id="{7F378D8A-AA79-4779-ABD5-0E33DF2044A1}"/>
                </a:ext>
              </a:extLst>
            </p:cNvPr>
            <p:cNvPicPr>
              <a:picLocks noChangeAspect="1"/>
            </p:cNvPicPr>
            <p:nvPr/>
          </p:nvPicPr>
          <p:blipFill>
            <a:blip r:embed="rId4"/>
            <a:stretch>
              <a:fillRect/>
            </a:stretch>
          </p:blipFill>
          <p:spPr>
            <a:xfrm>
              <a:off x="4990288" y="1782720"/>
              <a:ext cx="520496" cy="520496"/>
            </a:xfrm>
            <a:prstGeom prst="rect">
              <a:avLst/>
            </a:prstGeom>
          </p:spPr>
        </p:pic>
        <p:sp>
          <p:nvSpPr>
            <p:cNvPr id="12" name="TextBox 11">
              <a:extLst>
                <a:ext uri="{FF2B5EF4-FFF2-40B4-BE49-F238E27FC236}">
                  <a16:creationId xmlns:a16="http://schemas.microsoft.com/office/drawing/2014/main" id="{AD355348-2153-4E05-AB5A-3DD90DEBF1A7}"/>
                </a:ext>
              </a:extLst>
            </p:cNvPr>
            <p:cNvSpPr txBox="1"/>
            <p:nvPr/>
          </p:nvSpPr>
          <p:spPr>
            <a:xfrm flipH="1">
              <a:off x="5510784" y="1858302"/>
              <a:ext cx="1279188" cy="369332"/>
            </a:xfrm>
            <a:prstGeom prst="rect">
              <a:avLst/>
            </a:prstGeom>
            <a:noFill/>
          </p:spPr>
          <p:txBody>
            <a:bodyPr wrap="square" rtlCol="0">
              <a:spAutoFit/>
            </a:bodyPr>
            <a:lstStyle/>
            <a:p>
              <a:r>
                <a:rPr lang="en-IN" sz="1800" b="1" dirty="0">
                  <a:solidFill>
                    <a:schemeClr val="tx1">
                      <a:lumMod val="50000"/>
                      <a:lumOff val="50000"/>
                    </a:schemeClr>
                  </a:solidFill>
                </a:rPr>
                <a:t>Insights</a:t>
              </a:r>
            </a:p>
          </p:txBody>
        </p:sp>
      </p:grpSp>
      <p:sp>
        <p:nvSpPr>
          <p:cNvPr id="13" name="Google Shape;257;g21197e7cf6e_0_97">
            <a:extLst>
              <a:ext uri="{FF2B5EF4-FFF2-40B4-BE49-F238E27FC236}">
                <a16:creationId xmlns:a16="http://schemas.microsoft.com/office/drawing/2014/main" id="{B141D559-8CD7-4408-B94F-8E88E2EC2263}"/>
              </a:ext>
            </a:extLst>
          </p:cNvPr>
          <p:cNvSpPr txBox="1">
            <a:spLocks/>
          </p:cNvSpPr>
          <p:nvPr/>
        </p:nvSpPr>
        <p:spPr>
          <a:xfrm>
            <a:off x="291102" y="361419"/>
            <a:ext cx="8055230" cy="492443"/>
          </a:xfrm>
          <a:prstGeom prst="rect">
            <a:avLst/>
          </a:prstGeom>
          <a:solidFill>
            <a:srgbClr val="FFFFFF"/>
          </a:solid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sz="3200" b="0" dirty="0">
                <a:solidFill>
                  <a:schemeClr val="tx1">
                    <a:lumMod val="75000"/>
                    <a:lumOff val="25000"/>
                  </a:schemeClr>
                </a:solidFill>
              </a:rPr>
              <a:t>Average Order Value (AOV) Distribution</a:t>
            </a:r>
          </a:p>
        </p:txBody>
      </p:sp>
    </p:spTree>
    <p:extLst>
      <p:ext uri="{BB962C8B-B14F-4D97-AF65-F5344CB8AC3E}">
        <p14:creationId xmlns:p14="http://schemas.microsoft.com/office/powerpoint/2010/main" val="478440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21197e7cf6e_0_97"/>
          <p:cNvSpPr/>
          <p:nvPr/>
        </p:nvSpPr>
        <p:spPr>
          <a:xfrm>
            <a:off x="1760707" y="5069452"/>
            <a:ext cx="9231548" cy="1498059"/>
          </a:xfrm>
          <a:prstGeom prst="rect">
            <a:avLst/>
          </a:prstGeom>
          <a:solidFill>
            <a:schemeClr val="lt1"/>
          </a:solidFill>
          <a:ln>
            <a:noFill/>
          </a:ln>
        </p:spPr>
        <p:txBody>
          <a:bodyPr spcFirstLastPara="1" wrap="square" lIns="91425" tIns="45700" rIns="91425" bIns="45700" anchor="ctr" anchorCtr="0">
            <a:noAutofit/>
          </a:bodyPr>
          <a:lstStyle/>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Aibox Company leads significantly as the top revenue generator.</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Bottom 10 customers generate substantially less revenue (around $4-5M).</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Revenue concentration: Top customers drive a disproportionate share.</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Large gap: Exists between the revenue of top and bottom tier customers.</a:t>
            </a:r>
            <a:endParaRPr sz="1600" b="0" i="0" u="none" strike="noStrike" cap="none" dirty="0">
              <a:solidFill>
                <a:schemeClr val="lt1"/>
              </a:solidFill>
              <a:latin typeface="Poppins" panose="020B0604020202020204" charset="0"/>
              <a:ea typeface="Poppins"/>
              <a:cs typeface="Poppins" panose="020B0604020202020204" charset="0"/>
              <a:sym typeface="Poppins"/>
            </a:endParaRPr>
          </a:p>
        </p:txBody>
      </p:sp>
      <p:sp>
        <p:nvSpPr>
          <p:cNvPr id="250" name="Google Shape;250;g21197e7cf6e_0_97"/>
          <p:cNvSpPr txBox="1">
            <a:spLocks noGrp="1"/>
          </p:cNvSpPr>
          <p:nvPr>
            <p:ph type="sldNum" idx="12"/>
          </p:nvPr>
        </p:nvSpPr>
        <p:spPr>
          <a:xfrm>
            <a:off x="382895" y="6306200"/>
            <a:ext cx="160200" cy="1386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21</a:t>
            </a:fld>
            <a:endParaRPr sz="900" b="0" i="0" u="none" strike="noStrike" cap="none">
              <a:solidFill>
                <a:srgbClr val="FFFFFF"/>
              </a:solidFill>
              <a:latin typeface="Poppins"/>
              <a:ea typeface="Poppins"/>
              <a:cs typeface="Poppins"/>
              <a:sym typeface="Poppins"/>
            </a:endParaRPr>
          </a:p>
        </p:txBody>
      </p:sp>
      <p:sp>
        <p:nvSpPr>
          <p:cNvPr id="253" name="Google Shape;253;g21197e7cf6e_0_97"/>
          <p:cNvSpPr txBox="1">
            <a:spLocks noGrp="1"/>
          </p:cNvSpPr>
          <p:nvPr>
            <p:ph type="sldNum" idx="12"/>
          </p:nvPr>
        </p:nvSpPr>
        <p:spPr>
          <a:xfrm>
            <a:off x="382895" y="6306200"/>
            <a:ext cx="160200" cy="1386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21</a:t>
            </a:fld>
            <a:endParaRPr sz="900" b="0" i="0" u="none" strike="noStrike" cap="none">
              <a:solidFill>
                <a:srgbClr val="FFFFFF"/>
              </a:solidFill>
              <a:latin typeface="Poppins"/>
              <a:ea typeface="Poppins"/>
              <a:cs typeface="Poppins"/>
              <a:sym typeface="Poppins"/>
            </a:endParaRPr>
          </a:p>
        </p:txBody>
      </p:sp>
      <p:sp>
        <p:nvSpPr>
          <p:cNvPr id="4" name="Rectangle 3">
            <a:extLst>
              <a:ext uri="{FF2B5EF4-FFF2-40B4-BE49-F238E27FC236}">
                <a16:creationId xmlns:a16="http://schemas.microsoft.com/office/drawing/2014/main" id="{852F17B8-A48D-44D7-8FDB-8FC66B3BA812}"/>
              </a:ext>
            </a:extLst>
          </p:cNvPr>
          <p:cNvSpPr/>
          <p:nvPr/>
        </p:nvSpPr>
        <p:spPr>
          <a:xfrm>
            <a:off x="10564238" y="6157609"/>
            <a:ext cx="1488332" cy="534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pic>
        <p:nvPicPr>
          <p:cNvPr id="3" name="Picture 2">
            <a:extLst>
              <a:ext uri="{FF2B5EF4-FFF2-40B4-BE49-F238E27FC236}">
                <a16:creationId xmlns:a16="http://schemas.microsoft.com/office/drawing/2014/main" id="{34210F9D-79F3-4B8A-AC76-796B0F602BC6}"/>
              </a:ext>
            </a:extLst>
          </p:cNvPr>
          <p:cNvPicPr>
            <a:picLocks noChangeAspect="1"/>
          </p:cNvPicPr>
          <p:nvPr/>
        </p:nvPicPr>
        <p:blipFill>
          <a:blip r:embed="rId3"/>
          <a:stretch>
            <a:fillRect/>
          </a:stretch>
        </p:blipFill>
        <p:spPr>
          <a:xfrm>
            <a:off x="249572" y="1317606"/>
            <a:ext cx="11421318" cy="3415129"/>
          </a:xfrm>
          <a:prstGeom prst="rect">
            <a:avLst/>
          </a:prstGeom>
        </p:spPr>
      </p:pic>
      <p:grpSp>
        <p:nvGrpSpPr>
          <p:cNvPr id="15" name="Group 14">
            <a:extLst>
              <a:ext uri="{FF2B5EF4-FFF2-40B4-BE49-F238E27FC236}">
                <a16:creationId xmlns:a16="http://schemas.microsoft.com/office/drawing/2014/main" id="{3BEE92BF-EDF0-43AD-84EB-6B78097D0AE5}"/>
              </a:ext>
            </a:extLst>
          </p:cNvPr>
          <p:cNvGrpSpPr/>
          <p:nvPr/>
        </p:nvGrpSpPr>
        <p:grpSpPr>
          <a:xfrm>
            <a:off x="700392" y="4809204"/>
            <a:ext cx="1799684" cy="520496"/>
            <a:chOff x="4990288" y="1782720"/>
            <a:chExt cx="1799684" cy="520496"/>
          </a:xfrm>
        </p:grpSpPr>
        <p:pic>
          <p:nvPicPr>
            <p:cNvPr id="16" name="Picture 15">
              <a:extLst>
                <a:ext uri="{FF2B5EF4-FFF2-40B4-BE49-F238E27FC236}">
                  <a16:creationId xmlns:a16="http://schemas.microsoft.com/office/drawing/2014/main" id="{805499F1-5CF7-482E-9CC3-85D032E64813}"/>
                </a:ext>
              </a:extLst>
            </p:cNvPr>
            <p:cNvPicPr>
              <a:picLocks noChangeAspect="1"/>
            </p:cNvPicPr>
            <p:nvPr/>
          </p:nvPicPr>
          <p:blipFill>
            <a:blip r:embed="rId4"/>
            <a:stretch>
              <a:fillRect/>
            </a:stretch>
          </p:blipFill>
          <p:spPr>
            <a:xfrm>
              <a:off x="4990288" y="1782720"/>
              <a:ext cx="520496" cy="520496"/>
            </a:xfrm>
            <a:prstGeom prst="rect">
              <a:avLst/>
            </a:prstGeom>
          </p:spPr>
        </p:pic>
        <p:sp>
          <p:nvSpPr>
            <p:cNvPr id="17" name="TextBox 16">
              <a:extLst>
                <a:ext uri="{FF2B5EF4-FFF2-40B4-BE49-F238E27FC236}">
                  <a16:creationId xmlns:a16="http://schemas.microsoft.com/office/drawing/2014/main" id="{F3DBDAF9-3B3E-479B-8CE3-C15C29F0998F}"/>
                </a:ext>
              </a:extLst>
            </p:cNvPr>
            <p:cNvSpPr txBox="1"/>
            <p:nvPr/>
          </p:nvSpPr>
          <p:spPr>
            <a:xfrm flipH="1">
              <a:off x="5510784" y="1858302"/>
              <a:ext cx="1279188" cy="369332"/>
            </a:xfrm>
            <a:prstGeom prst="rect">
              <a:avLst/>
            </a:prstGeom>
            <a:noFill/>
          </p:spPr>
          <p:txBody>
            <a:bodyPr wrap="square" rtlCol="0">
              <a:spAutoFit/>
            </a:bodyPr>
            <a:lstStyle/>
            <a:p>
              <a:r>
                <a:rPr lang="en-IN" sz="1800" b="1" dirty="0">
                  <a:solidFill>
                    <a:schemeClr val="tx1">
                      <a:lumMod val="50000"/>
                      <a:lumOff val="50000"/>
                    </a:schemeClr>
                  </a:solidFill>
                </a:rPr>
                <a:t>Insights</a:t>
              </a:r>
            </a:p>
          </p:txBody>
        </p:sp>
      </p:grpSp>
      <p:sp>
        <p:nvSpPr>
          <p:cNvPr id="11" name="Google Shape;257;g21197e7cf6e_0_97">
            <a:extLst>
              <a:ext uri="{FF2B5EF4-FFF2-40B4-BE49-F238E27FC236}">
                <a16:creationId xmlns:a16="http://schemas.microsoft.com/office/drawing/2014/main" id="{2449E120-C251-406B-9222-741B21FC9E12}"/>
              </a:ext>
            </a:extLst>
          </p:cNvPr>
          <p:cNvSpPr txBox="1">
            <a:spLocks/>
          </p:cNvSpPr>
          <p:nvPr/>
        </p:nvSpPr>
        <p:spPr>
          <a:xfrm>
            <a:off x="291102" y="361419"/>
            <a:ext cx="8959902" cy="492443"/>
          </a:xfrm>
          <a:prstGeom prst="rect">
            <a:avLst/>
          </a:prstGeom>
          <a:solidFill>
            <a:srgbClr val="FFFFFF"/>
          </a:solid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sz="3200" b="0" dirty="0">
                <a:solidFill>
                  <a:schemeClr val="tx1">
                    <a:lumMod val="75000"/>
                    <a:lumOff val="25000"/>
                  </a:schemeClr>
                </a:solidFill>
              </a:rPr>
              <a:t>Top and Bottom 10 Customers by Revenue</a:t>
            </a:r>
          </a:p>
        </p:txBody>
      </p:sp>
    </p:spTree>
    <p:extLst>
      <p:ext uri="{BB962C8B-B14F-4D97-AF65-F5344CB8AC3E}">
        <p14:creationId xmlns:p14="http://schemas.microsoft.com/office/powerpoint/2010/main" val="931720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21197e7cf6e_0_97"/>
          <p:cNvSpPr/>
          <p:nvPr/>
        </p:nvSpPr>
        <p:spPr>
          <a:xfrm>
            <a:off x="6623700" y="2582579"/>
            <a:ext cx="5428870" cy="2570446"/>
          </a:xfrm>
          <a:prstGeom prst="rect">
            <a:avLst/>
          </a:prstGeom>
          <a:solidFill>
            <a:schemeClr val="lt1"/>
          </a:solidFill>
          <a:ln>
            <a:noFill/>
          </a:ln>
        </p:spPr>
        <p:txBody>
          <a:bodyPr spcFirstLastPara="1" wrap="square" lIns="91425" tIns="45700" rIns="91425" bIns="45700" anchor="ctr" anchorCtr="0">
            <a:noAutofit/>
          </a:bodyPr>
          <a:lstStyle/>
          <a:p>
            <a:pPr marR="0" lvl="0" rtl="0">
              <a:lnSpc>
                <a:spcPct val="100000"/>
              </a:lnSpc>
              <a:spcBef>
                <a:spcPts val="0"/>
              </a:spcBef>
              <a:spcAft>
                <a:spcPts val="0"/>
              </a:spcAft>
              <a:buClr>
                <a:srgbClr val="000000"/>
              </a:buClr>
              <a:buSzPts val="1800"/>
            </a:pPr>
            <a:endParaRPr lang="en-GB" sz="1600" dirty="0">
              <a:latin typeface="Poppins" panose="020B0604020202020204" charset="0"/>
              <a:cs typeface="Poppins" panose="020B0604020202020204" charset="0"/>
            </a:endParaRP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Those Uniform 35–40 % margins confirm strong, consistent pricing and cost control.</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endParaRPr lang="en-GB" sz="1600" dirty="0">
              <a:effectLst/>
              <a:latin typeface="Poppins" panose="020B0604020202020204" charset="0"/>
              <a:cs typeface="Poppins" panose="020B0604020202020204" charset="0"/>
            </a:endParaRP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&gt;$10 M clients with &lt;36 % margins reveal discounting hotspots—re evaluate large‑account terms.</a:t>
            </a: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endParaRPr lang="en-GB" sz="1600" dirty="0">
              <a:latin typeface="Poppins" panose="020B0604020202020204" charset="0"/>
              <a:cs typeface="Poppins" panose="020B0604020202020204" charset="0"/>
            </a:endParaRPr>
          </a:p>
          <a:p>
            <a:pPr marL="285750" marR="0" lvl="0" indent="-28575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$6–9 M clients with &gt;40 % margins are high‑value candidates for targeted upsell.</a:t>
            </a:r>
            <a:endParaRPr lang="en-GB" sz="1200" b="0" i="0" u="none" strike="noStrike" cap="none" dirty="0">
              <a:solidFill>
                <a:schemeClr val="lt1"/>
              </a:solidFill>
              <a:latin typeface="Poppins" panose="020B0604020202020204" charset="0"/>
              <a:ea typeface="Poppins"/>
              <a:cs typeface="Poppins" panose="020B0604020202020204" charset="0"/>
              <a:sym typeface="Poppins"/>
            </a:endParaRPr>
          </a:p>
        </p:txBody>
      </p:sp>
      <p:sp>
        <p:nvSpPr>
          <p:cNvPr id="250" name="Google Shape;250;g21197e7cf6e_0_97"/>
          <p:cNvSpPr txBox="1">
            <a:spLocks noGrp="1"/>
          </p:cNvSpPr>
          <p:nvPr>
            <p:ph type="sldNum" idx="12"/>
          </p:nvPr>
        </p:nvSpPr>
        <p:spPr>
          <a:xfrm>
            <a:off x="382895" y="6306200"/>
            <a:ext cx="160200" cy="1386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22</a:t>
            </a:fld>
            <a:endParaRPr sz="900" b="0" i="0" u="none" strike="noStrike" cap="none">
              <a:solidFill>
                <a:srgbClr val="FFFFFF"/>
              </a:solidFill>
              <a:latin typeface="Poppins"/>
              <a:ea typeface="Poppins"/>
              <a:cs typeface="Poppins"/>
              <a:sym typeface="Poppins"/>
            </a:endParaRPr>
          </a:p>
        </p:txBody>
      </p:sp>
      <p:sp>
        <p:nvSpPr>
          <p:cNvPr id="253" name="Google Shape;253;g21197e7cf6e_0_97"/>
          <p:cNvSpPr txBox="1">
            <a:spLocks noGrp="1"/>
          </p:cNvSpPr>
          <p:nvPr>
            <p:ph type="sldNum" idx="12"/>
          </p:nvPr>
        </p:nvSpPr>
        <p:spPr>
          <a:xfrm>
            <a:off x="382895" y="6306200"/>
            <a:ext cx="160200" cy="1386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22</a:t>
            </a:fld>
            <a:endParaRPr sz="900" b="0" i="0" u="none" strike="noStrike" cap="none">
              <a:solidFill>
                <a:srgbClr val="FFFFFF"/>
              </a:solidFill>
              <a:latin typeface="Poppins"/>
              <a:ea typeface="Poppins"/>
              <a:cs typeface="Poppins"/>
              <a:sym typeface="Poppins"/>
            </a:endParaRPr>
          </a:p>
        </p:txBody>
      </p:sp>
      <p:sp>
        <p:nvSpPr>
          <p:cNvPr id="4" name="Rectangle 3">
            <a:extLst>
              <a:ext uri="{FF2B5EF4-FFF2-40B4-BE49-F238E27FC236}">
                <a16:creationId xmlns:a16="http://schemas.microsoft.com/office/drawing/2014/main" id="{852F17B8-A48D-44D7-8FDB-8FC66B3BA812}"/>
              </a:ext>
            </a:extLst>
          </p:cNvPr>
          <p:cNvSpPr/>
          <p:nvPr/>
        </p:nvSpPr>
        <p:spPr>
          <a:xfrm>
            <a:off x="10564238" y="6157609"/>
            <a:ext cx="1488332" cy="534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grpSp>
        <p:nvGrpSpPr>
          <p:cNvPr id="10" name="Group 9">
            <a:extLst>
              <a:ext uri="{FF2B5EF4-FFF2-40B4-BE49-F238E27FC236}">
                <a16:creationId xmlns:a16="http://schemas.microsoft.com/office/drawing/2014/main" id="{0424FEB4-C23A-4F5C-94D6-30B974864E0F}"/>
              </a:ext>
            </a:extLst>
          </p:cNvPr>
          <p:cNvGrpSpPr/>
          <p:nvPr/>
        </p:nvGrpSpPr>
        <p:grpSpPr>
          <a:xfrm>
            <a:off x="6524448" y="1904839"/>
            <a:ext cx="1799684" cy="520496"/>
            <a:chOff x="4990288" y="1782720"/>
            <a:chExt cx="1799684" cy="520496"/>
          </a:xfrm>
        </p:grpSpPr>
        <p:pic>
          <p:nvPicPr>
            <p:cNvPr id="11" name="Picture 10">
              <a:extLst>
                <a:ext uri="{FF2B5EF4-FFF2-40B4-BE49-F238E27FC236}">
                  <a16:creationId xmlns:a16="http://schemas.microsoft.com/office/drawing/2014/main" id="{9138E342-C826-4674-9A13-CE9AC70D120F}"/>
                </a:ext>
              </a:extLst>
            </p:cNvPr>
            <p:cNvPicPr>
              <a:picLocks noChangeAspect="1"/>
            </p:cNvPicPr>
            <p:nvPr/>
          </p:nvPicPr>
          <p:blipFill>
            <a:blip r:embed="rId3"/>
            <a:stretch>
              <a:fillRect/>
            </a:stretch>
          </p:blipFill>
          <p:spPr>
            <a:xfrm>
              <a:off x="4990288" y="1782720"/>
              <a:ext cx="520496" cy="520496"/>
            </a:xfrm>
            <a:prstGeom prst="rect">
              <a:avLst/>
            </a:prstGeom>
          </p:spPr>
        </p:pic>
        <p:sp>
          <p:nvSpPr>
            <p:cNvPr id="12" name="TextBox 11">
              <a:extLst>
                <a:ext uri="{FF2B5EF4-FFF2-40B4-BE49-F238E27FC236}">
                  <a16:creationId xmlns:a16="http://schemas.microsoft.com/office/drawing/2014/main" id="{796A52B8-5099-4B1B-83C9-3818EE103ED2}"/>
                </a:ext>
              </a:extLst>
            </p:cNvPr>
            <p:cNvSpPr txBox="1"/>
            <p:nvPr/>
          </p:nvSpPr>
          <p:spPr>
            <a:xfrm flipH="1">
              <a:off x="5510784" y="1858302"/>
              <a:ext cx="1279188" cy="369332"/>
            </a:xfrm>
            <a:prstGeom prst="rect">
              <a:avLst/>
            </a:prstGeom>
            <a:noFill/>
          </p:spPr>
          <p:txBody>
            <a:bodyPr wrap="square" rtlCol="0">
              <a:spAutoFit/>
            </a:bodyPr>
            <a:lstStyle/>
            <a:p>
              <a:r>
                <a:rPr lang="en-IN" sz="1800" b="1" dirty="0">
                  <a:solidFill>
                    <a:schemeClr val="tx1">
                      <a:lumMod val="50000"/>
                      <a:lumOff val="50000"/>
                    </a:schemeClr>
                  </a:solidFill>
                </a:rPr>
                <a:t>Insights</a:t>
              </a:r>
            </a:p>
          </p:txBody>
        </p:sp>
      </p:grpSp>
      <p:sp>
        <p:nvSpPr>
          <p:cNvPr id="13" name="Rectangle 12">
            <a:extLst>
              <a:ext uri="{FF2B5EF4-FFF2-40B4-BE49-F238E27FC236}">
                <a16:creationId xmlns:a16="http://schemas.microsoft.com/office/drawing/2014/main" id="{EC5A6E02-D1B8-42AC-A6A9-D169FAEE931F}"/>
              </a:ext>
            </a:extLst>
          </p:cNvPr>
          <p:cNvSpPr/>
          <p:nvPr/>
        </p:nvSpPr>
        <p:spPr>
          <a:xfrm>
            <a:off x="4844374" y="6157609"/>
            <a:ext cx="2422188" cy="37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Google Shape;257;g21197e7cf6e_0_97">
            <a:extLst>
              <a:ext uri="{FF2B5EF4-FFF2-40B4-BE49-F238E27FC236}">
                <a16:creationId xmlns:a16="http://schemas.microsoft.com/office/drawing/2014/main" id="{EC3F2E8A-CC3A-44EC-BB95-D0A91F6B51B8}"/>
              </a:ext>
            </a:extLst>
          </p:cNvPr>
          <p:cNvSpPr txBox="1">
            <a:spLocks/>
          </p:cNvSpPr>
          <p:nvPr/>
        </p:nvSpPr>
        <p:spPr>
          <a:xfrm>
            <a:off x="291102" y="361419"/>
            <a:ext cx="10360685" cy="492443"/>
          </a:xfrm>
          <a:prstGeom prst="rect">
            <a:avLst/>
          </a:prstGeom>
          <a:solidFill>
            <a:srgbClr val="FFFFFF"/>
          </a:solid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sz="3200" b="0" dirty="0">
                <a:solidFill>
                  <a:schemeClr val="tx1">
                    <a:lumMod val="75000"/>
                    <a:lumOff val="25000"/>
                  </a:schemeClr>
                </a:solidFill>
              </a:rPr>
              <a:t>Customer Segmentation: Revenue vs. Profit Margin</a:t>
            </a:r>
          </a:p>
        </p:txBody>
      </p:sp>
      <p:pic>
        <p:nvPicPr>
          <p:cNvPr id="3" name="Picture 2">
            <a:extLst>
              <a:ext uri="{FF2B5EF4-FFF2-40B4-BE49-F238E27FC236}">
                <a16:creationId xmlns:a16="http://schemas.microsoft.com/office/drawing/2014/main" id="{95FFA8A9-342E-4CAB-8F59-38E5585785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184" y="1190515"/>
            <a:ext cx="6080077" cy="4732765"/>
          </a:xfrm>
          <a:prstGeom prst="rect">
            <a:avLst/>
          </a:prstGeom>
        </p:spPr>
      </p:pic>
    </p:spTree>
    <p:extLst>
      <p:ext uri="{BB962C8B-B14F-4D97-AF65-F5344CB8AC3E}">
        <p14:creationId xmlns:p14="http://schemas.microsoft.com/office/powerpoint/2010/main" val="550205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21197e7cf6e_0_97"/>
          <p:cNvSpPr/>
          <p:nvPr/>
        </p:nvSpPr>
        <p:spPr>
          <a:xfrm>
            <a:off x="6371616" y="2271057"/>
            <a:ext cx="5680953" cy="3701118"/>
          </a:xfrm>
          <a:prstGeom prst="rect">
            <a:avLst/>
          </a:prstGeom>
          <a:solidFill>
            <a:schemeClr val="lt1"/>
          </a:solidFill>
          <a:ln>
            <a:noFill/>
          </a:ln>
        </p:spPr>
        <p:txBody>
          <a:bodyPr spcFirstLastPara="1" wrap="square" lIns="91425" tIns="45700" rIns="91425" bIns="45700" anchor="ctr" anchorCtr="0">
            <a:noAutofit/>
          </a:bodyPr>
          <a:lstStyle/>
          <a:p>
            <a:pPr marR="0" lvl="0" rtl="0">
              <a:lnSpc>
                <a:spcPct val="100000"/>
              </a:lnSpc>
              <a:spcBef>
                <a:spcPts val="0"/>
              </a:spcBef>
              <a:spcAft>
                <a:spcPts val="0"/>
              </a:spcAft>
              <a:buClr>
                <a:srgbClr val="000000"/>
              </a:buClr>
              <a:buSzPts val="1800"/>
            </a:pPr>
            <a:endParaRPr lang="en-GB" sz="1600" dirty="0">
              <a:latin typeface="Poppins" panose="020B0604020202020204" charset="0"/>
              <a:cs typeface="Poppins" panose="020B0604020202020204" charset="0"/>
            </a:endParaRP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Unit price is the primary driver, showing very strong correlations with cost (0.94), revenue (0.91) and profit (0.79).</a:t>
            </a: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endParaRPr lang="en-GB" sz="1600" dirty="0">
              <a:effectLst/>
              <a:latin typeface="Poppins" panose="020B0604020202020204" charset="0"/>
              <a:cs typeface="Poppins" panose="020B0604020202020204" charset="0"/>
            </a:endParaRP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Revenue &amp; profit maintain a high link (0.87), underscoring direct profitability gains.</a:t>
            </a: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endParaRPr lang="en-GB" sz="1600" dirty="0">
              <a:effectLst/>
              <a:latin typeface="Poppins" panose="020B0604020202020204" charset="0"/>
              <a:cs typeface="Poppins" panose="020B0604020202020204" charset="0"/>
            </a:endParaRP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Quantity’s impact is minimal (≤ 0.34 vs. financials), indicating volume plays a secondary role.</a:t>
            </a: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endParaRPr lang="en-GB" sz="1600" dirty="0">
              <a:effectLst/>
              <a:latin typeface="Poppins" panose="020B0604020202020204" charset="0"/>
              <a:cs typeface="Poppins" panose="020B0604020202020204" charset="0"/>
            </a:endParaRPr>
          </a:p>
          <a:p>
            <a:pPr marL="342900" marR="0" lvl="0" indent="-342900" rtl="0">
              <a:lnSpc>
                <a:spcPct val="100000"/>
              </a:lnSpc>
              <a:spcBef>
                <a:spcPts val="0"/>
              </a:spcBef>
              <a:spcAft>
                <a:spcPts val="0"/>
              </a:spcAft>
              <a:buClr>
                <a:srgbClr val="000000"/>
              </a:buClr>
              <a:buSzPts val="1800"/>
              <a:buFont typeface="Arial" panose="020B0604020202020204" pitchFamily="34" charset="0"/>
              <a:buChar char="•"/>
            </a:pPr>
            <a:r>
              <a:rPr lang="en-GB" sz="1600" dirty="0">
                <a:effectLst/>
                <a:latin typeface="Poppins" panose="020B0604020202020204" charset="0"/>
                <a:cs typeface="Poppins" panose="020B0604020202020204" charset="0"/>
              </a:rPr>
              <a:t>Cost vs. profit correlation (0.58) is moderate, suggesting margin improvement focus should center on pricing.</a:t>
            </a:r>
            <a:endParaRPr lang="en-GB" sz="1600" b="0" i="0" u="none" strike="noStrike" cap="none" dirty="0">
              <a:solidFill>
                <a:schemeClr val="lt1"/>
              </a:solidFill>
              <a:latin typeface="Poppins" panose="020B0604020202020204" charset="0"/>
              <a:ea typeface="Poppins"/>
              <a:cs typeface="Poppins" panose="020B0604020202020204" charset="0"/>
              <a:sym typeface="Poppins"/>
            </a:endParaRPr>
          </a:p>
        </p:txBody>
      </p:sp>
      <p:sp>
        <p:nvSpPr>
          <p:cNvPr id="250" name="Google Shape;250;g21197e7cf6e_0_97"/>
          <p:cNvSpPr txBox="1">
            <a:spLocks noGrp="1"/>
          </p:cNvSpPr>
          <p:nvPr>
            <p:ph type="sldNum" idx="12"/>
          </p:nvPr>
        </p:nvSpPr>
        <p:spPr>
          <a:xfrm>
            <a:off x="382895" y="6306200"/>
            <a:ext cx="160200" cy="1386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23</a:t>
            </a:fld>
            <a:endParaRPr sz="900" b="0" i="0" u="none" strike="noStrike" cap="none">
              <a:solidFill>
                <a:srgbClr val="FFFFFF"/>
              </a:solidFill>
              <a:latin typeface="Poppins"/>
              <a:ea typeface="Poppins"/>
              <a:cs typeface="Poppins"/>
              <a:sym typeface="Poppins"/>
            </a:endParaRPr>
          </a:p>
        </p:txBody>
      </p:sp>
      <p:sp>
        <p:nvSpPr>
          <p:cNvPr id="253" name="Google Shape;253;g21197e7cf6e_0_97"/>
          <p:cNvSpPr txBox="1">
            <a:spLocks noGrp="1"/>
          </p:cNvSpPr>
          <p:nvPr>
            <p:ph type="sldNum" idx="12"/>
          </p:nvPr>
        </p:nvSpPr>
        <p:spPr>
          <a:xfrm>
            <a:off x="382895" y="6306200"/>
            <a:ext cx="160200" cy="1386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23</a:t>
            </a:fld>
            <a:endParaRPr sz="900" b="0" i="0" u="none" strike="noStrike" cap="none">
              <a:solidFill>
                <a:srgbClr val="FFFFFF"/>
              </a:solidFill>
              <a:latin typeface="Poppins"/>
              <a:ea typeface="Poppins"/>
              <a:cs typeface="Poppins"/>
              <a:sym typeface="Poppins"/>
            </a:endParaRPr>
          </a:p>
        </p:txBody>
      </p:sp>
      <p:sp>
        <p:nvSpPr>
          <p:cNvPr id="4" name="Rectangle 3">
            <a:extLst>
              <a:ext uri="{FF2B5EF4-FFF2-40B4-BE49-F238E27FC236}">
                <a16:creationId xmlns:a16="http://schemas.microsoft.com/office/drawing/2014/main" id="{852F17B8-A48D-44D7-8FDB-8FC66B3BA812}"/>
              </a:ext>
            </a:extLst>
          </p:cNvPr>
          <p:cNvSpPr/>
          <p:nvPr/>
        </p:nvSpPr>
        <p:spPr>
          <a:xfrm>
            <a:off x="10564238" y="6157609"/>
            <a:ext cx="1488332" cy="5345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grpSp>
        <p:nvGrpSpPr>
          <p:cNvPr id="10" name="Group 9">
            <a:extLst>
              <a:ext uri="{FF2B5EF4-FFF2-40B4-BE49-F238E27FC236}">
                <a16:creationId xmlns:a16="http://schemas.microsoft.com/office/drawing/2014/main" id="{870D0C5A-2E0A-43BA-9EB1-CACEBF500ACA}"/>
              </a:ext>
            </a:extLst>
          </p:cNvPr>
          <p:cNvGrpSpPr/>
          <p:nvPr/>
        </p:nvGrpSpPr>
        <p:grpSpPr>
          <a:xfrm>
            <a:off x="6219924" y="1750561"/>
            <a:ext cx="1799684" cy="520496"/>
            <a:chOff x="4990288" y="1782720"/>
            <a:chExt cx="1799684" cy="520496"/>
          </a:xfrm>
        </p:grpSpPr>
        <p:pic>
          <p:nvPicPr>
            <p:cNvPr id="11" name="Picture 10">
              <a:extLst>
                <a:ext uri="{FF2B5EF4-FFF2-40B4-BE49-F238E27FC236}">
                  <a16:creationId xmlns:a16="http://schemas.microsoft.com/office/drawing/2014/main" id="{C04FD692-7C1E-426B-A1A9-D42082D36522}"/>
                </a:ext>
              </a:extLst>
            </p:cNvPr>
            <p:cNvPicPr>
              <a:picLocks noChangeAspect="1"/>
            </p:cNvPicPr>
            <p:nvPr/>
          </p:nvPicPr>
          <p:blipFill>
            <a:blip r:embed="rId3"/>
            <a:stretch>
              <a:fillRect/>
            </a:stretch>
          </p:blipFill>
          <p:spPr>
            <a:xfrm>
              <a:off x="4990288" y="1782720"/>
              <a:ext cx="520496" cy="520496"/>
            </a:xfrm>
            <a:prstGeom prst="rect">
              <a:avLst/>
            </a:prstGeom>
          </p:spPr>
        </p:pic>
        <p:sp>
          <p:nvSpPr>
            <p:cNvPr id="12" name="TextBox 11">
              <a:extLst>
                <a:ext uri="{FF2B5EF4-FFF2-40B4-BE49-F238E27FC236}">
                  <a16:creationId xmlns:a16="http://schemas.microsoft.com/office/drawing/2014/main" id="{738E0E32-AD2E-402F-B026-4576898C4118}"/>
                </a:ext>
              </a:extLst>
            </p:cNvPr>
            <p:cNvSpPr txBox="1"/>
            <p:nvPr/>
          </p:nvSpPr>
          <p:spPr>
            <a:xfrm flipH="1">
              <a:off x="5510784" y="1858302"/>
              <a:ext cx="1279188" cy="369332"/>
            </a:xfrm>
            <a:prstGeom prst="rect">
              <a:avLst/>
            </a:prstGeom>
            <a:noFill/>
          </p:spPr>
          <p:txBody>
            <a:bodyPr wrap="square" rtlCol="0">
              <a:spAutoFit/>
            </a:bodyPr>
            <a:lstStyle/>
            <a:p>
              <a:r>
                <a:rPr lang="en-IN" sz="1800" b="1" dirty="0">
                  <a:solidFill>
                    <a:schemeClr val="tx1">
                      <a:lumMod val="50000"/>
                      <a:lumOff val="50000"/>
                    </a:schemeClr>
                  </a:solidFill>
                </a:rPr>
                <a:t>Insights</a:t>
              </a:r>
            </a:p>
          </p:txBody>
        </p:sp>
      </p:grpSp>
      <p:sp>
        <p:nvSpPr>
          <p:cNvPr id="6" name="Rectangle 5">
            <a:extLst>
              <a:ext uri="{FF2B5EF4-FFF2-40B4-BE49-F238E27FC236}">
                <a16:creationId xmlns:a16="http://schemas.microsoft.com/office/drawing/2014/main" id="{D8594DA7-4735-457A-AD22-C8533C973609}"/>
              </a:ext>
            </a:extLst>
          </p:cNvPr>
          <p:cNvSpPr/>
          <p:nvPr/>
        </p:nvSpPr>
        <p:spPr>
          <a:xfrm>
            <a:off x="4844374" y="6157609"/>
            <a:ext cx="2422188" cy="37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Google Shape;257;g21197e7cf6e_0_97">
            <a:extLst>
              <a:ext uri="{FF2B5EF4-FFF2-40B4-BE49-F238E27FC236}">
                <a16:creationId xmlns:a16="http://schemas.microsoft.com/office/drawing/2014/main" id="{930A99F3-207D-43B4-9CC7-150443490A66}"/>
              </a:ext>
            </a:extLst>
          </p:cNvPr>
          <p:cNvSpPr txBox="1">
            <a:spLocks/>
          </p:cNvSpPr>
          <p:nvPr/>
        </p:nvSpPr>
        <p:spPr>
          <a:xfrm>
            <a:off x="291102" y="361419"/>
            <a:ext cx="8813987" cy="492443"/>
          </a:xfrm>
          <a:prstGeom prst="rect">
            <a:avLst/>
          </a:prstGeom>
          <a:solidFill>
            <a:srgbClr val="FFFFFF"/>
          </a:solid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GB" sz="3200" b="0" dirty="0">
                <a:solidFill>
                  <a:schemeClr val="tx1">
                    <a:lumMod val="75000"/>
                    <a:lumOff val="25000"/>
                  </a:schemeClr>
                </a:solidFill>
              </a:rPr>
              <a:t>Correlation Heatmap of Numeric Features</a:t>
            </a:r>
          </a:p>
        </p:txBody>
      </p:sp>
      <p:pic>
        <p:nvPicPr>
          <p:cNvPr id="5" name="Picture 4">
            <a:extLst>
              <a:ext uri="{FF2B5EF4-FFF2-40B4-BE49-F238E27FC236}">
                <a16:creationId xmlns:a16="http://schemas.microsoft.com/office/drawing/2014/main" id="{5717BF52-0C6B-46F4-A15F-FADCF3E16A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102" y="1063576"/>
            <a:ext cx="5911108" cy="5094034"/>
          </a:xfrm>
          <a:prstGeom prst="rect">
            <a:avLst/>
          </a:prstGeom>
        </p:spPr>
      </p:pic>
    </p:spTree>
    <p:extLst>
      <p:ext uri="{BB962C8B-B14F-4D97-AF65-F5344CB8AC3E}">
        <p14:creationId xmlns:p14="http://schemas.microsoft.com/office/powerpoint/2010/main" val="176992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F0BAFB-60C6-496C-8CE3-00F69BED08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8" y="-406400"/>
            <a:ext cx="12204916" cy="7264400"/>
          </a:xfrm>
          <a:prstGeom prst="rect">
            <a:avLst/>
          </a:prstGeom>
        </p:spPr>
      </p:pic>
      <p:sp>
        <p:nvSpPr>
          <p:cNvPr id="4" name="Rectangle 3">
            <a:extLst>
              <a:ext uri="{FF2B5EF4-FFF2-40B4-BE49-F238E27FC236}">
                <a16:creationId xmlns:a16="http://schemas.microsoft.com/office/drawing/2014/main" id="{CA9784C5-7B81-4BC3-9744-7C03543493E9}"/>
              </a:ext>
            </a:extLst>
          </p:cNvPr>
          <p:cNvSpPr/>
          <p:nvPr/>
        </p:nvSpPr>
        <p:spPr>
          <a:xfrm>
            <a:off x="0" y="3255962"/>
            <a:ext cx="6685280" cy="2113280"/>
          </a:xfrm>
          <a:prstGeom prst="rect">
            <a:avLst/>
          </a:prstGeom>
          <a:solidFill>
            <a:schemeClr val="lt1">
              <a:alpha val="65000"/>
            </a:schemeClr>
          </a:solidFill>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IN" sz="3600" b="1" dirty="0">
                <a:solidFill>
                  <a:srgbClr val="138907"/>
                </a:solidFill>
              </a:rPr>
              <a:t>Key Insights</a:t>
            </a:r>
          </a:p>
        </p:txBody>
      </p:sp>
      <p:pic>
        <p:nvPicPr>
          <p:cNvPr id="5" name="Google Shape;162;p7">
            <a:extLst>
              <a:ext uri="{FF2B5EF4-FFF2-40B4-BE49-F238E27FC236}">
                <a16:creationId xmlns:a16="http://schemas.microsoft.com/office/drawing/2014/main" id="{0D7231CE-4F52-4F11-B1ED-3657A0B8EA26}"/>
              </a:ext>
            </a:extLst>
          </p:cNvPr>
          <p:cNvPicPr preferRelativeResize="0"/>
          <p:nvPr/>
        </p:nvPicPr>
        <p:blipFill rotWithShape="1">
          <a:blip r:embed="rId3">
            <a:alphaModFix/>
          </a:blip>
          <a:srcRect/>
          <a:stretch/>
        </p:blipFill>
        <p:spPr>
          <a:xfrm>
            <a:off x="508000" y="3988711"/>
            <a:ext cx="777240" cy="647782"/>
          </a:xfrm>
          <a:prstGeom prst="rect">
            <a:avLst/>
          </a:prstGeom>
          <a:noFill/>
          <a:ln>
            <a:noFill/>
          </a:ln>
        </p:spPr>
      </p:pic>
    </p:spTree>
    <p:extLst>
      <p:ext uri="{BB962C8B-B14F-4D97-AF65-F5344CB8AC3E}">
        <p14:creationId xmlns:p14="http://schemas.microsoft.com/office/powerpoint/2010/main" val="912138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21194ee596e_0_187"/>
          <p:cNvSpPr/>
          <p:nvPr/>
        </p:nvSpPr>
        <p:spPr>
          <a:xfrm>
            <a:off x="3596640" y="5699760"/>
            <a:ext cx="8595300" cy="1158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oppins"/>
              <a:ea typeface="Poppins"/>
              <a:cs typeface="Poppins"/>
              <a:sym typeface="Poppins"/>
            </a:endParaRPr>
          </a:p>
        </p:txBody>
      </p:sp>
      <p:sp>
        <p:nvSpPr>
          <p:cNvPr id="264" name="Google Shape;264;g21194ee596e_0_187"/>
          <p:cNvSpPr txBox="1">
            <a:spLocks noGrp="1"/>
          </p:cNvSpPr>
          <p:nvPr>
            <p:ph type="sldNum" idx="12"/>
          </p:nvPr>
        </p:nvSpPr>
        <p:spPr>
          <a:xfrm>
            <a:off x="382895" y="6306200"/>
            <a:ext cx="160200" cy="1386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25</a:t>
            </a:fld>
            <a:endParaRPr sz="900" b="0" i="0" u="none" strike="noStrike" cap="none">
              <a:solidFill>
                <a:srgbClr val="FFFFFF"/>
              </a:solidFill>
              <a:latin typeface="Poppins"/>
              <a:ea typeface="Poppins"/>
              <a:cs typeface="Poppins"/>
              <a:sym typeface="Poppins"/>
            </a:endParaRPr>
          </a:p>
        </p:txBody>
      </p:sp>
      <p:pic>
        <p:nvPicPr>
          <p:cNvPr id="265" name="Google Shape;265;g21194ee596e_0_187"/>
          <p:cNvPicPr preferRelativeResize="0"/>
          <p:nvPr/>
        </p:nvPicPr>
        <p:blipFill rotWithShape="1">
          <a:blip r:embed="rId3">
            <a:alphaModFix/>
          </a:blip>
          <a:srcRect/>
          <a:stretch/>
        </p:blipFill>
        <p:spPr>
          <a:xfrm>
            <a:off x="10680519" y="6258025"/>
            <a:ext cx="1165860" cy="234849"/>
          </a:xfrm>
          <a:prstGeom prst="rect">
            <a:avLst/>
          </a:prstGeom>
          <a:noFill/>
          <a:ln>
            <a:noFill/>
          </a:ln>
        </p:spPr>
      </p:pic>
      <p:sp>
        <p:nvSpPr>
          <p:cNvPr id="267" name="Google Shape;267;g21194ee596e_0_187"/>
          <p:cNvSpPr txBox="1">
            <a:spLocks noGrp="1"/>
          </p:cNvSpPr>
          <p:nvPr>
            <p:ph type="sldNum" idx="12"/>
          </p:nvPr>
        </p:nvSpPr>
        <p:spPr>
          <a:xfrm>
            <a:off x="382895" y="6306200"/>
            <a:ext cx="160200" cy="1386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25</a:t>
            </a:fld>
            <a:endParaRPr sz="900" b="0" i="0" u="none" strike="noStrike" cap="none">
              <a:solidFill>
                <a:srgbClr val="FFFFFF"/>
              </a:solidFill>
              <a:latin typeface="Poppins"/>
              <a:ea typeface="Poppins"/>
              <a:cs typeface="Poppins"/>
              <a:sym typeface="Poppins"/>
            </a:endParaRPr>
          </a:p>
        </p:txBody>
      </p:sp>
      <p:pic>
        <p:nvPicPr>
          <p:cNvPr id="269" name="Google Shape;269;g21194ee596e_0_187"/>
          <p:cNvPicPr preferRelativeResize="0"/>
          <p:nvPr/>
        </p:nvPicPr>
        <p:blipFill rotWithShape="1">
          <a:blip r:embed="rId4">
            <a:alphaModFix/>
          </a:blip>
          <a:srcRect/>
          <a:stretch/>
        </p:blipFill>
        <p:spPr>
          <a:xfrm>
            <a:off x="5733330" y="3882885"/>
            <a:ext cx="145275" cy="423000"/>
          </a:xfrm>
          <a:prstGeom prst="rect">
            <a:avLst/>
          </a:prstGeom>
          <a:noFill/>
          <a:ln>
            <a:noFill/>
          </a:ln>
        </p:spPr>
      </p:pic>
      <p:sp>
        <p:nvSpPr>
          <p:cNvPr id="4" name="TextBox 3">
            <a:extLst>
              <a:ext uri="{FF2B5EF4-FFF2-40B4-BE49-F238E27FC236}">
                <a16:creationId xmlns:a16="http://schemas.microsoft.com/office/drawing/2014/main" id="{57FF0907-75F7-4D14-9B2A-616F6EC8DD1E}"/>
              </a:ext>
            </a:extLst>
          </p:cNvPr>
          <p:cNvSpPr txBox="1"/>
          <p:nvPr/>
        </p:nvSpPr>
        <p:spPr>
          <a:xfrm>
            <a:off x="761819" y="1891715"/>
            <a:ext cx="11084560" cy="3139321"/>
          </a:xfrm>
          <a:prstGeom prst="rect">
            <a:avLst/>
          </a:prstGeom>
          <a:noFill/>
        </p:spPr>
        <p:txBody>
          <a:bodyPr wrap="square" rtlCol="0">
            <a:spAutoFit/>
          </a:bodyPr>
          <a:lstStyle/>
          <a:p>
            <a:r>
              <a:rPr lang="en-GB" sz="1800" dirty="0">
                <a:effectLst/>
                <a:latin typeface="Poppins" panose="020B0604020202020204" charset="0"/>
                <a:cs typeface="Poppins" panose="020B0604020202020204" charset="0"/>
              </a:rPr>
              <a:t>Pronounced Seasonality: January revenues average $124 M, dipping to $95 M in April.</a:t>
            </a:r>
            <a:br>
              <a:rPr lang="en-GB" sz="1800" dirty="0">
                <a:effectLst/>
                <a:latin typeface="Poppins" panose="020B0604020202020204" charset="0"/>
                <a:cs typeface="Poppins" panose="020B0604020202020204" charset="0"/>
              </a:rPr>
            </a:br>
            <a:br>
              <a:rPr lang="en-GB" sz="1800" dirty="0">
                <a:effectLst/>
                <a:latin typeface="Poppins" panose="020B0604020202020204" charset="0"/>
                <a:cs typeface="Poppins" panose="020B0604020202020204" charset="0"/>
              </a:rPr>
            </a:br>
            <a:r>
              <a:rPr lang="en-GB" sz="1800" dirty="0">
                <a:effectLst/>
                <a:latin typeface="Poppins" panose="020B0604020202020204" charset="0"/>
                <a:cs typeface="Poppins" panose="020B0604020202020204" charset="0"/>
              </a:rPr>
              <a:t>SKU Concentration: Products 26 &amp; 25 together drive ~25 % of total sales.</a:t>
            </a:r>
            <a:br>
              <a:rPr lang="en-GB" sz="1800" dirty="0">
                <a:effectLst/>
                <a:latin typeface="Poppins" panose="020B0604020202020204" charset="0"/>
                <a:cs typeface="Poppins" panose="020B0604020202020204" charset="0"/>
              </a:rPr>
            </a:br>
            <a:br>
              <a:rPr lang="en-GB" sz="1800" dirty="0">
                <a:effectLst/>
                <a:latin typeface="Poppins" panose="020B0604020202020204" charset="0"/>
                <a:cs typeface="Poppins" panose="020B0604020202020204" charset="0"/>
              </a:rPr>
            </a:br>
            <a:r>
              <a:rPr lang="en-GB" sz="1800" dirty="0">
                <a:effectLst/>
                <a:latin typeface="Poppins" panose="020B0604020202020204" charset="0"/>
                <a:cs typeface="Poppins" panose="020B0604020202020204" charset="0"/>
              </a:rPr>
              <a:t>Channel Trade‑Off: Wholesale captures 54 % of volume; Export leads with ~</a:t>
            </a:r>
            <a:r>
              <a:rPr lang="en-GB" sz="1800" dirty="0">
                <a:latin typeface="Poppins" panose="020B0604020202020204" charset="0"/>
                <a:cs typeface="Poppins" panose="020B0604020202020204" charset="0"/>
              </a:rPr>
              <a:t>38</a:t>
            </a:r>
            <a:r>
              <a:rPr lang="en-GB" sz="1800" dirty="0">
                <a:effectLst/>
                <a:latin typeface="Poppins" panose="020B0604020202020204" charset="0"/>
                <a:cs typeface="Poppins" panose="020B0604020202020204" charset="0"/>
              </a:rPr>
              <a:t> % average margin.</a:t>
            </a:r>
            <a:br>
              <a:rPr lang="en-GB" sz="1800" dirty="0">
                <a:effectLst/>
                <a:latin typeface="Poppins" panose="020B0604020202020204" charset="0"/>
                <a:cs typeface="Poppins" panose="020B0604020202020204" charset="0"/>
              </a:rPr>
            </a:br>
            <a:br>
              <a:rPr lang="en-GB" sz="1800" dirty="0">
                <a:effectLst/>
                <a:latin typeface="Poppins" panose="020B0604020202020204" charset="0"/>
                <a:cs typeface="Poppins" panose="020B0604020202020204" charset="0"/>
              </a:rPr>
            </a:br>
            <a:r>
              <a:rPr lang="en-GB" sz="1800" dirty="0">
                <a:effectLst/>
                <a:latin typeface="Poppins" panose="020B0604020202020204" charset="0"/>
                <a:cs typeface="Poppins" panose="020B0604020202020204" charset="0"/>
              </a:rPr>
              <a:t>Geographic Dominance: California alone logs 7.6K orders ($230 M); the West region shows the largest swings.</a:t>
            </a:r>
            <a:br>
              <a:rPr lang="en-GB" sz="1800" dirty="0">
                <a:effectLst/>
                <a:latin typeface="Poppins" panose="020B0604020202020204" charset="0"/>
                <a:cs typeface="Poppins" panose="020B0604020202020204" charset="0"/>
              </a:rPr>
            </a:br>
            <a:br>
              <a:rPr lang="en-GB" sz="1800" dirty="0">
                <a:effectLst/>
                <a:latin typeface="Poppins" panose="020B0604020202020204" charset="0"/>
                <a:cs typeface="Poppins" panose="020B0604020202020204" charset="0"/>
              </a:rPr>
            </a:br>
            <a:r>
              <a:rPr lang="en-GB" sz="1800" dirty="0">
                <a:effectLst/>
                <a:latin typeface="Poppins" panose="020B0604020202020204" charset="0"/>
                <a:cs typeface="Poppins" panose="020B0604020202020204" charset="0"/>
              </a:rPr>
              <a:t>Aibox Company and State Ltd are the most valuable customers in terms of Revenue.</a:t>
            </a:r>
            <a:endParaRPr lang="en-IN" sz="1800" dirty="0">
              <a:latin typeface="Poppins" panose="020B0604020202020204" charset="0"/>
              <a:cs typeface="Poppins" panose="020B0604020202020204" charset="0"/>
            </a:endParaRPr>
          </a:p>
        </p:txBody>
      </p:sp>
      <p:sp>
        <p:nvSpPr>
          <p:cNvPr id="14" name="Oval 13">
            <a:extLst>
              <a:ext uri="{FF2B5EF4-FFF2-40B4-BE49-F238E27FC236}">
                <a16:creationId xmlns:a16="http://schemas.microsoft.com/office/drawing/2014/main" id="{353109F4-10B3-441A-97F7-381BC24E7883}"/>
              </a:ext>
            </a:extLst>
          </p:cNvPr>
          <p:cNvSpPr/>
          <p:nvPr/>
        </p:nvSpPr>
        <p:spPr>
          <a:xfrm>
            <a:off x="527390" y="4759116"/>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64E0663E-C064-41DE-A025-E5D03F06F96E}"/>
              </a:ext>
            </a:extLst>
          </p:cNvPr>
          <p:cNvSpPr/>
          <p:nvPr/>
        </p:nvSpPr>
        <p:spPr>
          <a:xfrm>
            <a:off x="512525" y="3941560"/>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Oval 15">
            <a:extLst>
              <a:ext uri="{FF2B5EF4-FFF2-40B4-BE49-F238E27FC236}">
                <a16:creationId xmlns:a16="http://schemas.microsoft.com/office/drawing/2014/main" id="{5498EDB6-D906-4919-84C8-05A8BFB0C35F}"/>
              </a:ext>
            </a:extLst>
          </p:cNvPr>
          <p:cNvSpPr/>
          <p:nvPr/>
        </p:nvSpPr>
        <p:spPr>
          <a:xfrm>
            <a:off x="527771" y="3124005"/>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a:extLst>
              <a:ext uri="{FF2B5EF4-FFF2-40B4-BE49-F238E27FC236}">
                <a16:creationId xmlns:a16="http://schemas.microsoft.com/office/drawing/2014/main" id="{A1858F85-53B7-46EF-A995-0E1C7217880C}"/>
              </a:ext>
            </a:extLst>
          </p:cNvPr>
          <p:cNvSpPr/>
          <p:nvPr/>
        </p:nvSpPr>
        <p:spPr>
          <a:xfrm>
            <a:off x="527390" y="1996499"/>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D548245C-3A20-459A-92C5-AF9BAE8FAC8A}"/>
              </a:ext>
            </a:extLst>
          </p:cNvPr>
          <p:cNvSpPr/>
          <p:nvPr/>
        </p:nvSpPr>
        <p:spPr>
          <a:xfrm>
            <a:off x="527390" y="2547301"/>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C2890132-0527-4A5E-83E8-2C03B1F118FF}"/>
              </a:ext>
            </a:extLst>
          </p:cNvPr>
          <p:cNvSpPr txBox="1"/>
          <p:nvPr/>
        </p:nvSpPr>
        <p:spPr>
          <a:xfrm>
            <a:off x="4164848" y="304790"/>
            <a:ext cx="2935321" cy="584775"/>
          </a:xfrm>
          <a:prstGeom prst="rect">
            <a:avLst/>
          </a:prstGeom>
          <a:noFill/>
        </p:spPr>
        <p:txBody>
          <a:bodyPr wrap="square">
            <a:spAutoFit/>
          </a:bodyPr>
          <a:lstStyle/>
          <a:p>
            <a:r>
              <a:rPr kumimoji="0" lang="en-IN" sz="3200" b="1" i="0" u="none" strike="noStrike" kern="0" cap="none" spc="0" normalizeH="0" baseline="0" noProof="0" dirty="0">
                <a:ln>
                  <a:noFill/>
                </a:ln>
                <a:solidFill>
                  <a:srgbClr val="000000">
                    <a:lumMod val="65000"/>
                    <a:lumOff val="35000"/>
                  </a:srgbClr>
                </a:solidFill>
                <a:effectLst/>
                <a:uLnTx/>
                <a:uFillTx/>
                <a:latin typeface="Poppins"/>
                <a:cs typeface="Poppins"/>
                <a:sym typeface="Poppins"/>
              </a:rPr>
              <a:t>Key Insights</a:t>
            </a:r>
            <a:endParaRPr lang="en-IN" dirty="0"/>
          </a:p>
        </p:txBody>
      </p:sp>
      <p:pic>
        <p:nvPicPr>
          <p:cNvPr id="3" name="Picture 2">
            <a:extLst>
              <a:ext uri="{FF2B5EF4-FFF2-40B4-BE49-F238E27FC236}">
                <a16:creationId xmlns:a16="http://schemas.microsoft.com/office/drawing/2014/main" id="{6F5CE90D-841B-42FE-80FE-A63ABB2897FF}"/>
              </a:ext>
            </a:extLst>
          </p:cNvPr>
          <p:cNvPicPr>
            <a:picLocks noChangeAspect="1"/>
          </p:cNvPicPr>
          <p:nvPr/>
        </p:nvPicPr>
        <p:blipFill>
          <a:blip r:embed="rId5"/>
          <a:stretch>
            <a:fillRect/>
          </a:stretch>
        </p:blipFill>
        <p:spPr>
          <a:xfrm>
            <a:off x="6910389" y="304790"/>
            <a:ext cx="622911" cy="517347"/>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AE1AD-A143-420B-8383-486FC7C175B8}"/>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36772CDD-F0F3-4DD3-80AB-966B1BFD941F}"/>
              </a:ext>
            </a:extLst>
          </p:cNvPr>
          <p:cNvSpPr>
            <a:spLocks noGrp="1"/>
          </p:cNvSpPr>
          <p:nvPr>
            <p:ph type="subTitle" idx="1"/>
          </p:nvPr>
        </p:nvSpPr>
        <p:spPr/>
        <p:txBody>
          <a:bodyPr/>
          <a:lstStyle/>
          <a:p>
            <a:endParaRPr lang="en-IN"/>
          </a:p>
        </p:txBody>
      </p:sp>
      <p:pic>
        <p:nvPicPr>
          <p:cNvPr id="4" name="Picture 3">
            <a:extLst>
              <a:ext uri="{FF2B5EF4-FFF2-40B4-BE49-F238E27FC236}">
                <a16:creationId xmlns:a16="http://schemas.microsoft.com/office/drawing/2014/main" id="{220A9B31-02E9-4B04-AE5A-9E6E08637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8" y="-406400"/>
            <a:ext cx="12204916" cy="7599680"/>
          </a:xfrm>
          <a:prstGeom prst="rect">
            <a:avLst/>
          </a:prstGeom>
        </p:spPr>
      </p:pic>
      <p:sp>
        <p:nvSpPr>
          <p:cNvPr id="5" name="Rectangle 4">
            <a:extLst>
              <a:ext uri="{FF2B5EF4-FFF2-40B4-BE49-F238E27FC236}">
                <a16:creationId xmlns:a16="http://schemas.microsoft.com/office/drawing/2014/main" id="{1EC53B38-DD5C-415E-BD71-1B69045A59B3}"/>
              </a:ext>
            </a:extLst>
          </p:cNvPr>
          <p:cNvSpPr/>
          <p:nvPr/>
        </p:nvSpPr>
        <p:spPr>
          <a:xfrm>
            <a:off x="0" y="3255962"/>
            <a:ext cx="6685280" cy="2113280"/>
          </a:xfrm>
          <a:prstGeom prst="rect">
            <a:avLst/>
          </a:prstGeom>
          <a:solidFill>
            <a:schemeClr val="lt1">
              <a:alpha val="65000"/>
            </a:schemeClr>
          </a:solidFill>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IN" sz="3600" b="1" dirty="0">
                <a:solidFill>
                  <a:srgbClr val="138907"/>
                </a:solidFill>
              </a:rPr>
              <a:t>Recommendations</a:t>
            </a:r>
          </a:p>
        </p:txBody>
      </p:sp>
      <p:pic>
        <p:nvPicPr>
          <p:cNvPr id="6" name="Google Shape;162;p7">
            <a:extLst>
              <a:ext uri="{FF2B5EF4-FFF2-40B4-BE49-F238E27FC236}">
                <a16:creationId xmlns:a16="http://schemas.microsoft.com/office/drawing/2014/main" id="{C098A231-C86F-4D72-BB0E-5E13C5D80CF1}"/>
              </a:ext>
            </a:extLst>
          </p:cNvPr>
          <p:cNvPicPr preferRelativeResize="0"/>
          <p:nvPr/>
        </p:nvPicPr>
        <p:blipFill rotWithShape="1">
          <a:blip r:embed="rId3">
            <a:alphaModFix/>
          </a:blip>
          <a:srcRect/>
          <a:stretch/>
        </p:blipFill>
        <p:spPr>
          <a:xfrm>
            <a:off x="508000" y="3988711"/>
            <a:ext cx="777240" cy="647782"/>
          </a:xfrm>
          <a:prstGeom prst="rect">
            <a:avLst/>
          </a:prstGeom>
          <a:noFill/>
          <a:ln>
            <a:noFill/>
          </a:ln>
        </p:spPr>
      </p:pic>
    </p:spTree>
    <p:extLst>
      <p:ext uri="{BB962C8B-B14F-4D97-AF65-F5344CB8AC3E}">
        <p14:creationId xmlns:p14="http://schemas.microsoft.com/office/powerpoint/2010/main" val="146874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21194ee596e_0_187"/>
          <p:cNvSpPr/>
          <p:nvPr/>
        </p:nvSpPr>
        <p:spPr>
          <a:xfrm>
            <a:off x="3596640" y="5699760"/>
            <a:ext cx="8595300" cy="1158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oppins"/>
              <a:ea typeface="Poppins"/>
              <a:cs typeface="Poppins"/>
              <a:sym typeface="Poppins"/>
            </a:endParaRPr>
          </a:p>
        </p:txBody>
      </p:sp>
      <p:sp>
        <p:nvSpPr>
          <p:cNvPr id="264" name="Google Shape;264;g21194ee596e_0_187"/>
          <p:cNvSpPr txBox="1">
            <a:spLocks noGrp="1"/>
          </p:cNvSpPr>
          <p:nvPr>
            <p:ph type="sldNum" idx="12"/>
          </p:nvPr>
        </p:nvSpPr>
        <p:spPr>
          <a:xfrm>
            <a:off x="382895" y="6306200"/>
            <a:ext cx="160200" cy="1386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27</a:t>
            </a:fld>
            <a:endParaRPr sz="900" b="0" i="0" u="none" strike="noStrike" cap="none">
              <a:solidFill>
                <a:srgbClr val="FFFFFF"/>
              </a:solidFill>
              <a:latin typeface="Poppins"/>
              <a:ea typeface="Poppins"/>
              <a:cs typeface="Poppins"/>
              <a:sym typeface="Poppins"/>
            </a:endParaRPr>
          </a:p>
        </p:txBody>
      </p:sp>
      <p:pic>
        <p:nvPicPr>
          <p:cNvPr id="265" name="Google Shape;265;g21194ee596e_0_187"/>
          <p:cNvPicPr preferRelativeResize="0"/>
          <p:nvPr/>
        </p:nvPicPr>
        <p:blipFill rotWithShape="1">
          <a:blip r:embed="rId3">
            <a:alphaModFix/>
          </a:blip>
          <a:srcRect/>
          <a:stretch/>
        </p:blipFill>
        <p:spPr>
          <a:xfrm>
            <a:off x="10680519" y="6258025"/>
            <a:ext cx="1165860" cy="234849"/>
          </a:xfrm>
          <a:prstGeom prst="rect">
            <a:avLst/>
          </a:prstGeom>
          <a:noFill/>
          <a:ln>
            <a:noFill/>
          </a:ln>
        </p:spPr>
      </p:pic>
      <p:sp>
        <p:nvSpPr>
          <p:cNvPr id="267" name="Google Shape;267;g21194ee596e_0_187"/>
          <p:cNvSpPr txBox="1">
            <a:spLocks noGrp="1"/>
          </p:cNvSpPr>
          <p:nvPr>
            <p:ph type="sldNum" idx="12"/>
          </p:nvPr>
        </p:nvSpPr>
        <p:spPr>
          <a:xfrm>
            <a:off x="382895" y="6306200"/>
            <a:ext cx="160200" cy="1386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27</a:t>
            </a:fld>
            <a:endParaRPr sz="900" b="0" i="0" u="none" strike="noStrike" cap="none">
              <a:solidFill>
                <a:srgbClr val="FFFFFF"/>
              </a:solidFill>
              <a:latin typeface="Poppins"/>
              <a:ea typeface="Poppins"/>
              <a:cs typeface="Poppins"/>
              <a:sym typeface="Poppins"/>
            </a:endParaRPr>
          </a:p>
        </p:txBody>
      </p:sp>
      <p:pic>
        <p:nvPicPr>
          <p:cNvPr id="269" name="Google Shape;269;g21194ee596e_0_187"/>
          <p:cNvPicPr preferRelativeResize="0"/>
          <p:nvPr/>
        </p:nvPicPr>
        <p:blipFill rotWithShape="1">
          <a:blip r:embed="rId4">
            <a:alphaModFix/>
          </a:blip>
          <a:srcRect/>
          <a:stretch/>
        </p:blipFill>
        <p:spPr>
          <a:xfrm>
            <a:off x="5733330" y="3882885"/>
            <a:ext cx="145275" cy="423000"/>
          </a:xfrm>
          <a:prstGeom prst="rect">
            <a:avLst/>
          </a:prstGeom>
          <a:noFill/>
          <a:ln>
            <a:noFill/>
          </a:ln>
        </p:spPr>
      </p:pic>
      <p:sp>
        <p:nvSpPr>
          <p:cNvPr id="8" name="TextBox 7">
            <a:extLst>
              <a:ext uri="{FF2B5EF4-FFF2-40B4-BE49-F238E27FC236}">
                <a16:creationId xmlns:a16="http://schemas.microsoft.com/office/drawing/2014/main" id="{2E78C0E6-E39C-48C6-A8B1-C7670646DFC4}"/>
              </a:ext>
            </a:extLst>
          </p:cNvPr>
          <p:cNvSpPr txBox="1"/>
          <p:nvPr/>
        </p:nvSpPr>
        <p:spPr>
          <a:xfrm>
            <a:off x="737648" y="1614792"/>
            <a:ext cx="11303283" cy="3970318"/>
          </a:xfrm>
          <a:prstGeom prst="rect">
            <a:avLst/>
          </a:prstGeom>
          <a:noFill/>
        </p:spPr>
        <p:txBody>
          <a:bodyPr wrap="square">
            <a:spAutoFit/>
          </a:bodyPr>
          <a:lstStyle/>
          <a:p>
            <a:r>
              <a:rPr lang="en-GB" sz="1800" dirty="0">
                <a:effectLst/>
                <a:latin typeface="Poppins" panose="020B0604020202020204" charset="0"/>
                <a:cs typeface="Poppins" panose="020B0604020202020204" charset="0"/>
              </a:rPr>
              <a:t>Seasonal Promotions: Launch recovery campaigns in April and amplify January offers to smooth revenue swings.</a:t>
            </a:r>
            <a:br>
              <a:rPr lang="en-GB" sz="1800" dirty="0">
                <a:effectLst/>
                <a:latin typeface="Poppins" panose="020B0604020202020204" charset="0"/>
                <a:cs typeface="Poppins" panose="020B0604020202020204" charset="0"/>
              </a:rPr>
            </a:br>
            <a:br>
              <a:rPr lang="en-GB" sz="1800" dirty="0">
                <a:effectLst/>
                <a:latin typeface="Poppins" panose="020B0604020202020204" charset="0"/>
                <a:cs typeface="Poppins" panose="020B0604020202020204" charset="0"/>
              </a:rPr>
            </a:br>
            <a:r>
              <a:rPr lang="en-GB" sz="1800" dirty="0">
                <a:effectLst/>
                <a:latin typeface="Poppins" panose="020B0604020202020204" charset="0"/>
                <a:cs typeface="Poppins" panose="020B0604020202020204" charset="0"/>
              </a:rPr>
              <a:t>SKU Optimization: Double down on top products 26 &amp; 25 and re-evaluate pricing or phase out low‑margin SKUs.</a:t>
            </a:r>
            <a:br>
              <a:rPr lang="en-GB" sz="1800" dirty="0">
                <a:effectLst/>
                <a:latin typeface="Poppins" panose="020B0604020202020204" charset="0"/>
                <a:cs typeface="Poppins" panose="020B0604020202020204" charset="0"/>
              </a:rPr>
            </a:br>
            <a:br>
              <a:rPr lang="en-GB" sz="1800" dirty="0">
                <a:effectLst/>
                <a:latin typeface="Poppins" panose="020B0604020202020204" charset="0"/>
                <a:cs typeface="Poppins" panose="020B0604020202020204" charset="0"/>
              </a:rPr>
            </a:br>
            <a:r>
              <a:rPr lang="en-GB" sz="1800" dirty="0">
                <a:effectLst/>
                <a:latin typeface="Poppins" panose="020B0604020202020204" charset="0"/>
                <a:cs typeface="Poppins" panose="020B0604020202020204" charset="0"/>
              </a:rPr>
              <a:t>Channel Expansion: Incentivize Export partnerships for high margins and introduce volume deals in Wholesale.</a:t>
            </a:r>
            <a:br>
              <a:rPr lang="en-GB" sz="1800" dirty="0">
                <a:effectLst/>
                <a:latin typeface="Poppins" panose="020B0604020202020204" charset="0"/>
                <a:cs typeface="Poppins" panose="020B0604020202020204" charset="0"/>
              </a:rPr>
            </a:br>
            <a:br>
              <a:rPr lang="en-GB" sz="1800" dirty="0">
                <a:effectLst/>
                <a:latin typeface="Poppins" panose="020B0604020202020204" charset="0"/>
                <a:cs typeface="Poppins" panose="020B0604020202020204" charset="0"/>
              </a:rPr>
            </a:br>
            <a:r>
              <a:rPr lang="en-GB" sz="1800" dirty="0">
                <a:effectLst/>
                <a:latin typeface="Poppins" panose="020B0604020202020204" charset="0"/>
                <a:cs typeface="Poppins" panose="020B0604020202020204" charset="0"/>
              </a:rPr>
              <a:t>Regional Investment: Replicate California’s success in other regions and boost marketing in the Northeast &amp; Midwest.</a:t>
            </a:r>
            <a:br>
              <a:rPr lang="en-GB" sz="1800" dirty="0">
                <a:effectLst/>
                <a:latin typeface="Poppins" panose="020B0604020202020204" charset="0"/>
                <a:cs typeface="Poppins" panose="020B0604020202020204" charset="0"/>
              </a:rPr>
            </a:br>
            <a:br>
              <a:rPr lang="en-GB" sz="1800" dirty="0">
                <a:effectLst/>
                <a:latin typeface="Poppins" panose="020B0604020202020204" charset="0"/>
                <a:cs typeface="Poppins" panose="020B0604020202020204" charset="0"/>
              </a:rPr>
            </a:br>
            <a:r>
              <a:rPr lang="en-GB" sz="1800" dirty="0">
                <a:effectLst/>
                <a:latin typeface="Poppins" panose="020B0604020202020204" charset="0"/>
                <a:cs typeface="Poppins" panose="020B0604020202020204" charset="0"/>
              </a:rPr>
              <a:t>Margin Monitoring: Flag orders below 80 % margin and analyse cost drivers to uplift underperforming segments.</a:t>
            </a:r>
            <a:endParaRPr lang="en-IN" sz="1800" dirty="0">
              <a:latin typeface="Poppins" panose="020B0604020202020204" charset="0"/>
              <a:cs typeface="Poppins" panose="020B0604020202020204" charset="0"/>
            </a:endParaRPr>
          </a:p>
        </p:txBody>
      </p:sp>
      <p:sp>
        <p:nvSpPr>
          <p:cNvPr id="9" name="Oval 8">
            <a:extLst>
              <a:ext uri="{FF2B5EF4-FFF2-40B4-BE49-F238E27FC236}">
                <a16:creationId xmlns:a16="http://schemas.microsoft.com/office/drawing/2014/main" id="{25899429-0509-4954-9904-127D47897E3B}"/>
              </a:ext>
            </a:extLst>
          </p:cNvPr>
          <p:cNvSpPr/>
          <p:nvPr/>
        </p:nvSpPr>
        <p:spPr>
          <a:xfrm>
            <a:off x="477055" y="1752659"/>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78474A8C-FCEA-44E1-B5DC-1F14CF23E711}"/>
              </a:ext>
            </a:extLst>
          </p:cNvPr>
          <p:cNvSpPr/>
          <p:nvPr/>
        </p:nvSpPr>
        <p:spPr>
          <a:xfrm>
            <a:off x="481400" y="2550219"/>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41993E46-DEA3-4076-A647-F1F327237E38}"/>
              </a:ext>
            </a:extLst>
          </p:cNvPr>
          <p:cNvSpPr/>
          <p:nvPr/>
        </p:nvSpPr>
        <p:spPr>
          <a:xfrm>
            <a:off x="477055" y="3363387"/>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238A4CC3-DB46-44AD-BB29-BD6BA46686DB}"/>
              </a:ext>
            </a:extLst>
          </p:cNvPr>
          <p:cNvSpPr/>
          <p:nvPr/>
        </p:nvSpPr>
        <p:spPr>
          <a:xfrm>
            <a:off x="477055" y="4195106"/>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3F82211C-C064-4556-A886-C9550795DB0D}"/>
              </a:ext>
            </a:extLst>
          </p:cNvPr>
          <p:cNvSpPr/>
          <p:nvPr/>
        </p:nvSpPr>
        <p:spPr>
          <a:xfrm>
            <a:off x="475272" y="5026825"/>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BD1BCE4D-6158-41FE-8612-9E4DC07FD841}"/>
              </a:ext>
            </a:extLst>
          </p:cNvPr>
          <p:cNvPicPr>
            <a:picLocks noChangeAspect="1"/>
          </p:cNvPicPr>
          <p:nvPr/>
        </p:nvPicPr>
        <p:blipFill>
          <a:blip r:embed="rId5"/>
          <a:stretch>
            <a:fillRect/>
          </a:stretch>
        </p:blipFill>
        <p:spPr>
          <a:xfrm>
            <a:off x="7566931" y="403435"/>
            <a:ext cx="449038" cy="449038"/>
          </a:xfrm>
          <a:prstGeom prst="rect">
            <a:avLst/>
          </a:prstGeom>
        </p:spPr>
      </p:pic>
      <p:sp>
        <p:nvSpPr>
          <p:cNvPr id="15" name="TextBox 14">
            <a:extLst>
              <a:ext uri="{FF2B5EF4-FFF2-40B4-BE49-F238E27FC236}">
                <a16:creationId xmlns:a16="http://schemas.microsoft.com/office/drawing/2014/main" id="{83D71369-AFB0-40E1-B98D-52352B364C5E}"/>
              </a:ext>
            </a:extLst>
          </p:cNvPr>
          <p:cNvSpPr txBox="1"/>
          <p:nvPr/>
        </p:nvSpPr>
        <p:spPr>
          <a:xfrm>
            <a:off x="3336173" y="335567"/>
            <a:ext cx="4455277" cy="584775"/>
          </a:xfrm>
          <a:prstGeom prst="rect">
            <a:avLst/>
          </a:prstGeom>
          <a:noFill/>
        </p:spPr>
        <p:txBody>
          <a:bodyPr wrap="square">
            <a:spAutoFit/>
          </a:bodyPr>
          <a:lstStyle/>
          <a:p>
            <a:r>
              <a:rPr kumimoji="0" lang="en-IN" sz="3200" b="1" i="0" u="none" strike="noStrike" kern="0" cap="none" spc="0" normalizeH="0" baseline="0" noProof="0" dirty="0">
                <a:ln>
                  <a:noFill/>
                </a:ln>
                <a:solidFill>
                  <a:srgbClr val="000000">
                    <a:lumMod val="65000"/>
                    <a:lumOff val="35000"/>
                  </a:srgbClr>
                </a:solidFill>
                <a:effectLst/>
                <a:uLnTx/>
                <a:uFillTx/>
                <a:latin typeface="Poppins"/>
                <a:cs typeface="Poppins"/>
                <a:sym typeface="Poppins"/>
              </a:rPr>
              <a:t>Recommendations</a:t>
            </a:r>
            <a:endParaRPr lang="en-IN" sz="3200" dirty="0"/>
          </a:p>
        </p:txBody>
      </p:sp>
    </p:spTree>
    <p:extLst>
      <p:ext uri="{BB962C8B-B14F-4D97-AF65-F5344CB8AC3E}">
        <p14:creationId xmlns:p14="http://schemas.microsoft.com/office/powerpoint/2010/main" val="2845123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9A1A2-BA6E-46FD-A2D0-E3BECBA6FB59}"/>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2433FDDF-2B0D-4253-BDAD-69BED4D91C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8" y="-406400"/>
            <a:ext cx="12204916" cy="7599680"/>
          </a:xfrm>
          <a:prstGeom prst="rect">
            <a:avLst/>
          </a:prstGeom>
        </p:spPr>
      </p:pic>
      <p:sp>
        <p:nvSpPr>
          <p:cNvPr id="4" name="Rectangle 3">
            <a:extLst>
              <a:ext uri="{FF2B5EF4-FFF2-40B4-BE49-F238E27FC236}">
                <a16:creationId xmlns:a16="http://schemas.microsoft.com/office/drawing/2014/main" id="{2F6B340E-F39C-412C-8A55-515F1A193D59}"/>
              </a:ext>
            </a:extLst>
          </p:cNvPr>
          <p:cNvSpPr/>
          <p:nvPr/>
        </p:nvSpPr>
        <p:spPr>
          <a:xfrm>
            <a:off x="0" y="3255962"/>
            <a:ext cx="6685280" cy="2113280"/>
          </a:xfrm>
          <a:prstGeom prst="rect">
            <a:avLst/>
          </a:prstGeom>
          <a:solidFill>
            <a:schemeClr val="lt1">
              <a:alpha val="65000"/>
            </a:schemeClr>
          </a:solidFill>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IN" sz="3600" b="1" dirty="0">
                <a:solidFill>
                  <a:srgbClr val="138907"/>
                </a:solidFill>
              </a:rPr>
              <a:t>Dashboard Preview</a:t>
            </a:r>
          </a:p>
        </p:txBody>
      </p:sp>
      <p:pic>
        <p:nvPicPr>
          <p:cNvPr id="5" name="Google Shape;162;p7">
            <a:extLst>
              <a:ext uri="{FF2B5EF4-FFF2-40B4-BE49-F238E27FC236}">
                <a16:creationId xmlns:a16="http://schemas.microsoft.com/office/drawing/2014/main" id="{8477AC21-B2B1-4E6E-96A6-8C53B55E7BD6}"/>
              </a:ext>
            </a:extLst>
          </p:cNvPr>
          <p:cNvPicPr preferRelativeResize="0"/>
          <p:nvPr/>
        </p:nvPicPr>
        <p:blipFill rotWithShape="1">
          <a:blip r:embed="rId3">
            <a:alphaModFix/>
          </a:blip>
          <a:srcRect/>
          <a:stretch/>
        </p:blipFill>
        <p:spPr>
          <a:xfrm>
            <a:off x="508000" y="3988711"/>
            <a:ext cx="777240" cy="647782"/>
          </a:xfrm>
          <a:prstGeom prst="rect">
            <a:avLst/>
          </a:prstGeom>
          <a:noFill/>
          <a:ln>
            <a:noFill/>
          </a:ln>
        </p:spPr>
      </p:pic>
    </p:spTree>
    <p:extLst>
      <p:ext uri="{BB962C8B-B14F-4D97-AF65-F5344CB8AC3E}">
        <p14:creationId xmlns:p14="http://schemas.microsoft.com/office/powerpoint/2010/main" val="1438513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21194ee596e_0_187"/>
          <p:cNvSpPr/>
          <p:nvPr/>
        </p:nvSpPr>
        <p:spPr>
          <a:xfrm>
            <a:off x="3596640" y="5699760"/>
            <a:ext cx="8595300" cy="1158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oppins"/>
              <a:ea typeface="Poppins"/>
              <a:cs typeface="Poppins"/>
              <a:sym typeface="Poppins"/>
            </a:endParaRPr>
          </a:p>
        </p:txBody>
      </p:sp>
      <p:sp>
        <p:nvSpPr>
          <p:cNvPr id="264" name="Google Shape;264;g21194ee596e_0_187"/>
          <p:cNvSpPr txBox="1">
            <a:spLocks noGrp="1"/>
          </p:cNvSpPr>
          <p:nvPr>
            <p:ph type="sldNum" idx="12"/>
          </p:nvPr>
        </p:nvSpPr>
        <p:spPr>
          <a:xfrm>
            <a:off x="382895" y="6306200"/>
            <a:ext cx="160200" cy="1386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29</a:t>
            </a:fld>
            <a:endParaRPr sz="900" b="0" i="0" u="none" strike="noStrike" cap="none">
              <a:solidFill>
                <a:srgbClr val="FFFFFF"/>
              </a:solidFill>
              <a:latin typeface="Poppins"/>
              <a:ea typeface="Poppins"/>
              <a:cs typeface="Poppins"/>
              <a:sym typeface="Poppins"/>
            </a:endParaRPr>
          </a:p>
        </p:txBody>
      </p:sp>
      <p:pic>
        <p:nvPicPr>
          <p:cNvPr id="265" name="Google Shape;265;g21194ee596e_0_187"/>
          <p:cNvPicPr preferRelativeResize="0"/>
          <p:nvPr/>
        </p:nvPicPr>
        <p:blipFill rotWithShape="1">
          <a:blip r:embed="rId3">
            <a:alphaModFix/>
          </a:blip>
          <a:srcRect/>
          <a:stretch/>
        </p:blipFill>
        <p:spPr>
          <a:xfrm>
            <a:off x="10680519" y="6258025"/>
            <a:ext cx="1165860" cy="234849"/>
          </a:xfrm>
          <a:prstGeom prst="rect">
            <a:avLst/>
          </a:prstGeom>
          <a:noFill/>
          <a:ln>
            <a:noFill/>
          </a:ln>
        </p:spPr>
      </p:pic>
      <p:sp>
        <p:nvSpPr>
          <p:cNvPr id="267" name="Google Shape;267;g21194ee596e_0_187"/>
          <p:cNvSpPr txBox="1">
            <a:spLocks noGrp="1"/>
          </p:cNvSpPr>
          <p:nvPr>
            <p:ph type="sldNum" idx="12"/>
          </p:nvPr>
        </p:nvSpPr>
        <p:spPr>
          <a:xfrm>
            <a:off x="382895" y="6306200"/>
            <a:ext cx="160200" cy="1386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29</a:t>
            </a:fld>
            <a:endParaRPr sz="900" b="0" i="0" u="none" strike="noStrike" cap="none">
              <a:solidFill>
                <a:srgbClr val="FFFFFF"/>
              </a:solidFill>
              <a:latin typeface="Poppins"/>
              <a:ea typeface="Poppins"/>
              <a:cs typeface="Poppins"/>
              <a:sym typeface="Poppins"/>
            </a:endParaRPr>
          </a:p>
        </p:txBody>
      </p:sp>
      <p:pic>
        <p:nvPicPr>
          <p:cNvPr id="269" name="Google Shape;269;g21194ee596e_0_187"/>
          <p:cNvPicPr preferRelativeResize="0"/>
          <p:nvPr/>
        </p:nvPicPr>
        <p:blipFill rotWithShape="1">
          <a:blip r:embed="rId4">
            <a:alphaModFix/>
          </a:blip>
          <a:srcRect/>
          <a:stretch/>
        </p:blipFill>
        <p:spPr>
          <a:xfrm>
            <a:off x="5733330" y="3882885"/>
            <a:ext cx="145275" cy="423000"/>
          </a:xfrm>
          <a:prstGeom prst="rect">
            <a:avLst/>
          </a:prstGeom>
          <a:noFill/>
          <a:ln>
            <a:noFill/>
          </a:ln>
        </p:spPr>
      </p:pic>
      <p:sp>
        <p:nvSpPr>
          <p:cNvPr id="7" name="Google Shape;257;g21197e7cf6e_0_97">
            <a:extLst>
              <a:ext uri="{FF2B5EF4-FFF2-40B4-BE49-F238E27FC236}">
                <a16:creationId xmlns:a16="http://schemas.microsoft.com/office/drawing/2014/main" id="{1C55A01C-843F-4AB1-832A-9588865749DE}"/>
              </a:ext>
            </a:extLst>
          </p:cNvPr>
          <p:cNvSpPr txBox="1">
            <a:spLocks noGrp="1"/>
          </p:cNvSpPr>
          <p:nvPr>
            <p:ph type="title"/>
          </p:nvPr>
        </p:nvSpPr>
        <p:spPr>
          <a:xfrm>
            <a:off x="351173" y="323677"/>
            <a:ext cx="6161387" cy="43088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800"/>
              <a:buNone/>
            </a:pPr>
            <a:r>
              <a:rPr lang="en-IN" dirty="0">
                <a:solidFill>
                  <a:schemeClr val="tx1">
                    <a:lumMod val="75000"/>
                    <a:lumOff val="25000"/>
                  </a:schemeClr>
                </a:solidFill>
                <a:effectLst/>
              </a:rPr>
              <a:t>Page 1 -  Performance Summary</a:t>
            </a:r>
            <a:endParaRPr dirty="0">
              <a:solidFill>
                <a:schemeClr val="tx1">
                  <a:lumMod val="75000"/>
                  <a:lumOff val="25000"/>
                </a:schemeClr>
              </a:solidFill>
            </a:endParaRPr>
          </a:p>
        </p:txBody>
      </p:sp>
      <p:pic>
        <p:nvPicPr>
          <p:cNvPr id="4" name="Picture 3">
            <a:extLst>
              <a:ext uri="{FF2B5EF4-FFF2-40B4-BE49-F238E27FC236}">
                <a16:creationId xmlns:a16="http://schemas.microsoft.com/office/drawing/2014/main" id="{BC8A6FFD-77BF-446A-A6BD-749466ED7A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0560" y="914400"/>
            <a:ext cx="11348719" cy="5530400"/>
          </a:xfrm>
          <a:prstGeom prst="rect">
            <a:avLst/>
          </a:prstGeom>
        </p:spPr>
      </p:pic>
    </p:spTree>
    <p:extLst>
      <p:ext uri="{BB962C8B-B14F-4D97-AF65-F5344CB8AC3E}">
        <p14:creationId xmlns:p14="http://schemas.microsoft.com/office/powerpoint/2010/main" val="2738212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6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CE92-E075-4F9E-9750-4AF591ED8DD3}"/>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B05A021E-5753-4C64-810F-DB52DE08D14A}"/>
              </a:ext>
            </a:extLst>
          </p:cNvPr>
          <p:cNvSpPr>
            <a:spLocks noGrp="1"/>
          </p:cNvSpPr>
          <p:nvPr>
            <p:ph type="subTitle" idx="1"/>
          </p:nvPr>
        </p:nvSpPr>
        <p:spPr/>
        <p:txBody>
          <a:bodyPr/>
          <a:lstStyle/>
          <a:p>
            <a:endParaRPr lang="en-IN"/>
          </a:p>
        </p:txBody>
      </p:sp>
      <p:pic>
        <p:nvPicPr>
          <p:cNvPr id="7" name="Picture 6">
            <a:extLst>
              <a:ext uri="{FF2B5EF4-FFF2-40B4-BE49-F238E27FC236}">
                <a16:creationId xmlns:a16="http://schemas.microsoft.com/office/drawing/2014/main" id="{85458F47-69E2-4701-9E72-B1001137B3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29"/>
            <a:ext cx="12198458" cy="7423331"/>
          </a:xfrm>
          <a:prstGeom prst="rect">
            <a:avLst/>
          </a:prstGeom>
        </p:spPr>
      </p:pic>
      <p:sp>
        <p:nvSpPr>
          <p:cNvPr id="8" name="Rectangle 7">
            <a:extLst>
              <a:ext uri="{FF2B5EF4-FFF2-40B4-BE49-F238E27FC236}">
                <a16:creationId xmlns:a16="http://schemas.microsoft.com/office/drawing/2014/main" id="{856CA3A5-338E-471E-9B50-DAA37B3A092D}"/>
              </a:ext>
            </a:extLst>
          </p:cNvPr>
          <p:cNvSpPr/>
          <p:nvPr/>
        </p:nvSpPr>
        <p:spPr>
          <a:xfrm>
            <a:off x="0" y="3255962"/>
            <a:ext cx="6685280" cy="2113280"/>
          </a:xfrm>
          <a:prstGeom prst="rect">
            <a:avLst/>
          </a:prstGeom>
          <a:solidFill>
            <a:schemeClr val="lt1">
              <a:alpha val="65000"/>
            </a:schemeClr>
          </a:solidFill>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IN" sz="3600" b="1" dirty="0">
                <a:solidFill>
                  <a:srgbClr val="138907"/>
                </a:solidFill>
              </a:rPr>
              <a:t>Problem Statement</a:t>
            </a:r>
          </a:p>
        </p:txBody>
      </p:sp>
      <p:pic>
        <p:nvPicPr>
          <p:cNvPr id="9" name="Google Shape;162;p7">
            <a:extLst>
              <a:ext uri="{FF2B5EF4-FFF2-40B4-BE49-F238E27FC236}">
                <a16:creationId xmlns:a16="http://schemas.microsoft.com/office/drawing/2014/main" id="{183BBDE8-6F5B-4F22-8761-31CAEA38889C}"/>
              </a:ext>
            </a:extLst>
          </p:cNvPr>
          <p:cNvPicPr preferRelativeResize="0"/>
          <p:nvPr/>
        </p:nvPicPr>
        <p:blipFill rotWithShape="1">
          <a:blip r:embed="rId3">
            <a:alphaModFix/>
          </a:blip>
          <a:srcRect/>
          <a:stretch/>
        </p:blipFill>
        <p:spPr>
          <a:xfrm>
            <a:off x="655320" y="4053440"/>
            <a:ext cx="645160" cy="670960"/>
          </a:xfrm>
          <a:prstGeom prst="rect">
            <a:avLst/>
          </a:prstGeom>
          <a:noFill/>
          <a:ln>
            <a:noFill/>
          </a:ln>
        </p:spPr>
      </p:pic>
    </p:spTree>
    <p:extLst>
      <p:ext uri="{BB962C8B-B14F-4D97-AF65-F5344CB8AC3E}">
        <p14:creationId xmlns:p14="http://schemas.microsoft.com/office/powerpoint/2010/main" val="40185214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21194ee596e_0_187"/>
          <p:cNvSpPr/>
          <p:nvPr/>
        </p:nvSpPr>
        <p:spPr>
          <a:xfrm>
            <a:off x="3596640" y="5699760"/>
            <a:ext cx="8595300" cy="1158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oppins"/>
              <a:ea typeface="Poppins"/>
              <a:cs typeface="Poppins"/>
              <a:sym typeface="Poppins"/>
            </a:endParaRPr>
          </a:p>
        </p:txBody>
      </p:sp>
      <p:sp>
        <p:nvSpPr>
          <p:cNvPr id="264" name="Google Shape;264;g21194ee596e_0_187"/>
          <p:cNvSpPr txBox="1">
            <a:spLocks noGrp="1"/>
          </p:cNvSpPr>
          <p:nvPr>
            <p:ph type="sldNum" idx="12"/>
          </p:nvPr>
        </p:nvSpPr>
        <p:spPr>
          <a:xfrm>
            <a:off x="382895" y="6306200"/>
            <a:ext cx="160200" cy="1386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30</a:t>
            </a:fld>
            <a:endParaRPr sz="900" b="0" i="0" u="none" strike="noStrike" cap="none">
              <a:solidFill>
                <a:srgbClr val="FFFFFF"/>
              </a:solidFill>
              <a:latin typeface="Poppins"/>
              <a:ea typeface="Poppins"/>
              <a:cs typeface="Poppins"/>
              <a:sym typeface="Poppins"/>
            </a:endParaRPr>
          </a:p>
        </p:txBody>
      </p:sp>
      <p:pic>
        <p:nvPicPr>
          <p:cNvPr id="265" name="Google Shape;265;g21194ee596e_0_187"/>
          <p:cNvPicPr preferRelativeResize="0"/>
          <p:nvPr/>
        </p:nvPicPr>
        <p:blipFill rotWithShape="1">
          <a:blip r:embed="rId3">
            <a:alphaModFix/>
          </a:blip>
          <a:srcRect/>
          <a:stretch/>
        </p:blipFill>
        <p:spPr>
          <a:xfrm>
            <a:off x="10680519" y="6258025"/>
            <a:ext cx="1165860" cy="234849"/>
          </a:xfrm>
          <a:prstGeom prst="rect">
            <a:avLst/>
          </a:prstGeom>
          <a:noFill/>
          <a:ln>
            <a:noFill/>
          </a:ln>
        </p:spPr>
      </p:pic>
      <p:sp>
        <p:nvSpPr>
          <p:cNvPr id="267" name="Google Shape;267;g21194ee596e_0_187"/>
          <p:cNvSpPr txBox="1">
            <a:spLocks noGrp="1"/>
          </p:cNvSpPr>
          <p:nvPr>
            <p:ph type="sldNum" idx="12"/>
          </p:nvPr>
        </p:nvSpPr>
        <p:spPr>
          <a:xfrm>
            <a:off x="382895" y="6306200"/>
            <a:ext cx="160200" cy="1386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30</a:t>
            </a:fld>
            <a:endParaRPr sz="900" b="0" i="0" u="none" strike="noStrike" cap="none">
              <a:solidFill>
                <a:srgbClr val="FFFFFF"/>
              </a:solidFill>
              <a:latin typeface="Poppins"/>
              <a:ea typeface="Poppins"/>
              <a:cs typeface="Poppins"/>
              <a:sym typeface="Poppins"/>
            </a:endParaRPr>
          </a:p>
        </p:txBody>
      </p:sp>
      <p:pic>
        <p:nvPicPr>
          <p:cNvPr id="269" name="Google Shape;269;g21194ee596e_0_187"/>
          <p:cNvPicPr preferRelativeResize="0"/>
          <p:nvPr/>
        </p:nvPicPr>
        <p:blipFill rotWithShape="1">
          <a:blip r:embed="rId4">
            <a:alphaModFix/>
          </a:blip>
          <a:srcRect/>
          <a:stretch/>
        </p:blipFill>
        <p:spPr>
          <a:xfrm>
            <a:off x="5733330" y="3882885"/>
            <a:ext cx="145275" cy="423000"/>
          </a:xfrm>
          <a:prstGeom prst="rect">
            <a:avLst/>
          </a:prstGeom>
          <a:noFill/>
          <a:ln>
            <a:noFill/>
          </a:ln>
        </p:spPr>
      </p:pic>
      <p:sp>
        <p:nvSpPr>
          <p:cNvPr id="7" name="Google Shape;257;g21197e7cf6e_0_97">
            <a:extLst>
              <a:ext uri="{FF2B5EF4-FFF2-40B4-BE49-F238E27FC236}">
                <a16:creationId xmlns:a16="http://schemas.microsoft.com/office/drawing/2014/main" id="{1C55A01C-843F-4AB1-832A-9588865749DE}"/>
              </a:ext>
            </a:extLst>
          </p:cNvPr>
          <p:cNvSpPr txBox="1">
            <a:spLocks noGrp="1"/>
          </p:cNvSpPr>
          <p:nvPr>
            <p:ph type="title"/>
          </p:nvPr>
        </p:nvSpPr>
        <p:spPr>
          <a:xfrm>
            <a:off x="351173" y="323677"/>
            <a:ext cx="9473547" cy="43088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800"/>
              <a:buNone/>
            </a:pPr>
            <a:r>
              <a:rPr lang="en-IN" dirty="0">
                <a:solidFill>
                  <a:schemeClr val="tx1">
                    <a:lumMod val="75000"/>
                    <a:lumOff val="25000"/>
                  </a:schemeClr>
                </a:solidFill>
                <a:effectLst/>
              </a:rPr>
              <a:t>Page 2 -  Customer Segmentation</a:t>
            </a:r>
            <a:endParaRPr dirty="0">
              <a:solidFill>
                <a:schemeClr val="tx1">
                  <a:lumMod val="75000"/>
                  <a:lumOff val="25000"/>
                </a:schemeClr>
              </a:solidFill>
            </a:endParaRPr>
          </a:p>
        </p:txBody>
      </p:sp>
      <p:pic>
        <p:nvPicPr>
          <p:cNvPr id="3" name="Picture 2">
            <a:extLst>
              <a:ext uri="{FF2B5EF4-FFF2-40B4-BE49-F238E27FC236}">
                <a16:creationId xmlns:a16="http://schemas.microsoft.com/office/drawing/2014/main" id="{C032A26F-7B29-49FE-B1C4-DC632701CA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2320" y="944880"/>
            <a:ext cx="10678160" cy="5361319"/>
          </a:xfrm>
          <a:prstGeom prst="rect">
            <a:avLst/>
          </a:prstGeom>
        </p:spPr>
      </p:pic>
    </p:spTree>
    <p:extLst>
      <p:ext uri="{BB962C8B-B14F-4D97-AF65-F5344CB8AC3E}">
        <p14:creationId xmlns:p14="http://schemas.microsoft.com/office/powerpoint/2010/main" val="1670158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21194ee596e_0_187"/>
          <p:cNvSpPr/>
          <p:nvPr/>
        </p:nvSpPr>
        <p:spPr>
          <a:xfrm>
            <a:off x="3596640" y="5699760"/>
            <a:ext cx="8595300" cy="1158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oppins"/>
              <a:ea typeface="Poppins"/>
              <a:cs typeface="Poppins"/>
              <a:sym typeface="Poppins"/>
            </a:endParaRPr>
          </a:p>
        </p:txBody>
      </p:sp>
      <p:sp>
        <p:nvSpPr>
          <p:cNvPr id="264" name="Google Shape;264;g21194ee596e_0_187"/>
          <p:cNvSpPr txBox="1">
            <a:spLocks noGrp="1"/>
          </p:cNvSpPr>
          <p:nvPr>
            <p:ph type="sldNum" idx="12"/>
          </p:nvPr>
        </p:nvSpPr>
        <p:spPr>
          <a:xfrm>
            <a:off x="382895" y="6306200"/>
            <a:ext cx="160200" cy="1386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31</a:t>
            </a:fld>
            <a:endParaRPr sz="900" b="0" i="0" u="none" strike="noStrike" cap="none">
              <a:solidFill>
                <a:srgbClr val="FFFFFF"/>
              </a:solidFill>
              <a:latin typeface="Poppins"/>
              <a:ea typeface="Poppins"/>
              <a:cs typeface="Poppins"/>
              <a:sym typeface="Poppins"/>
            </a:endParaRPr>
          </a:p>
        </p:txBody>
      </p:sp>
      <p:pic>
        <p:nvPicPr>
          <p:cNvPr id="265" name="Google Shape;265;g21194ee596e_0_187"/>
          <p:cNvPicPr preferRelativeResize="0"/>
          <p:nvPr/>
        </p:nvPicPr>
        <p:blipFill rotWithShape="1">
          <a:blip r:embed="rId3">
            <a:alphaModFix/>
          </a:blip>
          <a:srcRect/>
          <a:stretch/>
        </p:blipFill>
        <p:spPr>
          <a:xfrm>
            <a:off x="10680519" y="6258025"/>
            <a:ext cx="1165860" cy="234849"/>
          </a:xfrm>
          <a:prstGeom prst="rect">
            <a:avLst/>
          </a:prstGeom>
          <a:noFill/>
          <a:ln>
            <a:noFill/>
          </a:ln>
        </p:spPr>
      </p:pic>
      <p:sp>
        <p:nvSpPr>
          <p:cNvPr id="267" name="Google Shape;267;g21194ee596e_0_187"/>
          <p:cNvSpPr txBox="1">
            <a:spLocks noGrp="1"/>
          </p:cNvSpPr>
          <p:nvPr>
            <p:ph type="sldNum" idx="12"/>
          </p:nvPr>
        </p:nvSpPr>
        <p:spPr>
          <a:xfrm>
            <a:off x="382895" y="6306200"/>
            <a:ext cx="160200" cy="1386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31</a:t>
            </a:fld>
            <a:endParaRPr sz="900" b="0" i="0" u="none" strike="noStrike" cap="none">
              <a:solidFill>
                <a:srgbClr val="FFFFFF"/>
              </a:solidFill>
              <a:latin typeface="Poppins"/>
              <a:ea typeface="Poppins"/>
              <a:cs typeface="Poppins"/>
              <a:sym typeface="Poppins"/>
            </a:endParaRPr>
          </a:p>
        </p:txBody>
      </p:sp>
      <p:pic>
        <p:nvPicPr>
          <p:cNvPr id="269" name="Google Shape;269;g21194ee596e_0_187"/>
          <p:cNvPicPr preferRelativeResize="0"/>
          <p:nvPr/>
        </p:nvPicPr>
        <p:blipFill rotWithShape="1">
          <a:blip r:embed="rId4">
            <a:alphaModFix/>
          </a:blip>
          <a:srcRect/>
          <a:stretch/>
        </p:blipFill>
        <p:spPr>
          <a:xfrm>
            <a:off x="5733330" y="3882885"/>
            <a:ext cx="145275" cy="423000"/>
          </a:xfrm>
          <a:prstGeom prst="rect">
            <a:avLst/>
          </a:prstGeom>
          <a:noFill/>
          <a:ln>
            <a:noFill/>
          </a:ln>
        </p:spPr>
      </p:pic>
      <p:sp>
        <p:nvSpPr>
          <p:cNvPr id="7" name="Google Shape;257;g21197e7cf6e_0_97">
            <a:extLst>
              <a:ext uri="{FF2B5EF4-FFF2-40B4-BE49-F238E27FC236}">
                <a16:creationId xmlns:a16="http://schemas.microsoft.com/office/drawing/2014/main" id="{1C55A01C-843F-4AB1-832A-9588865749DE}"/>
              </a:ext>
            </a:extLst>
          </p:cNvPr>
          <p:cNvSpPr txBox="1">
            <a:spLocks noGrp="1"/>
          </p:cNvSpPr>
          <p:nvPr>
            <p:ph type="title"/>
          </p:nvPr>
        </p:nvSpPr>
        <p:spPr>
          <a:xfrm>
            <a:off x="351174" y="323677"/>
            <a:ext cx="5527432" cy="43088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dk1"/>
              </a:buClr>
              <a:buSzPts val="1800"/>
              <a:buNone/>
            </a:pPr>
            <a:r>
              <a:rPr lang="en-IN" dirty="0">
                <a:solidFill>
                  <a:schemeClr val="tx1">
                    <a:lumMod val="75000"/>
                    <a:lumOff val="25000"/>
                  </a:schemeClr>
                </a:solidFill>
                <a:effectLst/>
              </a:rPr>
              <a:t>Page 3 -  </a:t>
            </a:r>
            <a:r>
              <a:rPr lang="en-IN" dirty="0">
                <a:solidFill>
                  <a:schemeClr val="tx1">
                    <a:lumMod val="75000"/>
                    <a:lumOff val="25000"/>
                  </a:schemeClr>
                </a:solidFill>
              </a:rPr>
              <a:t>Revenue Scenarios</a:t>
            </a:r>
            <a:endParaRPr dirty="0">
              <a:solidFill>
                <a:schemeClr val="tx1">
                  <a:lumMod val="75000"/>
                  <a:lumOff val="25000"/>
                </a:schemeClr>
              </a:solidFill>
            </a:endParaRPr>
          </a:p>
        </p:txBody>
      </p:sp>
      <p:pic>
        <p:nvPicPr>
          <p:cNvPr id="4" name="Picture 3">
            <a:extLst>
              <a:ext uri="{FF2B5EF4-FFF2-40B4-BE49-F238E27FC236}">
                <a16:creationId xmlns:a16="http://schemas.microsoft.com/office/drawing/2014/main" id="{AA7D61F3-2A54-4136-8629-C93486315E6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4218" y="1056640"/>
            <a:ext cx="10114662" cy="5477683"/>
          </a:xfrm>
          <a:prstGeom prst="rect">
            <a:avLst/>
          </a:prstGeom>
        </p:spPr>
      </p:pic>
    </p:spTree>
    <p:extLst>
      <p:ext uri="{BB962C8B-B14F-4D97-AF65-F5344CB8AC3E}">
        <p14:creationId xmlns:p14="http://schemas.microsoft.com/office/powerpoint/2010/main" val="18105270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388E7-287E-400E-9B03-E3DF6CEEB5C1}"/>
              </a:ext>
            </a:extLst>
          </p:cNvPr>
          <p:cNvSpPr>
            <a:spLocks noGrp="1"/>
          </p:cNvSpPr>
          <p:nvPr>
            <p:ph type="title"/>
          </p:nvPr>
        </p:nvSpPr>
        <p:spPr/>
        <p:txBody>
          <a:bodyPr/>
          <a:lstStyle/>
          <a:p>
            <a:endParaRPr lang="en-IN" dirty="0"/>
          </a:p>
        </p:txBody>
      </p:sp>
      <p:pic>
        <p:nvPicPr>
          <p:cNvPr id="3" name="Picture 2">
            <a:extLst>
              <a:ext uri="{FF2B5EF4-FFF2-40B4-BE49-F238E27FC236}">
                <a16:creationId xmlns:a16="http://schemas.microsoft.com/office/drawing/2014/main" id="{4FB4B2F2-0237-4DB3-B645-258C690AB9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8" y="-406400"/>
            <a:ext cx="12204916" cy="7599680"/>
          </a:xfrm>
          <a:prstGeom prst="rect">
            <a:avLst/>
          </a:prstGeom>
        </p:spPr>
      </p:pic>
      <p:sp>
        <p:nvSpPr>
          <p:cNvPr id="4" name="Rectangle 3">
            <a:extLst>
              <a:ext uri="{FF2B5EF4-FFF2-40B4-BE49-F238E27FC236}">
                <a16:creationId xmlns:a16="http://schemas.microsoft.com/office/drawing/2014/main" id="{FA6E7E91-16A5-413A-AF66-C9FD05F41AC1}"/>
              </a:ext>
            </a:extLst>
          </p:cNvPr>
          <p:cNvSpPr/>
          <p:nvPr/>
        </p:nvSpPr>
        <p:spPr>
          <a:xfrm>
            <a:off x="0" y="3255962"/>
            <a:ext cx="6685280" cy="2113280"/>
          </a:xfrm>
          <a:prstGeom prst="rect">
            <a:avLst/>
          </a:prstGeom>
          <a:solidFill>
            <a:schemeClr val="lt1">
              <a:alpha val="65000"/>
            </a:schemeClr>
          </a:solidFill>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IN" sz="3600" b="1" dirty="0">
                <a:solidFill>
                  <a:srgbClr val="138907"/>
                </a:solidFill>
              </a:rPr>
              <a:t>Conclusion</a:t>
            </a:r>
          </a:p>
        </p:txBody>
      </p:sp>
      <p:pic>
        <p:nvPicPr>
          <p:cNvPr id="5" name="Google Shape;162;p7">
            <a:extLst>
              <a:ext uri="{FF2B5EF4-FFF2-40B4-BE49-F238E27FC236}">
                <a16:creationId xmlns:a16="http://schemas.microsoft.com/office/drawing/2014/main" id="{19DA8346-622B-4DC0-99A5-826CCB7EAB9D}"/>
              </a:ext>
            </a:extLst>
          </p:cNvPr>
          <p:cNvPicPr preferRelativeResize="0"/>
          <p:nvPr/>
        </p:nvPicPr>
        <p:blipFill rotWithShape="1">
          <a:blip r:embed="rId3">
            <a:alphaModFix/>
          </a:blip>
          <a:srcRect/>
          <a:stretch/>
        </p:blipFill>
        <p:spPr>
          <a:xfrm>
            <a:off x="345622" y="3988711"/>
            <a:ext cx="777240" cy="647782"/>
          </a:xfrm>
          <a:prstGeom prst="rect">
            <a:avLst/>
          </a:prstGeom>
          <a:noFill/>
          <a:ln>
            <a:noFill/>
          </a:ln>
        </p:spPr>
      </p:pic>
    </p:spTree>
    <p:extLst>
      <p:ext uri="{BB962C8B-B14F-4D97-AF65-F5344CB8AC3E}">
        <p14:creationId xmlns:p14="http://schemas.microsoft.com/office/powerpoint/2010/main" val="37744578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21194ee596e_0_187"/>
          <p:cNvSpPr/>
          <p:nvPr/>
        </p:nvSpPr>
        <p:spPr>
          <a:xfrm>
            <a:off x="3596640" y="5699760"/>
            <a:ext cx="8595300" cy="1158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oppins"/>
              <a:ea typeface="Poppins"/>
              <a:cs typeface="Poppins"/>
              <a:sym typeface="Poppins"/>
            </a:endParaRPr>
          </a:p>
        </p:txBody>
      </p:sp>
      <p:sp>
        <p:nvSpPr>
          <p:cNvPr id="264" name="Google Shape;264;g21194ee596e_0_187"/>
          <p:cNvSpPr txBox="1">
            <a:spLocks noGrp="1"/>
          </p:cNvSpPr>
          <p:nvPr>
            <p:ph type="sldNum" idx="12"/>
          </p:nvPr>
        </p:nvSpPr>
        <p:spPr>
          <a:xfrm>
            <a:off x="382895" y="6306200"/>
            <a:ext cx="160200" cy="1386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33</a:t>
            </a:fld>
            <a:endParaRPr sz="900" b="0" i="0" u="none" strike="noStrike" cap="none">
              <a:solidFill>
                <a:srgbClr val="FFFFFF"/>
              </a:solidFill>
              <a:latin typeface="Poppins"/>
              <a:ea typeface="Poppins"/>
              <a:cs typeface="Poppins"/>
              <a:sym typeface="Poppins"/>
            </a:endParaRPr>
          </a:p>
        </p:txBody>
      </p:sp>
      <p:pic>
        <p:nvPicPr>
          <p:cNvPr id="265" name="Google Shape;265;g21194ee596e_0_187"/>
          <p:cNvPicPr preferRelativeResize="0"/>
          <p:nvPr/>
        </p:nvPicPr>
        <p:blipFill rotWithShape="1">
          <a:blip r:embed="rId3">
            <a:alphaModFix/>
          </a:blip>
          <a:srcRect/>
          <a:stretch/>
        </p:blipFill>
        <p:spPr>
          <a:xfrm>
            <a:off x="10680519" y="6258025"/>
            <a:ext cx="1165860" cy="234849"/>
          </a:xfrm>
          <a:prstGeom prst="rect">
            <a:avLst/>
          </a:prstGeom>
          <a:noFill/>
          <a:ln>
            <a:noFill/>
          </a:ln>
        </p:spPr>
      </p:pic>
      <p:sp>
        <p:nvSpPr>
          <p:cNvPr id="267" name="Google Shape;267;g21194ee596e_0_187"/>
          <p:cNvSpPr txBox="1">
            <a:spLocks noGrp="1"/>
          </p:cNvSpPr>
          <p:nvPr>
            <p:ph type="sldNum" idx="12"/>
          </p:nvPr>
        </p:nvSpPr>
        <p:spPr>
          <a:xfrm>
            <a:off x="382895" y="6306200"/>
            <a:ext cx="160200" cy="1386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33</a:t>
            </a:fld>
            <a:endParaRPr sz="900" b="0" i="0" u="none" strike="noStrike" cap="none" dirty="0">
              <a:solidFill>
                <a:srgbClr val="FFFFFF"/>
              </a:solidFill>
              <a:latin typeface="Poppins"/>
              <a:ea typeface="Poppins"/>
              <a:cs typeface="Poppins"/>
              <a:sym typeface="Poppins"/>
            </a:endParaRPr>
          </a:p>
        </p:txBody>
      </p:sp>
      <p:pic>
        <p:nvPicPr>
          <p:cNvPr id="269" name="Google Shape;269;g21194ee596e_0_187"/>
          <p:cNvPicPr preferRelativeResize="0"/>
          <p:nvPr/>
        </p:nvPicPr>
        <p:blipFill rotWithShape="1">
          <a:blip r:embed="rId4">
            <a:alphaModFix/>
          </a:blip>
          <a:srcRect/>
          <a:stretch/>
        </p:blipFill>
        <p:spPr>
          <a:xfrm>
            <a:off x="5733330" y="3882885"/>
            <a:ext cx="145275" cy="423000"/>
          </a:xfrm>
          <a:prstGeom prst="rect">
            <a:avLst/>
          </a:prstGeom>
          <a:noFill/>
          <a:ln>
            <a:noFill/>
          </a:ln>
        </p:spPr>
      </p:pic>
      <p:sp>
        <p:nvSpPr>
          <p:cNvPr id="8" name="TextBox 7">
            <a:extLst>
              <a:ext uri="{FF2B5EF4-FFF2-40B4-BE49-F238E27FC236}">
                <a16:creationId xmlns:a16="http://schemas.microsoft.com/office/drawing/2014/main" id="{2E78C0E6-E39C-48C6-A8B1-C7670646DFC4}"/>
              </a:ext>
            </a:extLst>
          </p:cNvPr>
          <p:cNvSpPr txBox="1"/>
          <p:nvPr/>
        </p:nvSpPr>
        <p:spPr>
          <a:xfrm>
            <a:off x="737648" y="1697842"/>
            <a:ext cx="11303283" cy="2554545"/>
          </a:xfrm>
          <a:prstGeom prst="rect">
            <a:avLst/>
          </a:prstGeom>
          <a:noFill/>
        </p:spPr>
        <p:txBody>
          <a:bodyPr wrap="square">
            <a:spAutoFit/>
          </a:bodyPr>
          <a:lstStyle/>
          <a:p>
            <a:r>
              <a:rPr lang="en-GB" sz="2000" dirty="0">
                <a:effectLst/>
                <a:latin typeface="Poppins" panose="020B0604020202020204" charset="0"/>
                <a:cs typeface="Poppins" panose="020B0604020202020204" charset="0"/>
              </a:rPr>
              <a:t>Completed end‑to‑end EDA and interactive Power BI dashboard, surfacing seasonality, SKU, channel &amp; regional insights.</a:t>
            </a:r>
            <a:br>
              <a:rPr lang="en-GB" sz="2000" dirty="0">
                <a:effectLst/>
                <a:latin typeface="Poppins" panose="020B0604020202020204" charset="0"/>
                <a:cs typeface="Poppins" panose="020B0604020202020204" charset="0"/>
              </a:rPr>
            </a:br>
            <a:br>
              <a:rPr lang="en-GB" sz="2000" dirty="0">
                <a:effectLst/>
                <a:latin typeface="Poppins" panose="020B0604020202020204" charset="0"/>
                <a:cs typeface="Poppins" panose="020B0604020202020204" charset="0"/>
              </a:rPr>
            </a:br>
            <a:r>
              <a:rPr lang="en-GB" sz="2000" dirty="0">
                <a:effectLst/>
                <a:latin typeface="Poppins" panose="020B0604020202020204" charset="0"/>
                <a:cs typeface="Poppins" panose="020B0604020202020204" charset="0"/>
              </a:rPr>
              <a:t>Insights inform sales policies and operational planning (store &amp; warehouse prep aligned with annual trends).</a:t>
            </a:r>
            <a:br>
              <a:rPr lang="en-GB" sz="2000" dirty="0">
                <a:effectLst/>
                <a:latin typeface="Poppins" panose="020B0604020202020204" charset="0"/>
                <a:cs typeface="Poppins" panose="020B0604020202020204" charset="0"/>
              </a:rPr>
            </a:br>
            <a:br>
              <a:rPr lang="en-GB" sz="2000" dirty="0">
                <a:effectLst/>
                <a:latin typeface="Poppins" panose="020B0604020202020204" charset="0"/>
                <a:cs typeface="Poppins" panose="020B0604020202020204" charset="0"/>
              </a:rPr>
            </a:br>
            <a:r>
              <a:rPr lang="en-GB" sz="2000" dirty="0">
                <a:effectLst/>
                <a:latin typeface="Poppins" panose="020B0604020202020204" charset="0"/>
                <a:cs typeface="Poppins" panose="020B0604020202020204" charset="0"/>
              </a:rPr>
              <a:t>Stakeholders can self‑serve real‑time analysis and confidently onboard new datasets for additional use cases.</a:t>
            </a:r>
            <a:endParaRPr lang="en-IN" sz="2000" dirty="0">
              <a:latin typeface="Poppins" panose="020B0604020202020204" charset="0"/>
              <a:cs typeface="Poppins" panose="020B0604020202020204" charset="0"/>
            </a:endParaRPr>
          </a:p>
        </p:txBody>
      </p:sp>
      <p:sp>
        <p:nvSpPr>
          <p:cNvPr id="9" name="Oval 8">
            <a:extLst>
              <a:ext uri="{FF2B5EF4-FFF2-40B4-BE49-F238E27FC236}">
                <a16:creationId xmlns:a16="http://schemas.microsoft.com/office/drawing/2014/main" id="{25899429-0509-4954-9904-127D47897E3B}"/>
              </a:ext>
            </a:extLst>
          </p:cNvPr>
          <p:cNvSpPr/>
          <p:nvPr/>
        </p:nvSpPr>
        <p:spPr>
          <a:xfrm>
            <a:off x="485129" y="1821095"/>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78474A8C-FCEA-44E1-B5DC-1F14CF23E711}"/>
              </a:ext>
            </a:extLst>
          </p:cNvPr>
          <p:cNvSpPr/>
          <p:nvPr/>
        </p:nvSpPr>
        <p:spPr>
          <a:xfrm>
            <a:off x="485129" y="2728304"/>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41993E46-DEA3-4076-A647-F1F327237E38}"/>
              </a:ext>
            </a:extLst>
          </p:cNvPr>
          <p:cNvSpPr/>
          <p:nvPr/>
        </p:nvSpPr>
        <p:spPr>
          <a:xfrm>
            <a:off x="485129" y="3635513"/>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7DECB025-957C-446A-AEFE-4D398A3F1C67}"/>
              </a:ext>
            </a:extLst>
          </p:cNvPr>
          <p:cNvPicPr>
            <a:picLocks noChangeAspect="1"/>
          </p:cNvPicPr>
          <p:nvPr/>
        </p:nvPicPr>
        <p:blipFill>
          <a:blip r:embed="rId5"/>
          <a:stretch>
            <a:fillRect/>
          </a:stretch>
        </p:blipFill>
        <p:spPr>
          <a:xfrm>
            <a:off x="6638926" y="372008"/>
            <a:ext cx="427972" cy="427972"/>
          </a:xfrm>
          <a:prstGeom prst="rect">
            <a:avLst/>
          </a:prstGeom>
        </p:spPr>
      </p:pic>
      <p:sp>
        <p:nvSpPr>
          <p:cNvPr id="16" name="TextBox 15">
            <a:extLst>
              <a:ext uri="{FF2B5EF4-FFF2-40B4-BE49-F238E27FC236}">
                <a16:creationId xmlns:a16="http://schemas.microsoft.com/office/drawing/2014/main" id="{949A4F80-588E-41BA-A9AE-5B43AC3CC4D8}"/>
              </a:ext>
            </a:extLst>
          </p:cNvPr>
          <p:cNvSpPr txBox="1"/>
          <p:nvPr/>
        </p:nvSpPr>
        <p:spPr>
          <a:xfrm>
            <a:off x="3802898" y="312933"/>
            <a:ext cx="2969377" cy="584775"/>
          </a:xfrm>
          <a:prstGeom prst="rect">
            <a:avLst/>
          </a:prstGeom>
          <a:noFill/>
        </p:spPr>
        <p:txBody>
          <a:bodyPr wrap="square">
            <a:spAutoFit/>
          </a:bodyPr>
          <a:lstStyle/>
          <a:p>
            <a:r>
              <a:rPr kumimoji="0" lang="en-IN" sz="3200" b="1" i="0" u="none" strike="noStrike" kern="0" cap="none" spc="0" normalizeH="0" baseline="0" noProof="0" dirty="0">
                <a:ln>
                  <a:noFill/>
                </a:ln>
                <a:solidFill>
                  <a:srgbClr val="000000">
                    <a:lumMod val="65000"/>
                    <a:lumOff val="35000"/>
                  </a:srgbClr>
                </a:solidFill>
                <a:effectLst/>
                <a:uLnTx/>
                <a:uFillTx/>
                <a:latin typeface="Poppins"/>
                <a:cs typeface="Poppins"/>
                <a:sym typeface="Poppins"/>
              </a:rPr>
              <a:t>Conclusions</a:t>
            </a:r>
            <a:endParaRPr lang="en-IN" sz="3200" dirty="0"/>
          </a:p>
        </p:txBody>
      </p:sp>
    </p:spTree>
    <p:extLst>
      <p:ext uri="{BB962C8B-B14F-4D97-AF65-F5344CB8AC3E}">
        <p14:creationId xmlns:p14="http://schemas.microsoft.com/office/powerpoint/2010/main" val="40414963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21194ee596e_0_187"/>
          <p:cNvSpPr/>
          <p:nvPr/>
        </p:nvSpPr>
        <p:spPr>
          <a:xfrm>
            <a:off x="3596640" y="5699760"/>
            <a:ext cx="8595300" cy="1158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oppins"/>
              <a:ea typeface="Poppins"/>
              <a:cs typeface="Poppins"/>
              <a:sym typeface="Poppins"/>
            </a:endParaRPr>
          </a:p>
        </p:txBody>
      </p:sp>
      <p:sp>
        <p:nvSpPr>
          <p:cNvPr id="264" name="Google Shape;264;g21194ee596e_0_187"/>
          <p:cNvSpPr txBox="1">
            <a:spLocks noGrp="1"/>
          </p:cNvSpPr>
          <p:nvPr>
            <p:ph type="sldNum" idx="12"/>
          </p:nvPr>
        </p:nvSpPr>
        <p:spPr>
          <a:xfrm>
            <a:off x="382895" y="6306200"/>
            <a:ext cx="160200" cy="1386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34</a:t>
            </a:fld>
            <a:endParaRPr sz="900" b="0" i="0" u="none" strike="noStrike" cap="none">
              <a:solidFill>
                <a:srgbClr val="FFFFFF"/>
              </a:solidFill>
              <a:latin typeface="Poppins"/>
              <a:ea typeface="Poppins"/>
              <a:cs typeface="Poppins"/>
              <a:sym typeface="Poppins"/>
            </a:endParaRPr>
          </a:p>
        </p:txBody>
      </p:sp>
      <p:pic>
        <p:nvPicPr>
          <p:cNvPr id="265" name="Google Shape;265;g21194ee596e_0_187"/>
          <p:cNvPicPr preferRelativeResize="0"/>
          <p:nvPr/>
        </p:nvPicPr>
        <p:blipFill rotWithShape="1">
          <a:blip r:embed="rId3">
            <a:alphaModFix/>
          </a:blip>
          <a:srcRect/>
          <a:stretch/>
        </p:blipFill>
        <p:spPr>
          <a:xfrm>
            <a:off x="10680519" y="6258025"/>
            <a:ext cx="1165860" cy="234849"/>
          </a:xfrm>
          <a:prstGeom prst="rect">
            <a:avLst/>
          </a:prstGeom>
          <a:noFill/>
          <a:ln>
            <a:noFill/>
          </a:ln>
        </p:spPr>
      </p:pic>
      <p:sp>
        <p:nvSpPr>
          <p:cNvPr id="267" name="Google Shape;267;g21194ee596e_0_187"/>
          <p:cNvSpPr txBox="1">
            <a:spLocks noGrp="1"/>
          </p:cNvSpPr>
          <p:nvPr>
            <p:ph type="sldNum" idx="12"/>
          </p:nvPr>
        </p:nvSpPr>
        <p:spPr>
          <a:xfrm>
            <a:off x="382895" y="6306200"/>
            <a:ext cx="160200" cy="1386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34</a:t>
            </a:fld>
            <a:endParaRPr sz="900" b="0" i="0" u="none" strike="noStrike" cap="none" dirty="0">
              <a:solidFill>
                <a:srgbClr val="FFFFFF"/>
              </a:solidFill>
              <a:latin typeface="Poppins"/>
              <a:ea typeface="Poppins"/>
              <a:cs typeface="Poppins"/>
              <a:sym typeface="Poppins"/>
            </a:endParaRPr>
          </a:p>
        </p:txBody>
      </p:sp>
      <p:pic>
        <p:nvPicPr>
          <p:cNvPr id="269" name="Google Shape;269;g21194ee596e_0_187"/>
          <p:cNvPicPr preferRelativeResize="0"/>
          <p:nvPr/>
        </p:nvPicPr>
        <p:blipFill rotWithShape="1">
          <a:blip r:embed="rId4">
            <a:alphaModFix/>
          </a:blip>
          <a:srcRect/>
          <a:stretch/>
        </p:blipFill>
        <p:spPr>
          <a:xfrm>
            <a:off x="5733330" y="3882885"/>
            <a:ext cx="145275" cy="423000"/>
          </a:xfrm>
          <a:prstGeom prst="rect">
            <a:avLst/>
          </a:prstGeom>
          <a:noFill/>
          <a:ln>
            <a:noFill/>
          </a:ln>
        </p:spPr>
      </p:pic>
      <p:sp>
        <p:nvSpPr>
          <p:cNvPr id="11" name="Oval 10">
            <a:extLst>
              <a:ext uri="{FF2B5EF4-FFF2-40B4-BE49-F238E27FC236}">
                <a16:creationId xmlns:a16="http://schemas.microsoft.com/office/drawing/2014/main" id="{41993E46-DEA3-4076-A647-F1F327237E38}"/>
              </a:ext>
            </a:extLst>
          </p:cNvPr>
          <p:cNvSpPr/>
          <p:nvPr/>
        </p:nvSpPr>
        <p:spPr>
          <a:xfrm>
            <a:off x="7172383" y="2383375"/>
            <a:ext cx="132080" cy="131225"/>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9EF86CAF-AF8E-4B21-8106-07E3225F85F6}"/>
              </a:ext>
            </a:extLst>
          </p:cNvPr>
          <p:cNvSpPr txBox="1"/>
          <p:nvPr/>
        </p:nvSpPr>
        <p:spPr>
          <a:xfrm>
            <a:off x="3940497" y="1800953"/>
            <a:ext cx="4486104" cy="1015663"/>
          </a:xfrm>
          <a:prstGeom prst="rect">
            <a:avLst/>
          </a:prstGeom>
          <a:noFill/>
        </p:spPr>
        <p:txBody>
          <a:bodyPr wrap="square">
            <a:spAutoFit/>
          </a:bodyPr>
          <a:lstStyle/>
          <a:p>
            <a:r>
              <a:rPr lang="en-IN" sz="6000" b="1" dirty="0">
                <a:solidFill>
                  <a:srgbClr val="000000">
                    <a:lumMod val="65000"/>
                    <a:lumOff val="35000"/>
                  </a:srgbClr>
                </a:solidFill>
                <a:latin typeface="Comic Sans MS" panose="030F0702030302020204" pitchFamily="66" charset="0"/>
                <a:cs typeface="Poppins"/>
                <a:sym typeface="Poppins"/>
              </a:rPr>
              <a:t>T</a:t>
            </a:r>
            <a:r>
              <a:rPr kumimoji="0" lang="en-IN" sz="6000" b="1" i="0" u="none" strike="noStrike" kern="0" cap="none" spc="0" normalizeH="0" baseline="0" noProof="0" dirty="0">
                <a:ln>
                  <a:noFill/>
                </a:ln>
                <a:solidFill>
                  <a:srgbClr val="000000">
                    <a:lumMod val="65000"/>
                    <a:lumOff val="35000"/>
                  </a:srgbClr>
                </a:solidFill>
                <a:effectLst/>
                <a:uLnTx/>
                <a:uFillTx/>
                <a:latin typeface="Comic Sans MS" panose="030F0702030302020204" pitchFamily="66" charset="0"/>
                <a:cs typeface="Poppins"/>
                <a:sym typeface="Poppins"/>
              </a:rPr>
              <a:t>hank You</a:t>
            </a:r>
            <a:endParaRPr lang="en-IN" sz="6000" dirty="0">
              <a:latin typeface="Comic Sans MS" panose="030F0702030302020204" pitchFamily="66" charset="0"/>
            </a:endParaRPr>
          </a:p>
        </p:txBody>
      </p:sp>
      <p:pic>
        <p:nvPicPr>
          <p:cNvPr id="3" name="Picture 2">
            <a:extLst>
              <a:ext uri="{FF2B5EF4-FFF2-40B4-BE49-F238E27FC236}">
                <a16:creationId xmlns:a16="http://schemas.microsoft.com/office/drawing/2014/main" id="{7DECB025-957C-446A-AEFE-4D398A3F1C67}"/>
              </a:ext>
            </a:extLst>
          </p:cNvPr>
          <p:cNvPicPr>
            <a:picLocks noChangeAspect="1"/>
          </p:cNvPicPr>
          <p:nvPr/>
        </p:nvPicPr>
        <p:blipFill>
          <a:blip r:embed="rId5"/>
          <a:srcRect/>
          <a:stretch/>
        </p:blipFill>
        <p:spPr>
          <a:xfrm>
            <a:off x="4430104" y="2938837"/>
            <a:ext cx="3029082" cy="3029082"/>
          </a:xfrm>
          <a:prstGeom prst="rect">
            <a:avLst/>
          </a:prstGeom>
        </p:spPr>
      </p:pic>
    </p:spTree>
    <p:extLst>
      <p:ext uri="{BB962C8B-B14F-4D97-AF65-F5344CB8AC3E}">
        <p14:creationId xmlns:p14="http://schemas.microsoft.com/office/powerpoint/2010/main" val="3475123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698A73-4350-4A96-9A48-B15D74CF0800}"/>
              </a:ext>
            </a:extLst>
          </p:cNvPr>
          <p:cNvSpPr txBox="1"/>
          <p:nvPr/>
        </p:nvSpPr>
        <p:spPr>
          <a:xfrm>
            <a:off x="396240" y="264160"/>
            <a:ext cx="4124960" cy="646331"/>
          </a:xfrm>
          <a:prstGeom prst="rect">
            <a:avLst/>
          </a:prstGeom>
          <a:noFill/>
        </p:spPr>
        <p:txBody>
          <a:bodyPr wrap="square" rtlCol="0">
            <a:spAutoFit/>
          </a:bodyPr>
          <a:lstStyle/>
          <a:p>
            <a:r>
              <a:rPr lang="en-IN" sz="3600" b="1" dirty="0"/>
              <a:t>Problem</a:t>
            </a:r>
            <a:r>
              <a:rPr lang="en-IN" b="1" dirty="0"/>
              <a:t> </a:t>
            </a:r>
            <a:r>
              <a:rPr lang="en-IN" sz="3600" b="1" dirty="0"/>
              <a:t>Statement</a:t>
            </a:r>
          </a:p>
        </p:txBody>
      </p:sp>
      <p:sp>
        <p:nvSpPr>
          <p:cNvPr id="5" name="TextBox 4">
            <a:extLst>
              <a:ext uri="{FF2B5EF4-FFF2-40B4-BE49-F238E27FC236}">
                <a16:creationId xmlns:a16="http://schemas.microsoft.com/office/drawing/2014/main" id="{D0225992-9FDD-4BF0-A4D7-9465BF8E0C3E}"/>
              </a:ext>
            </a:extLst>
          </p:cNvPr>
          <p:cNvSpPr txBox="1"/>
          <p:nvPr/>
        </p:nvSpPr>
        <p:spPr>
          <a:xfrm>
            <a:off x="528320" y="1148080"/>
            <a:ext cx="11450320" cy="1200329"/>
          </a:xfrm>
          <a:prstGeom prst="rect">
            <a:avLst/>
          </a:prstGeom>
          <a:noFill/>
        </p:spPr>
        <p:txBody>
          <a:bodyPr wrap="square" rtlCol="0">
            <a:spAutoFit/>
          </a:bodyPr>
          <a:lstStyle/>
          <a:p>
            <a:r>
              <a:rPr lang="en-GB" dirty="0">
                <a:solidFill>
                  <a:schemeClr val="tx1">
                    <a:lumMod val="65000"/>
                    <a:lumOff val="35000"/>
                  </a:schemeClr>
                </a:solidFill>
                <a:latin typeface="Poppins" panose="020B0604020202020204" charset="0"/>
                <a:cs typeface="Poppins" panose="020B0604020202020204" charset="0"/>
              </a:rPr>
              <a:t>Sales teams often lack a clear, data-driven understanding of regional performance, making it difficult to identify growth opportunities and optimize resources. This project aims to analyse and visualize regional sales data to uncover trends, evaluate profitability, and support strategic decision-making.</a:t>
            </a:r>
            <a:endParaRPr lang="en-IN" dirty="0">
              <a:solidFill>
                <a:schemeClr val="tx1">
                  <a:lumMod val="65000"/>
                  <a:lumOff val="35000"/>
                </a:schemeClr>
              </a:solidFill>
              <a:latin typeface="Poppins" panose="020B0604020202020204" charset="0"/>
              <a:cs typeface="Poppins" panose="020B0604020202020204" charset="0"/>
            </a:endParaRPr>
          </a:p>
          <a:p>
            <a:endParaRPr lang="en-IN" dirty="0"/>
          </a:p>
        </p:txBody>
      </p:sp>
      <p:sp>
        <p:nvSpPr>
          <p:cNvPr id="6" name="TextBox 5">
            <a:extLst>
              <a:ext uri="{FF2B5EF4-FFF2-40B4-BE49-F238E27FC236}">
                <a16:creationId xmlns:a16="http://schemas.microsoft.com/office/drawing/2014/main" id="{A7069ACC-2DB7-4E69-89F0-F827437D6E7B}"/>
              </a:ext>
            </a:extLst>
          </p:cNvPr>
          <p:cNvSpPr txBox="1"/>
          <p:nvPr/>
        </p:nvSpPr>
        <p:spPr>
          <a:xfrm>
            <a:off x="711200" y="2505670"/>
            <a:ext cx="11480800" cy="3447098"/>
          </a:xfrm>
          <a:prstGeom prst="rect">
            <a:avLst/>
          </a:prstGeom>
          <a:noFill/>
        </p:spPr>
        <p:txBody>
          <a:bodyPr wrap="square" rtlCol="0">
            <a:spAutoFit/>
          </a:bodyPr>
          <a:lstStyle/>
          <a:p>
            <a:r>
              <a:rPr lang="en-IN" sz="2800" b="1" dirty="0"/>
              <a:t>What’s the Business Question ?</a:t>
            </a:r>
          </a:p>
          <a:p>
            <a:endParaRPr lang="en-IN" sz="2800" b="1" dirty="0"/>
          </a:p>
          <a:p>
            <a:pPr marL="342900" indent="-342900">
              <a:buAutoNum type="arabicPeriod"/>
            </a:pPr>
            <a:r>
              <a:rPr lang="en-US" dirty="0">
                <a:latin typeface="Poppins" panose="020B0604020202020204" charset="0"/>
                <a:cs typeface="Poppins" panose="020B0604020202020204" charset="0"/>
              </a:rPr>
              <a:t>Inconsistent revenue and profit performance across U.S. regions.</a:t>
            </a:r>
          </a:p>
          <a:p>
            <a:br>
              <a:rPr lang="en-US" dirty="0">
                <a:latin typeface="Poppins" panose="020B0604020202020204" charset="0"/>
                <a:cs typeface="Poppins" panose="020B0604020202020204" charset="0"/>
              </a:rPr>
            </a:br>
            <a:br>
              <a:rPr lang="en-US" dirty="0">
                <a:latin typeface="Poppins" panose="020B0604020202020204" charset="0"/>
                <a:cs typeface="Poppins" panose="020B0604020202020204" charset="0"/>
              </a:rPr>
            </a:br>
            <a:r>
              <a:rPr lang="en-US" dirty="0">
                <a:latin typeface="Poppins" panose="020B0604020202020204" charset="0"/>
                <a:cs typeface="Poppins" panose="020B0604020202020204" charset="0"/>
              </a:rPr>
              <a:t>2. Lack of visibility into seasonal swings, top SKUs, and channel profitability.</a:t>
            </a:r>
          </a:p>
          <a:p>
            <a:br>
              <a:rPr lang="en-US" dirty="0">
                <a:latin typeface="Poppins" panose="020B0604020202020204" charset="0"/>
                <a:cs typeface="Poppins" panose="020B0604020202020204" charset="0"/>
              </a:rPr>
            </a:br>
            <a:br>
              <a:rPr lang="en-US" dirty="0">
                <a:latin typeface="Poppins" panose="020B0604020202020204" charset="0"/>
                <a:cs typeface="Poppins" panose="020B0604020202020204" charset="0"/>
              </a:rPr>
            </a:br>
            <a:r>
              <a:rPr lang="en-US" dirty="0">
                <a:latin typeface="Poppins" panose="020B0604020202020204" charset="0"/>
                <a:cs typeface="Poppins" panose="020B0604020202020204" charset="0"/>
              </a:rPr>
              <a:t>3. Goal: Leverage 5 years of historical data to pinpoint growth levers and optimize strategy.</a:t>
            </a:r>
            <a:endParaRPr lang="en-US" dirty="0">
              <a:solidFill>
                <a:srgbClr val="4D5156"/>
              </a:solidFill>
              <a:highlight>
                <a:srgbClr val="FFFFFF"/>
              </a:highlight>
              <a:latin typeface="Poppins" panose="020B0604020202020204" charset="0"/>
              <a:ea typeface="Poppins"/>
              <a:cs typeface="Poppins" panose="020B0604020202020204" charset="0"/>
              <a:sym typeface="Poppins"/>
            </a:endParaRPr>
          </a:p>
          <a:p>
            <a:endParaRPr lang="en-IN" dirty="0"/>
          </a:p>
          <a:p>
            <a:endParaRPr lang="en-IN" dirty="0"/>
          </a:p>
        </p:txBody>
      </p:sp>
      <p:sp>
        <p:nvSpPr>
          <p:cNvPr id="7" name="Oval 6">
            <a:extLst>
              <a:ext uri="{FF2B5EF4-FFF2-40B4-BE49-F238E27FC236}">
                <a16:creationId xmlns:a16="http://schemas.microsoft.com/office/drawing/2014/main" id="{E5784068-949A-410A-AFA6-DBA5F1FC91A3}"/>
              </a:ext>
            </a:extLst>
          </p:cNvPr>
          <p:cNvSpPr/>
          <p:nvPr/>
        </p:nvSpPr>
        <p:spPr>
          <a:xfrm>
            <a:off x="233680" y="6238240"/>
            <a:ext cx="294640" cy="26416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4</a:t>
            </a:r>
          </a:p>
        </p:txBody>
      </p:sp>
    </p:spTree>
    <p:extLst>
      <p:ext uri="{BB962C8B-B14F-4D97-AF65-F5344CB8AC3E}">
        <p14:creationId xmlns:p14="http://schemas.microsoft.com/office/powerpoint/2010/main" val="362966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AA13A3-DB3C-4CF1-B4B1-2FB5C49BBE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8" y="0"/>
            <a:ext cx="12204916" cy="7284720"/>
          </a:xfrm>
          <a:prstGeom prst="rect">
            <a:avLst/>
          </a:prstGeom>
        </p:spPr>
      </p:pic>
      <p:sp>
        <p:nvSpPr>
          <p:cNvPr id="6" name="Rectangle 5">
            <a:extLst>
              <a:ext uri="{FF2B5EF4-FFF2-40B4-BE49-F238E27FC236}">
                <a16:creationId xmlns:a16="http://schemas.microsoft.com/office/drawing/2014/main" id="{08F65426-482F-4A5D-B3F4-0DD204A8B43E}"/>
              </a:ext>
            </a:extLst>
          </p:cNvPr>
          <p:cNvSpPr/>
          <p:nvPr/>
        </p:nvSpPr>
        <p:spPr>
          <a:xfrm>
            <a:off x="-6458" y="3256280"/>
            <a:ext cx="6421120" cy="2118360"/>
          </a:xfrm>
          <a:prstGeom prst="rect">
            <a:avLst/>
          </a:prstGeom>
          <a:solidFill>
            <a:schemeClr val="lt1">
              <a:alpha val="65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sz="3600" b="1" dirty="0">
                <a:solidFill>
                  <a:srgbClr val="138907"/>
                </a:solidFill>
              </a:rPr>
              <a:t>Approach</a:t>
            </a:r>
          </a:p>
        </p:txBody>
      </p:sp>
      <p:pic>
        <p:nvPicPr>
          <p:cNvPr id="7" name="Google Shape;162;p7">
            <a:extLst>
              <a:ext uri="{FF2B5EF4-FFF2-40B4-BE49-F238E27FC236}">
                <a16:creationId xmlns:a16="http://schemas.microsoft.com/office/drawing/2014/main" id="{FCB062FB-9C31-4E4C-9D0C-E53D1CA9F486}"/>
              </a:ext>
            </a:extLst>
          </p:cNvPr>
          <p:cNvPicPr preferRelativeResize="0"/>
          <p:nvPr/>
        </p:nvPicPr>
        <p:blipFill rotWithShape="1">
          <a:blip r:embed="rId3">
            <a:alphaModFix/>
          </a:blip>
          <a:srcRect/>
          <a:stretch/>
        </p:blipFill>
        <p:spPr>
          <a:xfrm>
            <a:off x="980440" y="4056298"/>
            <a:ext cx="777240" cy="647782"/>
          </a:xfrm>
          <a:prstGeom prst="rect">
            <a:avLst/>
          </a:prstGeom>
          <a:noFill/>
          <a:ln>
            <a:noFill/>
          </a:ln>
        </p:spPr>
      </p:pic>
    </p:spTree>
    <p:extLst>
      <p:ext uri="{BB962C8B-B14F-4D97-AF65-F5344CB8AC3E}">
        <p14:creationId xmlns:p14="http://schemas.microsoft.com/office/powerpoint/2010/main" val="2811502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0DDF1C-57B2-4C3C-89BC-1F44E0EF407B}"/>
              </a:ext>
            </a:extLst>
          </p:cNvPr>
          <p:cNvSpPr txBox="1"/>
          <p:nvPr/>
        </p:nvSpPr>
        <p:spPr>
          <a:xfrm>
            <a:off x="833120" y="426720"/>
            <a:ext cx="7823200" cy="646331"/>
          </a:xfrm>
          <a:prstGeom prst="rect">
            <a:avLst/>
          </a:prstGeom>
          <a:noFill/>
        </p:spPr>
        <p:txBody>
          <a:bodyPr wrap="square" rtlCol="0">
            <a:spAutoFit/>
          </a:bodyPr>
          <a:lstStyle/>
          <a:p>
            <a:r>
              <a:rPr lang="en-IN" sz="3600" b="1" dirty="0"/>
              <a:t>Approach – Two Phase Solution</a:t>
            </a:r>
          </a:p>
        </p:txBody>
      </p:sp>
      <p:sp>
        <p:nvSpPr>
          <p:cNvPr id="6" name="Rectangle: Rounded Corners 5">
            <a:extLst>
              <a:ext uri="{FF2B5EF4-FFF2-40B4-BE49-F238E27FC236}">
                <a16:creationId xmlns:a16="http://schemas.microsoft.com/office/drawing/2014/main" id="{24253CAE-DD76-442B-9802-F2B429C61592}"/>
              </a:ext>
            </a:extLst>
          </p:cNvPr>
          <p:cNvSpPr/>
          <p:nvPr/>
        </p:nvSpPr>
        <p:spPr>
          <a:xfrm>
            <a:off x="817123" y="1799617"/>
            <a:ext cx="4455268" cy="1887166"/>
          </a:xfrm>
          <a:prstGeom prst="roundRect">
            <a:avLst/>
          </a:prstGeom>
          <a:gradFill>
            <a:gsLst>
              <a:gs pos="0">
                <a:schemeClr val="accent1">
                  <a:lumMod val="5000"/>
                  <a:lumOff val="95000"/>
                </a:schemeClr>
              </a:gs>
              <a:gs pos="100000">
                <a:schemeClr val="accent1">
                  <a:lumMod val="30000"/>
                  <a:lumOff val="70000"/>
                  <a:alpha val="28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lumMod val="65000"/>
                    <a:lumOff val="35000"/>
                  </a:schemeClr>
                </a:solidFill>
                <a:latin typeface="Poppins" panose="020B0604020202020204" charset="0"/>
                <a:cs typeface="Poppins" panose="020B0604020202020204" charset="0"/>
              </a:rPr>
              <a:t>Exploratory Data Analysis</a:t>
            </a:r>
          </a:p>
        </p:txBody>
      </p:sp>
      <p:pic>
        <p:nvPicPr>
          <p:cNvPr id="7" name="Picture 6">
            <a:extLst>
              <a:ext uri="{FF2B5EF4-FFF2-40B4-BE49-F238E27FC236}">
                <a16:creationId xmlns:a16="http://schemas.microsoft.com/office/drawing/2014/main" id="{69D6C5A4-9838-4241-8415-E34268D6B365}"/>
              </a:ext>
            </a:extLst>
          </p:cNvPr>
          <p:cNvPicPr>
            <a:picLocks noChangeAspect="1"/>
          </p:cNvPicPr>
          <p:nvPr/>
        </p:nvPicPr>
        <p:blipFill>
          <a:blip r:embed="rId2"/>
          <a:srcRect/>
          <a:stretch/>
        </p:blipFill>
        <p:spPr>
          <a:xfrm>
            <a:off x="5597105" y="2238226"/>
            <a:ext cx="826546" cy="826546"/>
          </a:xfrm>
          <a:prstGeom prst="rect">
            <a:avLst/>
          </a:prstGeom>
        </p:spPr>
      </p:pic>
      <p:sp>
        <p:nvSpPr>
          <p:cNvPr id="8" name="Rectangle: Rounded Corners 7">
            <a:extLst>
              <a:ext uri="{FF2B5EF4-FFF2-40B4-BE49-F238E27FC236}">
                <a16:creationId xmlns:a16="http://schemas.microsoft.com/office/drawing/2014/main" id="{2B645E9C-5F26-4B74-AB9D-CDDBFDDB6B5C}"/>
              </a:ext>
            </a:extLst>
          </p:cNvPr>
          <p:cNvSpPr/>
          <p:nvPr/>
        </p:nvSpPr>
        <p:spPr>
          <a:xfrm>
            <a:off x="6919609" y="1799617"/>
            <a:ext cx="4455268" cy="1887166"/>
          </a:xfrm>
          <a:prstGeom prst="roundRect">
            <a:avLst/>
          </a:prstGeom>
          <a:gradFill>
            <a:gsLst>
              <a:gs pos="0">
                <a:schemeClr val="accent1">
                  <a:lumMod val="5000"/>
                  <a:lumOff val="95000"/>
                </a:schemeClr>
              </a:gs>
              <a:gs pos="100000">
                <a:schemeClr val="accent1">
                  <a:lumMod val="30000"/>
                  <a:lumOff val="70000"/>
                  <a:alpha val="28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lumMod val="65000"/>
                    <a:lumOff val="35000"/>
                  </a:schemeClr>
                </a:solidFill>
                <a:latin typeface="Poppins" panose="020B0604020202020204" charset="0"/>
                <a:cs typeface="Poppins" panose="020B0604020202020204" charset="0"/>
              </a:rPr>
              <a:t>Interactive Dashboard</a:t>
            </a:r>
          </a:p>
        </p:txBody>
      </p:sp>
      <p:sp>
        <p:nvSpPr>
          <p:cNvPr id="11" name="Arrow: Down 10">
            <a:extLst>
              <a:ext uri="{FF2B5EF4-FFF2-40B4-BE49-F238E27FC236}">
                <a16:creationId xmlns:a16="http://schemas.microsoft.com/office/drawing/2014/main" id="{DB00DEB5-9AD1-4AFE-8AE1-84F7B71213D3}"/>
              </a:ext>
            </a:extLst>
          </p:cNvPr>
          <p:cNvSpPr/>
          <p:nvPr/>
        </p:nvSpPr>
        <p:spPr>
          <a:xfrm>
            <a:off x="2587557" y="3808755"/>
            <a:ext cx="496111" cy="879977"/>
          </a:xfrm>
          <a:prstGeom prst="downArrow">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921567BD-9A8B-4AFB-9A08-A75711AD676A}"/>
              </a:ext>
            </a:extLst>
          </p:cNvPr>
          <p:cNvSpPr/>
          <p:nvPr/>
        </p:nvSpPr>
        <p:spPr>
          <a:xfrm>
            <a:off x="8860278" y="3808755"/>
            <a:ext cx="496111" cy="879977"/>
          </a:xfrm>
          <a:prstGeom prst="downArrow">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E69C5243-8911-4E6B-98FC-5965B65D7E92}"/>
              </a:ext>
            </a:extLst>
          </p:cNvPr>
          <p:cNvSpPr txBox="1"/>
          <p:nvPr/>
        </p:nvSpPr>
        <p:spPr>
          <a:xfrm>
            <a:off x="1026160" y="5049520"/>
            <a:ext cx="4455268" cy="1477328"/>
          </a:xfrm>
          <a:prstGeom prst="rect">
            <a:avLst/>
          </a:prstGeom>
          <a:noFill/>
        </p:spPr>
        <p:txBody>
          <a:bodyPr wrap="square" rtlCol="0">
            <a:spAutoFit/>
          </a:bodyPr>
          <a:lstStyle/>
          <a:p>
            <a:r>
              <a:rPr lang="en-GB" dirty="0">
                <a:solidFill>
                  <a:schemeClr val="tx1">
                    <a:lumMod val="65000"/>
                    <a:lumOff val="35000"/>
                  </a:schemeClr>
                </a:solidFill>
                <a:latin typeface="Poppins" panose="020B0604020202020204" charset="0"/>
                <a:cs typeface="Poppins" panose="020B0604020202020204" charset="0"/>
              </a:rPr>
              <a:t> Dive into historical sales, margins,           products, channels, regions.</a:t>
            </a:r>
          </a:p>
          <a:p>
            <a:endParaRPr lang="en-GB" dirty="0">
              <a:solidFill>
                <a:schemeClr val="tx1">
                  <a:lumMod val="65000"/>
                  <a:lumOff val="35000"/>
                </a:schemeClr>
              </a:solidFill>
              <a:latin typeface="Poppins" panose="020B0604020202020204" charset="0"/>
              <a:cs typeface="Poppins" panose="020B0604020202020204" charset="0"/>
            </a:endParaRPr>
          </a:p>
          <a:p>
            <a:r>
              <a:rPr lang="en-GB" dirty="0">
                <a:solidFill>
                  <a:schemeClr val="tx1">
                    <a:lumMod val="65000"/>
                    <a:lumOff val="35000"/>
                  </a:schemeClr>
                </a:solidFill>
                <a:latin typeface="Poppins" panose="020B0604020202020204" charset="0"/>
                <a:cs typeface="Poppins" panose="020B0604020202020204" charset="0"/>
              </a:rPr>
              <a:t>Surface trend, outliers &amp; relationships</a:t>
            </a:r>
            <a:endParaRPr lang="en-IN" dirty="0">
              <a:solidFill>
                <a:schemeClr val="tx1">
                  <a:lumMod val="65000"/>
                  <a:lumOff val="35000"/>
                </a:schemeClr>
              </a:solidFill>
              <a:latin typeface="Poppins" panose="020B0604020202020204" charset="0"/>
              <a:cs typeface="Poppins" panose="020B0604020202020204" charset="0"/>
            </a:endParaRPr>
          </a:p>
          <a:p>
            <a:r>
              <a:rPr lang="en-GB" dirty="0">
                <a:solidFill>
                  <a:schemeClr val="tx1">
                    <a:lumMod val="65000"/>
                    <a:lumOff val="35000"/>
                  </a:schemeClr>
                </a:solidFill>
                <a:latin typeface="Poppins" panose="020B0604020202020204" charset="0"/>
                <a:cs typeface="Poppins" panose="020B0604020202020204" charset="0"/>
              </a:rPr>
              <a:t> </a:t>
            </a:r>
          </a:p>
        </p:txBody>
      </p:sp>
      <p:sp>
        <p:nvSpPr>
          <p:cNvPr id="15" name="Oval 14">
            <a:extLst>
              <a:ext uri="{FF2B5EF4-FFF2-40B4-BE49-F238E27FC236}">
                <a16:creationId xmlns:a16="http://schemas.microsoft.com/office/drawing/2014/main" id="{89649218-2255-4F32-8FFB-619F5A519A9D}"/>
              </a:ext>
            </a:extLst>
          </p:cNvPr>
          <p:cNvSpPr/>
          <p:nvPr/>
        </p:nvSpPr>
        <p:spPr>
          <a:xfrm flipV="1">
            <a:off x="812800" y="5180630"/>
            <a:ext cx="121920" cy="112730"/>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Oval 15">
            <a:extLst>
              <a:ext uri="{FF2B5EF4-FFF2-40B4-BE49-F238E27FC236}">
                <a16:creationId xmlns:a16="http://schemas.microsoft.com/office/drawing/2014/main" id="{A9739E87-04D8-40F6-BD90-3741AFC6481B}"/>
              </a:ext>
            </a:extLst>
          </p:cNvPr>
          <p:cNvSpPr/>
          <p:nvPr/>
        </p:nvSpPr>
        <p:spPr>
          <a:xfrm flipV="1">
            <a:off x="812800" y="6034070"/>
            <a:ext cx="121920" cy="112730"/>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TextBox 16">
            <a:extLst>
              <a:ext uri="{FF2B5EF4-FFF2-40B4-BE49-F238E27FC236}">
                <a16:creationId xmlns:a16="http://schemas.microsoft.com/office/drawing/2014/main" id="{C5DEDAFE-F4BB-46F5-981D-92724906BEAE}"/>
              </a:ext>
            </a:extLst>
          </p:cNvPr>
          <p:cNvSpPr txBox="1"/>
          <p:nvPr/>
        </p:nvSpPr>
        <p:spPr>
          <a:xfrm>
            <a:off x="7335520" y="5059680"/>
            <a:ext cx="4297680" cy="1754326"/>
          </a:xfrm>
          <a:prstGeom prst="rect">
            <a:avLst/>
          </a:prstGeom>
          <a:noFill/>
        </p:spPr>
        <p:txBody>
          <a:bodyPr wrap="square" rtlCol="0">
            <a:spAutoFit/>
          </a:bodyPr>
          <a:lstStyle/>
          <a:p>
            <a:r>
              <a:rPr lang="en-IN" dirty="0">
                <a:solidFill>
                  <a:schemeClr val="tx1">
                    <a:lumMod val="65000"/>
                    <a:lumOff val="35000"/>
                  </a:schemeClr>
                </a:solidFill>
                <a:latin typeface="Poppins" panose="020B0604020202020204" charset="0"/>
                <a:cs typeface="Poppins" panose="020B0604020202020204" charset="0"/>
              </a:rPr>
              <a:t>Build a live view for business Users to self serve insights </a:t>
            </a:r>
          </a:p>
          <a:p>
            <a:endParaRPr lang="en-IN" dirty="0"/>
          </a:p>
          <a:p>
            <a:r>
              <a:rPr lang="en-IN" dirty="0">
                <a:solidFill>
                  <a:schemeClr val="tx1">
                    <a:lumMod val="65000"/>
                    <a:lumOff val="35000"/>
                  </a:schemeClr>
                </a:solidFill>
                <a:latin typeface="Poppins" panose="020B0604020202020204" charset="0"/>
                <a:cs typeface="Poppins" panose="020B0604020202020204" charset="0"/>
              </a:rPr>
              <a:t>Enable ad-hoc slicing by time, product, region, channel</a:t>
            </a:r>
          </a:p>
          <a:p>
            <a:endParaRPr lang="en-IN" dirty="0"/>
          </a:p>
        </p:txBody>
      </p:sp>
      <p:sp>
        <p:nvSpPr>
          <p:cNvPr id="18" name="Oval 17">
            <a:extLst>
              <a:ext uri="{FF2B5EF4-FFF2-40B4-BE49-F238E27FC236}">
                <a16:creationId xmlns:a16="http://schemas.microsoft.com/office/drawing/2014/main" id="{87630875-187C-4DEF-A3A7-32D52DF60C44}"/>
              </a:ext>
            </a:extLst>
          </p:cNvPr>
          <p:cNvSpPr/>
          <p:nvPr/>
        </p:nvSpPr>
        <p:spPr>
          <a:xfrm flipH="1">
            <a:off x="7021208" y="5170470"/>
            <a:ext cx="111112" cy="122890"/>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Oval 18">
            <a:extLst>
              <a:ext uri="{FF2B5EF4-FFF2-40B4-BE49-F238E27FC236}">
                <a16:creationId xmlns:a16="http://schemas.microsoft.com/office/drawing/2014/main" id="{5516316B-3701-4B45-A20A-17DC69145D1B}"/>
              </a:ext>
            </a:extLst>
          </p:cNvPr>
          <p:cNvSpPr/>
          <p:nvPr/>
        </p:nvSpPr>
        <p:spPr>
          <a:xfrm flipH="1">
            <a:off x="7037420" y="5987643"/>
            <a:ext cx="111112" cy="122890"/>
          </a:xfrm>
          <a:prstGeom prst="ellipse">
            <a:avLst/>
          </a:prstGeom>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Oval 19">
            <a:extLst>
              <a:ext uri="{FF2B5EF4-FFF2-40B4-BE49-F238E27FC236}">
                <a16:creationId xmlns:a16="http://schemas.microsoft.com/office/drawing/2014/main" id="{74A3E462-517A-415C-AB1C-90ECDC2AC32E}"/>
              </a:ext>
            </a:extLst>
          </p:cNvPr>
          <p:cNvSpPr/>
          <p:nvPr/>
        </p:nvSpPr>
        <p:spPr>
          <a:xfrm>
            <a:off x="1117600" y="2001520"/>
            <a:ext cx="325120" cy="2367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21" name="Oval 20">
            <a:extLst>
              <a:ext uri="{FF2B5EF4-FFF2-40B4-BE49-F238E27FC236}">
                <a16:creationId xmlns:a16="http://schemas.microsoft.com/office/drawing/2014/main" id="{B5EE4137-EF23-447B-9146-5213C3468A57}"/>
              </a:ext>
            </a:extLst>
          </p:cNvPr>
          <p:cNvSpPr/>
          <p:nvPr/>
        </p:nvSpPr>
        <p:spPr>
          <a:xfrm>
            <a:off x="7148532" y="2001520"/>
            <a:ext cx="400348" cy="2367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22" name="Oval 21">
            <a:extLst>
              <a:ext uri="{FF2B5EF4-FFF2-40B4-BE49-F238E27FC236}">
                <a16:creationId xmlns:a16="http://schemas.microsoft.com/office/drawing/2014/main" id="{1CD0AF95-8E01-4AF3-908F-5083C58113DE}"/>
              </a:ext>
            </a:extLst>
          </p:cNvPr>
          <p:cNvSpPr/>
          <p:nvPr/>
        </p:nvSpPr>
        <p:spPr>
          <a:xfrm>
            <a:off x="345440" y="6526848"/>
            <a:ext cx="213360" cy="16859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6</a:t>
            </a:r>
          </a:p>
        </p:txBody>
      </p:sp>
    </p:spTree>
    <p:extLst>
      <p:ext uri="{BB962C8B-B14F-4D97-AF65-F5344CB8AC3E}">
        <p14:creationId xmlns:p14="http://schemas.microsoft.com/office/powerpoint/2010/main" val="3317845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5E951-750E-4AE1-99DE-1A66DBC9FC6F}"/>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126650D9-F002-4C2E-9CC0-7CF9C3B14FC7}"/>
              </a:ext>
            </a:extLst>
          </p:cNvPr>
          <p:cNvSpPr>
            <a:spLocks noGrp="1"/>
          </p:cNvSpPr>
          <p:nvPr>
            <p:ph type="subTitle" idx="1"/>
          </p:nvPr>
        </p:nvSpPr>
        <p:spPr/>
        <p:txBody>
          <a:bodyPr/>
          <a:lstStyle/>
          <a:p>
            <a:endParaRPr lang="en-IN"/>
          </a:p>
        </p:txBody>
      </p:sp>
      <p:pic>
        <p:nvPicPr>
          <p:cNvPr id="4" name="Picture 3">
            <a:extLst>
              <a:ext uri="{FF2B5EF4-FFF2-40B4-BE49-F238E27FC236}">
                <a16:creationId xmlns:a16="http://schemas.microsoft.com/office/drawing/2014/main" id="{F743A0CA-B860-4994-8184-A19D012A2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8" y="0"/>
            <a:ext cx="12204916" cy="6858000"/>
          </a:xfrm>
          <a:prstGeom prst="rect">
            <a:avLst/>
          </a:prstGeom>
        </p:spPr>
      </p:pic>
      <p:sp>
        <p:nvSpPr>
          <p:cNvPr id="5" name="Rectangle 4">
            <a:extLst>
              <a:ext uri="{FF2B5EF4-FFF2-40B4-BE49-F238E27FC236}">
                <a16:creationId xmlns:a16="http://schemas.microsoft.com/office/drawing/2014/main" id="{AA0FA010-702C-44B3-B4A1-A7C844DC6D99}"/>
              </a:ext>
            </a:extLst>
          </p:cNvPr>
          <p:cNvSpPr/>
          <p:nvPr/>
        </p:nvSpPr>
        <p:spPr>
          <a:xfrm>
            <a:off x="0" y="3255962"/>
            <a:ext cx="6685280" cy="2113280"/>
          </a:xfrm>
          <a:prstGeom prst="rect">
            <a:avLst/>
          </a:prstGeom>
          <a:solidFill>
            <a:schemeClr val="lt1">
              <a:alpha val="65000"/>
            </a:schemeClr>
          </a:solidFill>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IN" sz="3600" b="1" dirty="0">
                <a:solidFill>
                  <a:srgbClr val="138907"/>
                </a:solidFill>
              </a:rPr>
              <a:t>Project Workflow</a:t>
            </a:r>
          </a:p>
        </p:txBody>
      </p:sp>
      <p:pic>
        <p:nvPicPr>
          <p:cNvPr id="6" name="Google Shape;162;p7">
            <a:extLst>
              <a:ext uri="{FF2B5EF4-FFF2-40B4-BE49-F238E27FC236}">
                <a16:creationId xmlns:a16="http://schemas.microsoft.com/office/drawing/2014/main" id="{9AC4B41C-20D1-4B2D-ABDB-15687A5795AA}"/>
              </a:ext>
            </a:extLst>
          </p:cNvPr>
          <p:cNvPicPr preferRelativeResize="0"/>
          <p:nvPr/>
        </p:nvPicPr>
        <p:blipFill rotWithShape="1">
          <a:blip r:embed="rId3">
            <a:alphaModFix/>
          </a:blip>
          <a:srcRect/>
          <a:stretch/>
        </p:blipFill>
        <p:spPr>
          <a:xfrm>
            <a:off x="472440" y="3988711"/>
            <a:ext cx="777240" cy="647782"/>
          </a:xfrm>
          <a:prstGeom prst="rect">
            <a:avLst/>
          </a:prstGeom>
          <a:noFill/>
          <a:ln>
            <a:noFill/>
          </a:ln>
        </p:spPr>
      </p:pic>
    </p:spTree>
    <p:extLst>
      <p:ext uri="{BB962C8B-B14F-4D97-AF65-F5344CB8AC3E}">
        <p14:creationId xmlns:p14="http://schemas.microsoft.com/office/powerpoint/2010/main" val="2813041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g21197e7cf6e_0_37"/>
          <p:cNvSpPr txBox="1">
            <a:spLocks noGrp="1"/>
          </p:cNvSpPr>
          <p:nvPr>
            <p:ph type="sldNum" idx="12"/>
          </p:nvPr>
        </p:nvSpPr>
        <p:spPr>
          <a:xfrm>
            <a:off x="382895" y="6306200"/>
            <a:ext cx="160200" cy="138600"/>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FFFFFF"/>
                </a:solidFill>
                <a:latin typeface="Poppins"/>
                <a:ea typeface="Poppins"/>
                <a:cs typeface="Poppins"/>
                <a:sym typeface="Poppins"/>
              </a:rPr>
              <a:t>8</a:t>
            </a:fld>
            <a:endParaRPr sz="900" b="0" i="0" u="none" strike="noStrike" cap="none" dirty="0">
              <a:solidFill>
                <a:srgbClr val="FFFFFF"/>
              </a:solidFill>
              <a:latin typeface="Poppins"/>
              <a:ea typeface="Poppins"/>
              <a:cs typeface="Poppins"/>
              <a:sym typeface="Poppins"/>
            </a:endParaRPr>
          </a:p>
        </p:txBody>
      </p:sp>
      <p:pic>
        <p:nvPicPr>
          <p:cNvPr id="198" name="Google Shape;198;g21197e7cf6e_0_37"/>
          <p:cNvPicPr preferRelativeResize="0"/>
          <p:nvPr/>
        </p:nvPicPr>
        <p:blipFill rotWithShape="1">
          <a:blip r:embed="rId3">
            <a:alphaModFix/>
          </a:blip>
          <a:srcRect/>
          <a:stretch/>
        </p:blipFill>
        <p:spPr>
          <a:xfrm>
            <a:off x="10680519" y="6258025"/>
            <a:ext cx="1165860" cy="234849"/>
          </a:xfrm>
          <a:prstGeom prst="rect">
            <a:avLst/>
          </a:prstGeom>
          <a:noFill/>
          <a:ln>
            <a:noFill/>
          </a:ln>
        </p:spPr>
      </p:pic>
      <p:pic>
        <p:nvPicPr>
          <p:cNvPr id="202" name="Google Shape;202;g21197e7cf6e_0_37"/>
          <p:cNvPicPr preferRelativeResize="0"/>
          <p:nvPr/>
        </p:nvPicPr>
        <p:blipFill rotWithShape="1">
          <a:blip r:embed="rId3">
            <a:alphaModFix/>
          </a:blip>
          <a:srcRect/>
          <a:stretch/>
        </p:blipFill>
        <p:spPr>
          <a:xfrm>
            <a:off x="10680519" y="6258025"/>
            <a:ext cx="1165860" cy="234849"/>
          </a:xfrm>
          <a:prstGeom prst="rect">
            <a:avLst/>
          </a:prstGeom>
          <a:noFill/>
          <a:ln>
            <a:noFill/>
          </a:ln>
        </p:spPr>
      </p:pic>
      <p:sp>
        <p:nvSpPr>
          <p:cNvPr id="4" name="Rectangle 3">
            <a:extLst>
              <a:ext uri="{FF2B5EF4-FFF2-40B4-BE49-F238E27FC236}">
                <a16:creationId xmlns:a16="http://schemas.microsoft.com/office/drawing/2014/main" id="{87B44CD5-92C3-4154-92CF-3B0B044CA17E}"/>
              </a:ext>
            </a:extLst>
          </p:cNvPr>
          <p:cNvSpPr/>
          <p:nvPr/>
        </p:nvSpPr>
        <p:spPr>
          <a:xfrm>
            <a:off x="5029200" y="6258025"/>
            <a:ext cx="2217906" cy="2348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210C64C4-D133-419F-9503-04E3CCA88496}"/>
              </a:ext>
            </a:extLst>
          </p:cNvPr>
          <p:cNvSpPr/>
          <p:nvPr/>
        </p:nvSpPr>
        <p:spPr>
          <a:xfrm>
            <a:off x="10680519" y="6154546"/>
            <a:ext cx="1511481" cy="4418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DF224B0A-B7DA-4658-84D8-77EAAAA36721}"/>
              </a:ext>
            </a:extLst>
          </p:cNvPr>
          <p:cNvGrpSpPr/>
          <p:nvPr/>
        </p:nvGrpSpPr>
        <p:grpSpPr>
          <a:xfrm>
            <a:off x="405957" y="1734714"/>
            <a:ext cx="515566" cy="496110"/>
            <a:chOff x="1342417" y="1955260"/>
            <a:chExt cx="603115" cy="584775"/>
          </a:xfrm>
        </p:grpSpPr>
        <p:sp>
          <p:nvSpPr>
            <p:cNvPr id="3" name="Oval 2">
              <a:extLst>
                <a:ext uri="{FF2B5EF4-FFF2-40B4-BE49-F238E27FC236}">
                  <a16:creationId xmlns:a16="http://schemas.microsoft.com/office/drawing/2014/main" id="{089343E5-4B2D-4BC3-8EE0-946E05CD05D9}"/>
                </a:ext>
              </a:extLst>
            </p:cNvPr>
            <p:cNvSpPr/>
            <p:nvPr/>
          </p:nvSpPr>
          <p:spPr>
            <a:xfrm>
              <a:off x="1342417" y="1955260"/>
              <a:ext cx="603115" cy="584775"/>
            </a:xfrm>
            <a:prstGeom prst="ellipse">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10" name="Oval 9">
              <a:extLst>
                <a:ext uri="{FF2B5EF4-FFF2-40B4-BE49-F238E27FC236}">
                  <a16:creationId xmlns:a16="http://schemas.microsoft.com/office/drawing/2014/main" id="{1D168AE5-10DE-45C6-9E2E-7BD888A72375}"/>
                </a:ext>
              </a:extLst>
            </p:cNvPr>
            <p:cNvSpPr/>
            <p:nvPr/>
          </p:nvSpPr>
          <p:spPr>
            <a:xfrm>
              <a:off x="1418616" y="2048483"/>
              <a:ext cx="447258" cy="399822"/>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85000"/>
                      <a:lumOff val="15000"/>
                    </a:schemeClr>
                  </a:solidFill>
                  <a:latin typeface="Poppins" panose="020B0604020202020204" charset="0"/>
                  <a:cs typeface="Poppins" panose="020B0604020202020204" charset="0"/>
                </a:rPr>
                <a:t>1</a:t>
              </a:r>
            </a:p>
          </p:txBody>
        </p:sp>
      </p:grpSp>
      <p:grpSp>
        <p:nvGrpSpPr>
          <p:cNvPr id="21" name="Group 20">
            <a:extLst>
              <a:ext uri="{FF2B5EF4-FFF2-40B4-BE49-F238E27FC236}">
                <a16:creationId xmlns:a16="http://schemas.microsoft.com/office/drawing/2014/main" id="{D5E95E7B-E630-4DFF-9DBE-EE55E40FEADD}"/>
              </a:ext>
            </a:extLst>
          </p:cNvPr>
          <p:cNvGrpSpPr/>
          <p:nvPr/>
        </p:nvGrpSpPr>
        <p:grpSpPr>
          <a:xfrm>
            <a:off x="1022407" y="1232903"/>
            <a:ext cx="4520111" cy="1387208"/>
            <a:chOff x="1381328" y="1434217"/>
            <a:chExt cx="3988340" cy="1172796"/>
          </a:xfrm>
        </p:grpSpPr>
        <p:grpSp>
          <p:nvGrpSpPr>
            <p:cNvPr id="20" name="Group 19">
              <a:extLst>
                <a:ext uri="{FF2B5EF4-FFF2-40B4-BE49-F238E27FC236}">
                  <a16:creationId xmlns:a16="http://schemas.microsoft.com/office/drawing/2014/main" id="{BF6D0B17-11C6-4912-A377-9ACA0AA9214F}"/>
                </a:ext>
              </a:extLst>
            </p:cNvPr>
            <p:cNvGrpSpPr/>
            <p:nvPr/>
          </p:nvGrpSpPr>
          <p:grpSpPr>
            <a:xfrm>
              <a:off x="1381328" y="1434217"/>
              <a:ext cx="3988340" cy="1172796"/>
              <a:chOff x="1381328" y="1434217"/>
              <a:chExt cx="3988340" cy="1172796"/>
            </a:xfrm>
          </p:grpSpPr>
          <p:grpSp>
            <p:nvGrpSpPr>
              <p:cNvPr id="19" name="Group 18">
                <a:extLst>
                  <a:ext uri="{FF2B5EF4-FFF2-40B4-BE49-F238E27FC236}">
                    <a16:creationId xmlns:a16="http://schemas.microsoft.com/office/drawing/2014/main" id="{280696E0-F33F-4F8F-BEF9-47CE369EC2B4}"/>
                  </a:ext>
                </a:extLst>
              </p:cNvPr>
              <p:cNvGrpSpPr/>
              <p:nvPr/>
            </p:nvGrpSpPr>
            <p:grpSpPr>
              <a:xfrm>
                <a:off x="1381328" y="1434829"/>
                <a:ext cx="3988340" cy="1172184"/>
                <a:chOff x="1381328" y="1434829"/>
                <a:chExt cx="3988340" cy="1172184"/>
              </a:xfrm>
            </p:grpSpPr>
            <p:sp>
              <p:nvSpPr>
                <p:cNvPr id="7" name="Rectangle: Rounded Corners 6">
                  <a:extLst>
                    <a:ext uri="{FF2B5EF4-FFF2-40B4-BE49-F238E27FC236}">
                      <a16:creationId xmlns:a16="http://schemas.microsoft.com/office/drawing/2014/main" id="{9EE557D7-8B52-48E0-BA8F-679E18943105}"/>
                    </a:ext>
                  </a:extLst>
                </p:cNvPr>
                <p:cNvSpPr/>
                <p:nvPr/>
              </p:nvSpPr>
              <p:spPr>
                <a:xfrm>
                  <a:off x="1381328" y="1434829"/>
                  <a:ext cx="3988340" cy="1172184"/>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De</a:t>
                  </a:r>
                </a:p>
              </p:txBody>
            </p:sp>
            <p:sp>
              <p:nvSpPr>
                <p:cNvPr id="8" name="Rectangle: Rounded Corners 7">
                  <a:extLst>
                    <a:ext uri="{FF2B5EF4-FFF2-40B4-BE49-F238E27FC236}">
                      <a16:creationId xmlns:a16="http://schemas.microsoft.com/office/drawing/2014/main" id="{9372ADC6-D177-4A3B-A941-FB3884741A1A}"/>
                    </a:ext>
                  </a:extLst>
                </p:cNvPr>
                <p:cNvSpPr/>
                <p:nvPr/>
              </p:nvSpPr>
              <p:spPr>
                <a:xfrm>
                  <a:off x="1381328" y="1772159"/>
                  <a:ext cx="3988340" cy="8348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 name="TextBox 8">
                <a:extLst>
                  <a:ext uri="{FF2B5EF4-FFF2-40B4-BE49-F238E27FC236}">
                    <a16:creationId xmlns:a16="http://schemas.microsoft.com/office/drawing/2014/main" id="{03EC3956-454F-47F7-9AA5-29BE27635D16}"/>
                  </a:ext>
                </a:extLst>
              </p:cNvPr>
              <p:cNvSpPr txBox="1"/>
              <p:nvPr/>
            </p:nvSpPr>
            <p:spPr>
              <a:xfrm>
                <a:off x="1976717" y="1434217"/>
                <a:ext cx="2896947" cy="338554"/>
              </a:xfrm>
              <a:prstGeom prst="rect">
                <a:avLst/>
              </a:prstGeom>
              <a:noFill/>
            </p:spPr>
            <p:txBody>
              <a:bodyPr wrap="none" rtlCol="0">
                <a:spAutoFit/>
              </a:bodyPr>
              <a:lstStyle/>
              <a:p>
                <a:r>
                  <a:rPr lang="en-IN" sz="1600" b="1" dirty="0">
                    <a:solidFill>
                      <a:schemeClr val="bg1">
                        <a:lumMod val="95000"/>
                      </a:schemeClr>
                    </a:solidFill>
                    <a:latin typeface="Poppins" panose="020B0604020202020204" charset="0"/>
                    <a:cs typeface="Poppins" panose="020B0604020202020204" charset="0"/>
                  </a:rPr>
                  <a:t>Define Business Objective</a:t>
                </a:r>
              </a:p>
            </p:txBody>
          </p:sp>
        </p:grpSp>
        <p:sp>
          <p:nvSpPr>
            <p:cNvPr id="11" name="TextBox 10">
              <a:extLst>
                <a:ext uri="{FF2B5EF4-FFF2-40B4-BE49-F238E27FC236}">
                  <a16:creationId xmlns:a16="http://schemas.microsoft.com/office/drawing/2014/main" id="{F6CA487F-1F18-4418-AFDB-70EDFA869D6E}"/>
                </a:ext>
              </a:extLst>
            </p:cNvPr>
            <p:cNvSpPr txBox="1"/>
            <p:nvPr/>
          </p:nvSpPr>
          <p:spPr>
            <a:xfrm>
              <a:off x="1710446" y="1920858"/>
              <a:ext cx="3561945" cy="523220"/>
            </a:xfrm>
            <a:prstGeom prst="rect">
              <a:avLst/>
            </a:prstGeom>
            <a:noFill/>
          </p:spPr>
          <p:txBody>
            <a:bodyPr wrap="square" rtlCol="0">
              <a:spAutoFit/>
            </a:bodyPr>
            <a:lstStyle/>
            <a:p>
              <a:r>
                <a:rPr lang="en-GB" dirty="0">
                  <a:solidFill>
                    <a:schemeClr val="tx1">
                      <a:lumMod val="75000"/>
                      <a:lumOff val="25000"/>
                    </a:schemeClr>
                  </a:solidFill>
                  <a:latin typeface="Poppins" panose="020B0604020202020204" charset="0"/>
                  <a:cs typeface="Poppins" panose="020B0604020202020204" charset="0"/>
                </a:rPr>
                <a:t>Understand the core problem and expected business outcomes.</a:t>
              </a:r>
              <a:endParaRPr lang="en-IN" dirty="0">
                <a:solidFill>
                  <a:schemeClr val="tx1">
                    <a:lumMod val="75000"/>
                    <a:lumOff val="25000"/>
                  </a:schemeClr>
                </a:solidFill>
                <a:latin typeface="Poppins" panose="020B0604020202020204" charset="0"/>
                <a:cs typeface="Poppins" panose="020B0604020202020204" charset="0"/>
              </a:endParaRPr>
            </a:p>
          </p:txBody>
        </p:sp>
      </p:grpSp>
      <p:grpSp>
        <p:nvGrpSpPr>
          <p:cNvPr id="22" name="Group 21">
            <a:extLst>
              <a:ext uri="{FF2B5EF4-FFF2-40B4-BE49-F238E27FC236}">
                <a16:creationId xmlns:a16="http://schemas.microsoft.com/office/drawing/2014/main" id="{19D0BBFF-8B46-41EA-9432-D45859685DF7}"/>
              </a:ext>
            </a:extLst>
          </p:cNvPr>
          <p:cNvGrpSpPr/>
          <p:nvPr/>
        </p:nvGrpSpPr>
        <p:grpSpPr>
          <a:xfrm>
            <a:off x="6671869" y="1232902"/>
            <a:ext cx="5244082" cy="1423543"/>
            <a:chOff x="6919610" y="1434523"/>
            <a:chExt cx="4653866" cy="1172796"/>
          </a:xfrm>
        </p:grpSpPr>
        <p:grpSp>
          <p:nvGrpSpPr>
            <p:cNvPr id="13" name="Group 12">
              <a:extLst>
                <a:ext uri="{FF2B5EF4-FFF2-40B4-BE49-F238E27FC236}">
                  <a16:creationId xmlns:a16="http://schemas.microsoft.com/office/drawing/2014/main" id="{11B7D166-4071-4D7E-9D73-F0FA24768FD5}"/>
                </a:ext>
              </a:extLst>
            </p:cNvPr>
            <p:cNvGrpSpPr/>
            <p:nvPr/>
          </p:nvGrpSpPr>
          <p:grpSpPr>
            <a:xfrm>
              <a:off x="6919610" y="1736386"/>
              <a:ext cx="515566" cy="496110"/>
              <a:chOff x="1342417" y="1955260"/>
              <a:chExt cx="603115" cy="584775"/>
            </a:xfrm>
          </p:grpSpPr>
          <p:sp>
            <p:nvSpPr>
              <p:cNvPr id="15" name="Oval 14">
                <a:extLst>
                  <a:ext uri="{FF2B5EF4-FFF2-40B4-BE49-F238E27FC236}">
                    <a16:creationId xmlns:a16="http://schemas.microsoft.com/office/drawing/2014/main" id="{73248B29-E84C-4432-8E22-0CEEA1986F73}"/>
                  </a:ext>
                </a:extLst>
              </p:cNvPr>
              <p:cNvSpPr/>
              <p:nvPr/>
            </p:nvSpPr>
            <p:spPr>
              <a:xfrm>
                <a:off x="1342417" y="1955260"/>
                <a:ext cx="603115" cy="584775"/>
              </a:xfrm>
              <a:prstGeom prst="ellipse">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16" name="Oval 15">
                <a:extLst>
                  <a:ext uri="{FF2B5EF4-FFF2-40B4-BE49-F238E27FC236}">
                    <a16:creationId xmlns:a16="http://schemas.microsoft.com/office/drawing/2014/main" id="{C927EDD5-A3A6-4179-B14F-5B8ABC9EF74F}"/>
                  </a:ext>
                </a:extLst>
              </p:cNvPr>
              <p:cNvSpPr/>
              <p:nvPr/>
            </p:nvSpPr>
            <p:spPr>
              <a:xfrm>
                <a:off x="1418616" y="2048483"/>
                <a:ext cx="447258" cy="399822"/>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85000"/>
                        <a:lumOff val="15000"/>
                      </a:schemeClr>
                    </a:solidFill>
                    <a:latin typeface="Poppins" panose="020B0604020202020204" charset="0"/>
                    <a:cs typeface="Poppins" panose="020B0604020202020204" charset="0"/>
                  </a:rPr>
                  <a:t>2</a:t>
                </a:r>
              </a:p>
            </p:txBody>
          </p:sp>
        </p:grpSp>
        <p:grpSp>
          <p:nvGrpSpPr>
            <p:cNvPr id="25" name="Group 24">
              <a:extLst>
                <a:ext uri="{FF2B5EF4-FFF2-40B4-BE49-F238E27FC236}">
                  <a16:creationId xmlns:a16="http://schemas.microsoft.com/office/drawing/2014/main" id="{B8169776-30B8-4FBC-A478-8FFCF84A0AD9}"/>
                </a:ext>
              </a:extLst>
            </p:cNvPr>
            <p:cNvGrpSpPr/>
            <p:nvPr/>
          </p:nvGrpSpPr>
          <p:grpSpPr>
            <a:xfrm>
              <a:off x="7585136" y="1434523"/>
              <a:ext cx="3988340" cy="1172796"/>
              <a:chOff x="1381328" y="1434217"/>
              <a:chExt cx="3988340" cy="1172796"/>
            </a:xfrm>
          </p:grpSpPr>
          <p:grpSp>
            <p:nvGrpSpPr>
              <p:cNvPr id="26" name="Group 25">
                <a:extLst>
                  <a:ext uri="{FF2B5EF4-FFF2-40B4-BE49-F238E27FC236}">
                    <a16:creationId xmlns:a16="http://schemas.microsoft.com/office/drawing/2014/main" id="{2FBEE5F3-B4C3-4A4E-ADB4-1262739AED23}"/>
                  </a:ext>
                </a:extLst>
              </p:cNvPr>
              <p:cNvGrpSpPr/>
              <p:nvPr/>
            </p:nvGrpSpPr>
            <p:grpSpPr>
              <a:xfrm>
                <a:off x="1381328" y="1434217"/>
                <a:ext cx="3988340" cy="1172796"/>
                <a:chOff x="1381328" y="1434217"/>
                <a:chExt cx="3988340" cy="1172796"/>
              </a:xfrm>
            </p:grpSpPr>
            <p:grpSp>
              <p:nvGrpSpPr>
                <p:cNvPr id="28" name="Group 27">
                  <a:extLst>
                    <a:ext uri="{FF2B5EF4-FFF2-40B4-BE49-F238E27FC236}">
                      <a16:creationId xmlns:a16="http://schemas.microsoft.com/office/drawing/2014/main" id="{44EDF781-E63E-4928-AA7B-47091E998F42}"/>
                    </a:ext>
                  </a:extLst>
                </p:cNvPr>
                <p:cNvGrpSpPr/>
                <p:nvPr/>
              </p:nvGrpSpPr>
              <p:grpSpPr>
                <a:xfrm>
                  <a:off x="1381328" y="1434829"/>
                  <a:ext cx="3988340" cy="1172184"/>
                  <a:chOff x="1381328" y="1434829"/>
                  <a:chExt cx="3988340" cy="1172184"/>
                </a:xfrm>
              </p:grpSpPr>
              <p:sp>
                <p:nvSpPr>
                  <p:cNvPr id="30" name="Rectangle: Rounded Corners 29">
                    <a:extLst>
                      <a:ext uri="{FF2B5EF4-FFF2-40B4-BE49-F238E27FC236}">
                        <a16:creationId xmlns:a16="http://schemas.microsoft.com/office/drawing/2014/main" id="{D624CC8E-349B-4D52-84ED-47A6DB06B343}"/>
                      </a:ext>
                    </a:extLst>
                  </p:cNvPr>
                  <p:cNvSpPr/>
                  <p:nvPr/>
                </p:nvSpPr>
                <p:spPr>
                  <a:xfrm>
                    <a:off x="1381328" y="1434829"/>
                    <a:ext cx="3988340" cy="1172184"/>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De</a:t>
                    </a:r>
                  </a:p>
                </p:txBody>
              </p:sp>
              <p:sp>
                <p:nvSpPr>
                  <p:cNvPr id="31" name="Rectangle: Rounded Corners 30">
                    <a:extLst>
                      <a:ext uri="{FF2B5EF4-FFF2-40B4-BE49-F238E27FC236}">
                        <a16:creationId xmlns:a16="http://schemas.microsoft.com/office/drawing/2014/main" id="{65C49F8A-6986-4B0F-8668-4B436C8AF79E}"/>
                      </a:ext>
                    </a:extLst>
                  </p:cNvPr>
                  <p:cNvSpPr/>
                  <p:nvPr/>
                </p:nvSpPr>
                <p:spPr>
                  <a:xfrm>
                    <a:off x="1381328" y="1772159"/>
                    <a:ext cx="3988340" cy="8348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9" name="TextBox 28">
                  <a:extLst>
                    <a:ext uri="{FF2B5EF4-FFF2-40B4-BE49-F238E27FC236}">
                      <a16:creationId xmlns:a16="http://schemas.microsoft.com/office/drawing/2014/main" id="{8F9BDF65-E819-465C-A638-470B5BBB1ADF}"/>
                    </a:ext>
                  </a:extLst>
                </p:cNvPr>
                <p:cNvSpPr txBox="1"/>
                <p:nvPr/>
              </p:nvSpPr>
              <p:spPr>
                <a:xfrm>
                  <a:off x="1976717" y="1434217"/>
                  <a:ext cx="3251211" cy="400110"/>
                </a:xfrm>
                <a:prstGeom prst="rect">
                  <a:avLst/>
                </a:prstGeom>
                <a:noFill/>
              </p:spPr>
              <p:txBody>
                <a:bodyPr wrap="none" rtlCol="0">
                  <a:spAutoFit/>
                </a:bodyPr>
                <a:lstStyle>
                  <a:defPPr marR="0" lvl="0" algn="l" rtl="0">
                    <a:lnSpc>
                      <a:spcPct val="100000"/>
                    </a:lnSpc>
                    <a:spcBef>
                      <a:spcPts val="0"/>
                    </a:spcBef>
                    <a:spcAft>
                      <a:spcPts val="0"/>
                    </a:spcAft>
                  </a:defPPr>
                  <a:lvl1pPr>
                    <a:defRPr sz="1600" b="1">
                      <a:solidFill>
                        <a:schemeClr val="bg1">
                          <a:lumMod val="95000"/>
                        </a:schemeClr>
                      </a:solidFill>
                      <a:latin typeface="Poppins" panose="020B0604020202020204" charset="0"/>
                      <a:cs typeface="Poppins" panose="020B0604020202020204" charset="0"/>
                    </a:defRPr>
                  </a:lvl1pPr>
                </a:lstStyle>
                <a:p>
                  <a:r>
                    <a:rPr lang="en-IN" dirty="0"/>
                    <a:t>Collect &amp; Consolidate Data</a:t>
                  </a:r>
                </a:p>
              </p:txBody>
            </p:sp>
          </p:grpSp>
          <p:sp>
            <p:nvSpPr>
              <p:cNvPr id="27" name="TextBox 26">
                <a:extLst>
                  <a:ext uri="{FF2B5EF4-FFF2-40B4-BE49-F238E27FC236}">
                    <a16:creationId xmlns:a16="http://schemas.microsoft.com/office/drawing/2014/main" id="{43B06949-40E7-46B3-A568-01AB147E024F}"/>
                  </a:ext>
                </a:extLst>
              </p:cNvPr>
              <p:cNvSpPr txBox="1"/>
              <p:nvPr/>
            </p:nvSpPr>
            <p:spPr>
              <a:xfrm>
                <a:off x="1562185" y="1893064"/>
                <a:ext cx="3703728" cy="523220"/>
              </a:xfrm>
              <a:prstGeom prst="rect">
                <a:avLst/>
              </a:prstGeom>
              <a:noFill/>
            </p:spPr>
            <p:txBody>
              <a:bodyPr wrap="square" rtlCol="0">
                <a:spAutoFit/>
              </a:bodyPr>
              <a:lstStyle/>
              <a:p>
                <a:r>
                  <a:rPr lang="en-GB" dirty="0">
                    <a:solidFill>
                      <a:schemeClr val="tx1">
                        <a:lumMod val="75000"/>
                        <a:lumOff val="25000"/>
                      </a:schemeClr>
                    </a:solidFill>
                    <a:latin typeface="Poppins" panose="020B0604020202020204" charset="0"/>
                    <a:cs typeface="Poppins" panose="020B0604020202020204" charset="0"/>
                  </a:rPr>
                  <a:t>Gather multi-source sales data (Excel sheets) and understand schema.</a:t>
                </a:r>
                <a:endParaRPr lang="en-IN" dirty="0">
                  <a:solidFill>
                    <a:schemeClr val="tx1">
                      <a:lumMod val="75000"/>
                      <a:lumOff val="25000"/>
                    </a:schemeClr>
                  </a:solidFill>
                  <a:latin typeface="Poppins" panose="020B0604020202020204" charset="0"/>
                  <a:cs typeface="Poppins" panose="020B0604020202020204" charset="0"/>
                </a:endParaRPr>
              </a:p>
            </p:txBody>
          </p:sp>
        </p:grpSp>
      </p:grpSp>
      <p:grpSp>
        <p:nvGrpSpPr>
          <p:cNvPr id="33" name="Group 32">
            <a:extLst>
              <a:ext uri="{FF2B5EF4-FFF2-40B4-BE49-F238E27FC236}">
                <a16:creationId xmlns:a16="http://schemas.microsoft.com/office/drawing/2014/main" id="{25B761F6-5DB9-4DA5-B1D9-D59F4B34BD41}"/>
              </a:ext>
            </a:extLst>
          </p:cNvPr>
          <p:cNvGrpSpPr/>
          <p:nvPr/>
        </p:nvGrpSpPr>
        <p:grpSpPr>
          <a:xfrm>
            <a:off x="357040" y="3280825"/>
            <a:ext cx="5073211" cy="1298752"/>
            <a:chOff x="6919610" y="1433911"/>
            <a:chExt cx="4653866" cy="1173408"/>
          </a:xfrm>
        </p:grpSpPr>
        <p:grpSp>
          <p:nvGrpSpPr>
            <p:cNvPr id="34" name="Group 33">
              <a:extLst>
                <a:ext uri="{FF2B5EF4-FFF2-40B4-BE49-F238E27FC236}">
                  <a16:creationId xmlns:a16="http://schemas.microsoft.com/office/drawing/2014/main" id="{3BA967EC-2FC1-44F9-9F90-8FDD90E5A008}"/>
                </a:ext>
              </a:extLst>
            </p:cNvPr>
            <p:cNvGrpSpPr/>
            <p:nvPr/>
          </p:nvGrpSpPr>
          <p:grpSpPr>
            <a:xfrm>
              <a:off x="6919610" y="1736386"/>
              <a:ext cx="515566" cy="496110"/>
              <a:chOff x="1342417" y="1955260"/>
              <a:chExt cx="603115" cy="584775"/>
            </a:xfrm>
          </p:grpSpPr>
          <p:sp>
            <p:nvSpPr>
              <p:cNvPr id="42" name="Oval 41">
                <a:extLst>
                  <a:ext uri="{FF2B5EF4-FFF2-40B4-BE49-F238E27FC236}">
                    <a16:creationId xmlns:a16="http://schemas.microsoft.com/office/drawing/2014/main" id="{94208AF3-0F2C-427A-9E3D-9CB47C8B723E}"/>
                  </a:ext>
                </a:extLst>
              </p:cNvPr>
              <p:cNvSpPr/>
              <p:nvPr/>
            </p:nvSpPr>
            <p:spPr>
              <a:xfrm>
                <a:off x="1342417" y="1955260"/>
                <a:ext cx="603115" cy="584775"/>
              </a:xfrm>
              <a:prstGeom prst="ellipse">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43" name="Oval 42">
                <a:extLst>
                  <a:ext uri="{FF2B5EF4-FFF2-40B4-BE49-F238E27FC236}">
                    <a16:creationId xmlns:a16="http://schemas.microsoft.com/office/drawing/2014/main" id="{1544FD55-C41E-4C29-9371-25EB5C45A0FB}"/>
                  </a:ext>
                </a:extLst>
              </p:cNvPr>
              <p:cNvSpPr/>
              <p:nvPr/>
            </p:nvSpPr>
            <p:spPr>
              <a:xfrm>
                <a:off x="1418616" y="2048483"/>
                <a:ext cx="447258" cy="399822"/>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85000"/>
                        <a:lumOff val="15000"/>
                      </a:schemeClr>
                    </a:solidFill>
                    <a:latin typeface="Poppins" panose="020B0604020202020204" charset="0"/>
                    <a:cs typeface="Poppins" panose="020B0604020202020204" charset="0"/>
                  </a:rPr>
                  <a:t>4</a:t>
                </a:r>
              </a:p>
            </p:txBody>
          </p:sp>
        </p:grpSp>
        <p:grpSp>
          <p:nvGrpSpPr>
            <p:cNvPr id="35" name="Group 34">
              <a:extLst>
                <a:ext uri="{FF2B5EF4-FFF2-40B4-BE49-F238E27FC236}">
                  <a16:creationId xmlns:a16="http://schemas.microsoft.com/office/drawing/2014/main" id="{68F693FF-20BC-41C0-9714-BB2E7B1181C4}"/>
                </a:ext>
              </a:extLst>
            </p:cNvPr>
            <p:cNvGrpSpPr/>
            <p:nvPr/>
          </p:nvGrpSpPr>
          <p:grpSpPr>
            <a:xfrm>
              <a:off x="7585136" y="1433911"/>
              <a:ext cx="3988340" cy="1173408"/>
              <a:chOff x="1381328" y="1433605"/>
              <a:chExt cx="3988340" cy="1173408"/>
            </a:xfrm>
          </p:grpSpPr>
          <p:grpSp>
            <p:nvGrpSpPr>
              <p:cNvPr id="36" name="Group 35">
                <a:extLst>
                  <a:ext uri="{FF2B5EF4-FFF2-40B4-BE49-F238E27FC236}">
                    <a16:creationId xmlns:a16="http://schemas.microsoft.com/office/drawing/2014/main" id="{61B76429-847A-4A58-A656-B30BD733F7AB}"/>
                  </a:ext>
                </a:extLst>
              </p:cNvPr>
              <p:cNvGrpSpPr/>
              <p:nvPr/>
            </p:nvGrpSpPr>
            <p:grpSpPr>
              <a:xfrm>
                <a:off x="1381328" y="1433605"/>
                <a:ext cx="3988340" cy="1173408"/>
                <a:chOff x="1381328" y="1433605"/>
                <a:chExt cx="3988340" cy="1173408"/>
              </a:xfrm>
            </p:grpSpPr>
            <p:grpSp>
              <p:nvGrpSpPr>
                <p:cNvPr id="38" name="Group 37">
                  <a:extLst>
                    <a:ext uri="{FF2B5EF4-FFF2-40B4-BE49-F238E27FC236}">
                      <a16:creationId xmlns:a16="http://schemas.microsoft.com/office/drawing/2014/main" id="{35AB8DCD-1B22-4331-AB93-F0D09D45070B}"/>
                    </a:ext>
                  </a:extLst>
                </p:cNvPr>
                <p:cNvGrpSpPr/>
                <p:nvPr/>
              </p:nvGrpSpPr>
              <p:grpSpPr>
                <a:xfrm>
                  <a:off x="1381328" y="1434829"/>
                  <a:ext cx="3988340" cy="1172184"/>
                  <a:chOff x="1381328" y="1434829"/>
                  <a:chExt cx="3988340" cy="1172184"/>
                </a:xfrm>
              </p:grpSpPr>
              <p:sp>
                <p:nvSpPr>
                  <p:cNvPr id="40" name="Rectangle: Rounded Corners 39">
                    <a:extLst>
                      <a:ext uri="{FF2B5EF4-FFF2-40B4-BE49-F238E27FC236}">
                        <a16:creationId xmlns:a16="http://schemas.microsoft.com/office/drawing/2014/main" id="{9E8E0687-529A-457D-8CB6-34EF919B1591}"/>
                      </a:ext>
                    </a:extLst>
                  </p:cNvPr>
                  <p:cNvSpPr/>
                  <p:nvPr/>
                </p:nvSpPr>
                <p:spPr>
                  <a:xfrm>
                    <a:off x="1381328" y="1434829"/>
                    <a:ext cx="3988340" cy="1172184"/>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De</a:t>
                    </a:r>
                  </a:p>
                </p:txBody>
              </p:sp>
              <p:sp>
                <p:nvSpPr>
                  <p:cNvPr id="41" name="Rectangle: Rounded Corners 40">
                    <a:extLst>
                      <a:ext uri="{FF2B5EF4-FFF2-40B4-BE49-F238E27FC236}">
                        <a16:creationId xmlns:a16="http://schemas.microsoft.com/office/drawing/2014/main" id="{5DA7EFF5-C8D7-41DB-920A-64F34FFE441C}"/>
                      </a:ext>
                    </a:extLst>
                  </p:cNvPr>
                  <p:cNvSpPr/>
                  <p:nvPr/>
                </p:nvSpPr>
                <p:spPr>
                  <a:xfrm>
                    <a:off x="1381328" y="1772159"/>
                    <a:ext cx="3988340" cy="8348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9" name="TextBox 38">
                  <a:extLst>
                    <a:ext uri="{FF2B5EF4-FFF2-40B4-BE49-F238E27FC236}">
                      <a16:creationId xmlns:a16="http://schemas.microsoft.com/office/drawing/2014/main" id="{58C717FF-EB58-44E4-BBF4-A6526FD5923D}"/>
                    </a:ext>
                  </a:extLst>
                </p:cNvPr>
                <p:cNvSpPr txBox="1"/>
                <p:nvPr/>
              </p:nvSpPr>
              <p:spPr>
                <a:xfrm>
                  <a:off x="1859698" y="1433605"/>
                  <a:ext cx="3031599" cy="338554"/>
                </a:xfrm>
                <a:prstGeom prst="rect">
                  <a:avLst/>
                </a:prstGeom>
                <a:noFill/>
              </p:spPr>
              <p:txBody>
                <a:bodyPr wrap="none" rtlCol="0">
                  <a:spAutoFit/>
                </a:bodyPr>
                <a:lstStyle>
                  <a:defPPr marR="0" lvl="0" algn="l" rtl="0">
                    <a:lnSpc>
                      <a:spcPct val="100000"/>
                    </a:lnSpc>
                    <a:spcBef>
                      <a:spcPts val="0"/>
                    </a:spcBef>
                    <a:spcAft>
                      <a:spcPts val="0"/>
                    </a:spcAft>
                  </a:defPPr>
                  <a:lvl1pPr>
                    <a:defRPr sz="1600" b="1">
                      <a:solidFill>
                        <a:schemeClr val="bg1">
                          <a:lumMod val="95000"/>
                        </a:schemeClr>
                      </a:solidFill>
                      <a:latin typeface="Poppins" panose="020B0604020202020204" charset="0"/>
                      <a:cs typeface="Poppins" panose="020B0604020202020204" charset="0"/>
                    </a:defRPr>
                  </a:lvl1pPr>
                </a:lstStyle>
                <a:p>
                  <a:r>
                    <a:rPr lang="en-IN" dirty="0"/>
                    <a:t>Pre-processing &amp; Cleaning</a:t>
                  </a:r>
                </a:p>
              </p:txBody>
            </p:sp>
          </p:grpSp>
          <p:sp>
            <p:nvSpPr>
              <p:cNvPr id="37" name="TextBox 36">
                <a:extLst>
                  <a:ext uri="{FF2B5EF4-FFF2-40B4-BE49-F238E27FC236}">
                    <a16:creationId xmlns:a16="http://schemas.microsoft.com/office/drawing/2014/main" id="{562B146E-F93E-4760-BE00-6323D1BFD5E3}"/>
                  </a:ext>
                </a:extLst>
              </p:cNvPr>
              <p:cNvSpPr txBox="1"/>
              <p:nvPr/>
            </p:nvSpPr>
            <p:spPr>
              <a:xfrm>
                <a:off x="1546421" y="1893064"/>
                <a:ext cx="3584922" cy="523220"/>
              </a:xfrm>
              <a:prstGeom prst="rect">
                <a:avLst/>
              </a:prstGeom>
              <a:noFill/>
            </p:spPr>
            <p:txBody>
              <a:bodyPr wrap="square" rtlCol="0">
                <a:spAutoFit/>
              </a:bodyPr>
              <a:lstStyle/>
              <a:p>
                <a:r>
                  <a:rPr lang="en-GB" dirty="0">
                    <a:solidFill>
                      <a:schemeClr val="tx1">
                        <a:lumMod val="75000"/>
                        <a:lumOff val="25000"/>
                      </a:schemeClr>
                    </a:solidFill>
                    <a:latin typeface="Poppins" panose="020B0604020202020204" charset="0"/>
                    <a:cs typeface="Poppins" panose="020B0604020202020204" charset="0"/>
                  </a:rPr>
                  <a:t>Handle nulls, join tables, format dates, and normalize columns.</a:t>
                </a:r>
                <a:endParaRPr lang="en-IN" dirty="0">
                  <a:solidFill>
                    <a:schemeClr val="tx1">
                      <a:lumMod val="75000"/>
                      <a:lumOff val="25000"/>
                    </a:schemeClr>
                  </a:solidFill>
                  <a:latin typeface="Poppins" panose="020B0604020202020204" charset="0"/>
                  <a:cs typeface="Poppins" panose="020B0604020202020204" charset="0"/>
                </a:endParaRPr>
              </a:p>
            </p:txBody>
          </p:sp>
        </p:grpSp>
      </p:grpSp>
      <p:grpSp>
        <p:nvGrpSpPr>
          <p:cNvPr id="44" name="Group 43">
            <a:extLst>
              <a:ext uri="{FF2B5EF4-FFF2-40B4-BE49-F238E27FC236}">
                <a16:creationId xmlns:a16="http://schemas.microsoft.com/office/drawing/2014/main" id="{13ABB51D-93B4-4559-9723-16F56AB8FD1A}"/>
              </a:ext>
            </a:extLst>
          </p:cNvPr>
          <p:cNvGrpSpPr/>
          <p:nvPr/>
        </p:nvGrpSpPr>
        <p:grpSpPr>
          <a:xfrm>
            <a:off x="382894" y="5140960"/>
            <a:ext cx="5245745" cy="1351914"/>
            <a:chOff x="6919610" y="1435135"/>
            <a:chExt cx="4653866" cy="1172184"/>
          </a:xfrm>
        </p:grpSpPr>
        <p:grpSp>
          <p:nvGrpSpPr>
            <p:cNvPr id="45" name="Group 44">
              <a:extLst>
                <a:ext uri="{FF2B5EF4-FFF2-40B4-BE49-F238E27FC236}">
                  <a16:creationId xmlns:a16="http://schemas.microsoft.com/office/drawing/2014/main" id="{2F10BEBF-CAA9-4E1C-8804-9AD4FEBC11FC}"/>
                </a:ext>
              </a:extLst>
            </p:cNvPr>
            <p:cNvGrpSpPr/>
            <p:nvPr/>
          </p:nvGrpSpPr>
          <p:grpSpPr>
            <a:xfrm>
              <a:off x="6919610" y="1736386"/>
              <a:ext cx="515566" cy="496110"/>
              <a:chOff x="1342417" y="1955260"/>
              <a:chExt cx="603115" cy="584775"/>
            </a:xfrm>
          </p:grpSpPr>
          <p:sp>
            <p:nvSpPr>
              <p:cNvPr id="53" name="Oval 52">
                <a:extLst>
                  <a:ext uri="{FF2B5EF4-FFF2-40B4-BE49-F238E27FC236}">
                    <a16:creationId xmlns:a16="http://schemas.microsoft.com/office/drawing/2014/main" id="{A23A690E-7952-4904-9432-983B4AE651EA}"/>
                  </a:ext>
                </a:extLst>
              </p:cNvPr>
              <p:cNvSpPr/>
              <p:nvPr/>
            </p:nvSpPr>
            <p:spPr>
              <a:xfrm>
                <a:off x="1342417" y="1955260"/>
                <a:ext cx="603115" cy="584775"/>
              </a:xfrm>
              <a:prstGeom prst="ellipse">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4" name="Oval 53">
                <a:extLst>
                  <a:ext uri="{FF2B5EF4-FFF2-40B4-BE49-F238E27FC236}">
                    <a16:creationId xmlns:a16="http://schemas.microsoft.com/office/drawing/2014/main" id="{86C8023A-F416-463A-8EB7-8AC1B7725EF9}"/>
                  </a:ext>
                </a:extLst>
              </p:cNvPr>
              <p:cNvSpPr/>
              <p:nvPr/>
            </p:nvSpPr>
            <p:spPr>
              <a:xfrm>
                <a:off x="1418616" y="2048483"/>
                <a:ext cx="447258" cy="399822"/>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85000"/>
                        <a:lumOff val="15000"/>
                      </a:schemeClr>
                    </a:solidFill>
                    <a:latin typeface="Poppins" panose="020B0604020202020204" charset="0"/>
                    <a:cs typeface="Poppins" panose="020B0604020202020204" charset="0"/>
                  </a:rPr>
                  <a:t>5</a:t>
                </a:r>
              </a:p>
            </p:txBody>
          </p:sp>
        </p:grpSp>
        <p:grpSp>
          <p:nvGrpSpPr>
            <p:cNvPr id="46" name="Group 45">
              <a:extLst>
                <a:ext uri="{FF2B5EF4-FFF2-40B4-BE49-F238E27FC236}">
                  <a16:creationId xmlns:a16="http://schemas.microsoft.com/office/drawing/2014/main" id="{2FD70D27-79C1-4CB8-9C88-50C0AD4D1C43}"/>
                </a:ext>
              </a:extLst>
            </p:cNvPr>
            <p:cNvGrpSpPr/>
            <p:nvPr/>
          </p:nvGrpSpPr>
          <p:grpSpPr>
            <a:xfrm>
              <a:off x="7585136" y="1435135"/>
              <a:ext cx="3988340" cy="1172184"/>
              <a:chOff x="1381328" y="1434829"/>
              <a:chExt cx="3988340" cy="1172184"/>
            </a:xfrm>
          </p:grpSpPr>
          <p:grpSp>
            <p:nvGrpSpPr>
              <p:cNvPr id="47" name="Group 46">
                <a:extLst>
                  <a:ext uri="{FF2B5EF4-FFF2-40B4-BE49-F238E27FC236}">
                    <a16:creationId xmlns:a16="http://schemas.microsoft.com/office/drawing/2014/main" id="{FB466A84-A327-402E-B0EE-240358F469A9}"/>
                  </a:ext>
                </a:extLst>
              </p:cNvPr>
              <p:cNvGrpSpPr/>
              <p:nvPr/>
            </p:nvGrpSpPr>
            <p:grpSpPr>
              <a:xfrm>
                <a:off x="1381328" y="1434829"/>
                <a:ext cx="3988340" cy="1172184"/>
                <a:chOff x="1381328" y="1434829"/>
                <a:chExt cx="3988340" cy="1172184"/>
              </a:xfrm>
            </p:grpSpPr>
            <p:grpSp>
              <p:nvGrpSpPr>
                <p:cNvPr id="49" name="Group 48">
                  <a:extLst>
                    <a:ext uri="{FF2B5EF4-FFF2-40B4-BE49-F238E27FC236}">
                      <a16:creationId xmlns:a16="http://schemas.microsoft.com/office/drawing/2014/main" id="{E38C62B5-1764-446B-B8BD-582328EDE665}"/>
                    </a:ext>
                  </a:extLst>
                </p:cNvPr>
                <p:cNvGrpSpPr/>
                <p:nvPr/>
              </p:nvGrpSpPr>
              <p:grpSpPr>
                <a:xfrm>
                  <a:off x="1381328" y="1434829"/>
                  <a:ext cx="3988340" cy="1172184"/>
                  <a:chOff x="1381328" y="1434829"/>
                  <a:chExt cx="3988340" cy="1172184"/>
                </a:xfrm>
              </p:grpSpPr>
              <p:sp>
                <p:nvSpPr>
                  <p:cNvPr id="51" name="Rectangle: Rounded Corners 50">
                    <a:extLst>
                      <a:ext uri="{FF2B5EF4-FFF2-40B4-BE49-F238E27FC236}">
                        <a16:creationId xmlns:a16="http://schemas.microsoft.com/office/drawing/2014/main" id="{2EF5203A-A08B-49A0-AE56-3C8F4E786575}"/>
                      </a:ext>
                    </a:extLst>
                  </p:cNvPr>
                  <p:cNvSpPr/>
                  <p:nvPr/>
                </p:nvSpPr>
                <p:spPr>
                  <a:xfrm>
                    <a:off x="1381328" y="1434829"/>
                    <a:ext cx="3988340" cy="1172184"/>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De</a:t>
                    </a:r>
                  </a:p>
                </p:txBody>
              </p:sp>
              <p:sp>
                <p:nvSpPr>
                  <p:cNvPr id="52" name="Rectangle: Rounded Corners 51">
                    <a:extLst>
                      <a:ext uri="{FF2B5EF4-FFF2-40B4-BE49-F238E27FC236}">
                        <a16:creationId xmlns:a16="http://schemas.microsoft.com/office/drawing/2014/main" id="{DA02AB28-1830-431E-983F-6887ADC3BDD6}"/>
                      </a:ext>
                    </a:extLst>
                  </p:cNvPr>
                  <p:cNvSpPr/>
                  <p:nvPr/>
                </p:nvSpPr>
                <p:spPr>
                  <a:xfrm>
                    <a:off x="1381328" y="1772159"/>
                    <a:ext cx="3988340" cy="8348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50" name="TextBox 49">
                  <a:extLst>
                    <a:ext uri="{FF2B5EF4-FFF2-40B4-BE49-F238E27FC236}">
                      <a16:creationId xmlns:a16="http://schemas.microsoft.com/office/drawing/2014/main" id="{CCFB88F7-E9DF-47EA-9A63-46EC97BB4623}"/>
                    </a:ext>
                  </a:extLst>
                </p:cNvPr>
                <p:cNvSpPr txBox="1"/>
                <p:nvPr/>
              </p:nvSpPr>
              <p:spPr>
                <a:xfrm>
                  <a:off x="1569398" y="1444250"/>
                  <a:ext cx="3562194" cy="338554"/>
                </a:xfrm>
                <a:prstGeom prst="rect">
                  <a:avLst/>
                </a:prstGeom>
                <a:noFill/>
              </p:spPr>
              <p:txBody>
                <a:bodyPr wrap="none" rtlCol="0">
                  <a:spAutoFit/>
                </a:bodyPr>
                <a:lstStyle>
                  <a:defPPr marR="0" lvl="0" algn="l" rtl="0">
                    <a:lnSpc>
                      <a:spcPct val="100000"/>
                    </a:lnSpc>
                    <a:spcBef>
                      <a:spcPts val="0"/>
                    </a:spcBef>
                    <a:spcAft>
                      <a:spcPts val="0"/>
                    </a:spcAft>
                    <a:defRPr/>
                  </a:defPPr>
                  <a:lvl1pPr>
                    <a:defRPr sz="1600" b="1">
                      <a:solidFill>
                        <a:schemeClr val="bg1">
                          <a:lumMod val="95000"/>
                        </a:schemeClr>
                      </a:solidFill>
                      <a:latin typeface="Poppins" panose="020B0604020202020204" charset="0"/>
                      <a:cs typeface="Poppins" panose="020B0604020202020204" charset="0"/>
                    </a:defRPr>
                  </a:lvl1pPr>
                </a:lstStyle>
                <a:p>
                  <a:r>
                    <a:rPr lang="en-IN" dirty="0"/>
                    <a:t>Exploratory Data Analysis (EDA)</a:t>
                  </a:r>
                </a:p>
              </p:txBody>
            </p:sp>
          </p:grpSp>
          <p:sp>
            <p:nvSpPr>
              <p:cNvPr id="48" name="TextBox 47">
                <a:extLst>
                  <a:ext uri="{FF2B5EF4-FFF2-40B4-BE49-F238E27FC236}">
                    <a16:creationId xmlns:a16="http://schemas.microsoft.com/office/drawing/2014/main" id="{E03AD762-7D6E-4041-9E82-C8162B932722}"/>
                  </a:ext>
                </a:extLst>
              </p:cNvPr>
              <p:cNvSpPr txBox="1"/>
              <p:nvPr/>
            </p:nvSpPr>
            <p:spPr>
              <a:xfrm>
                <a:off x="1528064" y="1893064"/>
                <a:ext cx="3603279" cy="492041"/>
              </a:xfrm>
              <a:prstGeom prst="rect">
                <a:avLst/>
              </a:prstGeom>
              <a:noFill/>
            </p:spPr>
            <p:txBody>
              <a:bodyPr wrap="square" rtlCol="0">
                <a:spAutoFit/>
              </a:bodyPr>
              <a:lstStyle/>
              <a:p>
                <a:r>
                  <a:rPr lang="en-GB" dirty="0">
                    <a:solidFill>
                      <a:schemeClr val="tx1">
                        <a:lumMod val="75000"/>
                        <a:lumOff val="25000"/>
                      </a:schemeClr>
                    </a:solidFill>
                    <a:latin typeface="Poppins" panose="020B0604020202020204" charset="0"/>
                    <a:cs typeface="Poppins" panose="020B0604020202020204" charset="0"/>
                  </a:rPr>
                  <a:t>Visualize trends, compare performance, and extract key insights.</a:t>
                </a:r>
                <a:endParaRPr lang="en-IN" dirty="0">
                  <a:solidFill>
                    <a:schemeClr val="tx1">
                      <a:lumMod val="75000"/>
                      <a:lumOff val="25000"/>
                    </a:schemeClr>
                  </a:solidFill>
                  <a:latin typeface="Poppins" panose="020B0604020202020204" charset="0"/>
                  <a:cs typeface="Poppins" panose="020B0604020202020204" charset="0"/>
                </a:endParaRPr>
              </a:p>
            </p:txBody>
          </p:sp>
        </p:grpSp>
      </p:grpSp>
      <p:grpSp>
        <p:nvGrpSpPr>
          <p:cNvPr id="55" name="Group 54">
            <a:extLst>
              <a:ext uri="{FF2B5EF4-FFF2-40B4-BE49-F238E27FC236}">
                <a16:creationId xmlns:a16="http://schemas.microsoft.com/office/drawing/2014/main" id="{72B13C1E-3853-4A2C-BFA8-EA9291EB86D9}"/>
              </a:ext>
            </a:extLst>
          </p:cNvPr>
          <p:cNvGrpSpPr/>
          <p:nvPr/>
        </p:nvGrpSpPr>
        <p:grpSpPr>
          <a:xfrm>
            <a:off x="6817639" y="5081713"/>
            <a:ext cx="5201270" cy="1472284"/>
            <a:chOff x="6919610" y="1396683"/>
            <a:chExt cx="4844748" cy="1210636"/>
          </a:xfrm>
        </p:grpSpPr>
        <p:grpSp>
          <p:nvGrpSpPr>
            <p:cNvPr id="56" name="Group 55">
              <a:extLst>
                <a:ext uri="{FF2B5EF4-FFF2-40B4-BE49-F238E27FC236}">
                  <a16:creationId xmlns:a16="http://schemas.microsoft.com/office/drawing/2014/main" id="{110D2896-6330-44DF-BCBE-D030ED21923C}"/>
                </a:ext>
              </a:extLst>
            </p:cNvPr>
            <p:cNvGrpSpPr/>
            <p:nvPr/>
          </p:nvGrpSpPr>
          <p:grpSpPr>
            <a:xfrm>
              <a:off x="6919610" y="1736386"/>
              <a:ext cx="515566" cy="496110"/>
              <a:chOff x="1342417" y="1955260"/>
              <a:chExt cx="603115" cy="584775"/>
            </a:xfrm>
          </p:grpSpPr>
          <p:sp>
            <p:nvSpPr>
              <p:cNvPr id="64" name="Oval 63">
                <a:extLst>
                  <a:ext uri="{FF2B5EF4-FFF2-40B4-BE49-F238E27FC236}">
                    <a16:creationId xmlns:a16="http://schemas.microsoft.com/office/drawing/2014/main" id="{333211AA-D5D4-48C2-A12C-CCB8B7CE85C0}"/>
                  </a:ext>
                </a:extLst>
              </p:cNvPr>
              <p:cNvSpPr/>
              <p:nvPr/>
            </p:nvSpPr>
            <p:spPr>
              <a:xfrm>
                <a:off x="1342417" y="1955260"/>
                <a:ext cx="603115" cy="584775"/>
              </a:xfrm>
              <a:prstGeom prst="ellipse">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65" name="Oval 64">
                <a:extLst>
                  <a:ext uri="{FF2B5EF4-FFF2-40B4-BE49-F238E27FC236}">
                    <a16:creationId xmlns:a16="http://schemas.microsoft.com/office/drawing/2014/main" id="{BC36FB47-425A-4D7F-B668-948636DEDBEC}"/>
                  </a:ext>
                </a:extLst>
              </p:cNvPr>
              <p:cNvSpPr/>
              <p:nvPr/>
            </p:nvSpPr>
            <p:spPr>
              <a:xfrm>
                <a:off x="1418616" y="2048483"/>
                <a:ext cx="447258" cy="399822"/>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85000"/>
                        <a:lumOff val="15000"/>
                      </a:schemeClr>
                    </a:solidFill>
                    <a:latin typeface="Poppins" panose="020B0604020202020204" charset="0"/>
                    <a:cs typeface="Poppins" panose="020B0604020202020204" charset="0"/>
                  </a:rPr>
                  <a:t>6</a:t>
                </a:r>
              </a:p>
            </p:txBody>
          </p:sp>
        </p:grpSp>
        <p:grpSp>
          <p:nvGrpSpPr>
            <p:cNvPr id="57" name="Group 56">
              <a:extLst>
                <a:ext uri="{FF2B5EF4-FFF2-40B4-BE49-F238E27FC236}">
                  <a16:creationId xmlns:a16="http://schemas.microsoft.com/office/drawing/2014/main" id="{E0E4E9CE-06FE-4A1A-AEDB-A3115758DB6B}"/>
                </a:ext>
              </a:extLst>
            </p:cNvPr>
            <p:cNvGrpSpPr/>
            <p:nvPr/>
          </p:nvGrpSpPr>
          <p:grpSpPr>
            <a:xfrm>
              <a:off x="7585136" y="1396683"/>
              <a:ext cx="4179222" cy="1210636"/>
              <a:chOff x="1381328" y="1396377"/>
              <a:chExt cx="4179222" cy="1210636"/>
            </a:xfrm>
          </p:grpSpPr>
          <p:grpSp>
            <p:nvGrpSpPr>
              <p:cNvPr id="58" name="Group 57">
                <a:extLst>
                  <a:ext uri="{FF2B5EF4-FFF2-40B4-BE49-F238E27FC236}">
                    <a16:creationId xmlns:a16="http://schemas.microsoft.com/office/drawing/2014/main" id="{1AB8E4A4-F199-4A40-ADCF-4C974F31936D}"/>
                  </a:ext>
                </a:extLst>
              </p:cNvPr>
              <p:cNvGrpSpPr/>
              <p:nvPr/>
            </p:nvGrpSpPr>
            <p:grpSpPr>
              <a:xfrm>
                <a:off x="1381328" y="1396377"/>
                <a:ext cx="4179222" cy="1210636"/>
                <a:chOff x="1381328" y="1396377"/>
                <a:chExt cx="4179222" cy="1210636"/>
              </a:xfrm>
            </p:grpSpPr>
            <p:grpSp>
              <p:nvGrpSpPr>
                <p:cNvPr id="60" name="Group 59">
                  <a:extLst>
                    <a:ext uri="{FF2B5EF4-FFF2-40B4-BE49-F238E27FC236}">
                      <a16:creationId xmlns:a16="http://schemas.microsoft.com/office/drawing/2014/main" id="{6060757E-3A57-4E72-8521-B3500CC3B70E}"/>
                    </a:ext>
                  </a:extLst>
                </p:cNvPr>
                <p:cNvGrpSpPr/>
                <p:nvPr/>
              </p:nvGrpSpPr>
              <p:grpSpPr>
                <a:xfrm>
                  <a:off x="1381328" y="1434829"/>
                  <a:ext cx="3988340" cy="1172184"/>
                  <a:chOff x="1381328" y="1434829"/>
                  <a:chExt cx="3988340" cy="1172184"/>
                </a:xfrm>
              </p:grpSpPr>
              <p:sp>
                <p:nvSpPr>
                  <p:cNvPr id="62" name="Rectangle: Rounded Corners 61">
                    <a:extLst>
                      <a:ext uri="{FF2B5EF4-FFF2-40B4-BE49-F238E27FC236}">
                        <a16:creationId xmlns:a16="http://schemas.microsoft.com/office/drawing/2014/main" id="{C9F6EF91-EEB2-4200-ACFE-2EA2A0C10A7C}"/>
                      </a:ext>
                    </a:extLst>
                  </p:cNvPr>
                  <p:cNvSpPr/>
                  <p:nvPr/>
                </p:nvSpPr>
                <p:spPr>
                  <a:xfrm>
                    <a:off x="1381328" y="1434829"/>
                    <a:ext cx="3988340" cy="1172184"/>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De</a:t>
                    </a:r>
                  </a:p>
                </p:txBody>
              </p:sp>
              <p:sp>
                <p:nvSpPr>
                  <p:cNvPr id="63" name="Rectangle: Rounded Corners 62">
                    <a:extLst>
                      <a:ext uri="{FF2B5EF4-FFF2-40B4-BE49-F238E27FC236}">
                        <a16:creationId xmlns:a16="http://schemas.microsoft.com/office/drawing/2014/main" id="{ACD131EC-6919-4C50-A80F-27A3831A01A7}"/>
                      </a:ext>
                    </a:extLst>
                  </p:cNvPr>
                  <p:cNvSpPr/>
                  <p:nvPr/>
                </p:nvSpPr>
                <p:spPr>
                  <a:xfrm>
                    <a:off x="1381328" y="1772159"/>
                    <a:ext cx="3988340" cy="8348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1" name="TextBox 60">
                  <a:extLst>
                    <a:ext uri="{FF2B5EF4-FFF2-40B4-BE49-F238E27FC236}">
                      <a16:creationId xmlns:a16="http://schemas.microsoft.com/office/drawing/2014/main" id="{D5D5ED60-A3EA-45E9-97D8-1F08E47E6C2F}"/>
                    </a:ext>
                  </a:extLst>
                </p:cNvPr>
                <p:cNvSpPr txBox="1"/>
                <p:nvPr/>
              </p:nvSpPr>
              <p:spPr>
                <a:xfrm>
                  <a:off x="1408451" y="1396377"/>
                  <a:ext cx="4152099" cy="400110"/>
                </a:xfrm>
                <a:prstGeom prst="rect">
                  <a:avLst/>
                </a:prstGeom>
                <a:noFill/>
              </p:spPr>
              <p:txBody>
                <a:bodyPr wrap="none" rtlCol="0">
                  <a:spAutoFit/>
                </a:bodyPr>
                <a:lstStyle/>
                <a:p>
                  <a:r>
                    <a:rPr lang="en-IN" sz="1600" b="1" dirty="0">
                      <a:solidFill>
                        <a:schemeClr val="bg1">
                          <a:lumMod val="95000"/>
                        </a:schemeClr>
                      </a:solidFill>
                      <a:latin typeface="Poppins" panose="020B0604020202020204" charset="0"/>
                      <a:cs typeface="Poppins" panose="020B0604020202020204" charset="0"/>
                    </a:rPr>
                    <a:t>Dashboarding</a:t>
                  </a:r>
                  <a:r>
                    <a:rPr lang="en-IN" sz="2000" dirty="0"/>
                    <a:t> </a:t>
                  </a:r>
                  <a:r>
                    <a:rPr lang="en-IN" sz="1600" b="1" dirty="0">
                      <a:solidFill>
                        <a:schemeClr val="bg1">
                          <a:lumMod val="95000"/>
                        </a:schemeClr>
                      </a:solidFill>
                      <a:latin typeface="Poppins" panose="020B0604020202020204" charset="0"/>
                      <a:cs typeface="Poppins" panose="020B0604020202020204" charset="0"/>
                    </a:rPr>
                    <a:t>&amp;</a:t>
                  </a:r>
                  <a:r>
                    <a:rPr lang="en-IN" sz="2000" dirty="0"/>
                    <a:t> </a:t>
                  </a:r>
                  <a:r>
                    <a:rPr lang="en-IN" sz="1600" b="1" dirty="0">
                      <a:solidFill>
                        <a:schemeClr val="bg1">
                          <a:lumMod val="95000"/>
                        </a:schemeClr>
                      </a:solidFill>
                      <a:latin typeface="Poppins" panose="020B0604020202020204" charset="0"/>
                      <a:cs typeface="Poppins" panose="020B0604020202020204" charset="0"/>
                    </a:rPr>
                    <a:t>Recommendations</a:t>
                  </a:r>
                </a:p>
              </p:txBody>
            </p:sp>
          </p:grpSp>
          <p:sp>
            <p:nvSpPr>
              <p:cNvPr id="59" name="TextBox 58">
                <a:extLst>
                  <a:ext uri="{FF2B5EF4-FFF2-40B4-BE49-F238E27FC236}">
                    <a16:creationId xmlns:a16="http://schemas.microsoft.com/office/drawing/2014/main" id="{E91E3C3A-3821-404A-ADC1-9EF6E819833C}"/>
                  </a:ext>
                </a:extLst>
              </p:cNvPr>
              <p:cNvSpPr txBox="1"/>
              <p:nvPr/>
            </p:nvSpPr>
            <p:spPr>
              <a:xfrm>
                <a:off x="1562185" y="1893064"/>
                <a:ext cx="3569158" cy="523220"/>
              </a:xfrm>
              <a:prstGeom prst="rect">
                <a:avLst/>
              </a:prstGeom>
              <a:noFill/>
            </p:spPr>
            <p:txBody>
              <a:bodyPr wrap="square" rtlCol="0">
                <a:spAutoFit/>
              </a:bodyPr>
              <a:lstStyle/>
              <a:p>
                <a:r>
                  <a:rPr lang="en-GB" dirty="0">
                    <a:solidFill>
                      <a:schemeClr val="tx1">
                        <a:lumMod val="75000"/>
                        <a:lumOff val="25000"/>
                      </a:schemeClr>
                    </a:solidFill>
                    <a:latin typeface="Poppins" panose="020B0604020202020204" charset="0"/>
                    <a:cs typeface="Poppins" panose="020B0604020202020204" charset="0"/>
                  </a:rPr>
                  <a:t>Build Power BI dashboard and present strategic findings.</a:t>
                </a:r>
                <a:endParaRPr lang="en-IN" dirty="0">
                  <a:solidFill>
                    <a:schemeClr val="tx1">
                      <a:lumMod val="75000"/>
                      <a:lumOff val="25000"/>
                    </a:schemeClr>
                  </a:solidFill>
                  <a:latin typeface="Poppins" panose="020B0604020202020204" charset="0"/>
                  <a:cs typeface="Poppins" panose="020B0604020202020204" charset="0"/>
                </a:endParaRPr>
              </a:p>
            </p:txBody>
          </p:sp>
        </p:grpSp>
      </p:grpSp>
      <p:grpSp>
        <p:nvGrpSpPr>
          <p:cNvPr id="66" name="Group 65">
            <a:extLst>
              <a:ext uri="{FF2B5EF4-FFF2-40B4-BE49-F238E27FC236}">
                <a16:creationId xmlns:a16="http://schemas.microsoft.com/office/drawing/2014/main" id="{083E314C-FD29-4853-A3B8-B4A0D19F605D}"/>
              </a:ext>
            </a:extLst>
          </p:cNvPr>
          <p:cNvGrpSpPr/>
          <p:nvPr/>
        </p:nvGrpSpPr>
        <p:grpSpPr>
          <a:xfrm>
            <a:off x="6745268" y="3351931"/>
            <a:ext cx="5170683" cy="1474736"/>
            <a:chOff x="6919610" y="1435135"/>
            <a:chExt cx="4653866" cy="1172184"/>
          </a:xfrm>
        </p:grpSpPr>
        <p:grpSp>
          <p:nvGrpSpPr>
            <p:cNvPr id="67" name="Group 66">
              <a:extLst>
                <a:ext uri="{FF2B5EF4-FFF2-40B4-BE49-F238E27FC236}">
                  <a16:creationId xmlns:a16="http://schemas.microsoft.com/office/drawing/2014/main" id="{CB5166AC-044A-438B-BE88-D3A913A5DC12}"/>
                </a:ext>
              </a:extLst>
            </p:cNvPr>
            <p:cNvGrpSpPr/>
            <p:nvPr/>
          </p:nvGrpSpPr>
          <p:grpSpPr>
            <a:xfrm>
              <a:off x="6919610" y="1736386"/>
              <a:ext cx="515566" cy="496110"/>
              <a:chOff x="1342417" y="1955260"/>
              <a:chExt cx="603115" cy="584775"/>
            </a:xfrm>
          </p:grpSpPr>
          <p:sp>
            <p:nvSpPr>
              <p:cNvPr id="75" name="Oval 74">
                <a:extLst>
                  <a:ext uri="{FF2B5EF4-FFF2-40B4-BE49-F238E27FC236}">
                    <a16:creationId xmlns:a16="http://schemas.microsoft.com/office/drawing/2014/main" id="{CD174C2B-4C25-496A-916E-6EC07BF44514}"/>
                  </a:ext>
                </a:extLst>
              </p:cNvPr>
              <p:cNvSpPr/>
              <p:nvPr/>
            </p:nvSpPr>
            <p:spPr>
              <a:xfrm>
                <a:off x="1342417" y="1955260"/>
                <a:ext cx="603115" cy="584775"/>
              </a:xfrm>
              <a:prstGeom prst="ellipse">
                <a:avLst/>
              </a:prstGeom>
              <a:solidFill>
                <a:schemeClr val="bg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76" name="Oval 75">
                <a:extLst>
                  <a:ext uri="{FF2B5EF4-FFF2-40B4-BE49-F238E27FC236}">
                    <a16:creationId xmlns:a16="http://schemas.microsoft.com/office/drawing/2014/main" id="{71449820-6234-4F87-9A9A-EF0F3A52A94B}"/>
                  </a:ext>
                </a:extLst>
              </p:cNvPr>
              <p:cNvSpPr/>
              <p:nvPr/>
            </p:nvSpPr>
            <p:spPr>
              <a:xfrm>
                <a:off x="1418616" y="2048483"/>
                <a:ext cx="447258" cy="399822"/>
              </a:xfrm>
              <a:prstGeom prst="ellipse">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lumMod val="85000"/>
                        <a:lumOff val="15000"/>
                      </a:schemeClr>
                    </a:solidFill>
                    <a:latin typeface="Poppins" panose="020B0604020202020204" charset="0"/>
                    <a:cs typeface="Poppins" panose="020B0604020202020204" charset="0"/>
                  </a:rPr>
                  <a:t>3</a:t>
                </a:r>
              </a:p>
            </p:txBody>
          </p:sp>
        </p:grpSp>
        <p:grpSp>
          <p:nvGrpSpPr>
            <p:cNvPr id="68" name="Group 67">
              <a:extLst>
                <a:ext uri="{FF2B5EF4-FFF2-40B4-BE49-F238E27FC236}">
                  <a16:creationId xmlns:a16="http://schemas.microsoft.com/office/drawing/2014/main" id="{FA2FF067-0F24-4F0E-BB1C-B267C0AB36F0}"/>
                </a:ext>
              </a:extLst>
            </p:cNvPr>
            <p:cNvGrpSpPr/>
            <p:nvPr/>
          </p:nvGrpSpPr>
          <p:grpSpPr>
            <a:xfrm>
              <a:off x="7585136" y="1435135"/>
              <a:ext cx="3988340" cy="1172184"/>
              <a:chOff x="1381328" y="1434829"/>
              <a:chExt cx="3988340" cy="1172184"/>
            </a:xfrm>
          </p:grpSpPr>
          <p:grpSp>
            <p:nvGrpSpPr>
              <p:cNvPr id="69" name="Group 68">
                <a:extLst>
                  <a:ext uri="{FF2B5EF4-FFF2-40B4-BE49-F238E27FC236}">
                    <a16:creationId xmlns:a16="http://schemas.microsoft.com/office/drawing/2014/main" id="{9D0BC41F-907D-4514-8C9C-E73AEF850A4A}"/>
                  </a:ext>
                </a:extLst>
              </p:cNvPr>
              <p:cNvGrpSpPr/>
              <p:nvPr/>
            </p:nvGrpSpPr>
            <p:grpSpPr>
              <a:xfrm>
                <a:off x="1381328" y="1434829"/>
                <a:ext cx="3988340" cy="1172184"/>
                <a:chOff x="1381328" y="1434829"/>
                <a:chExt cx="3988340" cy="1172184"/>
              </a:xfrm>
            </p:grpSpPr>
            <p:grpSp>
              <p:nvGrpSpPr>
                <p:cNvPr id="71" name="Group 70">
                  <a:extLst>
                    <a:ext uri="{FF2B5EF4-FFF2-40B4-BE49-F238E27FC236}">
                      <a16:creationId xmlns:a16="http://schemas.microsoft.com/office/drawing/2014/main" id="{892EABF6-5D86-4055-91E0-A615C2AC3E8F}"/>
                    </a:ext>
                  </a:extLst>
                </p:cNvPr>
                <p:cNvGrpSpPr/>
                <p:nvPr/>
              </p:nvGrpSpPr>
              <p:grpSpPr>
                <a:xfrm>
                  <a:off x="1381328" y="1434829"/>
                  <a:ext cx="3988340" cy="1172184"/>
                  <a:chOff x="1381328" y="1434829"/>
                  <a:chExt cx="3988340" cy="1172184"/>
                </a:xfrm>
              </p:grpSpPr>
              <p:sp>
                <p:nvSpPr>
                  <p:cNvPr id="73" name="Rectangle: Rounded Corners 72">
                    <a:extLst>
                      <a:ext uri="{FF2B5EF4-FFF2-40B4-BE49-F238E27FC236}">
                        <a16:creationId xmlns:a16="http://schemas.microsoft.com/office/drawing/2014/main" id="{C346E881-C62B-4D7C-9B95-A54F2ED586A2}"/>
                      </a:ext>
                    </a:extLst>
                  </p:cNvPr>
                  <p:cNvSpPr/>
                  <p:nvPr/>
                </p:nvSpPr>
                <p:spPr>
                  <a:xfrm>
                    <a:off x="1381328" y="1434829"/>
                    <a:ext cx="3988340" cy="1172184"/>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De</a:t>
                    </a:r>
                  </a:p>
                </p:txBody>
              </p:sp>
              <p:sp>
                <p:nvSpPr>
                  <p:cNvPr id="74" name="Rectangle: Rounded Corners 73">
                    <a:extLst>
                      <a:ext uri="{FF2B5EF4-FFF2-40B4-BE49-F238E27FC236}">
                        <a16:creationId xmlns:a16="http://schemas.microsoft.com/office/drawing/2014/main" id="{F0A7A4F5-E0B6-4EFE-9737-634C9FC71115}"/>
                      </a:ext>
                    </a:extLst>
                  </p:cNvPr>
                  <p:cNvSpPr/>
                  <p:nvPr/>
                </p:nvSpPr>
                <p:spPr>
                  <a:xfrm>
                    <a:off x="1381328" y="1772159"/>
                    <a:ext cx="3988340" cy="83485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2" name="TextBox 71">
                  <a:extLst>
                    <a:ext uri="{FF2B5EF4-FFF2-40B4-BE49-F238E27FC236}">
                      <a16:creationId xmlns:a16="http://schemas.microsoft.com/office/drawing/2014/main" id="{A2CD427E-0952-4B14-B432-2BE2E30E4A11}"/>
                    </a:ext>
                  </a:extLst>
                </p:cNvPr>
                <p:cNvSpPr txBox="1"/>
                <p:nvPr/>
              </p:nvSpPr>
              <p:spPr>
                <a:xfrm>
                  <a:off x="1562185" y="1443506"/>
                  <a:ext cx="3687228" cy="338554"/>
                </a:xfrm>
                <a:prstGeom prst="rect">
                  <a:avLst/>
                </a:prstGeom>
                <a:noFill/>
              </p:spPr>
              <p:txBody>
                <a:bodyPr wrap="none" rtlCol="0">
                  <a:spAutoFit/>
                </a:bodyPr>
                <a:lstStyle/>
                <a:p>
                  <a:r>
                    <a:rPr lang="en-IN" sz="1600" b="1" dirty="0">
                      <a:solidFill>
                        <a:schemeClr val="bg1">
                          <a:lumMod val="95000"/>
                        </a:schemeClr>
                      </a:solidFill>
                      <a:latin typeface="Poppins" panose="020B0604020202020204" charset="0"/>
                      <a:cs typeface="Poppins" panose="020B0604020202020204" charset="0"/>
                    </a:rPr>
                    <a:t>Data Loading &amp; Initial Exploration</a:t>
                  </a:r>
                </a:p>
              </p:txBody>
            </p:sp>
          </p:grpSp>
          <p:sp>
            <p:nvSpPr>
              <p:cNvPr id="70" name="TextBox 69">
                <a:extLst>
                  <a:ext uri="{FF2B5EF4-FFF2-40B4-BE49-F238E27FC236}">
                    <a16:creationId xmlns:a16="http://schemas.microsoft.com/office/drawing/2014/main" id="{69E30CEB-3954-4594-84AC-00D2BD922791}"/>
                  </a:ext>
                </a:extLst>
              </p:cNvPr>
              <p:cNvSpPr txBox="1"/>
              <p:nvPr/>
            </p:nvSpPr>
            <p:spPr>
              <a:xfrm>
                <a:off x="1562185" y="1893064"/>
                <a:ext cx="3622090" cy="523220"/>
              </a:xfrm>
              <a:prstGeom prst="rect">
                <a:avLst/>
              </a:prstGeom>
              <a:noFill/>
            </p:spPr>
            <p:txBody>
              <a:bodyPr wrap="square" rtlCol="0">
                <a:spAutoFit/>
              </a:bodyPr>
              <a:lstStyle/>
              <a:p>
                <a:r>
                  <a:rPr lang="en-GB" dirty="0">
                    <a:solidFill>
                      <a:schemeClr val="tx1">
                        <a:lumMod val="75000"/>
                        <a:lumOff val="25000"/>
                      </a:schemeClr>
                    </a:solidFill>
                    <a:latin typeface="Poppins" panose="020B0604020202020204" charset="0"/>
                    <a:cs typeface="Poppins" panose="020B0604020202020204" charset="0"/>
                  </a:rPr>
                  <a:t>Load into Colab for initial profiling and data understanding using Python.</a:t>
                </a:r>
                <a:endParaRPr lang="en-IN" dirty="0">
                  <a:solidFill>
                    <a:schemeClr val="tx1">
                      <a:lumMod val="75000"/>
                      <a:lumOff val="25000"/>
                    </a:schemeClr>
                  </a:solidFill>
                  <a:latin typeface="Poppins" panose="020B0604020202020204" charset="0"/>
                  <a:cs typeface="Poppins" panose="020B0604020202020204" charset="0"/>
                </a:endParaRPr>
              </a:p>
            </p:txBody>
          </p:sp>
        </p:grpSp>
      </p:grpSp>
      <p:sp>
        <p:nvSpPr>
          <p:cNvPr id="23" name="Arrow: Right 22">
            <a:extLst>
              <a:ext uri="{FF2B5EF4-FFF2-40B4-BE49-F238E27FC236}">
                <a16:creationId xmlns:a16="http://schemas.microsoft.com/office/drawing/2014/main" id="{07B9B53A-B034-4382-A896-C2726EE95972}"/>
              </a:ext>
            </a:extLst>
          </p:cNvPr>
          <p:cNvSpPr/>
          <p:nvPr/>
        </p:nvSpPr>
        <p:spPr>
          <a:xfrm>
            <a:off x="5711497" y="1919825"/>
            <a:ext cx="884904" cy="233816"/>
          </a:xfrm>
          <a:prstGeom prst="rightArrow">
            <a:avLst/>
          </a:prstGeom>
          <a:solidFill>
            <a:schemeClr val="tx2">
              <a:lumMod val="9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Arrow: Right 77">
            <a:extLst>
              <a:ext uri="{FF2B5EF4-FFF2-40B4-BE49-F238E27FC236}">
                <a16:creationId xmlns:a16="http://schemas.microsoft.com/office/drawing/2014/main" id="{3889887A-74E6-40EB-B837-1877233C60FC}"/>
              </a:ext>
            </a:extLst>
          </p:cNvPr>
          <p:cNvSpPr/>
          <p:nvPr/>
        </p:nvSpPr>
        <p:spPr>
          <a:xfrm flipH="1">
            <a:off x="5711497" y="3834922"/>
            <a:ext cx="884903" cy="252881"/>
          </a:xfrm>
          <a:prstGeom prst="rightArrow">
            <a:avLst/>
          </a:prstGeom>
          <a:solidFill>
            <a:schemeClr val="tx2">
              <a:lumMod val="9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Arrow: Right 78">
            <a:extLst>
              <a:ext uri="{FF2B5EF4-FFF2-40B4-BE49-F238E27FC236}">
                <a16:creationId xmlns:a16="http://schemas.microsoft.com/office/drawing/2014/main" id="{1BEB75ED-733C-42F9-A05E-32835DF6F647}"/>
              </a:ext>
            </a:extLst>
          </p:cNvPr>
          <p:cNvSpPr/>
          <p:nvPr/>
        </p:nvSpPr>
        <p:spPr>
          <a:xfrm>
            <a:off x="5711497" y="5856181"/>
            <a:ext cx="884904" cy="233816"/>
          </a:xfrm>
          <a:prstGeom prst="rightArrow">
            <a:avLst/>
          </a:prstGeom>
          <a:solidFill>
            <a:schemeClr val="tx2">
              <a:lumMod val="9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Arrow: Right 79">
            <a:extLst>
              <a:ext uri="{FF2B5EF4-FFF2-40B4-BE49-F238E27FC236}">
                <a16:creationId xmlns:a16="http://schemas.microsoft.com/office/drawing/2014/main" id="{6FA1A312-DD06-4728-96F8-F8B412D92DA6}"/>
              </a:ext>
            </a:extLst>
          </p:cNvPr>
          <p:cNvSpPr/>
          <p:nvPr/>
        </p:nvSpPr>
        <p:spPr>
          <a:xfrm rot="5400000">
            <a:off x="9273233" y="2895915"/>
            <a:ext cx="557950" cy="242767"/>
          </a:xfrm>
          <a:prstGeom prst="rightArrow">
            <a:avLst/>
          </a:prstGeom>
          <a:solidFill>
            <a:schemeClr val="tx2">
              <a:lumMod val="9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1" name="Arrow: Right 80">
            <a:extLst>
              <a:ext uri="{FF2B5EF4-FFF2-40B4-BE49-F238E27FC236}">
                <a16:creationId xmlns:a16="http://schemas.microsoft.com/office/drawing/2014/main" id="{472CC1FB-C494-4C5B-A225-88F6655DA517}"/>
              </a:ext>
            </a:extLst>
          </p:cNvPr>
          <p:cNvSpPr/>
          <p:nvPr/>
        </p:nvSpPr>
        <p:spPr>
          <a:xfrm rot="5400000">
            <a:off x="3024831" y="4909703"/>
            <a:ext cx="557950" cy="242767"/>
          </a:xfrm>
          <a:prstGeom prst="rightArrow">
            <a:avLst/>
          </a:prstGeom>
          <a:solidFill>
            <a:schemeClr val="tx2">
              <a:lumMod val="9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Google Shape;147;p2">
            <a:extLst>
              <a:ext uri="{FF2B5EF4-FFF2-40B4-BE49-F238E27FC236}">
                <a16:creationId xmlns:a16="http://schemas.microsoft.com/office/drawing/2014/main" id="{FE671C9F-19B6-4496-AED5-59042014B1D2}"/>
              </a:ext>
            </a:extLst>
          </p:cNvPr>
          <p:cNvSpPr txBox="1">
            <a:spLocks/>
          </p:cNvSpPr>
          <p:nvPr/>
        </p:nvSpPr>
        <p:spPr>
          <a:xfrm>
            <a:off x="463043" y="518160"/>
            <a:ext cx="3499357" cy="984885"/>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2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sz="3200" dirty="0">
                <a:solidFill>
                  <a:schemeClr val="tx1">
                    <a:lumMod val="75000"/>
                    <a:lumOff val="25000"/>
                  </a:schemeClr>
                </a:solidFill>
                <a:latin typeface="Poppins" panose="020B0604020202020204" charset="0"/>
                <a:cs typeface="Poppins" panose="020B0604020202020204" charset="0"/>
              </a:rPr>
              <a:t>Project Workflow</a:t>
            </a:r>
          </a:p>
          <a:p>
            <a:endParaRPr lang="en-US" sz="3200" dirty="0">
              <a:solidFill>
                <a:schemeClr val="tx1">
                  <a:lumMod val="75000"/>
                  <a:lumOff val="25000"/>
                </a:schemeClr>
              </a:solidFill>
            </a:endParaRPr>
          </a:p>
        </p:txBody>
      </p:sp>
    </p:spTree>
    <p:extLst>
      <p:ext uri="{BB962C8B-B14F-4D97-AF65-F5344CB8AC3E}">
        <p14:creationId xmlns:p14="http://schemas.microsoft.com/office/powerpoint/2010/main" val="711102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647EA-9C32-42DD-B953-FC33D64EEAE5}"/>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7426DD4C-C38E-4319-8525-65994B28A1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8" y="-152400"/>
            <a:ext cx="12204916" cy="7294880"/>
          </a:xfrm>
          <a:prstGeom prst="rect">
            <a:avLst/>
          </a:prstGeom>
        </p:spPr>
      </p:pic>
      <p:sp>
        <p:nvSpPr>
          <p:cNvPr id="4" name="Rectangle 3">
            <a:extLst>
              <a:ext uri="{FF2B5EF4-FFF2-40B4-BE49-F238E27FC236}">
                <a16:creationId xmlns:a16="http://schemas.microsoft.com/office/drawing/2014/main" id="{F24C6B09-DDF3-454F-A9E4-486DE4B278F6}"/>
              </a:ext>
            </a:extLst>
          </p:cNvPr>
          <p:cNvSpPr/>
          <p:nvPr/>
        </p:nvSpPr>
        <p:spPr>
          <a:xfrm>
            <a:off x="0" y="3255962"/>
            <a:ext cx="6685280" cy="2113280"/>
          </a:xfrm>
          <a:prstGeom prst="rect">
            <a:avLst/>
          </a:prstGeom>
          <a:solidFill>
            <a:schemeClr val="lt1">
              <a:alpha val="65000"/>
            </a:schemeClr>
          </a:solidFill>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IN" sz="3600" b="1" dirty="0">
                <a:solidFill>
                  <a:srgbClr val="138907"/>
                </a:solidFill>
              </a:rPr>
              <a:t>Exploratory Data Analysis </a:t>
            </a:r>
          </a:p>
        </p:txBody>
      </p:sp>
      <p:pic>
        <p:nvPicPr>
          <p:cNvPr id="5" name="Google Shape;162;p7">
            <a:extLst>
              <a:ext uri="{FF2B5EF4-FFF2-40B4-BE49-F238E27FC236}">
                <a16:creationId xmlns:a16="http://schemas.microsoft.com/office/drawing/2014/main" id="{F16BF7BB-C6ED-4B9A-BF84-51B0BED9153C}"/>
              </a:ext>
            </a:extLst>
          </p:cNvPr>
          <p:cNvPicPr preferRelativeResize="0"/>
          <p:nvPr/>
        </p:nvPicPr>
        <p:blipFill rotWithShape="1">
          <a:blip r:embed="rId3">
            <a:alphaModFix/>
          </a:blip>
          <a:srcRect/>
          <a:stretch/>
        </p:blipFill>
        <p:spPr>
          <a:xfrm>
            <a:off x="0" y="4051887"/>
            <a:ext cx="777240" cy="647782"/>
          </a:xfrm>
          <a:prstGeom prst="rect">
            <a:avLst/>
          </a:prstGeom>
          <a:noFill/>
          <a:ln>
            <a:noFill/>
          </a:ln>
        </p:spPr>
      </p:pic>
    </p:spTree>
    <p:extLst>
      <p:ext uri="{BB962C8B-B14F-4D97-AF65-F5344CB8AC3E}">
        <p14:creationId xmlns:p14="http://schemas.microsoft.com/office/powerpoint/2010/main" val="11048814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1452</TotalTime>
  <Words>1017</Words>
  <Application>Microsoft Office PowerPoint</Application>
  <PresentationFormat>Widescreen</PresentationFormat>
  <Paragraphs>237</Paragraphs>
  <Slides>34</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Comic Sans MS</vt:lpstr>
      <vt:lpstr>Poppins</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Monthly Sales Trend Over Time</vt:lpstr>
      <vt:lpstr>Top 10 Products by Revenue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Page 1 -  Performance Summary</vt:lpstr>
      <vt:lpstr>Page 2 -  Customer Segmentation</vt:lpstr>
      <vt:lpstr>Page 3 -  Revenue Scenarios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19</cp:revision>
  <dcterms:created xsi:type="dcterms:W3CDTF">2025-07-11T04:41:58Z</dcterms:created>
  <dcterms:modified xsi:type="dcterms:W3CDTF">2025-07-12T04:54:44Z</dcterms:modified>
</cp:coreProperties>
</file>