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>
      <p:cViewPr>
        <p:scale>
          <a:sx n="66" d="100"/>
          <a:sy n="66" d="100"/>
        </p:scale>
        <p:origin x="533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EFFBFF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630400" cy="2514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EFFBFF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400" cy="82295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8176" y="7751062"/>
            <a:ext cx="1725168" cy="4114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081B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6978" y="578560"/>
            <a:ext cx="8029549" cy="996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EFFBFF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9078" y="3977162"/>
            <a:ext cx="7419340" cy="1923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DFE3E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ple.com/quiz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example.com/resources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39078" y="2254376"/>
            <a:ext cx="7188834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spc="175" dirty="0"/>
              <a:t>Phis</a:t>
            </a:r>
            <a:r>
              <a:rPr spc="-600" dirty="0"/>
              <a:t> </a:t>
            </a:r>
            <a:r>
              <a:rPr spc="150" dirty="0"/>
              <a:t>hing</a:t>
            </a:r>
            <a:r>
              <a:rPr spc="80" dirty="0"/>
              <a:t> </a:t>
            </a:r>
            <a:r>
              <a:rPr spc="155" dirty="0"/>
              <a:t>Attacks</a:t>
            </a:r>
            <a:r>
              <a:rPr spc="-600" dirty="0"/>
              <a:t> </a:t>
            </a:r>
            <a:r>
              <a:rPr dirty="0"/>
              <a:t>:</a:t>
            </a:r>
            <a:r>
              <a:rPr spc="590" dirty="0"/>
              <a:t> </a:t>
            </a:r>
            <a:r>
              <a:rPr spc="495" dirty="0"/>
              <a:t>S</a:t>
            </a:r>
            <a:r>
              <a:rPr spc="40" dirty="0"/>
              <a:t>t</a:t>
            </a:r>
            <a:r>
              <a:rPr spc="160" dirty="0"/>
              <a:t>a</a:t>
            </a:r>
            <a:r>
              <a:rPr spc="-15" dirty="0"/>
              <a:t>y</a:t>
            </a:r>
            <a:r>
              <a:rPr spc="470" dirty="0"/>
              <a:t> </a:t>
            </a:r>
            <a:r>
              <a:rPr spc="175" dirty="0"/>
              <a:t>Safe </a:t>
            </a:r>
            <a:r>
              <a:rPr spc="100" dirty="0"/>
              <a:t>Online</a:t>
            </a:r>
          </a:p>
        </p:txBody>
      </p:sp>
      <p:sp>
        <p:nvSpPr>
          <p:cNvPr id="4" name="object 4"/>
          <p:cNvSpPr/>
          <p:nvPr/>
        </p:nvSpPr>
        <p:spPr>
          <a:xfrm>
            <a:off x="6350508" y="5521452"/>
            <a:ext cx="396240" cy="393700"/>
          </a:xfrm>
          <a:custGeom>
            <a:avLst/>
            <a:gdLst/>
            <a:ahLst/>
            <a:cxnLst/>
            <a:rect l="l" t="t" r="r" b="b"/>
            <a:pathLst>
              <a:path w="396240" h="393700">
                <a:moveTo>
                  <a:pt x="0" y="196596"/>
                </a:moveTo>
                <a:lnTo>
                  <a:pt x="5191" y="151515"/>
                </a:lnTo>
                <a:lnTo>
                  <a:pt x="19980" y="110134"/>
                </a:lnTo>
                <a:lnTo>
                  <a:pt x="43187" y="73631"/>
                </a:lnTo>
                <a:lnTo>
                  <a:pt x="73631" y="43187"/>
                </a:lnTo>
                <a:lnTo>
                  <a:pt x="110134" y="19980"/>
                </a:lnTo>
                <a:lnTo>
                  <a:pt x="151515" y="5191"/>
                </a:lnTo>
                <a:lnTo>
                  <a:pt x="196595" y="0"/>
                </a:lnTo>
                <a:lnTo>
                  <a:pt x="199643" y="0"/>
                </a:lnTo>
                <a:lnTo>
                  <a:pt x="244724" y="5191"/>
                </a:lnTo>
                <a:lnTo>
                  <a:pt x="286105" y="19980"/>
                </a:lnTo>
                <a:lnTo>
                  <a:pt x="322608" y="43187"/>
                </a:lnTo>
                <a:lnTo>
                  <a:pt x="353052" y="73631"/>
                </a:lnTo>
                <a:lnTo>
                  <a:pt x="376259" y="110134"/>
                </a:lnTo>
                <a:lnTo>
                  <a:pt x="391048" y="151515"/>
                </a:lnTo>
                <a:lnTo>
                  <a:pt x="396239" y="196596"/>
                </a:lnTo>
                <a:lnTo>
                  <a:pt x="391048" y="241676"/>
                </a:lnTo>
                <a:lnTo>
                  <a:pt x="376259" y="283057"/>
                </a:lnTo>
                <a:lnTo>
                  <a:pt x="353052" y="319560"/>
                </a:lnTo>
                <a:lnTo>
                  <a:pt x="322608" y="350004"/>
                </a:lnTo>
                <a:lnTo>
                  <a:pt x="286105" y="373211"/>
                </a:lnTo>
                <a:lnTo>
                  <a:pt x="244724" y="388000"/>
                </a:lnTo>
                <a:lnTo>
                  <a:pt x="199643" y="393192"/>
                </a:lnTo>
                <a:lnTo>
                  <a:pt x="196595" y="393192"/>
                </a:lnTo>
                <a:lnTo>
                  <a:pt x="151515" y="388000"/>
                </a:lnTo>
                <a:lnTo>
                  <a:pt x="110134" y="373211"/>
                </a:lnTo>
                <a:lnTo>
                  <a:pt x="73631" y="350004"/>
                </a:lnTo>
                <a:lnTo>
                  <a:pt x="43187" y="319560"/>
                </a:lnTo>
                <a:lnTo>
                  <a:pt x="19980" y="283057"/>
                </a:lnTo>
                <a:lnTo>
                  <a:pt x="5191" y="241676"/>
                </a:lnTo>
                <a:lnTo>
                  <a:pt x="0" y="196596"/>
                </a:lnTo>
                <a:close/>
              </a:path>
            </a:pathLst>
          </a:custGeom>
          <a:ln w="9144">
            <a:solidFill>
              <a:srgbClr val="3838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5"/>
              </a:spcBef>
            </a:pPr>
            <a:r>
              <a:rPr spc="-10" dirty="0"/>
              <a:t>Understanding</a:t>
            </a:r>
            <a:r>
              <a:rPr spc="-155" dirty="0"/>
              <a:t> </a:t>
            </a:r>
            <a:r>
              <a:rPr spc="-40" dirty="0"/>
              <a:t>and</a:t>
            </a:r>
            <a:r>
              <a:rPr spc="-140" dirty="0"/>
              <a:t> </a:t>
            </a:r>
            <a:r>
              <a:rPr spc="-10" dirty="0"/>
              <a:t>recognizing</a:t>
            </a:r>
            <a:r>
              <a:rPr spc="-114" dirty="0"/>
              <a:t> </a:t>
            </a:r>
            <a:r>
              <a:rPr spc="-10" dirty="0"/>
              <a:t>phishing</a:t>
            </a:r>
            <a:r>
              <a:rPr spc="-175" dirty="0"/>
              <a:t> </a:t>
            </a:r>
            <a:r>
              <a:rPr dirty="0"/>
              <a:t>attacks</a:t>
            </a:r>
            <a:r>
              <a:rPr spc="-140" dirty="0"/>
              <a:t> </a:t>
            </a:r>
            <a:r>
              <a:rPr spc="50" dirty="0"/>
              <a:t>is</a:t>
            </a:r>
            <a:r>
              <a:rPr spc="-140" dirty="0"/>
              <a:t> </a:t>
            </a:r>
            <a:r>
              <a:rPr dirty="0"/>
              <a:t>crucial</a:t>
            </a:r>
            <a:r>
              <a:rPr spc="-114" dirty="0"/>
              <a:t> </a:t>
            </a:r>
            <a:r>
              <a:rPr dirty="0"/>
              <a:t>for</a:t>
            </a:r>
            <a:r>
              <a:rPr spc="-160" dirty="0"/>
              <a:t> </a:t>
            </a:r>
            <a:r>
              <a:rPr spc="-10" dirty="0"/>
              <a:t>online safety.</a:t>
            </a:r>
            <a:r>
              <a:rPr spc="-150" dirty="0"/>
              <a:t> </a:t>
            </a:r>
            <a:r>
              <a:rPr dirty="0"/>
              <a:t>This</a:t>
            </a:r>
            <a:r>
              <a:rPr spc="-200" dirty="0"/>
              <a:t> </a:t>
            </a:r>
            <a:r>
              <a:rPr dirty="0"/>
              <a:t>presentation</a:t>
            </a:r>
            <a:r>
              <a:rPr spc="-195" dirty="0"/>
              <a:t> </a:t>
            </a:r>
            <a:r>
              <a:rPr spc="-10" dirty="0"/>
              <a:t>will</a:t>
            </a:r>
            <a:r>
              <a:rPr spc="-150" dirty="0"/>
              <a:t> </a:t>
            </a:r>
            <a:r>
              <a:rPr spc="-10" dirty="0"/>
              <a:t>equip</a:t>
            </a:r>
            <a:r>
              <a:rPr spc="-175" dirty="0"/>
              <a:t> </a:t>
            </a:r>
            <a:r>
              <a:rPr spc="-60" dirty="0"/>
              <a:t>you</a:t>
            </a:r>
            <a:r>
              <a:rPr spc="-185" dirty="0"/>
              <a:t> </a:t>
            </a:r>
            <a:r>
              <a:rPr spc="-10" dirty="0"/>
              <a:t>with</a:t>
            </a:r>
            <a:r>
              <a:rPr spc="-165" dirty="0"/>
              <a:t> </a:t>
            </a:r>
            <a:r>
              <a:rPr dirty="0"/>
              <a:t>the</a:t>
            </a:r>
            <a:r>
              <a:rPr spc="-204" dirty="0"/>
              <a:t> </a:t>
            </a:r>
            <a:r>
              <a:rPr spc="-30" dirty="0"/>
              <a:t>knowledge</a:t>
            </a:r>
            <a:r>
              <a:rPr spc="-145" dirty="0"/>
              <a:t> </a:t>
            </a:r>
            <a:r>
              <a:rPr spc="-45" dirty="0"/>
              <a:t>and</a:t>
            </a:r>
            <a:r>
              <a:rPr spc="-175" dirty="0"/>
              <a:t> </a:t>
            </a:r>
            <a:r>
              <a:rPr dirty="0"/>
              <a:t>tools</a:t>
            </a:r>
            <a:r>
              <a:rPr spc="-175" dirty="0"/>
              <a:t> </a:t>
            </a:r>
            <a:r>
              <a:rPr spc="-25" dirty="0"/>
              <a:t>to </a:t>
            </a:r>
            <a:r>
              <a:rPr dirty="0"/>
              <a:t>protect</a:t>
            </a:r>
            <a:r>
              <a:rPr spc="-130" dirty="0"/>
              <a:t> </a:t>
            </a:r>
            <a:r>
              <a:rPr spc="-10" dirty="0"/>
              <a:t>yourself</a:t>
            </a:r>
            <a:r>
              <a:rPr spc="-90" dirty="0"/>
              <a:t> </a:t>
            </a:r>
            <a:r>
              <a:rPr dirty="0"/>
              <a:t>from</a:t>
            </a:r>
            <a:r>
              <a:rPr spc="-125" dirty="0"/>
              <a:t> </a:t>
            </a:r>
            <a:r>
              <a:rPr dirty="0"/>
              <a:t>these</a:t>
            </a:r>
            <a:r>
              <a:rPr spc="-150" dirty="0"/>
              <a:t> </a:t>
            </a:r>
            <a:r>
              <a:rPr dirty="0"/>
              <a:t>deceptive</a:t>
            </a:r>
            <a:r>
              <a:rPr spc="-110" dirty="0"/>
              <a:t> </a:t>
            </a:r>
            <a:r>
              <a:rPr spc="-10" dirty="0"/>
              <a:t>threats.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pc="-10" dirty="0"/>
          </a:p>
          <a:p>
            <a:pPr marL="530860">
              <a:lnSpc>
                <a:spcPct val="100000"/>
              </a:lnSpc>
            </a:pPr>
            <a:r>
              <a:rPr sz="2400" dirty="0">
                <a:latin typeface="Malgun Gothic Semilight"/>
                <a:cs typeface="Malgun Gothic Semilight"/>
              </a:rPr>
              <a:t>by</a:t>
            </a:r>
            <a:r>
              <a:rPr sz="2400" spc="185" dirty="0">
                <a:latin typeface="Malgun Gothic Semilight"/>
                <a:cs typeface="Malgun Gothic Semilight"/>
              </a:rPr>
              <a:t> </a:t>
            </a:r>
            <a:r>
              <a:rPr sz="2400" spc="90" dirty="0">
                <a:latin typeface="Malgun Gothic Semilight"/>
                <a:cs typeface="Malgun Gothic Semilight"/>
              </a:rPr>
              <a:t>Vedika</a:t>
            </a:r>
            <a:r>
              <a:rPr sz="2400" spc="110" dirty="0">
                <a:latin typeface="Malgun Gothic Semilight"/>
                <a:cs typeface="Malgun Gothic Semilight"/>
              </a:rPr>
              <a:t> </a:t>
            </a:r>
            <a:r>
              <a:rPr sz="2400" spc="-10" dirty="0">
                <a:latin typeface="Malgun Gothic Semilight"/>
                <a:cs typeface="Malgun Gothic Semilight"/>
              </a:rPr>
              <a:t>Fulzele</a:t>
            </a:r>
            <a:endParaRPr sz="2400" dirty="0">
              <a:latin typeface="Malgun Gothic Semilight"/>
              <a:cs typeface="Malgun Gothic Semi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F368D-E947-706D-9F6B-B62A01DD781A}"/>
              </a:ext>
            </a:extLst>
          </p:cNvPr>
          <p:cNvSpPr/>
          <p:nvPr/>
        </p:nvSpPr>
        <p:spPr>
          <a:xfrm>
            <a:off x="12268200" y="7239000"/>
            <a:ext cx="2362200" cy="990598"/>
          </a:xfrm>
          <a:prstGeom prst="rect">
            <a:avLst/>
          </a:prstGeom>
          <a:solidFill>
            <a:srgbClr val="070614"/>
          </a:solidFill>
          <a:ln>
            <a:solidFill>
              <a:srgbClr val="070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latin typeface="Arial"/>
                <a:cs typeface="Arial"/>
              </a:rPr>
              <a:t>Recognizing</a:t>
            </a:r>
            <a:r>
              <a:rPr sz="3950" b="1" spc="-75" dirty="0">
                <a:latin typeface="Arial"/>
                <a:cs typeface="Arial"/>
              </a:rPr>
              <a:t> </a:t>
            </a:r>
            <a:r>
              <a:rPr sz="3950" b="1" dirty="0">
                <a:latin typeface="Arial"/>
                <a:cs typeface="Arial"/>
              </a:rPr>
              <a:t>Phishing</a:t>
            </a:r>
            <a:r>
              <a:rPr sz="3950" b="1" spc="-40" dirty="0">
                <a:latin typeface="Arial"/>
                <a:cs typeface="Arial"/>
              </a:rPr>
              <a:t> </a:t>
            </a:r>
            <a:r>
              <a:rPr sz="3950" b="1" spc="-10" dirty="0">
                <a:latin typeface="Arial"/>
                <a:cs typeface="Arial"/>
              </a:rPr>
              <a:t>Emails</a:t>
            </a:r>
            <a:endParaRPr sz="3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0287" y="1944623"/>
            <a:ext cx="536575" cy="533400"/>
            <a:chOff x="780287" y="1944623"/>
            <a:chExt cx="536575" cy="533400"/>
          </a:xfrm>
        </p:grpSpPr>
        <p:sp>
          <p:nvSpPr>
            <p:cNvPr id="5" name="object 5"/>
            <p:cNvSpPr/>
            <p:nvPr/>
          </p:nvSpPr>
          <p:spPr>
            <a:xfrm>
              <a:off x="792479" y="1956815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69">
                  <a:moveTo>
                    <a:pt x="257556" y="0"/>
                  </a:moveTo>
                  <a:lnTo>
                    <a:pt x="254508" y="0"/>
                  </a:lnTo>
                  <a:lnTo>
                    <a:pt x="208759" y="4099"/>
                  </a:lnTo>
                  <a:lnTo>
                    <a:pt x="165700" y="15919"/>
                  </a:lnTo>
                  <a:lnTo>
                    <a:pt x="126051" y="34741"/>
                  </a:lnTo>
                  <a:lnTo>
                    <a:pt x="90530" y="59847"/>
                  </a:lnTo>
                  <a:lnTo>
                    <a:pt x="59856" y="90520"/>
                  </a:lnTo>
                  <a:lnTo>
                    <a:pt x="34747" y="126040"/>
                  </a:lnTo>
                  <a:lnTo>
                    <a:pt x="15922" y="165690"/>
                  </a:lnTo>
                  <a:lnTo>
                    <a:pt x="4100" y="208752"/>
                  </a:lnTo>
                  <a:lnTo>
                    <a:pt x="0" y="254508"/>
                  </a:lnTo>
                  <a:lnTo>
                    <a:pt x="4100" y="300263"/>
                  </a:lnTo>
                  <a:lnTo>
                    <a:pt x="15922" y="343325"/>
                  </a:lnTo>
                  <a:lnTo>
                    <a:pt x="34747" y="382975"/>
                  </a:lnTo>
                  <a:lnTo>
                    <a:pt x="59856" y="418495"/>
                  </a:lnTo>
                  <a:lnTo>
                    <a:pt x="90530" y="449168"/>
                  </a:lnTo>
                  <a:lnTo>
                    <a:pt x="126051" y="474274"/>
                  </a:lnTo>
                  <a:lnTo>
                    <a:pt x="165700" y="493096"/>
                  </a:lnTo>
                  <a:lnTo>
                    <a:pt x="208759" y="504916"/>
                  </a:lnTo>
                  <a:lnTo>
                    <a:pt x="254508" y="509016"/>
                  </a:lnTo>
                  <a:lnTo>
                    <a:pt x="257556" y="509016"/>
                  </a:lnTo>
                  <a:lnTo>
                    <a:pt x="303304" y="504916"/>
                  </a:lnTo>
                  <a:lnTo>
                    <a:pt x="346363" y="493096"/>
                  </a:lnTo>
                  <a:lnTo>
                    <a:pt x="386012" y="474274"/>
                  </a:lnTo>
                  <a:lnTo>
                    <a:pt x="421533" y="449168"/>
                  </a:lnTo>
                  <a:lnTo>
                    <a:pt x="452207" y="418495"/>
                  </a:lnTo>
                  <a:lnTo>
                    <a:pt x="477316" y="382975"/>
                  </a:lnTo>
                  <a:lnTo>
                    <a:pt x="496141" y="343325"/>
                  </a:lnTo>
                  <a:lnTo>
                    <a:pt x="507963" y="300263"/>
                  </a:lnTo>
                  <a:lnTo>
                    <a:pt x="512064" y="254508"/>
                  </a:lnTo>
                  <a:lnTo>
                    <a:pt x="507963" y="208752"/>
                  </a:lnTo>
                  <a:lnTo>
                    <a:pt x="496141" y="165690"/>
                  </a:lnTo>
                  <a:lnTo>
                    <a:pt x="477316" y="126040"/>
                  </a:lnTo>
                  <a:lnTo>
                    <a:pt x="452207" y="90520"/>
                  </a:lnTo>
                  <a:lnTo>
                    <a:pt x="421533" y="59847"/>
                  </a:lnTo>
                  <a:lnTo>
                    <a:pt x="386012" y="34741"/>
                  </a:lnTo>
                  <a:lnTo>
                    <a:pt x="346363" y="15919"/>
                  </a:lnTo>
                  <a:lnTo>
                    <a:pt x="303304" y="409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9" y="1956815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69">
                  <a:moveTo>
                    <a:pt x="0" y="254508"/>
                  </a:moveTo>
                  <a:lnTo>
                    <a:pt x="4100" y="208752"/>
                  </a:lnTo>
                  <a:lnTo>
                    <a:pt x="15922" y="165690"/>
                  </a:lnTo>
                  <a:lnTo>
                    <a:pt x="34747" y="126040"/>
                  </a:lnTo>
                  <a:lnTo>
                    <a:pt x="59856" y="90520"/>
                  </a:lnTo>
                  <a:lnTo>
                    <a:pt x="90530" y="59847"/>
                  </a:lnTo>
                  <a:lnTo>
                    <a:pt x="126051" y="34741"/>
                  </a:lnTo>
                  <a:lnTo>
                    <a:pt x="165700" y="15919"/>
                  </a:lnTo>
                  <a:lnTo>
                    <a:pt x="208759" y="4099"/>
                  </a:lnTo>
                  <a:lnTo>
                    <a:pt x="254508" y="0"/>
                  </a:lnTo>
                  <a:lnTo>
                    <a:pt x="257556" y="0"/>
                  </a:lnTo>
                  <a:lnTo>
                    <a:pt x="303304" y="4099"/>
                  </a:lnTo>
                  <a:lnTo>
                    <a:pt x="346363" y="15919"/>
                  </a:lnTo>
                  <a:lnTo>
                    <a:pt x="386012" y="34741"/>
                  </a:lnTo>
                  <a:lnTo>
                    <a:pt x="421533" y="59847"/>
                  </a:lnTo>
                  <a:lnTo>
                    <a:pt x="452207" y="90520"/>
                  </a:lnTo>
                  <a:lnTo>
                    <a:pt x="477316" y="126040"/>
                  </a:lnTo>
                  <a:lnTo>
                    <a:pt x="496141" y="165690"/>
                  </a:lnTo>
                  <a:lnTo>
                    <a:pt x="507963" y="208752"/>
                  </a:lnTo>
                  <a:lnTo>
                    <a:pt x="512064" y="254508"/>
                  </a:lnTo>
                  <a:lnTo>
                    <a:pt x="507963" y="300263"/>
                  </a:lnTo>
                  <a:lnTo>
                    <a:pt x="496141" y="343325"/>
                  </a:lnTo>
                  <a:lnTo>
                    <a:pt x="477316" y="382975"/>
                  </a:lnTo>
                  <a:lnTo>
                    <a:pt x="452207" y="418495"/>
                  </a:lnTo>
                  <a:lnTo>
                    <a:pt x="421533" y="449168"/>
                  </a:lnTo>
                  <a:lnTo>
                    <a:pt x="386012" y="474274"/>
                  </a:lnTo>
                  <a:lnTo>
                    <a:pt x="346363" y="493096"/>
                  </a:lnTo>
                  <a:lnTo>
                    <a:pt x="303304" y="504916"/>
                  </a:lnTo>
                  <a:lnTo>
                    <a:pt x="257556" y="509016"/>
                  </a:lnTo>
                  <a:lnTo>
                    <a:pt x="254508" y="509016"/>
                  </a:lnTo>
                  <a:lnTo>
                    <a:pt x="208759" y="504916"/>
                  </a:lnTo>
                  <a:lnTo>
                    <a:pt x="165700" y="493096"/>
                  </a:lnTo>
                  <a:lnTo>
                    <a:pt x="126051" y="474274"/>
                  </a:lnTo>
                  <a:lnTo>
                    <a:pt x="90530" y="449168"/>
                  </a:lnTo>
                  <a:lnTo>
                    <a:pt x="59856" y="418495"/>
                  </a:lnTo>
                  <a:lnTo>
                    <a:pt x="34747" y="382975"/>
                  </a:lnTo>
                  <a:lnTo>
                    <a:pt x="15922" y="343325"/>
                  </a:lnTo>
                  <a:lnTo>
                    <a:pt x="4100" y="300263"/>
                  </a:lnTo>
                  <a:lnTo>
                    <a:pt x="0" y="254508"/>
                  </a:lnTo>
                  <a:close/>
                </a:path>
              </a:pathLst>
            </a:custGeom>
            <a:ln w="24383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80287" y="3288791"/>
            <a:ext cx="536575" cy="533400"/>
            <a:chOff x="780287" y="3288791"/>
            <a:chExt cx="536575" cy="533400"/>
          </a:xfrm>
        </p:grpSpPr>
        <p:sp>
          <p:nvSpPr>
            <p:cNvPr id="8" name="object 8"/>
            <p:cNvSpPr/>
            <p:nvPr/>
          </p:nvSpPr>
          <p:spPr>
            <a:xfrm>
              <a:off x="792479" y="3300983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70">
                  <a:moveTo>
                    <a:pt x="257556" y="0"/>
                  </a:moveTo>
                  <a:lnTo>
                    <a:pt x="254508" y="0"/>
                  </a:lnTo>
                  <a:lnTo>
                    <a:pt x="208759" y="4099"/>
                  </a:lnTo>
                  <a:lnTo>
                    <a:pt x="165700" y="15919"/>
                  </a:lnTo>
                  <a:lnTo>
                    <a:pt x="126051" y="34741"/>
                  </a:lnTo>
                  <a:lnTo>
                    <a:pt x="90530" y="59847"/>
                  </a:lnTo>
                  <a:lnTo>
                    <a:pt x="59856" y="90520"/>
                  </a:lnTo>
                  <a:lnTo>
                    <a:pt x="34747" y="126040"/>
                  </a:lnTo>
                  <a:lnTo>
                    <a:pt x="15922" y="165690"/>
                  </a:lnTo>
                  <a:lnTo>
                    <a:pt x="4100" y="208752"/>
                  </a:lnTo>
                  <a:lnTo>
                    <a:pt x="0" y="254507"/>
                  </a:lnTo>
                  <a:lnTo>
                    <a:pt x="4100" y="300263"/>
                  </a:lnTo>
                  <a:lnTo>
                    <a:pt x="15922" y="343325"/>
                  </a:lnTo>
                  <a:lnTo>
                    <a:pt x="34747" y="382975"/>
                  </a:lnTo>
                  <a:lnTo>
                    <a:pt x="59856" y="418495"/>
                  </a:lnTo>
                  <a:lnTo>
                    <a:pt x="90530" y="449168"/>
                  </a:lnTo>
                  <a:lnTo>
                    <a:pt x="126051" y="474274"/>
                  </a:lnTo>
                  <a:lnTo>
                    <a:pt x="165700" y="493096"/>
                  </a:lnTo>
                  <a:lnTo>
                    <a:pt x="208759" y="504916"/>
                  </a:lnTo>
                  <a:lnTo>
                    <a:pt x="254508" y="509015"/>
                  </a:lnTo>
                  <a:lnTo>
                    <a:pt x="257556" y="509015"/>
                  </a:lnTo>
                  <a:lnTo>
                    <a:pt x="303304" y="504916"/>
                  </a:lnTo>
                  <a:lnTo>
                    <a:pt x="346363" y="493096"/>
                  </a:lnTo>
                  <a:lnTo>
                    <a:pt x="386012" y="474274"/>
                  </a:lnTo>
                  <a:lnTo>
                    <a:pt x="421533" y="449168"/>
                  </a:lnTo>
                  <a:lnTo>
                    <a:pt x="452207" y="418495"/>
                  </a:lnTo>
                  <a:lnTo>
                    <a:pt x="477316" y="382975"/>
                  </a:lnTo>
                  <a:lnTo>
                    <a:pt x="496141" y="343325"/>
                  </a:lnTo>
                  <a:lnTo>
                    <a:pt x="507963" y="300263"/>
                  </a:lnTo>
                  <a:lnTo>
                    <a:pt x="512064" y="254507"/>
                  </a:lnTo>
                  <a:lnTo>
                    <a:pt x="507963" y="208752"/>
                  </a:lnTo>
                  <a:lnTo>
                    <a:pt x="496141" y="165690"/>
                  </a:lnTo>
                  <a:lnTo>
                    <a:pt x="477316" y="126040"/>
                  </a:lnTo>
                  <a:lnTo>
                    <a:pt x="452207" y="90520"/>
                  </a:lnTo>
                  <a:lnTo>
                    <a:pt x="421533" y="59847"/>
                  </a:lnTo>
                  <a:lnTo>
                    <a:pt x="386012" y="34741"/>
                  </a:lnTo>
                  <a:lnTo>
                    <a:pt x="346363" y="15919"/>
                  </a:lnTo>
                  <a:lnTo>
                    <a:pt x="303304" y="409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2479" y="3300983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70">
                  <a:moveTo>
                    <a:pt x="0" y="254507"/>
                  </a:moveTo>
                  <a:lnTo>
                    <a:pt x="4100" y="208752"/>
                  </a:lnTo>
                  <a:lnTo>
                    <a:pt x="15922" y="165690"/>
                  </a:lnTo>
                  <a:lnTo>
                    <a:pt x="34747" y="126040"/>
                  </a:lnTo>
                  <a:lnTo>
                    <a:pt x="59856" y="90520"/>
                  </a:lnTo>
                  <a:lnTo>
                    <a:pt x="90530" y="59847"/>
                  </a:lnTo>
                  <a:lnTo>
                    <a:pt x="126051" y="34741"/>
                  </a:lnTo>
                  <a:lnTo>
                    <a:pt x="165700" y="15919"/>
                  </a:lnTo>
                  <a:lnTo>
                    <a:pt x="208759" y="4099"/>
                  </a:lnTo>
                  <a:lnTo>
                    <a:pt x="254508" y="0"/>
                  </a:lnTo>
                  <a:lnTo>
                    <a:pt x="257556" y="0"/>
                  </a:lnTo>
                  <a:lnTo>
                    <a:pt x="303304" y="4099"/>
                  </a:lnTo>
                  <a:lnTo>
                    <a:pt x="346363" y="15919"/>
                  </a:lnTo>
                  <a:lnTo>
                    <a:pt x="386012" y="34741"/>
                  </a:lnTo>
                  <a:lnTo>
                    <a:pt x="421533" y="59847"/>
                  </a:lnTo>
                  <a:lnTo>
                    <a:pt x="452207" y="90520"/>
                  </a:lnTo>
                  <a:lnTo>
                    <a:pt x="477316" y="126040"/>
                  </a:lnTo>
                  <a:lnTo>
                    <a:pt x="496141" y="165690"/>
                  </a:lnTo>
                  <a:lnTo>
                    <a:pt x="507963" y="208752"/>
                  </a:lnTo>
                  <a:lnTo>
                    <a:pt x="512064" y="254507"/>
                  </a:lnTo>
                  <a:lnTo>
                    <a:pt x="507963" y="300263"/>
                  </a:lnTo>
                  <a:lnTo>
                    <a:pt x="496141" y="343325"/>
                  </a:lnTo>
                  <a:lnTo>
                    <a:pt x="477316" y="382975"/>
                  </a:lnTo>
                  <a:lnTo>
                    <a:pt x="452207" y="418495"/>
                  </a:lnTo>
                  <a:lnTo>
                    <a:pt x="421533" y="449168"/>
                  </a:lnTo>
                  <a:lnTo>
                    <a:pt x="386012" y="474274"/>
                  </a:lnTo>
                  <a:lnTo>
                    <a:pt x="346363" y="493096"/>
                  </a:lnTo>
                  <a:lnTo>
                    <a:pt x="303304" y="504916"/>
                  </a:lnTo>
                  <a:lnTo>
                    <a:pt x="257556" y="509015"/>
                  </a:lnTo>
                  <a:lnTo>
                    <a:pt x="254508" y="509015"/>
                  </a:lnTo>
                  <a:lnTo>
                    <a:pt x="208759" y="504916"/>
                  </a:lnTo>
                  <a:lnTo>
                    <a:pt x="165700" y="493096"/>
                  </a:lnTo>
                  <a:lnTo>
                    <a:pt x="126051" y="474274"/>
                  </a:lnTo>
                  <a:lnTo>
                    <a:pt x="90530" y="449168"/>
                  </a:lnTo>
                  <a:lnTo>
                    <a:pt x="59856" y="418495"/>
                  </a:lnTo>
                  <a:lnTo>
                    <a:pt x="34747" y="382975"/>
                  </a:lnTo>
                  <a:lnTo>
                    <a:pt x="15922" y="343325"/>
                  </a:lnTo>
                  <a:lnTo>
                    <a:pt x="4100" y="300263"/>
                  </a:lnTo>
                  <a:lnTo>
                    <a:pt x="0" y="254507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287" y="4995671"/>
            <a:ext cx="536575" cy="533400"/>
            <a:chOff x="780287" y="4995671"/>
            <a:chExt cx="536575" cy="533400"/>
          </a:xfrm>
        </p:grpSpPr>
        <p:sp>
          <p:nvSpPr>
            <p:cNvPr id="11" name="object 11"/>
            <p:cNvSpPr/>
            <p:nvPr/>
          </p:nvSpPr>
          <p:spPr>
            <a:xfrm>
              <a:off x="792479" y="5007863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70">
                  <a:moveTo>
                    <a:pt x="257556" y="0"/>
                  </a:moveTo>
                  <a:lnTo>
                    <a:pt x="254508" y="0"/>
                  </a:lnTo>
                  <a:lnTo>
                    <a:pt x="208759" y="4099"/>
                  </a:lnTo>
                  <a:lnTo>
                    <a:pt x="165700" y="15919"/>
                  </a:lnTo>
                  <a:lnTo>
                    <a:pt x="126051" y="34741"/>
                  </a:lnTo>
                  <a:lnTo>
                    <a:pt x="90530" y="59847"/>
                  </a:lnTo>
                  <a:lnTo>
                    <a:pt x="59856" y="90520"/>
                  </a:lnTo>
                  <a:lnTo>
                    <a:pt x="34747" y="126040"/>
                  </a:lnTo>
                  <a:lnTo>
                    <a:pt x="15922" y="165690"/>
                  </a:lnTo>
                  <a:lnTo>
                    <a:pt x="4100" y="208752"/>
                  </a:lnTo>
                  <a:lnTo>
                    <a:pt x="0" y="254508"/>
                  </a:lnTo>
                  <a:lnTo>
                    <a:pt x="4100" y="300263"/>
                  </a:lnTo>
                  <a:lnTo>
                    <a:pt x="15922" y="343325"/>
                  </a:lnTo>
                  <a:lnTo>
                    <a:pt x="34747" y="382975"/>
                  </a:lnTo>
                  <a:lnTo>
                    <a:pt x="59856" y="418495"/>
                  </a:lnTo>
                  <a:lnTo>
                    <a:pt x="90530" y="449168"/>
                  </a:lnTo>
                  <a:lnTo>
                    <a:pt x="126051" y="474274"/>
                  </a:lnTo>
                  <a:lnTo>
                    <a:pt x="165700" y="493096"/>
                  </a:lnTo>
                  <a:lnTo>
                    <a:pt x="208759" y="504916"/>
                  </a:lnTo>
                  <a:lnTo>
                    <a:pt x="254508" y="509016"/>
                  </a:lnTo>
                  <a:lnTo>
                    <a:pt x="257556" y="509016"/>
                  </a:lnTo>
                  <a:lnTo>
                    <a:pt x="303304" y="504916"/>
                  </a:lnTo>
                  <a:lnTo>
                    <a:pt x="346363" y="493096"/>
                  </a:lnTo>
                  <a:lnTo>
                    <a:pt x="386012" y="474274"/>
                  </a:lnTo>
                  <a:lnTo>
                    <a:pt x="421533" y="449168"/>
                  </a:lnTo>
                  <a:lnTo>
                    <a:pt x="452207" y="418495"/>
                  </a:lnTo>
                  <a:lnTo>
                    <a:pt x="477316" y="382975"/>
                  </a:lnTo>
                  <a:lnTo>
                    <a:pt x="496141" y="343325"/>
                  </a:lnTo>
                  <a:lnTo>
                    <a:pt x="507963" y="300263"/>
                  </a:lnTo>
                  <a:lnTo>
                    <a:pt x="512064" y="254508"/>
                  </a:lnTo>
                  <a:lnTo>
                    <a:pt x="507963" y="208752"/>
                  </a:lnTo>
                  <a:lnTo>
                    <a:pt x="496141" y="165690"/>
                  </a:lnTo>
                  <a:lnTo>
                    <a:pt x="477316" y="126040"/>
                  </a:lnTo>
                  <a:lnTo>
                    <a:pt x="452207" y="90520"/>
                  </a:lnTo>
                  <a:lnTo>
                    <a:pt x="421533" y="59847"/>
                  </a:lnTo>
                  <a:lnTo>
                    <a:pt x="386012" y="34741"/>
                  </a:lnTo>
                  <a:lnTo>
                    <a:pt x="346363" y="15919"/>
                  </a:lnTo>
                  <a:lnTo>
                    <a:pt x="303304" y="409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479" y="5007863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70">
                  <a:moveTo>
                    <a:pt x="0" y="254508"/>
                  </a:moveTo>
                  <a:lnTo>
                    <a:pt x="4100" y="208752"/>
                  </a:lnTo>
                  <a:lnTo>
                    <a:pt x="15922" y="165690"/>
                  </a:lnTo>
                  <a:lnTo>
                    <a:pt x="34747" y="126040"/>
                  </a:lnTo>
                  <a:lnTo>
                    <a:pt x="59856" y="90520"/>
                  </a:lnTo>
                  <a:lnTo>
                    <a:pt x="90530" y="59847"/>
                  </a:lnTo>
                  <a:lnTo>
                    <a:pt x="126051" y="34741"/>
                  </a:lnTo>
                  <a:lnTo>
                    <a:pt x="165700" y="15919"/>
                  </a:lnTo>
                  <a:lnTo>
                    <a:pt x="208759" y="4099"/>
                  </a:lnTo>
                  <a:lnTo>
                    <a:pt x="254508" y="0"/>
                  </a:lnTo>
                  <a:lnTo>
                    <a:pt x="257556" y="0"/>
                  </a:lnTo>
                  <a:lnTo>
                    <a:pt x="303304" y="4099"/>
                  </a:lnTo>
                  <a:lnTo>
                    <a:pt x="346363" y="15919"/>
                  </a:lnTo>
                  <a:lnTo>
                    <a:pt x="386012" y="34741"/>
                  </a:lnTo>
                  <a:lnTo>
                    <a:pt x="421533" y="59847"/>
                  </a:lnTo>
                  <a:lnTo>
                    <a:pt x="452207" y="90520"/>
                  </a:lnTo>
                  <a:lnTo>
                    <a:pt x="477316" y="126040"/>
                  </a:lnTo>
                  <a:lnTo>
                    <a:pt x="496141" y="165690"/>
                  </a:lnTo>
                  <a:lnTo>
                    <a:pt x="507963" y="208752"/>
                  </a:lnTo>
                  <a:lnTo>
                    <a:pt x="512064" y="254508"/>
                  </a:lnTo>
                  <a:lnTo>
                    <a:pt x="507963" y="300263"/>
                  </a:lnTo>
                  <a:lnTo>
                    <a:pt x="496141" y="343325"/>
                  </a:lnTo>
                  <a:lnTo>
                    <a:pt x="477316" y="382975"/>
                  </a:lnTo>
                  <a:lnTo>
                    <a:pt x="452207" y="418495"/>
                  </a:lnTo>
                  <a:lnTo>
                    <a:pt x="421533" y="449168"/>
                  </a:lnTo>
                  <a:lnTo>
                    <a:pt x="386012" y="474274"/>
                  </a:lnTo>
                  <a:lnTo>
                    <a:pt x="346363" y="493096"/>
                  </a:lnTo>
                  <a:lnTo>
                    <a:pt x="303304" y="504916"/>
                  </a:lnTo>
                  <a:lnTo>
                    <a:pt x="257556" y="509016"/>
                  </a:lnTo>
                  <a:lnTo>
                    <a:pt x="254508" y="509016"/>
                  </a:lnTo>
                  <a:lnTo>
                    <a:pt x="208759" y="504916"/>
                  </a:lnTo>
                  <a:lnTo>
                    <a:pt x="165700" y="493096"/>
                  </a:lnTo>
                  <a:lnTo>
                    <a:pt x="126051" y="474274"/>
                  </a:lnTo>
                  <a:lnTo>
                    <a:pt x="90530" y="449168"/>
                  </a:lnTo>
                  <a:lnTo>
                    <a:pt x="59856" y="418495"/>
                  </a:lnTo>
                  <a:lnTo>
                    <a:pt x="34747" y="382975"/>
                  </a:lnTo>
                  <a:lnTo>
                    <a:pt x="15922" y="343325"/>
                  </a:lnTo>
                  <a:lnTo>
                    <a:pt x="4100" y="300263"/>
                  </a:lnTo>
                  <a:lnTo>
                    <a:pt x="0" y="254508"/>
                  </a:lnTo>
                  <a:close/>
                </a:path>
              </a:pathLst>
            </a:custGeom>
            <a:ln w="24384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80287" y="6339840"/>
            <a:ext cx="536575" cy="536575"/>
            <a:chOff x="780287" y="6339840"/>
            <a:chExt cx="536575" cy="536575"/>
          </a:xfrm>
        </p:grpSpPr>
        <p:sp>
          <p:nvSpPr>
            <p:cNvPr id="14" name="object 14"/>
            <p:cNvSpPr/>
            <p:nvPr/>
          </p:nvSpPr>
          <p:spPr>
            <a:xfrm>
              <a:off x="792479" y="6352032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5">
                  <a:moveTo>
                    <a:pt x="256032" y="0"/>
                  </a:moveTo>
                  <a:lnTo>
                    <a:pt x="210010" y="4126"/>
                  </a:lnTo>
                  <a:lnTo>
                    <a:pt x="166694" y="16023"/>
                  </a:lnTo>
                  <a:lnTo>
                    <a:pt x="126808" y="34967"/>
                  </a:lnTo>
                  <a:lnTo>
                    <a:pt x="91074" y="60232"/>
                  </a:lnTo>
                  <a:lnTo>
                    <a:pt x="60215" y="91095"/>
                  </a:lnTo>
                  <a:lnTo>
                    <a:pt x="34956" y="126830"/>
                  </a:lnTo>
                  <a:lnTo>
                    <a:pt x="16018" y="166714"/>
                  </a:lnTo>
                  <a:lnTo>
                    <a:pt x="4125" y="210023"/>
                  </a:lnTo>
                  <a:lnTo>
                    <a:pt x="0" y="256032"/>
                  </a:lnTo>
                  <a:lnTo>
                    <a:pt x="4125" y="302040"/>
                  </a:lnTo>
                  <a:lnTo>
                    <a:pt x="16018" y="345349"/>
                  </a:lnTo>
                  <a:lnTo>
                    <a:pt x="34956" y="385233"/>
                  </a:lnTo>
                  <a:lnTo>
                    <a:pt x="60215" y="420968"/>
                  </a:lnTo>
                  <a:lnTo>
                    <a:pt x="91074" y="451831"/>
                  </a:lnTo>
                  <a:lnTo>
                    <a:pt x="126808" y="477096"/>
                  </a:lnTo>
                  <a:lnTo>
                    <a:pt x="166694" y="496040"/>
                  </a:lnTo>
                  <a:lnTo>
                    <a:pt x="210010" y="507937"/>
                  </a:lnTo>
                  <a:lnTo>
                    <a:pt x="256032" y="512064"/>
                  </a:lnTo>
                  <a:lnTo>
                    <a:pt x="302053" y="507937"/>
                  </a:lnTo>
                  <a:lnTo>
                    <a:pt x="345369" y="496040"/>
                  </a:lnTo>
                  <a:lnTo>
                    <a:pt x="385255" y="477096"/>
                  </a:lnTo>
                  <a:lnTo>
                    <a:pt x="420989" y="451831"/>
                  </a:lnTo>
                  <a:lnTo>
                    <a:pt x="451848" y="420968"/>
                  </a:lnTo>
                  <a:lnTo>
                    <a:pt x="477107" y="385233"/>
                  </a:lnTo>
                  <a:lnTo>
                    <a:pt x="496045" y="345349"/>
                  </a:lnTo>
                  <a:lnTo>
                    <a:pt x="507938" y="302040"/>
                  </a:lnTo>
                  <a:lnTo>
                    <a:pt x="512064" y="256032"/>
                  </a:lnTo>
                  <a:lnTo>
                    <a:pt x="507938" y="210023"/>
                  </a:lnTo>
                  <a:lnTo>
                    <a:pt x="496045" y="166714"/>
                  </a:lnTo>
                  <a:lnTo>
                    <a:pt x="477107" y="126830"/>
                  </a:lnTo>
                  <a:lnTo>
                    <a:pt x="451848" y="91095"/>
                  </a:lnTo>
                  <a:lnTo>
                    <a:pt x="420989" y="60232"/>
                  </a:lnTo>
                  <a:lnTo>
                    <a:pt x="385255" y="34967"/>
                  </a:lnTo>
                  <a:lnTo>
                    <a:pt x="345369" y="16023"/>
                  </a:lnTo>
                  <a:lnTo>
                    <a:pt x="302053" y="4126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2479" y="6352032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4" h="512445">
                  <a:moveTo>
                    <a:pt x="0" y="256032"/>
                  </a:moveTo>
                  <a:lnTo>
                    <a:pt x="4125" y="210023"/>
                  </a:lnTo>
                  <a:lnTo>
                    <a:pt x="16018" y="166714"/>
                  </a:lnTo>
                  <a:lnTo>
                    <a:pt x="34956" y="126830"/>
                  </a:lnTo>
                  <a:lnTo>
                    <a:pt x="60215" y="91095"/>
                  </a:lnTo>
                  <a:lnTo>
                    <a:pt x="91074" y="60232"/>
                  </a:lnTo>
                  <a:lnTo>
                    <a:pt x="126808" y="34967"/>
                  </a:lnTo>
                  <a:lnTo>
                    <a:pt x="166694" y="16023"/>
                  </a:lnTo>
                  <a:lnTo>
                    <a:pt x="210010" y="4126"/>
                  </a:lnTo>
                  <a:lnTo>
                    <a:pt x="256032" y="0"/>
                  </a:lnTo>
                  <a:lnTo>
                    <a:pt x="302053" y="4126"/>
                  </a:lnTo>
                  <a:lnTo>
                    <a:pt x="345369" y="16023"/>
                  </a:lnTo>
                  <a:lnTo>
                    <a:pt x="385255" y="34967"/>
                  </a:lnTo>
                  <a:lnTo>
                    <a:pt x="420989" y="60232"/>
                  </a:lnTo>
                  <a:lnTo>
                    <a:pt x="451848" y="91095"/>
                  </a:lnTo>
                  <a:lnTo>
                    <a:pt x="477107" y="126830"/>
                  </a:lnTo>
                  <a:lnTo>
                    <a:pt x="496045" y="166714"/>
                  </a:lnTo>
                  <a:lnTo>
                    <a:pt x="507938" y="210023"/>
                  </a:lnTo>
                  <a:lnTo>
                    <a:pt x="512064" y="256032"/>
                  </a:lnTo>
                  <a:lnTo>
                    <a:pt x="507938" y="302040"/>
                  </a:lnTo>
                  <a:lnTo>
                    <a:pt x="496045" y="345349"/>
                  </a:lnTo>
                  <a:lnTo>
                    <a:pt x="477107" y="385233"/>
                  </a:lnTo>
                  <a:lnTo>
                    <a:pt x="451848" y="420968"/>
                  </a:lnTo>
                  <a:lnTo>
                    <a:pt x="420989" y="451831"/>
                  </a:lnTo>
                  <a:lnTo>
                    <a:pt x="385255" y="477096"/>
                  </a:lnTo>
                  <a:lnTo>
                    <a:pt x="345369" y="496040"/>
                  </a:lnTo>
                  <a:lnTo>
                    <a:pt x="302053" y="507937"/>
                  </a:lnTo>
                  <a:lnTo>
                    <a:pt x="256032" y="512064"/>
                  </a:lnTo>
                  <a:lnTo>
                    <a:pt x="210010" y="507937"/>
                  </a:lnTo>
                  <a:lnTo>
                    <a:pt x="166694" y="496040"/>
                  </a:lnTo>
                  <a:lnTo>
                    <a:pt x="126808" y="477096"/>
                  </a:lnTo>
                  <a:lnTo>
                    <a:pt x="91074" y="451831"/>
                  </a:lnTo>
                  <a:lnTo>
                    <a:pt x="60215" y="420968"/>
                  </a:lnTo>
                  <a:lnTo>
                    <a:pt x="34956" y="385233"/>
                  </a:lnTo>
                  <a:lnTo>
                    <a:pt x="16018" y="345349"/>
                  </a:lnTo>
                  <a:lnTo>
                    <a:pt x="4125" y="302040"/>
                  </a:lnTo>
                  <a:lnTo>
                    <a:pt x="0" y="256032"/>
                  </a:lnTo>
                  <a:close/>
                </a:path>
              </a:pathLst>
            </a:custGeom>
            <a:ln w="24384">
              <a:solidFill>
                <a:srgbClr val="0912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18030" y="2012441"/>
            <a:ext cx="6336030" cy="520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b="1" spc="-25" dirty="0">
                <a:solidFill>
                  <a:srgbClr val="DFE3E6"/>
                </a:solidFill>
                <a:latin typeface="Arial"/>
                <a:cs typeface="Arial"/>
              </a:rPr>
              <a:t>Suspicious</a:t>
            </a:r>
            <a:r>
              <a:rPr sz="1950" b="1" spc="-8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Arial"/>
                <a:cs typeface="Arial"/>
              </a:rPr>
              <a:t>Sender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Check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sender's</a:t>
            </a:r>
            <a:r>
              <a:rPr sz="175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email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address</a:t>
            </a:r>
            <a:r>
              <a:rPr sz="175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carefully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inconsistencies.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950" b="1" dirty="0">
                <a:solidFill>
                  <a:srgbClr val="DFE3E6"/>
                </a:solidFill>
                <a:latin typeface="Arial"/>
                <a:cs typeface="Arial"/>
              </a:rPr>
              <a:t>Urgent</a:t>
            </a:r>
            <a:r>
              <a:rPr sz="1950" b="1" spc="-12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Arial"/>
                <a:cs typeface="Arial"/>
              </a:rPr>
              <a:t>Language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Beware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demanding</a:t>
            </a:r>
            <a:r>
              <a:rPr sz="17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immediate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action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sz="17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threatening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consequences.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950" b="1" spc="-35" dirty="0">
                <a:solidFill>
                  <a:srgbClr val="DFE3E6"/>
                </a:solidFill>
                <a:latin typeface="Arial"/>
                <a:cs typeface="Arial"/>
              </a:rPr>
              <a:t>Generic</a:t>
            </a:r>
            <a:r>
              <a:rPr sz="1950" b="1" spc="-7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Arial"/>
                <a:cs typeface="Arial"/>
              </a:rPr>
              <a:t>Greetings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often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use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generic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greetings</a:t>
            </a:r>
            <a:r>
              <a:rPr sz="17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instead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sz="175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name.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50" b="1" spc="-10" dirty="0">
                <a:solidFill>
                  <a:srgbClr val="DFE3E6"/>
                </a:solidFill>
                <a:latin typeface="Arial"/>
                <a:cs typeface="Arial"/>
              </a:rPr>
              <a:t>Poor</a:t>
            </a:r>
            <a:r>
              <a:rPr sz="1950" b="1" spc="-12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DFE3E6"/>
                </a:solidFill>
                <a:latin typeface="Arial"/>
                <a:cs typeface="Arial"/>
              </a:rPr>
              <a:t>Grammar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Look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typos,</a:t>
            </a:r>
            <a:r>
              <a:rPr sz="17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grammatical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errors,</a:t>
            </a:r>
            <a:r>
              <a:rPr sz="175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awkward</a:t>
            </a:r>
            <a:r>
              <a:rPr sz="17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phrasing.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850" b="1" spc="-35" dirty="0">
                <a:latin typeface="Arial"/>
                <a:cs typeface="Arial"/>
              </a:rPr>
              <a:t>Identifying</a:t>
            </a:r>
            <a:r>
              <a:rPr sz="3850" b="1" spc="-235" dirty="0">
                <a:latin typeface="Arial"/>
                <a:cs typeface="Arial"/>
              </a:rPr>
              <a:t> </a:t>
            </a:r>
            <a:r>
              <a:rPr sz="3850" b="1" spc="-20" dirty="0">
                <a:latin typeface="Arial"/>
                <a:cs typeface="Arial"/>
              </a:rPr>
              <a:t>Fake</a:t>
            </a:r>
            <a:r>
              <a:rPr sz="3850" b="1" spc="-210" dirty="0">
                <a:latin typeface="Arial"/>
                <a:cs typeface="Arial"/>
              </a:rPr>
              <a:t> </a:t>
            </a:r>
            <a:r>
              <a:rPr sz="3850" b="1" spc="-10" dirty="0">
                <a:latin typeface="Arial"/>
                <a:cs typeface="Arial"/>
              </a:rPr>
              <a:t>Websites</a:t>
            </a:r>
            <a:endParaRPr sz="38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978" y="1764029"/>
            <a:ext cx="6082665" cy="417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EFFBFF"/>
                </a:solidFill>
                <a:latin typeface="Arial"/>
                <a:cs typeface="Arial"/>
              </a:rPr>
              <a:t>URL</a:t>
            </a:r>
            <a:r>
              <a:rPr sz="1900" b="1" spc="-75" dirty="0">
                <a:solidFill>
                  <a:srgbClr val="EFFB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EFFBFF"/>
                </a:solidFill>
                <a:latin typeface="Arial"/>
                <a:cs typeface="Arial"/>
              </a:rPr>
              <a:t>Mismatch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32600"/>
              </a:lnSpc>
              <a:spcBef>
                <a:spcPts val="1685"/>
              </a:spcBef>
            </a:pP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sz="17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verify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website's</a:t>
            </a:r>
            <a:r>
              <a:rPr sz="17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URL.</a:t>
            </a:r>
            <a:r>
              <a:rPr sz="1750" spc="-11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Look</a:t>
            </a:r>
            <a:r>
              <a:rPr sz="17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subtle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misspellings</a:t>
            </a:r>
            <a:r>
              <a:rPr sz="17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or </a:t>
            </a:r>
            <a:r>
              <a:rPr sz="1750" spc="-30" dirty="0">
                <a:solidFill>
                  <a:srgbClr val="DFE3E6"/>
                </a:solidFill>
                <a:latin typeface="Tahoma"/>
                <a:cs typeface="Tahoma"/>
              </a:rPr>
              <a:t>unusual</a:t>
            </a:r>
            <a:r>
              <a:rPr sz="17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domains.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1900" b="1" dirty="0">
                <a:solidFill>
                  <a:srgbClr val="EFFBFF"/>
                </a:solidFill>
                <a:latin typeface="Arial"/>
                <a:cs typeface="Arial"/>
              </a:rPr>
              <a:t>No</a:t>
            </a:r>
            <a:r>
              <a:rPr sz="1900" b="1" spc="10" dirty="0">
                <a:solidFill>
                  <a:srgbClr val="EFFB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EFFBFF"/>
                </a:solidFill>
                <a:latin typeface="Arial"/>
                <a:cs typeface="Arial"/>
              </a:rPr>
              <a:t>HTTPS</a:t>
            </a:r>
            <a:endParaRPr sz="1900">
              <a:latin typeface="Arial"/>
              <a:cs typeface="Arial"/>
            </a:endParaRPr>
          </a:p>
          <a:p>
            <a:pPr marL="12700" marR="22860">
              <a:lnSpc>
                <a:spcPct val="132600"/>
              </a:lnSpc>
              <a:spcBef>
                <a:spcPts val="1685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Legitimate</a:t>
            </a:r>
            <a:r>
              <a:rPr sz="1750" spc="-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websites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use</a:t>
            </a:r>
            <a:r>
              <a:rPr sz="1750" spc="-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HTTPS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secure</a:t>
            </a:r>
            <a:r>
              <a:rPr sz="1750" spc="-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connections.</a:t>
            </a:r>
            <a:r>
              <a:rPr sz="17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Check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7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padlock</a:t>
            </a:r>
            <a:r>
              <a:rPr sz="17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icon.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900" b="1" dirty="0">
                <a:solidFill>
                  <a:srgbClr val="EFFBFF"/>
                </a:solidFill>
                <a:latin typeface="Arial"/>
                <a:cs typeface="Arial"/>
              </a:rPr>
              <a:t>Poor</a:t>
            </a:r>
            <a:r>
              <a:rPr sz="1900" b="1" spc="-105" dirty="0">
                <a:solidFill>
                  <a:srgbClr val="EFFBFF"/>
                </a:solidFill>
                <a:latin typeface="Arial"/>
                <a:cs typeface="Arial"/>
              </a:rPr>
              <a:t> </a:t>
            </a:r>
            <a:r>
              <a:rPr sz="1900" b="1" spc="-10" dirty="0">
                <a:solidFill>
                  <a:srgbClr val="EFFBFF"/>
                </a:solidFill>
                <a:latin typeface="Arial"/>
                <a:cs typeface="Arial"/>
              </a:rPr>
              <a:t>Design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Fake</a:t>
            </a:r>
            <a:r>
              <a:rPr sz="1750" spc="-1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sites</a:t>
            </a:r>
            <a:r>
              <a:rPr sz="17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often</a:t>
            </a:r>
            <a:r>
              <a:rPr sz="17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35" dirty="0">
                <a:solidFill>
                  <a:srgbClr val="DFE3E6"/>
                </a:solidFill>
                <a:latin typeface="Tahoma"/>
                <a:cs typeface="Tahoma"/>
              </a:rPr>
              <a:t>have</a:t>
            </a:r>
            <a:r>
              <a:rPr sz="1750" spc="-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low-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quality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graphics,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inconsistent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branding,</a:t>
            </a:r>
            <a:r>
              <a:rPr sz="17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missing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content.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5616" y="1816607"/>
            <a:ext cx="6263639" cy="6263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98CCDF-CBE1-8A38-AAED-0F8DB39DCC51}"/>
              </a:ext>
            </a:extLst>
          </p:cNvPr>
          <p:cNvSpPr/>
          <p:nvPr/>
        </p:nvSpPr>
        <p:spPr>
          <a:xfrm>
            <a:off x="13883369" y="7224840"/>
            <a:ext cx="685799" cy="914398"/>
          </a:xfrm>
          <a:prstGeom prst="rect">
            <a:avLst/>
          </a:prstGeom>
          <a:solidFill>
            <a:srgbClr val="070614"/>
          </a:solidFill>
          <a:ln>
            <a:solidFill>
              <a:srgbClr val="070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208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15"/>
              </a:spcBef>
            </a:pPr>
            <a:r>
              <a:rPr sz="3900" dirty="0"/>
              <a:t>S</a:t>
            </a:r>
            <a:r>
              <a:rPr sz="3900" spc="-525" dirty="0"/>
              <a:t> </a:t>
            </a:r>
            <a:r>
              <a:rPr sz="3900" spc="170" dirty="0"/>
              <a:t>ocial </a:t>
            </a:r>
            <a:r>
              <a:rPr sz="3900" dirty="0"/>
              <a:t>E</a:t>
            </a:r>
            <a:r>
              <a:rPr sz="3900" spc="-490" dirty="0"/>
              <a:t> </a:t>
            </a:r>
            <a:r>
              <a:rPr sz="3900" spc="135" dirty="0"/>
              <a:t>ngineering</a:t>
            </a:r>
            <a:r>
              <a:rPr sz="3900" spc="-65" dirty="0"/>
              <a:t> </a:t>
            </a:r>
            <a:r>
              <a:rPr sz="3900" dirty="0"/>
              <a:t>Tac</a:t>
            </a:r>
            <a:r>
              <a:rPr sz="3900" spc="-745" dirty="0"/>
              <a:t> </a:t>
            </a:r>
            <a:r>
              <a:rPr sz="3900" spc="130" dirty="0"/>
              <a:t>tics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336" y="1703832"/>
            <a:ext cx="557783" cy="560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9471" y="1806702"/>
            <a:ext cx="6186805" cy="1155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5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Pretexting</a:t>
            </a:r>
            <a:endParaRPr sz="19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Attackers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create</a:t>
            </a:r>
            <a:r>
              <a:rPr sz="1750" spc="-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50" spc="-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fabricated</a:t>
            </a:r>
            <a:r>
              <a:rPr sz="1750" spc="-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scenario</a:t>
            </a:r>
            <a:r>
              <a:rPr sz="1750" spc="-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7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trick</a:t>
            </a:r>
            <a:r>
              <a:rPr sz="17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40" dirty="0">
                <a:solidFill>
                  <a:srgbClr val="DFE3E6"/>
                </a:solidFill>
                <a:latin typeface="Tahoma"/>
                <a:cs typeface="Tahoma"/>
              </a:rPr>
              <a:t>you</a:t>
            </a:r>
            <a:r>
              <a:rPr sz="1750" spc="-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into</a:t>
            </a:r>
            <a:r>
              <a:rPr sz="1750" spc="-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divulging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information.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336" y="3557015"/>
            <a:ext cx="557783" cy="5577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09471" y="3660140"/>
            <a:ext cx="6294120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4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Baiting</a:t>
            </a:r>
            <a:endParaRPr sz="19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Offering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something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enticing</a:t>
            </a:r>
            <a:r>
              <a:rPr sz="17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75" dirty="0">
                <a:solidFill>
                  <a:srgbClr val="DFE3E6"/>
                </a:solidFill>
                <a:latin typeface="Tahoma"/>
                <a:cs typeface="Tahoma"/>
              </a:rPr>
              <a:t>(e.g.,</a:t>
            </a:r>
            <a:r>
              <a:rPr sz="17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free</a:t>
            </a:r>
            <a:r>
              <a:rPr sz="17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35" dirty="0">
                <a:solidFill>
                  <a:srgbClr val="DFE3E6"/>
                </a:solidFill>
                <a:latin typeface="Tahoma"/>
                <a:cs typeface="Tahoma"/>
              </a:rPr>
              <a:t>downloads)</a:t>
            </a:r>
            <a:r>
              <a:rPr sz="17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7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lure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victims.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336" y="5050535"/>
            <a:ext cx="557783" cy="5608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09471" y="5155438"/>
            <a:ext cx="5657850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Quid</a:t>
            </a:r>
            <a:r>
              <a:rPr sz="1950" spc="5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 </a:t>
            </a:r>
            <a:r>
              <a:rPr sz="195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Pro</a:t>
            </a:r>
            <a:r>
              <a:rPr sz="1950" spc="20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 </a:t>
            </a:r>
            <a:r>
              <a:rPr sz="1950" spc="-25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Quo</a:t>
            </a:r>
            <a:endParaRPr sz="19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Promising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service</a:t>
            </a:r>
            <a:r>
              <a:rPr sz="17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sz="17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benefit</a:t>
            </a:r>
            <a:r>
              <a:rPr sz="17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in</a:t>
            </a:r>
            <a:r>
              <a:rPr sz="17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0" dirty="0">
                <a:solidFill>
                  <a:srgbClr val="DFE3E6"/>
                </a:solidFill>
                <a:latin typeface="Tahoma"/>
                <a:cs typeface="Tahoma"/>
              </a:rPr>
              <a:t>exchange</a:t>
            </a:r>
            <a:r>
              <a:rPr sz="17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for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information.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336" y="6547104"/>
            <a:ext cx="557783" cy="5577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09471" y="6650863"/>
            <a:ext cx="6071870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Impers</a:t>
            </a:r>
            <a:r>
              <a:rPr sz="1950" spc="-125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 </a:t>
            </a:r>
            <a:r>
              <a:rPr sz="1950" spc="-10" dirty="0">
                <a:solidFill>
                  <a:srgbClr val="DFE3E6"/>
                </a:solidFill>
                <a:latin typeface="Malgun Gothic Semilight"/>
                <a:cs typeface="Malgun Gothic Semilight"/>
              </a:rPr>
              <a:t>onation</a:t>
            </a:r>
            <a:endParaRPr sz="1950">
              <a:latin typeface="Malgun Gothic Semilight"/>
              <a:cs typeface="Malgun Gothic Semiligh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Attackers</a:t>
            </a:r>
            <a:r>
              <a:rPr sz="175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pretend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7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be</a:t>
            </a:r>
            <a:r>
              <a:rPr sz="17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trusted</a:t>
            </a:r>
            <a:r>
              <a:rPr sz="1750" spc="-1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entity</a:t>
            </a:r>
            <a:r>
              <a:rPr sz="17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70" dirty="0">
                <a:solidFill>
                  <a:srgbClr val="DFE3E6"/>
                </a:solidFill>
                <a:latin typeface="Tahoma"/>
                <a:cs typeface="Tahoma"/>
              </a:rPr>
              <a:t>(bank,</a:t>
            </a:r>
            <a:r>
              <a:rPr sz="17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25" dirty="0">
                <a:solidFill>
                  <a:srgbClr val="DFE3E6"/>
                </a:solidFill>
                <a:latin typeface="Tahoma"/>
                <a:cs typeface="Tahoma"/>
              </a:rPr>
              <a:t>IT</a:t>
            </a:r>
            <a:r>
              <a:rPr sz="175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DFE3E6"/>
                </a:solidFill>
                <a:latin typeface="Tahoma"/>
                <a:cs typeface="Tahoma"/>
              </a:rPr>
              <a:t>support,</a:t>
            </a:r>
            <a:r>
              <a:rPr sz="17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750" spc="-10" dirty="0">
                <a:solidFill>
                  <a:srgbClr val="DFE3E6"/>
                </a:solidFill>
                <a:latin typeface="Tahoma"/>
                <a:cs typeface="Tahoma"/>
              </a:rPr>
              <a:t>etc.).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032582"/>
            <a:ext cx="780478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450" dirty="0">
                <a:latin typeface="Arial"/>
                <a:cs typeface="Arial"/>
              </a:rPr>
              <a:t>B</a:t>
            </a:r>
            <a:r>
              <a:rPr sz="3500" b="1" spc="15" dirty="0">
                <a:latin typeface="Arial"/>
                <a:cs typeface="Arial"/>
              </a:rPr>
              <a:t>e</a:t>
            </a:r>
            <a:r>
              <a:rPr sz="3500" b="1" spc="-10" dirty="0">
                <a:latin typeface="Arial"/>
                <a:cs typeface="Arial"/>
              </a:rPr>
              <a:t>s</a:t>
            </a:r>
            <a:r>
              <a:rPr sz="3500" b="1" spc="70" dirty="0">
                <a:latin typeface="Arial"/>
                <a:cs typeface="Arial"/>
              </a:rPr>
              <a:t>t</a:t>
            </a:r>
            <a:r>
              <a:rPr sz="3500" b="1" spc="-15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Practices</a:t>
            </a:r>
            <a:r>
              <a:rPr sz="3500" b="1" spc="-17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to</a:t>
            </a:r>
            <a:r>
              <a:rPr sz="3500" b="1" spc="-240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Avoid</a:t>
            </a:r>
            <a:r>
              <a:rPr sz="3500" b="1" spc="-200" dirty="0">
                <a:latin typeface="Arial"/>
                <a:cs typeface="Arial"/>
              </a:rPr>
              <a:t> </a:t>
            </a:r>
            <a:r>
              <a:rPr sz="3500" b="1" spc="-35" dirty="0">
                <a:latin typeface="Arial"/>
                <a:cs typeface="Arial"/>
              </a:rPr>
              <a:t>Falling</a:t>
            </a:r>
            <a:r>
              <a:rPr sz="3500" b="1" spc="-120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Victim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1895" y="4218432"/>
            <a:ext cx="6559550" cy="226060"/>
            <a:chOff x="691895" y="4218432"/>
            <a:chExt cx="6559550" cy="226060"/>
          </a:xfrm>
        </p:grpSpPr>
        <p:sp>
          <p:nvSpPr>
            <p:cNvPr id="4" name="object 4"/>
            <p:cNvSpPr/>
            <p:nvPr/>
          </p:nvSpPr>
          <p:spPr>
            <a:xfrm>
              <a:off x="704087" y="4230624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20" h="201295">
                  <a:moveTo>
                    <a:pt x="6434328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7904" y="139713"/>
                  </a:lnTo>
                  <a:lnTo>
                    <a:pt x="29460" y="171688"/>
                  </a:lnTo>
                  <a:lnTo>
                    <a:pt x="61432" y="193256"/>
                  </a:lnTo>
                  <a:lnTo>
                    <a:pt x="100584" y="201167"/>
                  </a:lnTo>
                  <a:lnTo>
                    <a:pt x="6434328" y="201167"/>
                  </a:lnTo>
                  <a:lnTo>
                    <a:pt x="6473457" y="193256"/>
                  </a:lnTo>
                  <a:lnTo>
                    <a:pt x="6505432" y="171688"/>
                  </a:lnTo>
                  <a:lnTo>
                    <a:pt x="6527000" y="139713"/>
                  </a:lnTo>
                  <a:lnTo>
                    <a:pt x="6534911" y="100584"/>
                  </a:lnTo>
                  <a:lnTo>
                    <a:pt x="6527000" y="61454"/>
                  </a:lnTo>
                  <a:lnTo>
                    <a:pt x="6505432" y="29479"/>
                  </a:lnTo>
                  <a:lnTo>
                    <a:pt x="6473457" y="7911"/>
                  </a:lnTo>
                  <a:lnTo>
                    <a:pt x="64343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4087" y="4230624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20" h="201295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6434328" y="0"/>
                  </a:lnTo>
                  <a:lnTo>
                    <a:pt x="6473457" y="7911"/>
                  </a:lnTo>
                  <a:lnTo>
                    <a:pt x="6505432" y="29479"/>
                  </a:lnTo>
                  <a:lnTo>
                    <a:pt x="6527000" y="61454"/>
                  </a:lnTo>
                  <a:lnTo>
                    <a:pt x="6534911" y="100584"/>
                  </a:lnTo>
                  <a:lnTo>
                    <a:pt x="6527000" y="139713"/>
                  </a:lnTo>
                  <a:lnTo>
                    <a:pt x="6505432" y="171688"/>
                  </a:lnTo>
                  <a:lnTo>
                    <a:pt x="6473457" y="193256"/>
                  </a:lnTo>
                  <a:lnTo>
                    <a:pt x="6434328" y="201167"/>
                  </a:lnTo>
                  <a:lnTo>
                    <a:pt x="100584" y="201167"/>
                  </a:lnTo>
                  <a:lnTo>
                    <a:pt x="61432" y="193256"/>
                  </a:lnTo>
                  <a:lnTo>
                    <a:pt x="29460" y="171688"/>
                  </a:lnTo>
                  <a:lnTo>
                    <a:pt x="7904" y="139713"/>
                  </a:lnTo>
                  <a:lnTo>
                    <a:pt x="0" y="100584"/>
                  </a:lnTo>
                  <a:close/>
                </a:path>
              </a:pathLst>
            </a:custGeom>
            <a:ln w="24384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2860" y="4610861"/>
            <a:ext cx="555180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20" dirty="0">
                <a:solidFill>
                  <a:srgbClr val="DFE3E6"/>
                </a:solidFill>
                <a:latin typeface="Arial"/>
                <a:cs typeface="Arial"/>
              </a:rPr>
              <a:t>Verify</a:t>
            </a:r>
            <a:r>
              <a:rPr sz="1750" b="1" spc="-9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DFE3E6"/>
                </a:solidFill>
                <a:latin typeface="Arial"/>
                <a:cs typeface="Arial"/>
              </a:rPr>
              <a:t>Sender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sz="1550" spc="-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double-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check</a:t>
            </a:r>
            <a:r>
              <a:rPr sz="15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550" spc="-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sender's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identity</a:t>
            </a:r>
            <a:r>
              <a:rPr sz="1550" spc="-11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before</a:t>
            </a:r>
            <a:r>
              <a:rPr sz="1550" spc="-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clicking</a:t>
            </a:r>
            <a:r>
              <a:rPr sz="1550" spc="-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links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endParaRPr sz="1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opening</a:t>
            </a:r>
            <a:r>
              <a:rPr sz="155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attachments.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79207" y="3916679"/>
            <a:ext cx="6559550" cy="226060"/>
            <a:chOff x="7379207" y="3916679"/>
            <a:chExt cx="6559550" cy="226060"/>
          </a:xfrm>
        </p:grpSpPr>
        <p:sp>
          <p:nvSpPr>
            <p:cNvPr id="8" name="object 8"/>
            <p:cNvSpPr/>
            <p:nvPr/>
          </p:nvSpPr>
          <p:spPr>
            <a:xfrm>
              <a:off x="7391399" y="3928871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19" h="201295">
                  <a:moveTo>
                    <a:pt x="6434328" y="0"/>
                  </a:moveTo>
                  <a:lnTo>
                    <a:pt x="100583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7911" y="139713"/>
                  </a:lnTo>
                  <a:lnTo>
                    <a:pt x="29479" y="171688"/>
                  </a:lnTo>
                  <a:lnTo>
                    <a:pt x="61454" y="193256"/>
                  </a:lnTo>
                  <a:lnTo>
                    <a:pt x="100583" y="201167"/>
                  </a:lnTo>
                  <a:lnTo>
                    <a:pt x="6434328" y="201167"/>
                  </a:lnTo>
                  <a:lnTo>
                    <a:pt x="6473457" y="193256"/>
                  </a:lnTo>
                  <a:lnTo>
                    <a:pt x="6505432" y="171688"/>
                  </a:lnTo>
                  <a:lnTo>
                    <a:pt x="6527000" y="139713"/>
                  </a:lnTo>
                  <a:lnTo>
                    <a:pt x="6534911" y="100583"/>
                  </a:lnTo>
                  <a:lnTo>
                    <a:pt x="6527000" y="61454"/>
                  </a:lnTo>
                  <a:lnTo>
                    <a:pt x="6505432" y="29479"/>
                  </a:lnTo>
                  <a:lnTo>
                    <a:pt x="6473457" y="7911"/>
                  </a:lnTo>
                  <a:lnTo>
                    <a:pt x="64343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1399" y="3928871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19" h="20129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3" y="0"/>
                  </a:lnTo>
                  <a:lnTo>
                    <a:pt x="6434328" y="0"/>
                  </a:lnTo>
                  <a:lnTo>
                    <a:pt x="6473457" y="7911"/>
                  </a:lnTo>
                  <a:lnTo>
                    <a:pt x="6505432" y="29479"/>
                  </a:lnTo>
                  <a:lnTo>
                    <a:pt x="6527000" y="61454"/>
                  </a:lnTo>
                  <a:lnTo>
                    <a:pt x="6534911" y="100583"/>
                  </a:lnTo>
                  <a:lnTo>
                    <a:pt x="6527000" y="139713"/>
                  </a:lnTo>
                  <a:lnTo>
                    <a:pt x="6505432" y="171688"/>
                  </a:lnTo>
                  <a:lnTo>
                    <a:pt x="6473457" y="193256"/>
                  </a:lnTo>
                  <a:lnTo>
                    <a:pt x="6434328" y="201167"/>
                  </a:lnTo>
                  <a:lnTo>
                    <a:pt x="100583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24384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80756" y="4308729"/>
            <a:ext cx="567309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DFE3E6"/>
                </a:solidFill>
                <a:latin typeface="Arial"/>
                <a:cs typeface="Arial"/>
              </a:rPr>
              <a:t>Hover</a:t>
            </a:r>
            <a:r>
              <a:rPr sz="1750" b="1" spc="-9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DFE3E6"/>
                </a:solidFill>
                <a:latin typeface="Arial"/>
                <a:cs typeface="Arial"/>
              </a:rPr>
              <a:t>Over</a:t>
            </a:r>
            <a:r>
              <a:rPr sz="1750" b="1" spc="-9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DFE3E6"/>
                </a:solidFill>
                <a:latin typeface="Arial"/>
                <a:cs typeface="Arial"/>
              </a:rPr>
              <a:t>Links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Before</a:t>
            </a:r>
            <a:r>
              <a:rPr sz="155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clicking,</a:t>
            </a:r>
            <a:r>
              <a:rPr sz="155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hover</a:t>
            </a:r>
            <a:r>
              <a:rPr sz="1550" spc="-11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sz="1550" spc="-10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mouse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over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links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550" spc="-1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see</a:t>
            </a:r>
            <a:r>
              <a:rPr sz="155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5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actual</a:t>
            </a:r>
            <a:r>
              <a:rPr sz="15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URL.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1895" y="6318503"/>
            <a:ext cx="6559550" cy="226060"/>
            <a:chOff x="691895" y="6318503"/>
            <a:chExt cx="6559550" cy="226060"/>
          </a:xfrm>
        </p:grpSpPr>
        <p:sp>
          <p:nvSpPr>
            <p:cNvPr id="12" name="object 12"/>
            <p:cNvSpPr/>
            <p:nvPr/>
          </p:nvSpPr>
          <p:spPr>
            <a:xfrm>
              <a:off x="704087" y="6330695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20" h="201295">
                  <a:moveTo>
                    <a:pt x="6434328" y="0"/>
                  </a:moveTo>
                  <a:lnTo>
                    <a:pt x="100584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3"/>
                  </a:lnTo>
                  <a:lnTo>
                    <a:pt x="7904" y="139713"/>
                  </a:lnTo>
                  <a:lnTo>
                    <a:pt x="29460" y="171688"/>
                  </a:lnTo>
                  <a:lnTo>
                    <a:pt x="61432" y="193256"/>
                  </a:lnTo>
                  <a:lnTo>
                    <a:pt x="100584" y="201167"/>
                  </a:lnTo>
                  <a:lnTo>
                    <a:pt x="6434328" y="201167"/>
                  </a:lnTo>
                  <a:lnTo>
                    <a:pt x="6473457" y="193256"/>
                  </a:lnTo>
                  <a:lnTo>
                    <a:pt x="6505432" y="171688"/>
                  </a:lnTo>
                  <a:lnTo>
                    <a:pt x="6527000" y="139713"/>
                  </a:lnTo>
                  <a:lnTo>
                    <a:pt x="6534911" y="100583"/>
                  </a:lnTo>
                  <a:lnTo>
                    <a:pt x="6527000" y="61454"/>
                  </a:lnTo>
                  <a:lnTo>
                    <a:pt x="6505432" y="29479"/>
                  </a:lnTo>
                  <a:lnTo>
                    <a:pt x="6473457" y="7911"/>
                  </a:lnTo>
                  <a:lnTo>
                    <a:pt x="64343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087" y="6330695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20" h="201295">
                  <a:moveTo>
                    <a:pt x="0" y="100583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4" y="0"/>
                  </a:lnTo>
                  <a:lnTo>
                    <a:pt x="6434328" y="0"/>
                  </a:lnTo>
                  <a:lnTo>
                    <a:pt x="6473457" y="7911"/>
                  </a:lnTo>
                  <a:lnTo>
                    <a:pt x="6505432" y="29479"/>
                  </a:lnTo>
                  <a:lnTo>
                    <a:pt x="6527000" y="61454"/>
                  </a:lnTo>
                  <a:lnTo>
                    <a:pt x="6534911" y="100583"/>
                  </a:lnTo>
                  <a:lnTo>
                    <a:pt x="6527000" y="139713"/>
                  </a:lnTo>
                  <a:lnTo>
                    <a:pt x="6505432" y="171688"/>
                  </a:lnTo>
                  <a:lnTo>
                    <a:pt x="6473457" y="193256"/>
                  </a:lnTo>
                  <a:lnTo>
                    <a:pt x="6434328" y="201167"/>
                  </a:lnTo>
                  <a:lnTo>
                    <a:pt x="100584" y="201167"/>
                  </a:lnTo>
                  <a:lnTo>
                    <a:pt x="61432" y="193256"/>
                  </a:lnTo>
                  <a:lnTo>
                    <a:pt x="29460" y="171688"/>
                  </a:lnTo>
                  <a:lnTo>
                    <a:pt x="7904" y="139713"/>
                  </a:lnTo>
                  <a:lnTo>
                    <a:pt x="0" y="100583"/>
                  </a:lnTo>
                  <a:close/>
                </a:path>
              </a:pathLst>
            </a:custGeom>
            <a:ln w="24384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2860" y="6711822"/>
            <a:ext cx="555371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DFE3E6"/>
                </a:solidFill>
                <a:latin typeface="Arial"/>
                <a:cs typeface="Arial"/>
              </a:rPr>
              <a:t>Use</a:t>
            </a:r>
            <a:r>
              <a:rPr sz="1750" b="1" spc="-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DFE3E6"/>
                </a:solidFill>
                <a:latin typeface="Arial"/>
                <a:cs typeface="Arial"/>
              </a:rPr>
              <a:t>Strong</a:t>
            </a:r>
            <a:r>
              <a:rPr sz="1750" b="1" spc="-12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DFE3E6"/>
                </a:solidFill>
                <a:latin typeface="Arial"/>
                <a:cs typeface="Arial"/>
              </a:rPr>
              <a:t>Passwords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Create</a:t>
            </a:r>
            <a:r>
              <a:rPr sz="1550" spc="-1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unique,</a:t>
            </a:r>
            <a:r>
              <a:rPr sz="1550" spc="-2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complex</a:t>
            </a:r>
            <a:r>
              <a:rPr sz="15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passwords</a:t>
            </a:r>
            <a:r>
              <a:rPr sz="15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DFE3E6"/>
                </a:solidFill>
                <a:latin typeface="Tahoma"/>
                <a:cs typeface="Tahoma"/>
              </a:rPr>
              <a:t>and</a:t>
            </a:r>
            <a:r>
              <a:rPr sz="15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use</a:t>
            </a:r>
            <a:r>
              <a:rPr sz="155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5" dirty="0">
                <a:solidFill>
                  <a:srgbClr val="DFE3E6"/>
                </a:solidFill>
                <a:latin typeface="Tahoma"/>
                <a:cs typeface="Tahoma"/>
              </a:rPr>
              <a:t>a</a:t>
            </a:r>
            <a:r>
              <a:rPr sz="1550" spc="-12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password</a:t>
            </a:r>
            <a:r>
              <a:rPr sz="155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manager.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79207" y="6016752"/>
            <a:ext cx="6559550" cy="226060"/>
            <a:chOff x="7379207" y="6016752"/>
            <a:chExt cx="6559550" cy="226060"/>
          </a:xfrm>
        </p:grpSpPr>
        <p:sp>
          <p:nvSpPr>
            <p:cNvPr id="16" name="object 16"/>
            <p:cNvSpPr/>
            <p:nvPr/>
          </p:nvSpPr>
          <p:spPr>
            <a:xfrm>
              <a:off x="7391399" y="6028944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19" h="201295">
                  <a:moveTo>
                    <a:pt x="6434328" y="0"/>
                  </a:moveTo>
                  <a:lnTo>
                    <a:pt x="100583" y="0"/>
                  </a:lnTo>
                  <a:lnTo>
                    <a:pt x="61454" y="7911"/>
                  </a:lnTo>
                  <a:lnTo>
                    <a:pt x="29479" y="29479"/>
                  </a:lnTo>
                  <a:lnTo>
                    <a:pt x="7911" y="61454"/>
                  </a:lnTo>
                  <a:lnTo>
                    <a:pt x="0" y="100583"/>
                  </a:lnTo>
                  <a:lnTo>
                    <a:pt x="7911" y="139713"/>
                  </a:lnTo>
                  <a:lnTo>
                    <a:pt x="29479" y="171688"/>
                  </a:lnTo>
                  <a:lnTo>
                    <a:pt x="61454" y="193256"/>
                  </a:lnTo>
                  <a:lnTo>
                    <a:pt x="100583" y="201167"/>
                  </a:lnTo>
                  <a:lnTo>
                    <a:pt x="6434328" y="201167"/>
                  </a:lnTo>
                  <a:lnTo>
                    <a:pt x="6473457" y="193256"/>
                  </a:lnTo>
                  <a:lnTo>
                    <a:pt x="6505432" y="171688"/>
                  </a:lnTo>
                  <a:lnTo>
                    <a:pt x="6527000" y="139713"/>
                  </a:lnTo>
                  <a:lnTo>
                    <a:pt x="6534911" y="100583"/>
                  </a:lnTo>
                  <a:lnTo>
                    <a:pt x="6527000" y="61454"/>
                  </a:lnTo>
                  <a:lnTo>
                    <a:pt x="6505432" y="29479"/>
                  </a:lnTo>
                  <a:lnTo>
                    <a:pt x="6473457" y="7911"/>
                  </a:lnTo>
                  <a:lnTo>
                    <a:pt x="6434328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1399" y="6028944"/>
              <a:ext cx="6535420" cy="201295"/>
            </a:xfrm>
            <a:custGeom>
              <a:avLst/>
              <a:gdLst/>
              <a:ahLst/>
              <a:cxnLst/>
              <a:rect l="l" t="t" r="r" b="b"/>
              <a:pathLst>
                <a:path w="6535419" h="201295">
                  <a:moveTo>
                    <a:pt x="0" y="100583"/>
                  </a:moveTo>
                  <a:lnTo>
                    <a:pt x="7911" y="61454"/>
                  </a:lnTo>
                  <a:lnTo>
                    <a:pt x="29479" y="29479"/>
                  </a:lnTo>
                  <a:lnTo>
                    <a:pt x="61454" y="7911"/>
                  </a:lnTo>
                  <a:lnTo>
                    <a:pt x="100583" y="0"/>
                  </a:lnTo>
                  <a:lnTo>
                    <a:pt x="6434328" y="0"/>
                  </a:lnTo>
                  <a:lnTo>
                    <a:pt x="6473457" y="7911"/>
                  </a:lnTo>
                  <a:lnTo>
                    <a:pt x="6505432" y="29479"/>
                  </a:lnTo>
                  <a:lnTo>
                    <a:pt x="6527000" y="61454"/>
                  </a:lnTo>
                  <a:lnTo>
                    <a:pt x="6534911" y="100583"/>
                  </a:lnTo>
                  <a:lnTo>
                    <a:pt x="6527000" y="139713"/>
                  </a:lnTo>
                  <a:lnTo>
                    <a:pt x="6505432" y="171688"/>
                  </a:lnTo>
                  <a:lnTo>
                    <a:pt x="6473457" y="193256"/>
                  </a:lnTo>
                  <a:lnTo>
                    <a:pt x="6434328" y="201167"/>
                  </a:lnTo>
                  <a:lnTo>
                    <a:pt x="100583" y="201167"/>
                  </a:lnTo>
                  <a:lnTo>
                    <a:pt x="61454" y="193256"/>
                  </a:lnTo>
                  <a:lnTo>
                    <a:pt x="29479" y="171688"/>
                  </a:lnTo>
                  <a:lnTo>
                    <a:pt x="7911" y="139713"/>
                  </a:lnTo>
                  <a:lnTo>
                    <a:pt x="0" y="100583"/>
                  </a:lnTo>
                  <a:close/>
                </a:path>
              </a:pathLst>
            </a:custGeom>
            <a:ln w="24384">
              <a:solidFill>
                <a:srgbClr val="0912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80756" y="6409385"/>
            <a:ext cx="549084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spc="-10" dirty="0">
                <a:solidFill>
                  <a:srgbClr val="DFE3E6"/>
                </a:solidFill>
                <a:latin typeface="Arial"/>
                <a:cs typeface="Arial"/>
              </a:rPr>
              <a:t>Enable</a:t>
            </a:r>
            <a:r>
              <a:rPr sz="1750" b="1" spc="-40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1750" b="1" spc="-25" dirty="0">
                <a:solidFill>
                  <a:srgbClr val="DFE3E6"/>
                </a:solidFill>
                <a:latin typeface="Arial"/>
                <a:cs typeface="Arial"/>
              </a:rPr>
              <a:t>2FA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34200"/>
              </a:lnSpc>
              <a:spcBef>
                <a:spcPts val="830"/>
              </a:spcBef>
            </a:pP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Two-factor</a:t>
            </a:r>
            <a:r>
              <a:rPr sz="155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authentication</a:t>
            </a:r>
            <a:r>
              <a:rPr sz="155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adds</a:t>
            </a:r>
            <a:r>
              <a:rPr sz="1550" spc="-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DFE3E6"/>
                </a:solidFill>
                <a:latin typeface="Tahoma"/>
                <a:cs typeface="Tahoma"/>
              </a:rPr>
              <a:t>an</a:t>
            </a:r>
            <a:r>
              <a:rPr sz="1550" spc="-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extra</a:t>
            </a:r>
            <a:r>
              <a:rPr sz="155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layer</a:t>
            </a:r>
            <a:r>
              <a:rPr sz="1550" spc="-12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sz="1550" spc="-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security</a:t>
            </a:r>
            <a:r>
              <a:rPr sz="155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550" spc="-8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550" spc="-20" dirty="0">
                <a:solidFill>
                  <a:srgbClr val="DFE3E6"/>
                </a:solidFill>
                <a:latin typeface="Tahoma"/>
                <a:cs typeface="Tahoma"/>
              </a:rPr>
              <a:t>your </a:t>
            </a:r>
            <a:r>
              <a:rPr sz="1550" spc="-10" dirty="0">
                <a:solidFill>
                  <a:srgbClr val="DFE3E6"/>
                </a:solidFill>
                <a:latin typeface="Tahoma"/>
                <a:cs typeface="Tahoma"/>
              </a:rPr>
              <a:t>accounts.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C4BE70-E8DA-4280-30B0-90F3CA8EFEF0}"/>
              </a:ext>
            </a:extLst>
          </p:cNvPr>
          <p:cNvSpPr/>
          <p:nvPr/>
        </p:nvSpPr>
        <p:spPr>
          <a:xfrm>
            <a:off x="12268200" y="7239000"/>
            <a:ext cx="2362200" cy="990598"/>
          </a:xfrm>
          <a:prstGeom prst="rect">
            <a:avLst/>
          </a:prstGeom>
          <a:solidFill>
            <a:srgbClr val="070614"/>
          </a:solidFill>
          <a:ln>
            <a:solidFill>
              <a:srgbClr val="070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6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R</a:t>
            </a:r>
            <a:r>
              <a:rPr spc="-605" dirty="0"/>
              <a:t> </a:t>
            </a:r>
            <a:r>
              <a:rPr spc="105" dirty="0"/>
              <a:t>eal-</a:t>
            </a:r>
            <a:r>
              <a:rPr dirty="0"/>
              <a:t>World</a:t>
            </a:r>
            <a:r>
              <a:rPr spc="200" dirty="0"/>
              <a:t> </a:t>
            </a:r>
            <a:r>
              <a:rPr spc="170" dirty="0"/>
              <a:t>Phis</a:t>
            </a:r>
            <a:r>
              <a:rPr spc="-570" dirty="0"/>
              <a:t> </a:t>
            </a:r>
            <a:r>
              <a:rPr spc="150" dirty="0"/>
              <a:t>hing</a:t>
            </a:r>
            <a:r>
              <a:rPr spc="254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484" dirty="0"/>
              <a:t>x</a:t>
            </a:r>
            <a:r>
              <a:rPr spc="40" dirty="0"/>
              <a:t>a</a:t>
            </a:r>
            <a:r>
              <a:rPr spc="110" dirty="0"/>
              <a:t>m</a:t>
            </a:r>
            <a:r>
              <a:rPr spc="105" dirty="0"/>
              <a:t>p</a:t>
            </a:r>
            <a:r>
              <a:rPr spc="120" dirty="0"/>
              <a:t>l</a:t>
            </a:r>
            <a:r>
              <a:rPr spc="105" dirty="0"/>
              <a:t>e</a:t>
            </a:r>
            <a:r>
              <a:rPr spc="-1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7" y="2087879"/>
            <a:ext cx="4163567" cy="41635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415" y="2087879"/>
            <a:ext cx="4163567" cy="41635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5104" y="2087879"/>
            <a:ext cx="4163567" cy="41635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1408" y="6628210"/>
            <a:ext cx="12001500" cy="8128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sz="19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attacks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often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mimic</a:t>
            </a:r>
            <a:r>
              <a:rPr sz="1900" spc="-114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legitimate</a:t>
            </a:r>
            <a:r>
              <a:rPr sz="190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DFE3E6"/>
                </a:solidFill>
                <a:latin typeface="Tahoma"/>
                <a:cs typeface="Tahoma"/>
              </a:rPr>
              <a:t>brands.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These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examples</a:t>
            </a:r>
            <a:r>
              <a:rPr sz="190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show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35" dirty="0">
                <a:solidFill>
                  <a:srgbClr val="DFE3E6"/>
                </a:solidFill>
                <a:latin typeface="Tahoma"/>
                <a:cs typeface="Tahoma"/>
              </a:rPr>
              <a:t>how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convincing</a:t>
            </a:r>
            <a:r>
              <a:rPr sz="19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they</a:t>
            </a:r>
            <a:r>
              <a:rPr sz="19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sz="1900" spc="-15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35" dirty="0">
                <a:solidFill>
                  <a:srgbClr val="DFE3E6"/>
                </a:solidFill>
                <a:latin typeface="Tahoma"/>
                <a:cs typeface="Tahoma"/>
              </a:rPr>
              <a:t>be,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DFE3E6"/>
                </a:solidFill>
                <a:latin typeface="Tahoma"/>
                <a:cs typeface="Tahoma"/>
              </a:rPr>
              <a:t>highlighting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importance</a:t>
            </a:r>
            <a:r>
              <a:rPr sz="190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of</a:t>
            </a:r>
            <a:r>
              <a:rPr sz="19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vigilance.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0A545-6CFF-47EF-4340-1915AC0BC16C}"/>
              </a:ext>
            </a:extLst>
          </p:cNvPr>
          <p:cNvSpPr/>
          <p:nvPr/>
        </p:nvSpPr>
        <p:spPr>
          <a:xfrm>
            <a:off x="12268200" y="7239000"/>
            <a:ext cx="2362200" cy="990598"/>
          </a:xfrm>
          <a:prstGeom prst="rect">
            <a:avLst/>
          </a:prstGeom>
          <a:solidFill>
            <a:srgbClr val="070614"/>
          </a:solidFill>
          <a:ln>
            <a:solidFill>
              <a:srgbClr val="0706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2328417"/>
            <a:ext cx="6724650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b="1" spc="-20" dirty="0">
                <a:latin typeface="Arial"/>
                <a:cs typeface="Arial"/>
              </a:rPr>
              <a:t>Interactive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spc="-55" dirty="0">
                <a:latin typeface="Arial"/>
                <a:cs typeface="Arial"/>
              </a:rPr>
              <a:t>Quiz: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b="1" spc="-100" dirty="0">
                <a:latin typeface="Arial"/>
                <a:cs typeface="Arial"/>
              </a:rPr>
              <a:t>Test</a:t>
            </a:r>
            <a:r>
              <a:rPr b="1" spc="-180" dirty="0">
                <a:latin typeface="Arial"/>
                <a:cs typeface="Arial"/>
              </a:rPr>
              <a:t> </a:t>
            </a:r>
            <a:r>
              <a:rPr b="1" spc="-85" dirty="0">
                <a:latin typeface="Arial"/>
                <a:cs typeface="Arial"/>
              </a:rPr>
              <a:t>Your </a:t>
            </a:r>
            <a:r>
              <a:rPr b="1" spc="-10" dirty="0">
                <a:latin typeface="Arial"/>
                <a:cs typeface="Arial"/>
              </a:rPr>
              <a:t>Knowledge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408" y="4051203"/>
            <a:ext cx="7041515" cy="8128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Test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sz="190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ability</a:t>
            </a:r>
            <a:r>
              <a:rPr sz="1900" spc="-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spot</a:t>
            </a:r>
            <a:r>
              <a:rPr sz="190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sz="19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attempts</a:t>
            </a:r>
            <a:r>
              <a:rPr sz="1900" spc="-13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with</a:t>
            </a:r>
            <a:r>
              <a:rPr sz="190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35" dirty="0">
                <a:solidFill>
                  <a:srgbClr val="DFE3E6"/>
                </a:solidFill>
                <a:latin typeface="Tahoma"/>
                <a:cs typeface="Tahoma"/>
              </a:rPr>
              <a:t>our</a:t>
            </a:r>
            <a:r>
              <a:rPr sz="190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interactive</a:t>
            </a:r>
            <a:r>
              <a:rPr sz="1900" spc="-14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quiz.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900" spc="-30" dirty="0">
                <a:solidFill>
                  <a:srgbClr val="DFE3E6"/>
                </a:solidFill>
                <a:latin typeface="Tahoma"/>
                <a:cs typeface="Tahoma"/>
              </a:rPr>
              <a:t>Can</a:t>
            </a:r>
            <a:r>
              <a:rPr sz="1900" spc="-19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55" dirty="0">
                <a:solidFill>
                  <a:srgbClr val="DFE3E6"/>
                </a:solidFill>
                <a:latin typeface="Tahoma"/>
                <a:cs typeface="Tahoma"/>
              </a:rPr>
              <a:t>you</a:t>
            </a:r>
            <a:r>
              <a:rPr sz="19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identify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the</a:t>
            </a:r>
            <a:r>
              <a:rPr sz="1900" spc="-2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red</a:t>
            </a:r>
            <a:r>
              <a:rPr sz="1900" spc="-1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flags?</a:t>
            </a:r>
            <a:endParaRPr sz="1900">
              <a:latin typeface="Tahoma"/>
              <a:cs typeface="Tahoma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583" y="5181600"/>
            <a:ext cx="1551431" cy="676656"/>
          </a:xfrm>
          <a:prstGeom prst="rect">
            <a:avLst/>
          </a:prstGeom>
        </p:spPr>
      </p:pic>
      <p:pic>
        <p:nvPicPr>
          <p:cNvPr id="6" name="object 6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8983" y="5181600"/>
            <a:ext cx="1709927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408" y="1387297"/>
            <a:ext cx="74599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Key</a:t>
            </a:r>
            <a:r>
              <a:rPr b="1" spc="-18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Takeaways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&amp;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Next</a:t>
            </a:r>
            <a:r>
              <a:rPr b="1" spc="-10" dirty="0">
                <a:latin typeface="Arial"/>
                <a:cs typeface="Arial"/>
              </a:rPr>
              <a:t> Steps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7344" y="2471927"/>
            <a:ext cx="3615054" cy="2261870"/>
            <a:chOff x="847344" y="2471927"/>
            <a:chExt cx="3615054" cy="2261870"/>
          </a:xfrm>
        </p:grpSpPr>
        <p:sp>
          <p:nvSpPr>
            <p:cNvPr id="5" name="object 5"/>
            <p:cNvSpPr/>
            <p:nvPr/>
          </p:nvSpPr>
          <p:spPr>
            <a:xfrm>
              <a:off x="862584" y="2487167"/>
              <a:ext cx="3584575" cy="2231390"/>
            </a:xfrm>
            <a:custGeom>
              <a:avLst/>
              <a:gdLst/>
              <a:ahLst/>
              <a:cxnLst/>
              <a:rect l="l" t="t" r="r" b="b"/>
              <a:pathLst>
                <a:path w="3584575" h="2231390">
                  <a:moveTo>
                    <a:pt x="3214116" y="0"/>
                  </a:moveTo>
                  <a:lnTo>
                    <a:pt x="370382" y="0"/>
                  </a:lnTo>
                  <a:lnTo>
                    <a:pt x="323922" y="2886"/>
                  </a:lnTo>
                  <a:lnTo>
                    <a:pt x="279184" y="11313"/>
                  </a:lnTo>
                  <a:lnTo>
                    <a:pt x="236515" y="24934"/>
                  </a:lnTo>
                  <a:lnTo>
                    <a:pt x="196263" y="43401"/>
                  </a:lnTo>
                  <a:lnTo>
                    <a:pt x="158774" y="66367"/>
                  </a:lnTo>
                  <a:lnTo>
                    <a:pt x="124395" y="93483"/>
                  </a:lnTo>
                  <a:lnTo>
                    <a:pt x="93475" y="124403"/>
                  </a:lnTo>
                  <a:lnTo>
                    <a:pt x="66359" y="158779"/>
                  </a:lnTo>
                  <a:lnTo>
                    <a:pt x="43395" y="196263"/>
                  </a:lnTo>
                  <a:lnTo>
                    <a:pt x="24930" y="236507"/>
                  </a:lnTo>
                  <a:lnTo>
                    <a:pt x="11311" y="279166"/>
                  </a:lnTo>
                  <a:lnTo>
                    <a:pt x="2885" y="323889"/>
                  </a:lnTo>
                  <a:lnTo>
                    <a:pt x="0" y="370332"/>
                  </a:lnTo>
                  <a:lnTo>
                    <a:pt x="0" y="1860804"/>
                  </a:lnTo>
                  <a:lnTo>
                    <a:pt x="2885" y="1907246"/>
                  </a:lnTo>
                  <a:lnTo>
                    <a:pt x="11311" y="1951969"/>
                  </a:lnTo>
                  <a:lnTo>
                    <a:pt x="24930" y="1994628"/>
                  </a:lnTo>
                  <a:lnTo>
                    <a:pt x="43395" y="2034872"/>
                  </a:lnTo>
                  <a:lnTo>
                    <a:pt x="66359" y="2072356"/>
                  </a:lnTo>
                  <a:lnTo>
                    <a:pt x="93475" y="2106732"/>
                  </a:lnTo>
                  <a:lnTo>
                    <a:pt x="124395" y="2137652"/>
                  </a:lnTo>
                  <a:lnTo>
                    <a:pt x="158774" y="2164768"/>
                  </a:lnTo>
                  <a:lnTo>
                    <a:pt x="196263" y="2187734"/>
                  </a:lnTo>
                  <a:lnTo>
                    <a:pt x="236515" y="2206201"/>
                  </a:lnTo>
                  <a:lnTo>
                    <a:pt x="279184" y="2219822"/>
                  </a:lnTo>
                  <a:lnTo>
                    <a:pt x="323922" y="2228249"/>
                  </a:lnTo>
                  <a:lnTo>
                    <a:pt x="370382" y="2231136"/>
                  </a:lnTo>
                  <a:lnTo>
                    <a:pt x="3214116" y="2231136"/>
                  </a:lnTo>
                  <a:lnTo>
                    <a:pt x="3260558" y="2228249"/>
                  </a:lnTo>
                  <a:lnTo>
                    <a:pt x="3305281" y="2219822"/>
                  </a:lnTo>
                  <a:lnTo>
                    <a:pt x="3347940" y="2206201"/>
                  </a:lnTo>
                  <a:lnTo>
                    <a:pt x="3388184" y="2187734"/>
                  </a:lnTo>
                  <a:lnTo>
                    <a:pt x="3425668" y="2164768"/>
                  </a:lnTo>
                  <a:lnTo>
                    <a:pt x="3460044" y="2137652"/>
                  </a:lnTo>
                  <a:lnTo>
                    <a:pt x="3490964" y="2106732"/>
                  </a:lnTo>
                  <a:lnTo>
                    <a:pt x="3518080" y="2072356"/>
                  </a:lnTo>
                  <a:lnTo>
                    <a:pt x="3541046" y="2034872"/>
                  </a:lnTo>
                  <a:lnTo>
                    <a:pt x="3559513" y="1994628"/>
                  </a:lnTo>
                  <a:lnTo>
                    <a:pt x="3573134" y="1951969"/>
                  </a:lnTo>
                  <a:lnTo>
                    <a:pt x="3581561" y="1907246"/>
                  </a:lnTo>
                  <a:lnTo>
                    <a:pt x="3584448" y="1860804"/>
                  </a:lnTo>
                  <a:lnTo>
                    <a:pt x="3584448" y="370332"/>
                  </a:lnTo>
                  <a:lnTo>
                    <a:pt x="3581561" y="323889"/>
                  </a:lnTo>
                  <a:lnTo>
                    <a:pt x="3573134" y="279166"/>
                  </a:lnTo>
                  <a:lnTo>
                    <a:pt x="3559513" y="236507"/>
                  </a:lnTo>
                  <a:lnTo>
                    <a:pt x="3541046" y="196263"/>
                  </a:lnTo>
                  <a:lnTo>
                    <a:pt x="3518080" y="158779"/>
                  </a:lnTo>
                  <a:lnTo>
                    <a:pt x="3490964" y="124403"/>
                  </a:lnTo>
                  <a:lnTo>
                    <a:pt x="3460044" y="93483"/>
                  </a:lnTo>
                  <a:lnTo>
                    <a:pt x="3425668" y="66367"/>
                  </a:lnTo>
                  <a:lnTo>
                    <a:pt x="3388184" y="43401"/>
                  </a:lnTo>
                  <a:lnTo>
                    <a:pt x="3347940" y="24934"/>
                  </a:lnTo>
                  <a:lnTo>
                    <a:pt x="3305281" y="11313"/>
                  </a:lnTo>
                  <a:lnTo>
                    <a:pt x="3260558" y="2886"/>
                  </a:lnTo>
                  <a:lnTo>
                    <a:pt x="3214116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584" y="2487167"/>
              <a:ext cx="3584575" cy="2231390"/>
            </a:xfrm>
            <a:custGeom>
              <a:avLst/>
              <a:gdLst/>
              <a:ahLst/>
              <a:cxnLst/>
              <a:rect l="l" t="t" r="r" b="b"/>
              <a:pathLst>
                <a:path w="3584575" h="2231390">
                  <a:moveTo>
                    <a:pt x="0" y="370332"/>
                  </a:moveTo>
                  <a:lnTo>
                    <a:pt x="2885" y="323889"/>
                  </a:lnTo>
                  <a:lnTo>
                    <a:pt x="11311" y="279166"/>
                  </a:lnTo>
                  <a:lnTo>
                    <a:pt x="24930" y="236507"/>
                  </a:lnTo>
                  <a:lnTo>
                    <a:pt x="43395" y="196263"/>
                  </a:lnTo>
                  <a:lnTo>
                    <a:pt x="66359" y="158779"/>
                  </a:lnTo>
                  <a:lnTo>
                    <a:pt x="93475" y="124403"/>
                  </a:lnTo>
                  <a:lnTo>
                    <a:pt x="124395" y="93483"/>
                  </a:lnTo>
                  <a:lnTo>
                    <a:pt x="158774" y="66367"/>
                  </a:lnTo>
                  <a:lnTo>
                    <a:pt x="196263" y="43401"/>
                  </a:lnTo>
                  <a:lnTo>
                    <a:pt x="236515" y="24934"/>
                  </a:lnTo>
                  <a:lnTo>
                    <a:pt x="279184" y="11313"/>
                  </a:lnTo>
                  <a:lnTo>
                    <a:pt x="323922" y="2886"/>
                  </a:lnTo>
                  <a:lnTo>
                    <a:pt x="370382" y="0"/>
                  </a:lnTo>
                  <a:lnTo>
                    <a:pt x="3214116" y="0"/>
                  </a:lnTo>
                  <a:lnTo>
                    <a:pt x="3260558" y="2886"/>
                  </a:lnTo>
                  <a:lnTo>
                    <a:pt x="3305281" y="11313"/>
                  </a:lnTo>
                  <a:lnTo>
                    <a:pt x="3347940" y="24934"/>
                  </a:lnTo>
                  <a:lnTo>
                    <a:pt x="3388184" y="43401"/>
                  </a:lnTo>
                  <a:lnTo>
                    <a:pt x="3425668" y="66367"/>
                  </a:lnTo>
                  <a:lnTo>
                    <a:pt x="3460044" y="93483"/>
                  </a:lnTo>
                  <a:lnTo>
                    <a:pt x="3490964" y="124403"/>
                  </a:lnTo>
                  <a:lnTo>
                    <a:pt x="3518080" y="158779"/>
                  </a:lnTo>
                  <a:lnTo>
                    <a:pt x="3541046" y="196263"/>
                  </a:lnTo>
                  <a:lnTo>
                    <a:pt x="3559513" y="236507"/>
                  </a:lnTo>
                  <a:lnTo>
                    <a:pt x="3573134" y="279166"/>
                  </a:lnTo>
                  <a:lnTo>
                    <a:pt x="3581561" y="323889"/>
                  </a:lnTo>
                  <a:lnTo>
                    <a:pt x="3584448" y="370332"/>
                  </a:lnTo>
                  <a:lnTo>
                    <a:pt x="3584448" y="1860804"/>
                  </a:lnTo>
                  <a:lnTo>
                    <a:pt x="3581561" y="1907246"/>
                  </a:lnTo>
                  <a:lnTo>
                    <a:pt x="3573134" y="1951969"/>
                  </a:lnTo>
                  <a:lnTo>
                    <a:pt x="3559513" y="1994628"/>
                  </a:lnTo>
                  <a:lnTo>
                    <a:pt x="3541046" y="2034872"/>
                  </a:lnTo>
                  <a:lnTo>
                    <a:pt x="3518080" y="2072356"/>
                  </a:lnTo>
                  <a:lnTo>
                    <a:pt x="3490964" y="2106732"/>
                  </a:lnTo>
                  <a:lnTo>
                    <a:pt x="3460044" y="2137652"/>
                  </a:lnTo>
                  <a:lnTo>
                    <a:pt x="3425668" y="2164768"/>
                  </a:lnTo>
                  <a:lnTo>
                    <a:pt x="3388184" y="2187734"/>
                  </a:lnTo>
                  <a:lnTo>
                    <a:pt x="3347940" y="2206201"/>
                  </a:lnTo>
                  <a:lnTo>
                    <a:pt x="3305281" y="2219822"/>
                  </a:lnTo>
                  <a:lnTo>
                    <a:pt x="3260558" y="2228249"/>
                  </a:lnTo>
                  <a:lnTo>
                    <a:pt x="3214116" y="2231136"/>
                  </a:lnTo>
                  <a:lnTo>
                    <a:pt x="370382" y="2231136"/>
                  </a:lnTo>
                  <a:lnTo>
                    <a:pt x="323922" y="2228249"/>
                  </a:lnTo>
                  <a:lnTo>
                    <a:pt x="279184" y="2219822"/>
                  </a:lnTo>
                  <a:lnTo>
                    <a:pt x="236515" y="2206201"/>
                  </a:lnTo>
                  <a:lnTo>
                    <a:pt x="196263" y="2187734"/>
                  </a:lnTo>
                  <a:lnTo>
                    <a:pt x="158774" y="2164768"/>
                  </a:lnTo>
                  <a:lnTo>
                    <a:pt x="124395" y="2137652"/>
                  </a:lnTo>
                  <a:lnTo>
                    <a:pt x="93475" y="2106732"/>
                  </a:lnTo>
                  <a:lnTo>
                    <a:pt x="66359" y="2072356"/>
                  </a:lnTo>
                  <a:lnTo>
                    <a:pt x="43395" y="2034872"/>
                  </a:lnTo>
                  <a:lnTo>
                    <a:pt x="24930" y="1994628"/>
                  </a:lnTo>
                  <a:lnTo>
                    <a:pt x="11311" y="1951969"/>
                  </a:lnTo>
                  <a:lnTo>
                    <a:pt x="2885" y="1907246"/>
                  </a:lnTo>
                  <a:lnTo>
                    <a:pt x="0" y="1860804"/>
                  </a:lnTo>
                  <a:lnTo>
                    <a:pt x="0" y="370332"/>
                  </a:lnTo>
                  <a:close/>
                </a:path>
              </a:pathLst>
            </a:custGeom>
            <a:ln w="30480">
              <a:solidFill>
                <a:srgbClr val="16FF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8775" y="2733547"/>
            <a:ext cx="2492375" cy="1665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DFE3E6"/>
                </a:solidFill>
                <a:latin typeface="Arial"/>
                <a:cs typeface="Arial"/>
              </a:rPr>
              <a:t>Stay</a:t>
            </a:r>
            <a:r>
              <a:rPr sz="2150" b="1" spc="-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DFE3E6"/>
                </a:solidFill>
                <a:latin typeface="Arial"/>
                <a:cs typeface="Arial"/>
              </a:rPr>
              <a:t>Vigilant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5800"/>
              </a:lnSpc>
              <a:spcBef>
                <a:spcPts val="1035"/>
              </a:spcBef>
            </a:pP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Always</a:t>
            </a:r>
            <a:r>
              <a:rPr sz="1900" spc="-1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DFE3E6"/>
                </a:solidFill>
                <a:latin typeface="Tahoma"/>
                <a:cs typeface="Tahoma"/>
              </a:rPr>
              <a:t>be</a:t>
            </a:r>
            <a:r>
              <a:rPr sz="1900" spc="-14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suspicious</a:t>
            </a:r>
            <a:r>
              <a:rPr sz="1900" spc="-9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of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unsolicited</a:t>
            </a:r>
            <a:r>
              <a:rPr sz="190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emails</a:t>
            </a:r>
            <a:r>
              <a:rPr sz="1900" spc="-10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messages.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78679" y="2471927"/>
            <a:ext cx="3618229" cy="2261870"/>
            <a:chOff x="4678679" y="2471927"/>
            <a:chExt cx="3618229" cy="2261870"/>
          </a:xfrm>
        </p:grpSpPr>
        <p:sp>
          <p:nvSpPr>
            <p:cNvPr id="9" name="object 9"/>
            <p:cNvSpPr/>
            <p:nvPr/>
          </p:nvSpPr>
          <p:spPr>
            <a:xfrm>
              <a:off x="4693919" y="2487167"/>
              <a:ext cx="3587750" cy="2231390"/>
            </a:xfrm>
            <a:custGeom>
              <a:avLst/>
              <a:gdLst/>
              <a:ahLst/>
              <a:cxnLst/>
              <a:rect l="l" t="t" r="r" b="b"/>
              <a:pathLst>
                <a:path w="3587750" h="2231390">
                  <a:moveTo>
                    <a:pt x="3217163" y="0"/>
                  </a:moveTo>
                  <a:lnTo>
                    <a:pt x="370331" y="0"/>
                  </a:lnTo>
                  <a:lnTo>
                    <a:pt x="323889" y="2886"/>
                  </a:lnTo>
                  <a:lnTo>
                    <a:pt x="279166" y="11313"/>
                  </a:lnTo>
                  <a:lnTo>
                    <a:pt x="236507" y="24934"/>
                  </a:lnTo>
                  <a:lnTo>
                    <a:pt x="196263" y="43401"/>
                  </a:lnTo>
                  <a:lnTo>
                    <a:pt x="158779" y="66367"/>
                  </a:lnTo>
                  <a:lnTo>
                    <a:pt x="124403" y="93483"/>
                  </a:lnTo>
                  <a:lnTo>
                    <a:pt x="93483" y="124403"/>
                  </a:lnTo>
                  <a:lnTo>
                    <a:pt x="66367" y="158779"/>
                  </a:lnTo>
                  <a:lnTo>
                    <a:pt x="43401" y="196263"/>
                  </a:lnTo>
                  <a:lnTo>
                    <a:pt x="24934" y="236507"/>
                  </a:lnTo>
                  <a:lnTo>
                    <a:pt x="11313" y="279166"/>
                  </a:lnTo>
                  <a:lnTo>
                    <a:pt x="2886" y="323889"/>
                  </a:lnTo>
                  <a:lnTo>
                    <a:pt x="0" y="370332"/>
                  </a:lnTo>
                  <a:lnTo>
                    <a:pt x="0" y="1860804"/>
                  </a:lnTo>
                  <a:lnTo>
                    <a:pt x="2886" y="1907246"/>
                  </a:lnTo>
                  <a:lnTo>
                    <a:pt x="11313" y="1951969"/>
                  </a:lnTo>
                  <a:lnTo>
                    <a:pt x="24934" y="1994628"/>
                  </a:lnTo>
                  <a:lnTo>
                    <a:pt x="43401" y="2034872"/>
                  </a:lnTo>
                  <a:lnTo>
                    <a:pt x="66367" y="2072356"/>
                  </a:lnTo>
                  <a:lnTo>
                    <a:pt x="93483" y="2106732"/>
                  </a:lnTo>
                  <a:lnTo>
                    <a:pt x="124403" y="2137652"/>
                  </a:lnTo>
                  <a:lnTo>
                    <a:pt x="158779" y="2164768"/>
                  </a:lnTo>
                  <a:lnTo>
                    <a:pt x="196263" y="2187734"/>
                  </a:lnTo>
                  <a:lnTo>
                    <a:pt x="236507" y="2206201"/>
                  </a:lnTo>
                  <a:lnTo>
                    <a:pt x="279166" y="2219822"/>
                  </a:lnTo>
                  <a:lnTo>
                    <a:pt x="323889" y="2228249"/>
                  </a:lnTo>
                  <a:lnTo>
                    <a:pt x="370331" y="2231136"/>
                  </a:lnTo>
                  <a:lnTo>
                    <a:pt x="3217163" y="2231136"/>
                  </a:lnTo>
                  <a:lnTo>
                    <a:pt x="3263606" y="2228249"/>
                  </a:lnTo>
                  <a:lnTo>
                    <a:pt x="3308329" y="2219822"/>
                  </a:lnTo>
                  <a:lnTo>
                    <a:pt x="3350988" y="2206201"/>
                  </a:lnTo>
                  <a:lnTo>
                    <a:pt x="3391232" y="2187734"/>
                  </a:lnTo>
                  <a:lnTo>
                    <a:pt x="3428716" y="2164768"/>
                  </a:lnTo>
                  <a:lnTo>
                    <a:pt x="3463092" y="2137652"/>
                  </a:lnTo>
                  <a:lnTo>
                    <a:pt x="3494012" y="2106732"/>
                  </a:lnTo>
                  <a:lnTo>
                    <a:pt x="3521128" y="2072356"/>
                  </a:lnTo>
                  <a:lnTo>
                    <a:pt x="3544094" y="2034872"/>
                  </a:lnTo>
                  <a:lnTo>
                    <a:pt x="3562561" y="1994628"/>
                  </a:lnTo>
                  <a:lnTo>
                    <a:pt x="3576182" y="1951969"/>
                  </a:lnTo>
                  <a:lnTo>
                    <a:pt x="3584609" y="1907246"/>
                  </a:lnTo>
                  <a:lnTo>
                    <a:pt x="3587496" y="1860804"/>
                  </a:lnTo>
                  <a:lnTo>
                    <a:pt x="3587496" y="370332"/>
                  </a:lnTo>
                  <a:lnTo>
                    <a:pt x="3584609" y="323889"/>
                  </a:lnTo>
                  <a:lnTo>
                    <a:pt x="3576182" y="279166"/>
                  </a:lnTo>
                  <a:lnTo>
                    <a:pt x="3562561" y="236507"/>
                  </a:lnTo>
                  <a:lnTo>
                    <a:pt x="3544094" y="196263"/>
                  </a:lnTo>
                  <a:lnTo>
                    <a:pt x="3521128" y="158779"/>
                  </a:lnTo>
                  <a:lnTo>
                    <a:pt x="3494012" y="124403"/>
                  </a:lnTo>
                  <a:lnTo>
                    <a:pt x="3463092" y="93483"/>
                  </a:lnTo>
                  <a:lnTo>
                    <a:pt x="3428716" y="66367"/>
                  </a:lnTo>
                  <a:lnTo>
                    <a:pt x="3391232" y="43401"/>
                  </a:lnTo>
                  <a:lnTo>
                    <a:pt x="3350988" y="24934"/>
                  </a:lnTo>
                  <a:lnTo>
                    <a:pt x="3308329" y="11313"/>
                  </a:lnTo>
                  <a:lnTo>
                    <a:pt x="3263606" y="2886"/>
                  </a:lnTo>
                  <a:lnTo>
                    <a:pt x="3217163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3919" y="2487167"/>
              <a:ext cx="3587750" cy="2231390"/>
            </a:xfrm>
            <a:custGeom>
              <a:avLst/>
              <a:gdLst/>
              <a:ahLst/>
              <a:cxnLst/>
              <a:rect l="l" t="t" r="r" b="b"/>
              <a:pathLst>
                <a:path w="3587750" h="2231390">
                  <a:moveTo>
                    <a:pt x="0" y="370332"/>
                  </a:moveTo>
                  <a:lnTo>
                    <a:pt x="2886" y="323889"/>
                  </a:lnTo>
                  <a:lnTo>
                    <a:pt x="11313" y="279166"/>
                  </a:lnTo>
                  <a:lnTo>
                    <a:pt x="24934" y="236507"/>
                  </a:lnTo>
                  <a:lnTo>
                    <a:pt x="43401" y="196263"/>
                  </a:lnTo>
                  <a:lnTo>
                    <a:pt x="66367" y="158779"/>
                  </a:lnTo>
                  <a:lnTo>
                    <a:pt x="93483" y="124403"/>
                  </a:lnTo>
                  <a:lnTo>
                    <a:pt x="124403" y="93483"/>
                  </a:lnTo>
                  <a:lnTo>
                    <a:pt x="158779" y="66367"/>
                  </a:lnTo>
                  <a:lnTo>
                    <a:pt x="196263" y="43401"/>
                  </a:lnTo>
                  <a:lnTo>
                    <a:pt x="236507" y="24934"/>
                  </a:lnTo>
                  <a:lnTo>
                    <a:pt x="279166" y="11313"/>
                  </a:lnTo>
                  <a:lnTo>
                    <a:pt x="323889" y="2886"/>
                  </a:lnTo>
                  <a:lnTo>
                    <a:pt x="370331" y="0"/>
                  </a:lnTo>
                  <a:lnTo>
                    <a:pt x="3217163" y="0"/>
                  </a:lnTo>
                  <a:lnTo>
                    <a:pt x="3263606" y="2886"/>
                  </a:lnTo>
                  <a:lnTo>
                    <a:pt x="3308329" y="11313"/>
                  </a:lnTo>
                  <a:lnTo>
                    <a:pt x="3350988" y="24934"/>
                  </a:lnTo>
                  <a:lnTo>
                    <a:pt x="3391232" y="43401"/>
                  </a:lnTo>
                  <a:lnTo>
                    <a:pt x="3428716" y="66367"/>
                  </a:lnTo>
                  <a:lnTo>
                    <a:pt x="3463092" y="93483"/>
                  </a:lnTo>
                  <a:lnTo>
                    <a:pt x="3494012" y="124403"/>
                  </a:lnTo>
                  <a:lnTo>
                    <a:pt x="3521128" y="158779"/>
                  </a:lnTo>
                  <a:lnTo>
                    <a:pt x="3544094" y="196263"/>
                  </a:lnTo>
                  <a:lnTo>
                    <a:pt x="3562561" y="236507"/>
                  </a:lnTo>
                  <a:lnTo>
                    <a:pt x="3576182" y="279166"/>
                  </a:lnTo>
                  <a:lnTo>
                    <a:pt x="3584609" y="323889"/>
                  </a:lnTo>
                  <a:lnTo>
                    <a:pt x="3587496" y="370332"/>
                  </a:lnTo>
                  <a:lnTo>
                    <a:pt x="3587496" y="1860804"/>
                  </a:lnTo>
                  <a:lnTo>
                    <a:pt x="3584609" y="1907246"/>
                  </a:lnTo>
                  <a:lnTo>
                    <a:pt x="3576182" y="1951969"/>
                  </a:lnTo>
                  <a:lnTo>
                    <a:pt x="3562561" y="1994628"/>
                  </a:lnTo>
                  <a:lnTo>
                    <a:pt x="3544094" y="2034872"/>
                  </a:lnTo>
                  <a:lnTo>
                    <a:pt x="3521128" y="2072356"/>
                  </a:lnTo>
                  <a:lnTo>
                    <a:pt x="3494012" y="2106732"/>
                  </a:lnTo>
                  <a:lnTo>
                    <a:pt x="3463092" y="2137652"/>
                  </a:lnTo>
                  <a:lnTo>
                    <a:pt x="3428716" y="2164768"/>
                  </a:lnTo>
                  <a:lnTo>
                    <a:pt x="3391232" y="2187734"/>
                  </a:lnTo>
                  <a:lnTo>
                    <a:pt x="3350988" y="2206201"/>
                  </a:lnTo>
                  <a:lnTo>
                    <a:pt x="3308329" y="2219822"/>
                  </a:lnTo>
                  <a:lnTo>
                    <a:pt x="3263606" y="2228249"/>
                  </a:lnTo>
                  <a:lnTo>
                    <a:pt x="3217163" y="2231136"/>
                  </a:lnTo>
                  <a:lnTo>
                    <a:pt x="370331" y="2231136"/>
                  </a:lnTo>
                  <a:lnTo>
                    <a:pt x="323889" y="2228249"/>
                  </a:lnTo>
                  <a:lnTo>
                    <a:pt x="279166" y="2219822"/>
                  </a:lnTo>
                  <a:lnTo>
                    <a:pt x="236507" y="2206201"/>
                  </a:lnTo>
                  <a:lnTo>
                    <a:pt x="196263" y="2187734"/>
                  </a:lnTo>
                  <a:lnTo>
                    <a:pt x="158779" y="2164768"/>
                  </a:lnTo>
                  <a:lnTo>
                    <a:pt x="124403" y="2137652"/>
                  </a:lnTo>
                  <a:lnTo>
                    <a:pt x="93483" y="2106732"/>
                  </a:lnTo>
                  <a:lnTo>
                    <a:pt x="66367" y="2072356"/>
                  </a:lnTo>
                  <a:lnTo>
                    <a:pt x="43401" y="2034872"/>
                  </a:lnTo>
                  <a:lnTo>
                    <a:pt x="24934" y="1994628"/>
                  </a:lnTo>
                  <a:lnTo>
                    <a:pt x="11313" y="1951969"/>
                  </a:lnTo>
                  <a:lnTo>
                    <a:pt x="2886" y="1907246"/>
                  </a:lnTo>
                  <a:lnTo>
                    <a:pt x="0" y="1860804"/>
                  </a:lnTo>
                  <a:lnTo>
                    <a:pt x="0" y="370332"/>
                  </a:lnTo>
                  <a:close/>
                </a:path>
              </a:pathLst>
            </a:custGeom>
            <a:ln w="30480">
              <a:solidFill>
                <a:srgbClr val="29DD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61001" y="2733547"/>
            <a:ext cx="2602230" cy="1665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sz="2150" b="1" spc="-20" dirty="0">
                <a:solidFill>
                  <a:srgbClr val="DFE3E6"/>
                </a:solidFill>
                <a:latin typeface="Arial"/>
                <a:cs typeface="Arial"/>
              </a:rPr>
              <a:t>Educate</a:t>
            </a:r>
            <a:r>
              <a:rPr sz="2150" b="1" spc="-8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DFE3E6"/>
                </a:solidFill>
                <a:latin typeface="Arial"/>
                <a:cs typeface="Arial"/>
              </a:rPr>
              <a:t>Yourself</a:t>
            </a:r>
            <a:endParaRPr sz="2150">
              <a:latin typeface="Arial"/>
              <a:cs typeface="Arial"/>
            </a:endParaRPr>
          </a:p>
          <a:p>
            <a:pPr marL="12700" marR="5080" algn="just">
              <a:lnSpc>
                <a:spcPct val="135800"/>
              </a:lnSpc>
              <a:spcBef>
                <a:spcPts val="1035"/>
              </a:spcBef>
            </a:pP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Continuously</a:t>
            </a:r>
            <a:r>
              <a:rPr sz="1900" spc="-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DFE3E6"/>
                </a:solidFill>
                <a:latin typeface="Tahoma"/>
                <a:cs typeface="Tahoma"/>
              </a:rPr>
              <a:t>learn</a:t>
            </a:r>
            <a:r>
              <a:rPr sz="1900" spc="-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DFE3E6"/>
                </a:solidFill>
                <a:latin typeface="Tahoma"/>
                <a:cs typeface="Tahoma"/>
              </a:rPr>
              <a:t>about </a:t>
            </a:r>
            <a:r>
              <a:rPr sz="1900" spc="-85" dirty="0">
                <a:solidFill>
                  <a:srgbClr val="DFE3E6"/>
                </a:solidFill>
                <a:latin typeface="Tahoma"/>
                <a:cs typeface="Tahoma"/>
              </a:rPr>
              <a:t>new</a:t>
            </a:r>
            <a:r>
              <a:rPr sz="1900" spc="-6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phishing</a:t>
            </a:r>
            <a:r>
              <a:rPr sz="190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DFE3E6"/>
                </a:solidFill>
                <a:latin typeface="Tahoma"/>
                <a:cs typeface="Tahoma"/>
              </a:rPr>
              <a:t>tactics</a:t>
            </a:r>
            <a:r>
              <a:rPr sz="1900" spc="-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DFE3E6"/>
                </a:solidFill>
                <a:latin typeface="Tahoma"/>
                <a:cs typeface="Tahoma"/>
              </a:rPr>
              <a:t>and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security</a:t>
            </a:r>
            <a:r>
              <a:rPr sz="1900" spc="-11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measures.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47344" y="4949952"/>
            <a:ext cx="7449820" cy="1865630"/>
            <a:chOff x="847344" y="4949952"/>
            <a:chExt cx="7449820" cy="1865630"/>
          </a:xfrm>
        </p:grpSpPr>
        <p:sp>
          <p:nvSpPr>
            <p:cNvPr id="13" name="object 13"/>
            <p:cNvSpPr/>
            <p:nvPr/>
          </p:nvSpPr>
          <p:spPr>
            <a:xfrm>
              <a:off x="862584" y="4965192"/>
              <a:ext cx="7419340" cy="1835150"/>
            </a:xfrm>
            <a:custGeom>
              <a:avLst/>
              <a:gdLst/>
              <a:ahLst/>
              <a:cxnLst/>
              <a:rect l="l" t="t" r="r" b="b"/>
              <a:pathLst>
                <a:path w="7419340" h="1835150">
                  <a:moveTo>
                    <a:pt x="7048627" y="0"/>
                  </a:moveTo>
                  <a:lnTo>
                    <a:pt x="370166" y="0"/>
                  </a:lnTo>
                  <a:lnTo>
                    <a:pt x="323735" y="2884"/>
                  </a:lnTo>
                  <a:lnTo>
                    <a:pt x="279024" y="11305"/>
                  </a:lnTo>
                  <a:lnTo>
                    <a:pt x="236380" y="24917"/>
                  </a:lnTo>
                  <a:lnTo>
                    <a:pt x="196152" y="43373"/>
                  </a:lnTo>
                  <a:lnTo>
                    <a:pt x="158685" y="66325"/>
                  </a:lnTo>
                  <a:lnTo>
                    <a:pt x="124326" y="93427"/>
                  </a:lnTo>
                  <a:lnTo>
                    <a:pt x="93423" y="124332"/>
                  </a:lnTo>
                  <a:lnTo>
                    <a:pt x="66323" y="158693"/>
                  </a:lnTo>
                  <a:lnTo>
                    <a:pt x="43371" y="196164"/>
                  </a:lnTo>
                  <a:lnTo>
                    <a:pt x="24917" y="236398"/>
                  </a:lnTo>
                  <a:lnTo>
                    <a:pt x="11305" y="279047"/>
                  </a:lnTo>
                  <a:lnTo>
                    <a:pt x="2884" y="323765"/>
                  </a:lnTo>
                  <a:lnTo>
                    <a:pt x="0" y="370205"/>
                  </a:lnTo>
                  <a:lnTo>
                    <a:pt x="0" y="1464691"/>
                  </a:lnTo>
                  <a:lnTo>
                    <a:pt x="2884" y="1511130"/>
                  </a:lnTo>
                  <a:lnTo>
                    <a:pt x="11305" y="1555848"/>
                  </a:lnTo>
                  <a:lnTo>
                    <a:pt x="24917" y="1598497"/>
                  </a:lnTo>
                  <a:lnTo>
                    <a:pt x="43371" y="1638731"/>
                  </a:lnTo>
                  <a:lnTo>
                    <a:pt x="66323" y="1676202"/>
                  </a:lnTo>
                  <a:lnTo>
                    <a:pt x="93423" y="1710563"/>
                  </a:lnTo>
                  <a:lnTo>
                    <a:pt x="124326" y="1741468"/>
                  </a:lnTo>
                  <a:lnTo>
                    <a:pt x="158685" y="1768570"/>
                  </a:lnTo>
                  <a:lnTo>
                    <a:pt x="196152" y="1791522"/>
                  </a:lnTo>
                  <a:lnTo>
                    <a:pt x="236380" y="1809978"/>
                  </a:lnTo>
                  <a:lnTo>
                    <a:pt x="279024" y="1823590"/>
                  </a:lnTo>
                  <a:lnTo>
                    <a:pt x="323735" y="1832011"/>
                  </a:lnTo>
                  <a:lnTo>
                    <a:pt x="370166" y="1834896"/>
                  </a:lnTo>
                  <a:lnTo>
                    <a:pt x="7048627" y="1834896"/>
                  </a:lnTo>
                  <a:lnTo>
                    <a:pt x="7095066" y="1832011"/>
                  </a:lnTo>
                  <a:lnTo>
                    <a:pt x="7139784" y="1823590"/>
                  </a:lnTo>
                  <a:lnTo>
                    <a:pt x="7182433" y="1809978"/>
                  </a:lnTo>
                  <a:lnTo>
                    <a:pt x="7222667" y="1791522"/>
                  </a:lnTo>
                  <a:lnTo>
                    <a:pt x="7260138" y="1768570"/>
                  </a:lnTo>
                  <a:lnTo>
                    <a:pt x="7294499" y="1741468"/>
                  </a:lnTo>
                  <a:lnTo>
                    <a:pt x="7325404" y="1710563"/>
                  </a:lnTo>
                  <a:lnTo>
                    <a:pt x="7352506" y="1676202"/>
                  </a:lnTo>
                  <a:lnTo>
                    <a:pt x="7375458" y="1638731"/>
                  </a:lnTo>
                  <a:lnTo>
                    <a:pt x="7393914" y="1598497"/>
                  </a:lnTo>
                  <a:lnTo>
                    <a:pt x="7407526" y="1555848"/>
                  </a:lnTo>
                  <a:lnTo>
                    <a:pt x="7415947" y="1511130"/>
                  </a:lnTo>
                  <a:lnTo>
                    <a:pt x="7418832" y="1464691"/>
                  </a:lnTo>
                  <a:lnTo>
                    <a:pt x="7418832" y="370205"/>
                  </a:lnTo>
                  <a:lnTo>
                    <a:pt x="7415947" y="323765"/>
                  </a:lnTo>
                  <a:lnTo>
                    <a:pt x="7407526" y="279047"/>
                  </a:lnTo>
                  <a:lnTo>
                    <a:pt x="7393914" y="236398"/>
                  </a:lnTo>
                  <a:lnTo>
                    <a:pt x="7375458" y="196164"/>
                  </a:lnTo>
                  <a:lnTo>
                    <a:pt x="7352506" y="158693"/>
                  </a:lnTo>
                  <a:lnTo>
                    <a:pt x="7325404" y="124332"/>
                  </a:lnTo>
                  <a:lnTo>
                    <a:pt x="7294499" y="93427"/>
                  </a:lnTo>
                  <a:lnTo>
                    <a:pt x="7260138" y="66325"/>
                  </a:lnTo>
                  <a:lnTo>
                    <a:pt x="7222667" y="43373"/>
                  </a:lnTo>
                  <a:lnTo>
                    <a:pt x="7182433" y="24917"/>
                  </a:lnTo>
                  <a:lnTo>
                    <a:pt x="7139784" y="11305"/>
                  </a:lnTo>
                  <a:lnTo>
                    <a:pt x="7095066" y="2884"/>
                  </a:lnTo>
                  <a:lnTo>
                    <a:pt x="7048627" y="0"/>
                  </a:lnTo>
                  <a:close/>
                </a:path>
              </a:pathLst>
            </a:custGeom>
            <a:solidFill>
              <a:srgbClr val="0908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2584" y="4965192"/>
              <a:ext cx="7419340" cy="1835150"/>
            </a:xfrm>
            <a:custGeom>
              <a:avLst/>
              <a:gdLst/>
              <a:ahLst/>
              <a:cxnLst/>
              <a:rect l="l" t="t" r="r" b="b"/>
              <a:pathLst>
                <a:path w="7419340" h="1835150">
                  <a:moveTo>
                    <a:pt x="0" y="370205"/>
                  </a:moveTo>
                  <a:lnTo>
                    <a:pt x="2884" y="323765"/>
                  </a:lnTo>
                  <a:lnTo>
                    <a:pt x="11305" y="279047"/>
                  </a:lnTo>
                  <a:lnTo>
                    <a:pt x="24917" y="236398"/>
                  </a:lnTo>
                  <a:lnTo>
                    <a:pt x="43371" y="196164"/>
                  </a:lnTo>
                  <a:lnTo>
                    <a:pt x="66323" y="158693"/>
                  </a:lnTo>
                  <a:lnTo>
                    <a:pt x="93423" y="124332"/>
                  </a:lnTo>
                  <a:lnTo>
                    <a:pt x="124326" y="93427"/>
                  </a:lnTo>
                  <a:lnTo>
                    <a:pt x="158685" y="66325"/>
                  </a:lnTo>
                  <a:lnTo>
                    <a:pt x="196152" y="43373"/>
                  </a:lnTo>
                  <a:lnTo>
                    <a:pt x="236380" y="24917"/>
                  </a:lnTo>
                  <a:lnTo>
                    <a:pt x="279024" y="11305"/>
                  </a:lnTo>
                  <a:lnTo>
                    <a:pt x="323735" y="2884"/>
                  </a:lnTo>
                  <a:lnTo>
                    <a:pt x="370166" y="0"/>
                  </a:lnTo>
                  <a:lnTo>
                    <a:pt x="7048627" y="0"/>
                  </a:lnTo>
                  <a:lnTo>
                    <a:pt x="7095066" y="2884"/>
                  </a:lnTo>
                  <a:lnTo>
                    <a:pt x="7139784" y="11305"/>
                  </a:lnTo>
                  <a:lnTo>
                    <a:pt x="7182433" y="24917"/>
                  </a:lnTo>
                  <a:lnTo>
                    <a:pt x="7222667" y="43373"/>
                  </a:lnTo>
                  <a:lnTo>
                    <a:pt x="7260138" y="66325"/>
                  </a:lnTo>
                  <a:lnTo>
                    <a:pt x="7294499" y="93427"/>
                  </a:lnTo>
                  <a:lnTo>
                    <a:pt x="7325404" y="124332"/>
                  </a:lnTo>
                  <a:lnTo>
                    <a:pt x="7352506" y="158693"/>
                  </a:lnTo>
                  <a:lnTo>
                    <a:pt x="7375458" y="196164"/>
                  </a:lnTo>
                  <a:lnTo>
                    <a:pt x="7393914" y="236398"/>
                  </a:lnTo>
                  <a:lnTo>
                    <a:pt x="7407526" y="279047"/>
                  </a:lnTo>
                  <a:lnTo>
                    <a:pt x="7415947" y="323765"/>
                  </a:lnTo>
                  <a:lnTo>
                    <a:pt x="7418832" y="370205"/>
                  </a:lnTo>
                  <a:lnTo>
                    <a:pt x="7418832" y="1464691"/>
                  </a:lnTo>
                  <a:lnTo>
                    <a:pt x="7415947" y="1511130"/>
                  </a:lnTo>
                  <a:lnTo>
                    <a:pt x="7407526" y="1555848"/>
                  </a:lnTo>
                  <a:lnTo>
                    <a:pt x="7393914" y="1598497"/>
                  </a:lnTo>
                  <a:lnTo>
                    <a:pt x="7375458" y="1638731"/>
                  </a:lnTo>
                  <a:lnTo>
                    <a:pt x="7352506" y="1676202"/>
                  </a:lnTo>
                  <a:lnTo>
                    <a:pt x="7325404" y="1710563"/>
                  </a:lnTo>
                  <a:lnTo>
                    <a:pt x="7294499" y="1741468"/>
                  </a:lnTo>
                  <a:lnTo>
                    <a:pt x="7260138" y="1768570"/>
                  </a:lnTo>
                  <a:lnTo>
                    <a:pt x="7222667" y="1791522"/>
                  </a:lnTo>
                  <a:lnTo>
                    <a:pt x="7182433" y="1809978"/>
                  </a:lnTo>
                  <a:lnTo>
                    <a:pt x="7139784" y="1823590"/>
                  </a:lnTo>
                  <a:lnTo>
                    <a:pt x="7095066" y="1832011"/>
                  </a:lnTo>
                  <a:lnTo>
                    <a:pt x="7048627" y="1834896"/>
                  </a:lnTo>
                  <a:lnTo>
                    <a:pt x="370166" y="1834896"/>
                  </a:lnTo>
                  <a:lnTo>
                    <a:pt x="323735" y="1832011"/>
                  </a:lnTo>
                  <a:lnTo>
                    <a:pt x="279024" y="1823590"/>
                  </a:lnTo>
                  <a:lnTo>
                    <a:pt x="236380" y="1809978"/>
                  </a:lnTo>
                  <a:lnTo>
                    <a:pt x="196152" y="1791522"/>
                  </a:lnTo>
                  <a:lnTo>
                    <a:pt x="158685" y="1768570"/>
                  </a:lnTo>
                  <a:lnTo>
                    <a:pt x="124326" y="1741468"/>
                  </a:lnTo>
                  <a:lnTo>
                    <a:pt x="93423" y="1710563"/>
                  </a:lnTo>
                  <a:lnTo>
                    <a:pt x="66323" y="1676202"/>
                  </a:lnTo>
                  <a:lnTo>
                    <a:pt x="43371" y="1638731"/>
                  </a:lnTo>
                  <a:lnTo>
                    <a:pt x="24917" y="1598497"/>
                  </a:lnTo>
                  <a:lnTo>
                    <a:pt x="11305" y="1555848"/>
                  </a:lnTo>
                  <a:lnTo>
                    <a:pt x="2884" y="1511130"/>
                  </a:lnTo>
                  <a:lnTo>
                    <a:pt x="0" y="1464691"/>
                  </a:lnTo>
                  <a:lnTo>
                    <a:pt x="0" y="370205"/>
                  </a:lnTo>
                  <a:close/>
                </a:path>
              </a:pathLst>
            </a:custGeom>
            <a:ln w="30480">
              <a:solidFill>
                <a:srgbClr val="37A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28775" y="5211521"/>
            <a:ext cx="6615430" cy="1273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0" dirty="0">
                <a:solidFill>
                  <a:srgbClr val="DFE3E6"/>
                </a:solidFill>
                <a:latin typeface="Arial"/>
                <a:cs typeface="Arial"/>
              </a:rPr>
              <a:t>Report</a:t>
            </a:r>
            <a:r>
              <a:rPr sz="2150" b="1" spc="-135" dirty="0">
                <a:solidFill>
                  <a:srgbClr val="DFE3E6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DFE3E6"/>
                </a:solidFill>
                <a:latin typeface="Arial"/>
                <a:cs typeface="Arial"/>
              </a:rPr>
              <a:t>Incidents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  <a:spcBef>
                <a:spcPts val="1035"/>
              </a:spcBef>
            </a:pP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Report</a:t>
            </a:r>
            <a:r>
              <a:rPr sz="190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60" dirty="0">
                <a:solidFill>
                  <a:srgbClr val="DFE3E6"/>
                </a:solidFill>
                <a:latin typeface="Tahoma"/>
                <a:cs typeface="Tahoma"/>
              </a:rPr>
              <a:t>any</a:t>
            </a:r>
            <a:r>
              <a:rPr sz="1900" spc="-17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suspicious</a:t>
            </a:r>
            <a:r>
              <a:rPr sz="1900" spc="-13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activity</a:t>
            </a:r>
            <a:r>
              <a:rPr sz="1900" spc="-17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DFE3E6"/>
                </a:solidFill>
                <a:latin typeface="Tahoma"/>
                <a:cs typeface="Tahoma"/>
              </a:rPr>
              <a:t>to</a:t>
            </a:r>
            <a:r>
              <a:rPr sz="190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45" dirty="0">
                <a:solidFill>
                  <a:srgbClr val="DFE3E6"/>
                </a:solidFill>
                <a:latin typeface="Tahoma"/>
                <a:cs typeface="Tahoma"/>
              </a:rPr>
              <a:t>your</a:t>
            </a:r>
            <a:r>
              <a:rPr sz="1900" spc="-16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50" dirty="0">
                <a:solidFill>
                  <a:srgbClr val="DFE3E6"/>
                </a:solidFill>
                <a:latin typeface="Tahoma"/>
                <a:cs typeface="Tahoma"/>
              </a:rPr>
              <a:t>IT</a:t>
            </a:r>
            <a:r>
              <a:rPr sz="1900" spc="-180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department</a:t>
            </a:r>
            <a:r>
              <a:rPr sz="190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or</a:t>
            </a:r>
            <a:r>
              <a:rPr sz="1900" spc="-155" dirty="0">
                <a:solidFill>
                  <a:srgbClr val="DFE3E6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DFE3E6"/>
                </a:solidFill>
                <a:latin typeface="Tahoma"/>
                <a:cs typeface="Tahoma"/>
              </a:rPr>
              <a:t>relevant authorities.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367</Words>
  <Application>Microsoft Office PowerPoint</Application>
  <PresentationFormat>Custom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Malgun Gothic Semilight</vt:lpstr>
      <vt:lpstr>Arial</vt:lpstr>
      <vt:lpstr>Tahoma</vt:lpstr>
      <vt:lpstr>Office Theme</vt:lpstr>
      <vt:lpstr>Phis hing Attacks : Stay Safe Online</vt:lpstr>
      <vt:lpstr>Recognizing Phishing Emails</vt:lpstr>
      <vt:lpstr>Identifying Fake Websites</vt:lpstr>
      <vt:lpstr>S ocial E ngineering Tac tics</vt:lpstr>
      <vt:lpstr>Best Practices to Avoid Falling Victim</vt:lpstr>
      <vt:lpstr>R eal-World Phis hing E xamples</vt:lpstr>
      <vt:lpstr>Interactive Quiz: Test Your Knowledge</vt:lpstr>
      <vt:lpstr>Key Takeaways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pathrabegaurav@gmail.com</cp:lastModifiedBy>
  <cp:revision>1</cp:revision>
  <dcterms:created xsi:type="dcterms:W3CDTF">2025-07-31T18:13:32Z</dcterms:created>
  <dcterms:modified xsi:type="dcterms:W3CDTF">2025-07-31T18:15:12Z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2025-07-31T00:00:00Z</vt:filetime>
  </property>
  <property fmtid="{D5CDD505-2E9C-101B-9397-08002B2CF9AE}" pid="5" name="Producer">
    <vt:lpwstr>www.ilovepdf.com</vt:lpwstr>
  </property>
</Properties>
</file>