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8" roundtripDataSignature="AMtx7mjtvdNTOz78LzpuqAcectfBDcxS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13589e3ca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13589e3ca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313589e3ca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0" name="Google Shape;12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13589e3ca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13589e3ca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313589e3ca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1792288" y="612775"/>
            <a:ext cx="5486400" cy="4114800"/>
          </a:xfrm>
          <a:prstGeom prst="rect">
            <a:avLst/>
          </a:prstGeom>
          <a:noFill/>
          <a:ln>
            <a:noFill/>
          </a:ln>
        </p:spPr>
      </p:sp>
      <p:sp>
        <p:nvSpPr>
          <p:cNvPr id="68" name="Google Shape;68;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785786" y="3143248"/>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IN" sz="3600"/>
              <a:t>Model to categorize and predict symptoms in medicinal data</a:t>
            </a:r>
            <a:endParaRPr/>
          </a:p>
        </p:txBody>
      </p:sp>
      <p:sp>
        <p:nvSpPr>
          <p:cNvPr id="89" name="Google Shape;89;p1"/>
          <p:cNvSpPr txBox="1"/>
          <p:nvPr>
            <p:ph idx="1" type="subTitle"/>
          </p:nvPr>
        </p:nvSpPr>
        <p:spPr>
          <a:xfrm>
            <a:off x="2737401" y="5262725"/>
            <a:ext cx="3782100" cy="15246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ctr">
              <a:spcBef>
                <a:spcPts val="0"/>
              </a:spcBef>
              <a:spcAft>
                <a:spcPts val="0"/>
              </a:spcAft>
              <a:buClr>
                <a:schemeClr val="dk1"/>
              </a:buClr>
              <a:buSzPct val="100000"/>
              <a:buNone/>
            </a:pPr>
            <a:r>
              <a:rPr b="1" lang="en-IN" sz="2000">
                <a:solidFill>
                  <a:schemeClr val="dk1"/>
                </a:solidFill>
              </a:rPr>
              <a:t>  </a:t>
            </a:r>
            <a:r>
              <a:rPr b="1" lang="en-IN" sz="3050">
                <a:solidFill>
                  <a:schemeClr val="dk1"/>
                </a:solidFill>
              </a:rPr>
              <a:t>       BE-A </a:t>
            </a:r>
            <a:endParaRPr sz="3050"/>
          </a:p>
          <a:p>
            <a:pPr indent="0" lvl="0" marL="0" rtl="0" algn="ctr">
              <a:spcBef>
                <a:spcPts val="400"/>
              </a:spcBef>
              <a:spcAft>
                <a:spcPts val="0"/>
              </a:spcAft>
              <a:buClr>
                <a:schemeClr val="dk1"/>
              </a:buClr>
              <a:buSzPct val="65573"/>
              <a:buNone/>
            </a:pPr>
            <a:r>
              <a:rPr b="1" lang="en-IN" sz="3050">
                <a:solidFill>
                  <a:schemeClr val="dk1"/>
                </a:solidFill>
              </a:rPr>
              <a:t>        </a:t>
            </a:r>
            <a:r>
              <a:rPr b="1" lang="en-IN" sz="3050">
                <a:solidFill>
                  <a:schemeClr val="dk1"/>
                </a:solidFill>
              </a:rPr>
              <a:t>Spandan Patel</a:t>
            </a:r>
            <a:endParaRPr b="1" sz="3050">
              <a:solidFill>
                <a:schemeClr val="dk1"/>
              </a:solidFill>
            </a:endParaRPr>
          </a:p>
          <a:p>
            <a:pPr indent="0" lvl="0" marL="0" rtl="0" algn="ctr">
              <a:spcBef>
                <a:spcPts val="400"/>
              </a:spcBef>
              <a:spcAft>
                <a:spcPts val="0"/>
              </a:spcAft>
              <a:buClr>
                <a:schemeClr val="dk1"/>
              </a:buClr>
              <a:buSzPct val="36065"/>
              <a:buFont typeface="Arial"/>
              <a:buNone/>
            </a:pPr>
            <a:r>
              <a:rPr b="1" lang="en-IN" sz="3050">
                <a:solidFill>
                  <a:schemeClr val="dk1"/>
                </a:solidFill>
              </a:rPr>
              <a:t>Vedika Mujgule</a:t>
            </a:r>
            <a:endParaRPr b="1" sz="3050">
              <a:solidFill>
                <a:schemeClr val="dk1"/>
              </a:solidFill>
            </a:endParaRPr>
          </a:p>
          <a:p>
            <a:pPr indent="0" lvl="0" marL="0" rtl="0" algn="ctr">
              <a:spcBef>
                <a:spcPts val="400"/>
              </a:spcBef>
              <a:spcAft>
                <a:spcPts val="0"/>
              </a:spcAft>
              <a:buClr>
                <a:schemeClr val="dk1"/>
              </a:buClr>
              <a:buSzPct val="36065"/>
              <a:buFont typeface="Arial"/>
              <a:buNone/>
            </a:pPr>
            <a:r>
              <a:rPr b="1" lang="en-IN" sz="3050">
                <a:solidFill>
                  <a:schemeClr val="dk1"/>
                </a:solidFill>
              </a:rPr>
              <a:t>Tanvi Joshi</a:t>
            </a:r>
            <a:endParaRPr b="1" sz="3050">
              <a:solidFill>
                <a:schemeClr val="dk1"/>
              </a:solidFill>
            </a:endParaRPr>
          </a:p>
          <a:p>
            <a:pPr indent="0" lvl="0" marL="0" rtl="0" algn="ctr">
              <a:spcBef>
                <a:spcPts val="400"/>
              </a:spcBef>
              <a:spcAft>
                <a:spcPts val="0"/>
              </a:spcAft>
              <a:buClr>
                <a:schemeClr val="dk1"/>
              </a:buClr>
              <a:buSzPct val="36065"/>
              <a:buNone/>
            </a:pPr>
            <a:r>
              <a:rPr b="1" lang="en-IN" sz="3050">
                <a:solidFill>
                  <a:schemeClr val="dk1"/>
                </a:solidFill>
              </a:rPr>
              <a:t>Rashmi Purandare</a:t>
            </a:r>
            <a:endParaRPr b="1" sz="3050">
              <a:solidFill>
                <a:schemeClr val="dk1"/>
              </a:solidFill>
            </a:endParaRPr>
          </a:p>
          <a:p>
            <a:pPr indent="0" lvl="0" marL="0" rtl="0" algn="ctr">
              <a:spcBef>
                <a:spcPts val="400"/>
              </a:spcBef>
              <a:spcAft>
                <a:spcPts val="0"/>
              </a:spcAft>
              <a:buClr>
                <a:schemeClr val="dk1"/>
              </a:buClr>
              <a:buSzPct val="55000"/>
              <a:buFont typeface="Arial"/>
              <a:buNone/>
            </a:pPr>
            <a:r>
              <a:t/>
            </a:r>
            <a:endParaRPr b="1" sz="2000">
              <a:solidFill>
                <a:schemeClr val="dk1"/>
              </a:solidFill>
            </a:endParaRPr>
          </a:p>
          <a:p>
            <a:pPr indent="0" lvl="0" marL="0" rtl="0" algn="ctr">
              <a:spcBef>
                <a:spcPts val="400"/>
              </a:spcBef>
              <a:spcAft>
                <a:spcPts val="0"/>
              </a:spcAft>
              <a:buClr>
                <a:schemeClr val="dk1"/>
              </a:buClr>
              <a:buSzPct val="100000"/>
              <a:buNone/>
            </a:pPr>
            <a:r>
              <a:t/>
            </a:r>
            <a:endParaRPr b="1" sz="2000">
              <a:solidFill>
                <a:schemeClr val="dk1"/>
              </a:solidFill>
            </a:endParaRPr>
          </a:p>
        </p:txBody>
      </p:sp>
      <p:sp>
        <p:nvSpPr>
          <p:cNvPr id="90" name="Google Shape;90;p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1" name="Google Shape;91;p1"/>
          <p:cNvPicPr preferRelativeResize="0"/>
          <p:nvPr/>
        </p:nvPicPr>
        <p:blipFill rotWithShape="1">
          <a:blip r:embed="rId3">
            <a:alphaModFix/>
          </a:blip>
          <a:srcRect b="0" l="0" r="0" t="0"/>
          <a:stretch/>
        </p:blipFill>
        <p:spPr>
          <a:xfrm>
            <a:off x="3571868" y="428604"/>
            <a:ext cx="2113160" cy="1203328"/>
          </a:xfrm>
          <a:prstGeom prst="rect">
            <a:avLst/>
          </a:prstGeom>
          <a:noFill/>
          <a:ln>
            <a:noFill/>
          </a:ln>
        </p:spPr>
      </p:pic>
      <p:sp>
        <p:nvSpPr>
          <p:cNvPr id="92" name="Google Shape;92;p1"/>
          <p:cNvSpPr/>
          <p:nvPr/>
        </p:nvSpPr>
        <p:spPr>
          <a:xfrm>
            <a:off x="-285784" y="1785926"/>
            <a:ext cx="9429784" cy="70788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Times New Roman"/>
              <a:buNone/>
            </a:pPr>
            <a:r>
              <a:rPr b="1" i="0" lang="en-IN" sz="2000" u="none" cap="none" strike="noStrike">
                <a:solidFill>
                  <a:schemeClr val="dk1"/>
                </a:solidFill>
                <a:latin typeface="Times New Roman"/>
                <a:ea typeface="Times New Roman"/>
                <a:cs typeface="Times New Roman"/>
                <a:sym typeface="Times New Roman"/>
              </a:rPr>
              <a:t>K. K.Wagh Institute of Engineering Education and Research, Nashik</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Times New Roman"/>
              <a:buNone/>
            </a:pPr>
            <a:r>
              <a:rPr b="1" i="0" lang="en-IN" sz="2000" u="none" cap="none" strike="noStrike">
                <a:solidFill>
                  <a:schemeClr val="dk1"/>
                </a:solidFill>
                <a:latin typeface="Times New Roman"/>
                <a:ea typeface="Times New Roman"/>
                <a:cs typeface="Times New Roman"/>
                <a:sym typeface="Times New Roman"/>
              </a:rPr>
              <a:t>Department of Computer Engineering</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g1313589e3ca_0_8"/>
          <p:cNvPicPr preferRelativeResize="0"/>
          <p:nvPr/>
        </p:nvPicPr>
        <p:blipFill>
          <a:blip r:embed="rId3">
            <a:alphaModFix/>
          </a:blip>
          <a:stretch>
            <a:fillRect/>
          </a:stretch>
        </p:blipFill>
        <p:spPr>
          <a:xfrm>
            <a:off x="152400" y="152400"/>
            <a:ext cx="8668994" cy="6553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Results Summary</a:t>
            </a:r>
            <a:endParaRPr/>
          </a:p>
        </p:txBody>
      </p:sp>
      <p:sp>
        <p:nvSpPr>
          <p:cNvPr id="154" name="Google Shape;154;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IN" sz="2400"/>
              <a:t>A good prediction accuracy is 70%-76%.</a:t>
            </a:r>
            <a:endParaRPr/>
          </a:p>
          <a:p>
            <a:pPr indent="-342900" lvl="0" marL="342900" rtl="0" algn="l">
              <a:spcBef>
                <a:spcPts val="480"/>
              </a:spcBef>
              <a:spcAft>
                <a:spcPts val="0"/>
              </a:spcAft>
              <a:buClr>
                <a:schemeClr val="dk1"/>
              </a:buClr>
              <a:buSzPts val="2400"/>
              <a:buChar char="•"/>
            </a:pPr>
            <a:r>
              <a:rPr lang="en-IN" sz="2400"/>
              <a:t>The predictions can be compared to the class values in the test dataset and a classification accuracy can be calculated as an accuracy ratio between 0&amp; and 100%. The </a:t>
            </a:r>
            <a:r>
              <a:rPr b="1" lang="en-IN" sz="2400"/>
              <a:t>getAccuracy()</a:t>
            </a:r>
            <a:r>
              <a:rPr lang="en-IN" sz="2400"/>
              <a:t>will calculate this accuracy ratio.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References</a:t>
            </a:r>
            <a:endParaRPr/>
          </a:p>
        </p:txBody>
      </p:sp>
      <p:sp>
        <p:nvSpPr>
          <p:cNvPr id="160" name="Google Shape;16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IN" sz="2400"/>
              <a:t>Analyzing Diabetic Data using Classification Algorithms in DataMining:</a:t>
            </a:r>
            <a:r>
              <a:rPr lang="en-IN" sz="2400"/>
              <a:t>https://www.researchgate.net/publication/311067092_Analyzing_Diabetic_Data_using_Classification_Algorithms_in_Data_Mining</a:t>
            </a:r>
            <a:endParaRPr/>
          </a:p>
          <a:p>
            <a:pPr indent="-342900" lvl="0" marL="342900" rtl="0" algn="l">
              <a:spcBef>
                <a:spcPts val="480"/>
              </a:spcBef>
              <a:spcAft>
                <a:spcPts val="0"/>
              </a:spcAft>
              <a:buClr>
                <a:schemeClr val="dk1"/>
              </a:buClr>
              <a:buSzPts val="2400"/>
              <a:buChar char="•"/>
            </a:pPr>
            <a:r>
              <a:rPr b="1" lang="en-IN" sz="2400"/>
              <a:t>Journal of Applied Sciences:</a:t>
            </a:r>
            <a:r>
              <a:rPr lang="en-IN" sz="2400"/>
              <a:t>Application of Classification based Data Mining Technique in Diabetes Care by </a:t>
            </a:r>
            <a:r>
              <a:rPr b="1" lang="en-IN" sz="2400"/>
              <a:t>Abdullah A. Aljumah, Mohammad Khubeb Siddiqui and Mohammad Gulam Ahamad</a:t>
            </a:r>
            <a:endParaRPr b="1" sz="2400"/>
          </a:p>
          <a:p>
            <a:pPr indent="-342900" lvl="0" marL="342900" rtl="0" algn="l">
              <a:spcBef>
                <a:spcPts val="480"/>
              </a:spcBef>
              <a:spcAft>
                <a:spcPts val="0"/>
              </a:spcAft>
              <a:buClr>
                <a:schemeClr val="dk1"/>
              </a:buClr>
              <a:buSzPts val="2400"/>
              <a:buNone/>
            </a:pPr>
            <a:r>
              <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Introduction</a:t>
            </a:r>
            <a:endParaRPr/>
          </a:p>
        </p:txBody>
      </p:sp>
      <p:sp>
        <p:nvSpPr>
          <p:cNvPr id="98" name="Google Shape;98;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IN"/>
              <a:t>A classifier is a Supervised function (machine learning tool) where the learned (target) attribute is categorical ("nominal").</a:t>
            </a:r>
            <a:endParaRPr/>
          </a:p>
          <a:p>
            <a:pPr indent="-342900" lvl="0" marL="342900" rtl="0" algn="l">
              <a:spcBef>
                <a:spcPts val="448"/>
              </a:spcBef>
              <a:spcAft>
                <a:spcPts val="0"/>
              </a:spcAft>
              <a:buClr>
                <a:schemeClr val="dk1"/>
              </a:buClr>
              <a:buSzPct val="100000"/>
              <a:buChar char="•"/>
            </a:pPr>
            <a:r>
              <a:rPr lang="en-IN"/>
              <a:t>It is used after the learning process to classify new records (data) by giving them the best target attribute(prediction).</a:t>
            </a:r>
            <a:endParaRPr/>
          </a:p>
          <a:p>
            <a:pPr indent="-342900" lvl="0" marL="342900" rtl="0" algn="l">
              <a:spcBef>
                <a:spcPts val="448"/>
              </a:spcBef>
              <a:spcAft>
                <a:spcPts val="0"/>
              </a:spcAft>
              <a:buClr>
                <a:schemeClr val="dk1"/>
              </a:buClr>
              <a:buSzPct val="100000"/>
              <a:buChar char="•"/>
            </a:pPr>
            <a:r>
              <a:rPr lang="en-IN"/>
              <a:t>The Naive Bayes algorithm is an intuitive method that uses the probabilities of each attribute belonging to each class to make a prediction. It is the supervised learning approach you would come up with if you wanted to model a predictive modeling problem probabilistically.</a:t>
            </a:r>
            <a:endParaRPr/>
          </a:p>
          <a:p>
            <a:pPr indent="-342900" lvl="0" marL="342900" rtl="0" algn="l">
              <a:spcBef>
                <a:spcPts val="448"/>
              </a:spcBef>
              <a:spcAft>
                <a:spcPts val="0"/>
              </a:spcAft>
              <a:buClr>
                <a:schemeClr val="dk1"/>
              </a:buClr>
              <a:buSzPct val="100000"/>
              <a:buChar char="•"/>
            </a:pPr>
            <a:r>
              <a:rPr lang="en-IN"/>
              <a:t>A random forest is a collection or ensemble of decision trees.</a:t>
            </a:r>
            <a:endParaRPr/>
          </a:p>
          <a:p>
            <a:pPr indent="-342900" lvl="0" marL="342900" rtl="0" algn="l">
              <a:spcBef>
                <a:spcPts val="448"/>
              </a:spcBef>
              <a:spcAft>
                <a:spcPts val="0"/>
              </a:spcAft>
              <a:buClr>
                <a:schemeClr val="dk1"/>
              </a:buClr>
              <a:buSzPct val="100000"/>
              <a:buChar char="•"/>
            </a:pPr>
            <a:r>
              <a:rPr lang="en-IN"/>
              <a:t>A decision tree is built using the whole dataset considering all features , but in random forests a fraction of the number of rows is selected at random and a particular number of features are selected at random to train on and a decision tree is built on this subset.</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Problem Statement</a:t>
            </a:r>
            <a:endParaRPr/>
          </a:p>
        </p:txBody>
      </p:sp>
      <p:sp>
        <p:nvSpPr>
          <p:cNvPr id="104" name="Google Shape;104;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IN" sz="2400"/>
              <a:t>Consider a labeled dataset belonging to an application domain. Apply suitable data preprocessing steps such as handling of null values, data reduction, discretization. For prediction of class labels of given data instances, build classifier models using different techniques (minimum 3), analyze the confusion matrix and compare these models. Also apply cross validation while preparing the training and testing datasets.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Keywords</a:t>
            </a:r>
            <a:endParaRPr/>
          </a:p>
        </p:txBody>
      </p:sp>
      <p:sp>
        <p:nvSpPr>
          <p:cNvPr id="110" name="Google Shape;110;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IN" sz="2400"/>
              <a:t>Data Mining</a:t>
            </a:r>
            <a:endParaRPr/>
          </a:p>
          <a:p>
            <a:pPr indent="-342900" lvl="0" marL="342900" rtl="0" algn="l">
              <a:spcBef>
                <a:spcPts val="480"/>
              </a:spcBef>
              <a:spcAft>
                <a:spcPts val="0"/>
              </a:spcAft>
              <a:buClr>
                <a:schemeClr val="dk1"/>
              </a:buClr>
              <a:buSzPts val="2400"/>
              <a:buChar char="•"/>
            </a:pPr>
            <a:r>
              <a:rPr lang="en-IN" sz="2400"/>
              <a:t>Machine Learning</a:t>
            </a:r>
            <a:endParaRPr/>
          </a:p>
          <a:p>
            <a:pPr indent="-342900" lvl="0" marL="342900" rtl="0" algn="l">
              <a:spcBef>
                <a:spcPts val="480"/>
              </a:spcBef>
              <a:spcAft>
                <a:spcPts val="0"/>
              </a:spcAft>
              <a:buClr>
                <a:schemeClr val="dk1"/>
              </a:buClr>
              <a:buSzPts val="2400"/>
              <a:buChar char="•"/>
            </a:pPr>
            <a:r>
              <a:rPr lang="en-IN" sz="2400"/>
              <a:t>Classification algorithms</a:t>
            </a:r>
            <a:endParaRPr sz="2400"/>
          </a:p>
          <a:p>
            <a:pPr indent="-342900" lvl="0" marL="342900" rtl="0" algn="l">
              <a:spcBef>
                <a:spcPts val="480"/>
              </a:spcBef>
              <a:spcAft>
                <a:spcPts val="0"/>
              </a:spcAft>
              <a:buClr>
                <a:schemeClr val="dk1"/>
              </a:buClr>
              <a:buSzPts val="2400"/>
              <a:buChar char="•"/>
            </a:pPr>
            <a:r>
              <a:rPr lang="en-IN" sz="2400"/>
              <a:t>Data mining</a:t>
            </a:r>
            <a:endParaRPr sz="2400"/>
          </a:p>
          <a:p>
            <a:pPr indent="-342900" lvl="0" marL="342900" rtl="0" algn="l">
              <a:spcBef>
                <a:spcPts val="480"/>
              </a:spcBef>
              <a:spcAft>
                <a:spcPts val="0"/>
              </a:spcAft>
              <a:buClr>
                <a:schemeClr val="dk1"/>
              </a:buClr>
              <a:buSzPts val="2400"/>
              <a:buChar char="•"/>
            </a:pPr>
            <a:r>
              <a:rPr lang="en-IN" sz="2400"/>
              <a:t>Decision trees</a:t>
            </a:r>
            <a:endParaRPr sz="2400"/>
          </a:p>
          <a:p>
            <a:pPr indent="-342900" lvl="0" marL="342900" rtl="0" algn="l">
              <a:spcBef>
                <a:spcPts val="480"/>
              </a:spcBef>
              <a:spcAft>
                <a:spcPts val="0"/>
              </a:spcAft>
              <a:buClr>
                <a:schemeClr val="dk1"/>
              </a:buClr>
              <a:buSzPts val="2400"/>
              <a:buChar char="•"/>
            </a:pPr>
            <a:r>
              <a:rPr lang="en-IN" sz="2400"/>
              <a:t>Partitioning algorithms</a:t>
            </a:r>
            <a:endParaRPr sz="2400"/>
          </a:p>
          <a:p>
            <a:pPr indent="-342900" lvl="0" marL="342900" rtl="0" algn="l">
              <a:spcBef>
                <a:spcPts val="480"/>
              </a:spcBef>
              <a:spcAft>
                <a:spcPts val="0"/>
              </a:spcAft>
              <a:buClr>
                <a:schemeClr val="dk1"/>
              </a:buClr>
              <a:buSzPts val="2400"/>
              <a:buChar char="•"/>
            </a:pPr>
            <a:r>
              <a:rPr lang="en-IN" sz="2400"/>
              <a:t>Training</a:t>
            </a:r>
            <a:endParaRPr sz="2400"/>
          </a:p>
          <a:p>
            <a:pPr indent="-342900" lvl="0" marL="342900" rtl="0" algn="l">
              <a:spcBef>
                <a:spcPts val="480"/>
              </a:spcBef>
              <a:spcAft>
                <a:spcPts val="0"/>
              </a:spcAft>
              <a:buClr>
                <a:schemeClr val="dk1"/>
              </a:buClr>
              <a:buSzPts val="2400"/>
              <a:buChar char="•"/>
            </a:pPr>
            <a:r>
              <a:rPr lang="en-IN" sz="2400"/>
              <a:t>Data models</a:t>
            </a:r>
            <a:endParaRPr/>
          </a:p>
          <a:p>
            <a:pPr indent="-342900" lvl="0" marL="342900" rtl="0" algn="l">
              <a:spcBef>
                <a:spcPts val="480"/>
              </a:spcBef>
              <a:spcAft>
                <a:spcPts val="0"/>
              </a:spcAft>
              <a:buClr>
                <a:schemeClr val="dk1"/>
              </a:buClr>
              <a:buSzPts val="2400"/>
              <a:buChar char="•"/>
            </a:pPr>
            <a:r>
              <a:rPr lang="en-IN" sz="2400"/>
              <a:t>Large Scale Database</a:t>
            </a:r>
            <a:endParaRPr/>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Objectives</a:t>
            </a:r>
            <a:endParaRPr/>
          </a:p>
        </p:txBody>
      </p:sp>
      <p:sp>
        <p:nvSpPr>
          <p:cNvPr id="116" name="Google Shape;116;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IN" sz="2400"/>
              <a:t>To visualize the useful information stored in data warehouses</a:t>
            </a:r>
            <a:endParaRPr/>
          </a:p>
          <a:p>
            <a:pPr indent="-342900" lvl="0" marL="342900" rtl="0" algn="l">
              <a:spcBef>
                <a:spcPts val="480"/>
              </a:spcBef>
              <a:spcAft>
                <a:spcPts val="0"/>
              </a:spcAft>
              <a:buClr>
                <a:schemeClr val="dk1"/>
              </a:buClr>
              <a:buSzPts val="2400"/>
              <a:buChar char="•"/>
            </a:pPr>
            <a:r>
              <a:rPr lang="en-IN" sz="2400"/>
              <a:t> To categorize and predict symptoms in medicinal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Dataset Desciption</a:t>
            </a:r>
            <a:endParaRPr/>
          </a:p>
        </p:txBody>
      </p:sp>
      <p:sp>
        <p:nvSpPr>
          <p:cNvPr id="123" name="Google Shape;123;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t>This problem is comprised of 768 observations of medical details for Pima indians patents. The records describe instantaneous measurements taken from the patient such as their age, the number of times pregnant and blood workup. All patients are women aged 21 or older. All attributes are numeric, and their units vary from attribute to attribute.</a:t>
            </a:r>
            <a:endParaRPr/>
          </a:p>
          <a:p>
            <a:pPr indent="-342900" lvl="0" marL="342900" rtl="0" algn="l">
              <a:spcBef>
                <a:spcPts val="480"/>
              </a:spcBef>
              <a:spcAft>
                <a:spcPts val="0"/>
              </a:spcAft>
              <a:buClr>
                <a:schemeClr val="dk1"/>
              </a:buClr>
              <a:buSzPts val="2400"/>
              <a:buChar char="•"/>
            </a:pPr>
            <a:r>
              <a:rPr lang="en-IN" sz="2400"/>
              <a:t>Each record has a class value that indicates whether the patient suffered an onset of diabetes within 5 years of when the measurements were taken (1) or not (0).</a:t>
            </a:r>
            <a:endParaRPr/>
          </a:p>
          <a:p>
            <a:pPr indent="-342900" lvl="0" marL="342900" rtl="0" algn="l">
              <a:spcBef>
                <a:spcPts val="480"/>
              </a:spcBef>
              <a:spcAft>
                <a:spcPts val="0"/>
              </a:spcAft>
              <a:buClr>
                <a:schemeClr val="dk1"/>
              </a:buClr>
              <a:buSzPts val="2400"/>
              <a:buChar char="•"/>
            </a:pPr>
            <a:r>
              <a:rPr lang="en-IN" sz="2400"/>
              <a:t>This is a standard dataset that has been studied a lot in machine learning literature. A good prediction accuracy is 70%-76%.</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Model Diagram</a:t>
            </a:r>
            <a:endParaRPr/>
          </a:p>
        </p:txBody>
      </p:sp>
      <p:pic>
        <p:nvPicPr>
          <p:cNvPr descr="learning_algorithm_1.png" id="129" name="Google Shape;129;p7"/>
          <p:cNvPicPr preferRelativeResize="0"/>
          <p:nvPr>
            <p:ph idx="1" type="body"/>
          </p:nvPr>
        </p:nvPicPr>
        <p:blipFill rotWithShape="1">
          <a:blip r:embed="rId3">
            <a:alphaModFix/>
          </a:blip>
          <a:srcRect b="0" l="0" r="0" t="0"/>
          <a:stretch/>
        </p:blipFill>
        <p:spPr>
          <a:xfrm>
            <a:off x="857224" y="1657867"/>
            <a:ext cx="7358114" cy="43682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Performance Indicators</a:t>
            </a:r>
            <a:endParaRPr/>
          </a:p>
        </p:txBody>
      </p:sp>
      <p:sp>
        <p:nvSpPr>
          <p:cNvPr id="135" name="Google Shape;135;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IN" sz="2400"/>
              <a:t>Accuracy w.r.t. Three classifiers:</a:t>
            </a:r>
            <a:endParaRPr/>
          </a:p>
          <a:p>
            <a:pPr indent="-514350" lvl="0" marL="514350" rtl="0" algn="l">
              <a:spcBef>
                <a:spcPts val="480"/>
              </a:spcBef>
              <a:spcAft>
                <a:spcPts val="0"/>
              </a:spcAft>
              <a:buClr>
                <a:schemeClr val="dk1"/>
              </a:buClr>
              <a:buSzPts val="2400"/>
              <a:buFont typeface="Calibri"/>
              <a:buAutoNum type="arabicPeriod"/>
            </a:pPr>
            <a:r>
              <a:rPr lang="en-IN" sz="2400"/>
              <a:t>Naive Bayes </a:t>
            </a:r>
            <a:endParaRPr/>
          </a:p>
          <a:p>
            <a:pPr indent="-514350" lvl="0" marL="514350" rtl="0" algn="l">
              <a:spcBef>
                <a:spcPts val="480"/>
              </a:spcBef>
              <a:spcAft>
                <a:spcPts val="0"/>
              </a:spcAft>
              <a:buClr>
                <a:schemeClr val="dk1"/>
              </a:buClr>
              <a:buSzPts val="2400"/>
              <a:buFont typeface="Calibri"/>
              <a:buAutoNum type="arabicPeriod"/>
            </a:pPr>
            <a:r>
              <a:rPr lang="en-IN" sz="2400"/>
              <a:t>Decision Tree</a:t>
            </a:r>
            <a:endParaRPr/>
          </a:p>
          <a:p>
            <a:pPr indent="-514350" lvl="0" marL="514350" rtl="0" algn="l">
              <a:spcBef>
                <a:spcPts val="480"/>
              </a:spcBef>
              <a:spcAft>
                <a:spcPts val="0"/>
              </a:spcAft>
              <a:buClr>
                <a:schemeClr val="dk1"/>
              </a:buClr>
              <a:buSzPts val="2400"/>
              <a:buFont typeface="Calibri"/>
              <a:buAutoNum type="arabicPeriod"/>
            </a:pPr>
            <a:r>
              <a:rPr lang="en-IN" sz="2400"/>
              <a:t>Random Forest Algorithm</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313589e3ca_0_1"/>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l">
              <a:spcBef>
                <a:spcPts val="360"/>
              </a:spcBef>
              <a:spcAft>
                <a:spcPts val="0"/>
              </a:spcAft>
              <a:buClr>
                <a:schemeClr val="dk1"/>
              </a:buClr>
              <a:buSzPct val="34375"/>
              <a:buFont typeface="Arial"/>
              <a:buNone/>
            </a:pPr>
            <a:r>
              <a:rPr lang="en-IN" sz="3200"/>
              <a:t>INSTRUCTIONS TO EXECUTE THE CODE:</a:t>
            </a:r>
            <a:endParaRPr sz="3200"/>
          </a:p>
          <a:p>
            <a:pPr indent="0" lvl="0" marL="0" rtl="0" algn="ctr">
              <a:spcBef>
                <a:spcPts val="0"/>
              </a:spcBef>
              <a:spcAft>
                <a:spcPts val="0"/>
              </a:spcAft>
              <a:buNone/>
            </a:pPr>
            <a:r>
              <a:t/>
            </a:r>
            <a:endParaRPr/>
          </a:p>
        </p:txBody>
      </p:sp>
      <p:sp>
        <p:nvSpPr>
          <p:cNvPr id="142" name="Google Shape;142;g1313589e3ca_0_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IN"/>
              <a:t>C:\WINDOWS\system32&gt;cd c:\Python27</a:t>
            </a:r>
            <a:endParaRPr/>
          </a:p>
          <a:p>
            <a:pPr indent="0" lvl="0" marL="0" rtl="0" algn="l">
              <a:spcBef>
                <a:spcPts val="360"/>
              </a:spcBef>
              <a:spcAft>
                <a:spcPts val="0"/>
              </a:spcAft>
              <a:buClr>
                <a:schemeClr val="dk1"/>
              </a:buClr>
              <a:buSzPts val="1100"/>
              <a:buFont typeface="Arial"/>
              <a:buNone/>
            </a:pPr>
            <a:r>
              <a:rPr lang="en-IN"/>
              <a:t>C:\Python27&gt;python classifier.py</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2018-10-23T13:42:55Z</dcterms:created>
  <dc:creator>Windows User</dc:creator>
</cp:coreProperties>
</file>