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8" r:id="rId6"/>
    <p:sldId id="269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26-10-2020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 err="1"/>
              <a:t>Name:Vedika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Help Spark Funds with investments in emerging markets across countries.</a:t>
            </a:r>
          </a:p>
          <a:p>
            <a:pPr marL="0" indent="0">
              <a:buNone/>
            </a:pPr>
            <a:r>
              <a:rPr lang="en-IN" sz="1400" dirty="0"/>
              <a:t>Below are few constrains defined by Spark Funds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Invest between 5 to 15 million USD per round of investment.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Invest only in English speaking countries.</a:t>
            </a:r>
            <a:endParaRPr lang="en-US" sz="1050" b="0" i="0" dirty="0">
              <a:solidFill>
                <a:srgbClr val="333333"/>
              </a:solidFill>
              <a:effectLst/>
              <a:latin typeface="Merriweather"/>
            </a:endParaRPr>
          </a:p>
          <a:p>
            <a:pPr marL="0" indent="0">
              <a:buNone/>
            </a:pPr>
            <a:endParaRPr lang="en-IN" sz="1400" dirty="0"/>
          </a:p>
          <a:p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338" y="1418698"/>
            <a:ext cx="11205414" cy="4948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</a:t>
            </a:r>
            <a:r>
              <a:rPr lang="en-IN" sz="1800" dirty="0"/>
              <a:t>.Identify top invested sectors </a:t>
            </a:r>
          </a:p>
          <a:p>
            <a:pPr marL="0" indent="0">
              <a:buNone/>
            </a:pPr>
            <a:r>
              <a:rPr lang="en-IN" sz="1800" dirty="0"/>
              <a:t>2.Indentify top English speaking countries</a:t>
            </a:r>
          </a:p>
          <a:p>
            <a:pPr marL="0" indent="0">
              <a:buNone/>
            </a:pPr>
            <a:r>
              <a:rPr lang="en-IN" sz="1800" dirty="0"/>
              <a:t>3.Identify suitable investment type based on constrain of 5 Millions-15 Millions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Problem solving methodology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A31596-B2FC-4919-B2EB-C6E543C85302}"/>
              </a:ext>
            </a:extLst>
          </p:cNvPr>
          <p:cNvSpPr/>
          <p:nvPr/>
        </p:nvSpPr>
        <p:spPr>
          <a:xfrm>
            <a:off x="2793534" y="2723077"/>
            <a:ext cx="3464654" cy="1228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together company details and round-wise investment details </a:t>
            </a:r>
            <a:endParaRPr lang="en-IN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FC91C2C-AFB9-4D25-814E-6AA473C24A41}"/>
              </a:ext>
            </a:extLst>
          </p:cNvPr>
          <p:cNvSpPr/>
          <p:nvPr/>
        </p:nvSpPr>
        <p:spPr>
          <a:xfrm>
            <a:off x="4283545" y="3958093"/>
            <a:ext cx="484632" cy="412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9C8003-C8B0-4EDE-84F7-215D83B68A00}"/>
              </a:ext>
            </a:extLst>
          </p:cNvPr>
          <p:cNvSpPr/>
          <p:nvPr/>
        </p:nvSpPr>
        <p:spPr>
          <a:xfrm>
            <a:off x="2155006" y="4370383"/>
            <a:ext cx="5067916" cy="1877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1.Decide investment type: Group the merged data based on different investment types, find representative value of investment amount received under each investment type.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2.Find top invested countries: Group the merged data based on different countries, find total investment amount received for each country and finally select top 3 English speaking countries.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3.Identify heavily invested sectors in the top 3 countries for the chosen investment type.</a:t>
            </a: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4007660" cy="4702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1:</a:t>
            </a:r>
          </a:p>
          <a:p>
            <a:pPr marL="0" indent="0">
              <a:buNone/>
            </a:pPr>
            <a:r>
              <a:rPr lang="en-IN" sz="1800" dirty="0"/>
              <a:t>Figure shows the representative amount of investment under each funding type.</a:t>
            </a:r>
          </a:p>
          <a:p>
            <a:pPr marL="0" indent="0">
              <a:buNone/>
            </a:pPr>
            <a:r>
              <a:rPr lang="en-IN" sz="1800" dirty="0"/>
              <a:t>Here we observe that “venture” and “</a:t>
            </a:r>
            <a:r>
              <a:rPr lang="en-IN" sz="1800" dirty="0" err="1"/>
              <a:t>post_ipo_equity</a:t>
            </a:r>
            <a:r>
              <a:rPr lang="en-IN" sz="1800" dirty="0"/>
              <a:t>” fall in the range of investments specified by Spark Funds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D06EA9-F725-4D2C-BD48-31455B071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199" y="1417739"/>
            <a:ext cx="5680331" cy="537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3764379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2</a:t>
            </a:r>
          </a:p>
          <a:p>
            <a:pPr marL="0" indent="0">
              <a:buNone/>
            </a:pPr>
            <a:r>
              <a:rPr lang="en-US" sz="1800" dirty="0"/>
              <a:t>Figure shows the top 9 countries against the total amount of investments of funding type “venture”.</a:t>
            </a:r>
          </a:p>
          <a:p>
            <a:pPr marL="0" indent="0">
              <a:buNone/>
            </a:pPr>
            <a:r>
              <a:rPr lang="en-US" sz="1800" dirty="0"/>
              <a:t>We observe that USA is the most invested country, followed by China, Great Britain, India.</a:t>
            </a:r>
          </a:p>
          <a:p>
            <a:pPr marL="0" indent="0">
              <a:buNone/>
            </a:pPr>
            <a:r>
              <a:rPr lang="en-US" sz="1800" dirty="0"/>
              <a:t>We have skipped China, as its not an English speaking country.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0FB90B-B7B3-4E5E-B890-6E1C14019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864" y="710654"/>
            <a:ext cx="6798730" cy="599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3714045" cy="4702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3</a:t>
            </a:r>
          </a:p>
          <a:p>
            <a:pPr marL="0" indent="0">
              <a:buNone/>
            </a:pPr>
            <a:r>
              <a:rPr lang="en-US" sz="1800" dirty="0"/>
              <a:t>Figure shows the number of investments in the top 3 sectors of the top 3 countries on one chart.</a:t>
            </a:r>
          </a:p>
          <a:p>
            <a:pPr marL="0" indent="0">
              <a:buNone/>
            </a:pPr>
            <a:r>
              <a:rPr lang="en-US" sz="1800" dirty="0"/>
              <a:t>Where:</a:t>
            </a:r>
          </a:p>
          <a:p>
            <a:pPr marL="0" indent="0">
              <a:buNone/>
            </a:pPr>
            <a:r>
              <a:rPr lang="en-US" sz="1800" dirty="0"/>
              <a:t>1.blue is USA</a:t>
            </a:r>
          </a:p>
          <a:p>
            <a:pPr marL="0" indent="0">
              <a:buNone/>
            </a:pPr>
            <a:r>
              <a:rPr lang="en-US" sz="1800" dirty="0"/>
              <a:t>2.green as Great Britain</a:t>
            </a:r>
          </a:p>
          <a:p>
            <a:pPr marL="0" indent="0">
              <a:buNone/>
            </a:pPr>
            <a:r>
              <a:rPr lang="en-US" sz="1800" dirty="0"/>
              <a:t>3. red as India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43C49-CE52-4945-859D-2A18B52C7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924" y="1886125"/>
            <a:ext cx="57531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/>
              <a:t>1.USA,Great Britain and India are the top 3 countries where Spark Fund can invest.</a:t>
            </a:r>
          </a:p>
          <a:p>
            <a:pPr marL="0" indent="0">
              <a:buNone/>
            </a:pPr>
            <a:r>
              <a:rPr lang="en-US" sz="1400" dirty="0"/>
              <a:t>2.Venture funding type is most suitable funding type fulfilling constrains of 5M-15M.</a:t>
            </a:r>
          </a:p>
          <a:p>
            <a:pPr marL="0" indent="0">
              <a:buNone/>
            </a:pPr>
            <a:r>
              <a:rPr lang="en-US" sz="1400" dirty="0"/>
              <a:t>3.Following are  top sectors country wise with highest count of investments </a:t>
            </a:r>
          </a:p>
          <a:p>
            <a:pPr marL="0" indent="0">
              <a:buNone/>
            </a:pPr>
            <a:r>
              <a:rPr lang="en-US" sz="1400" dirty="0" err="1"/>
              <a:t>a.Top</a:t>
            </a:r>
            <a:r>
              <a:rPr lang="en-US" sz="1400" dirty="0"/>
              <a:t> 3 sectors which received highest number of investments in USA</a:t>
            </a:r>
          </a:p>
          <a:p>
            <a:pPr marL="0" indent="0">
              <a:buNone/>
            </a:pPr>
            <a:r>
              <a:rPr lang="en-US" sz="1400" dirty="0"/>
              <a:t>#others:2950</a:t>
            </a:r>
          </a:p>
          <a:p>
            <a:pPr marL="0" indent="0">
              <a:buNone/>
            </a:pPr>
            <a:r>
              <a:rPr lang="en-US" sz="1400" dirty="0"/>
              <a:t>#social, finance, analytics, advertising:2714</a:t>
            </a:r>
          </a:p>
          <a:p>
            <a:pPr marL="0" indent="0">
              <a:buNone/>
            </a:pPr>
            <a:r>
              <a:rPr lang="en-US" sz="1400" dirty="0"/>
              <a:t>#cleantech / semiconductors:2350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b.Top</a:t>
            </a:r>
            <a:r>
              <a:rPr lang="en-US" sz="1400" dirty="0"/>
              <a:t> 3 sectors which received highest number of investments in Great Britain</a:t>
            </a:r>
          </a:p>
          <a:p>
            <a:pPr marL="0" indent="0">
              <a:buNone/>
            </a:pPr>
            <a:r>
              <a:rPr lang="en-US" sz="1400" dirty="0"/>
              <a:t>#others:147</a:t>
            </a:r>
          </a:p>
          <a:p>
            <a:pPr marL="0" indent="0">
              <a:buNone/>
            </a:pPr>
            <a:r>
              <a:rPr lang="en-US" sz="1400" dirty="0"/>
              <a:t>#social, finance, analytics, advertising:133</a:t>
            </a:r>
          </a:p>
          <a:p>
            <a:pPr marL="0" indent="0">
              <a:buNone/>
            </a:pPr>
            <a:r>
              <a:rPr lang="en-US" sz="1400" dirty="0"/>
              <a:t>#cleantech / semiconductors:130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c.Top</a:t>
            </a:r>
            <a:r>
              <a:rPr lang="en-US" sz="1400" dirty="0"/>
              <a:t> 3 sectors which received highest number of investments in India</a:t>
            </a:r>
          </a:p>
          <a:p>
            <a:pPr marL="0" indent="0">
              <a:buNone/>
            </a:pPr>
            <a:r>
              <a:rPr lang="en-US" sz="1400" dirty="0"/>
              <a:t>#others:110</a:t>
            </a:r>
          </a:p>
          <a:p>
            <a:pPr marL="0" indent="0">
              <a:buNone/>
            </a:pPr>
            <a:r>
              <a:rPr lang="en-US" sz="1400" dirty="0"/>
              <a:t>#social, finance, analytics, advertising:60</a:t>
            </a:r>
          </a:p>
          <a:p>
            <a:pPr marL="0" indent="0">
              <a:buNone/>
            </a:pPr>
            <a:r>
              <a:rPr lang="en-US" sz="1400" dirty="0"/>
              <a:t>#news, search and messaging:52</a:t>
            </a: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453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Merriweather</vt:lpstr>
      <vt:lpstr>Times New Roman</vt:lpstr>
      <vt:lpstr>Wingdings</vt:lpstr>
      <vt:lpstr>Office Theme</vt:lpstr>
      <vt:lpstr>INVESTMENT ASSIGNMENT  SUBMISSION </vt:lpstr>
      <vt:lpstr> Objective</vt:lpstr>
      <vt:lpstr> Problem solving methodology</vt:lpstr>
      <vt:lpstr> Results</vt:lpstr>
      <vt:lpstr> Results</vt:lpstr>
      <vt:lpstr> Results</vt:lpstr>
      <vt:lpstr>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SURYAKANT PAWALE</cp:lastModifiedBy>
  <cp:revision>32</cp:revision>
  <dcterms:created xsi:type="dcterms:W3CDTF">2016-06-09T08:16:28Z</dcterms:created>
  <dcterms:modified xsi:type="dcterms:W3CDTF">2020-10-26T17:07:09Z</dcterms:modified>
</cp:coreProperties>
</file>