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2" r:id="rId6"/>
    <p:sldId id="259" r:id="rId7"/>
    <p:sldId id="263" r:id="rId8"/>
    <p:sldId id="279" r:id="rId9"/>
    <p:sldId id="265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8C7A095-C094-465A-99D0-FD5A8F3F5C55}"/>
    <pc:docChg chg="modSld">
      <pc:chgData name="" userId="" providerId="" clId="Web-{18C7A095-C094-465A-99D0-FD5A8F3F5C55}" dt="2019-04-09T15:49:24.304" v="9" actId="20577"/>
      <pc:docMkLst>
        <pc:docMk/>
      </pc:docMkLst>
      <pc:sldChg chg="modSp">
        <pc:chgData name="" userId="" providerId="" clId="Web-{18C7A095-C094-465A-99D0-FD5A8F3F5C55}" dt="2019-04-09T15:49:23.710" v="7" actId="20577"/>
        <pc:sldMkLst>
          <pc:docMk/>
          <pc:sldMk cId="2821362677" sldId="256"/>
        </pc:sldMkLst>
        <pc:spChg chg="mod">
          <ac:chgData name="" userId="" providerId="" clId="Web-{18C7A095-C094-465A-99D0-FD5A8F3F5C55}" dt="2019-04-09T15:49:23.710" v="7" actId="20577"/>
          <ac:spMkLst>
            <pc:docMk/>
            <pc:sldMk cId="2821362677" sldId="256"/>
            <ac:spMk id="3" creationId="{1FDF0529-3EC2-42AE-9029-80165D41426C}"/>
          </ac:spMkLst>
        </pc:spChg>
      </pc:sldChg>
      <pc:sldChg chg="modSp">
        <pc:chgData name="" userId="" providerId="" clId="Web-{18C7A095-C094-465A-99D0-FD5A8F3F5C55}" dt="2019-04-09T15:47:56.753" v="5" actId="20577"/>
        <pc:sldMkLst>
          <pc:docMk/>
          <pc:sldMk cId="2261109687" sldId="259"/>
        </pc:sldMkLst>
        <pc:spChg chg="mod">
          <ac:chgData name="" userId="" providerId="" clId="Web-{18C7A095-C094-465A-99D0-FD5A8F3F5C55}" dt="2019-04-09T15:47:56.753" v="5" actId="20577"/>
          <ac:spMkLst>
            <pc:docMk/>
            <pc:sldMk cId="2261109687" sldId="259"/>
            <ac:spMk id="4" creationId="{202D0BCB-DEE9-4649-94EF-AB8990193FE9}"/>
          </ac:spMkLst>
        </pc:spChg>
      </pc:sldChg>
    </pc:docChg>
  </pc:docChgLst>
  <pc:docChgLst>
    <pc:chgData clId="Web-{49600C2A-671F-41BA-A549-16ADC8651159}"/>
    <pc:docChg chg="modSld">
      <pc:chgData name="" userId="" providerId="" clId="Web-{49600C2A-671F-41BA-A549-16ADC8651159}" dt="2019-04-09T19:51:43.871" v="284"/>
      <pc:docMkLst>
        <pc:docMk/>
      </pc:docMkLst>
      <pc:sldChg chg="addSp delSp modSp">
        <pc:chgData name="" userId="" providerId="" clId="Web-{49600C2A-671F-41BA-A549-16ADC8651159}" dt="2019-04-09T19:51:43.871" v="284"/>
        <pc:sldMkLst>
          <pc:docMk/>
          <pc:sldMk cId="2142691786" sldId="272"/>
        </pc:sldMkLst>
        <pc:spChg chg="add del mod">
          <ac:chgData name="" userId="" providerId="" clId="Web-{49600C2A-671F-41BA-A549-16ADC8651159}" dt="2019-04-09T19:48:25.932" v="3"/>
          <ac:spMkLst>
            <pc:docMk/>
            <pc:sldMk cId="2142691786" sldId="272"/>
            <ac:spMk id="2" creationId="{9349CEB1-E692-4457-9C69-92CA750AB6B2}"/>
          </ac:spMkLst>
        </pc:spChg>
        <pc:graphicFrameChg chg="add del">
          <ac:chgData name="" userId="" providerId="" clId="Web-{49600C2A-671F-41BA-A549-16ADC8651159}" dt="2019-04-09T19:48:39.292" v="5"/>
          <ac:graphicFrameMkLst>
            <pc:docMk/>
            <pc:sldMk cId="2142691786" sldId="272"/>
            <ac:graphicFrameMk id="5" creationId="{51D21E28-5F48-4A94-A4FB-73ED8B9D90A7}"/>
          </ac:graphicFrameMkLst>
        </pc:graphicFrameChg>
        <pc:graphicFrameChg chg="add mod modGraphic">
          <ac:chgData name="" userId="" providerId="" clId="Web-{49600C2A-671F-41BA-A549-16ADC8651159}" dt="2019-04-09T19:51:43.871" v="284"/>
          <ac:graphicFrameMkLst>
            <pc:docMk/>
            <pc:sldMk cId="2142691786" sldId="272"/>
            <ac:graphicFrameMk id="7" creationId="{AC5078E2-4E59-47D7-A47D-4C3A7D5E568A}"/>
          </ac:graphicFrameMkLst>
        </pc:graphicFrameChg>
        <pc:picChg chg="del">
          <ac:chgData name="" userId="" providerId="" clId="Web-{49600C2A-671F-41BA-A549-16ADC8651159}" dt="2019-04-09T19:51:20.340" v="279"/>
          <ac:picMkLst>
            <pc:docMk/>
            <pc:sldMk cId="2142691786" sldId="272"/>
            <ac:picMk id="4" creationId="{00000000-0000-0000-0000-000000000000}"/>
          </ac:picMkLst>
        </pc:picChg>
      </pc:sldChg>
    </pc:docChg>
  </pc:docChgLst>
  <pc:docChgLst>
    <pc:chgData clId="Web-{C54389AF-9C95-498A-A61B-5B0F81626B77}"/>
    <pc:docChg chg="modSld sldOrd">
      <pc:chgData name="" userId="" providerId="" clId="Web-{C54389AF-9C95-498A-A61B-5B0F81626B77}" dt="2019-04-09T20:37:50.977" v="43" actId="20577"/>
      <pc:docMkLst>
        <pc:docMk/>
      </pc:docMkLst>
      <pc:sldChg chg="modSp">
        <pc:chgData name="" userId="" providerId="" clId="Web-{C54389AF-9C95-498A-A61B-5B0F81626B77}" dt="2019-04-09T20:37:20.757" v="32" actId="20577"/>
        <pc:sldMkLst>
          <pc:docMk/>
          <pc:sldMk cId="3471456225" sldId="258"/>
        </pc:sldMkLst>
        <pc:spChg chg="mod">
          <ac:chgData name="" userId="" providerId="" clId="Web-{C54389AF-9C95-498A-A61B-5B0F81626B77}" dt="2019-04-09T20:37:20.757" v="32" actId="20577"/>
          <ac:spMkLst>
            <pc:docMk/>
            <pc:sldMk cId="3471456225" sldId="258"/>
            <ac:spMk id="2" creationId="{9F936018-44F7-4C86-AC90-4E8328A41B53}"/>
          </ac:spMkLst>
        </pc:spChg>
      </pc:sldChg>
      <pc:sldChg chg="modSp ord">
        <pc:chgData name="" userId="" providerId="" clId="Web-{C54389AF-9C95-498A-A61B-5B0F81626B77}" dt="2019-04-09T20:37:02.366" v="29"/>
        <pc:sldMkLst>
          <pc:docMk/>
          <pc:sldMk cId="2261109687" sldId="259"/>
        </pc:sldMkLst>
        <pc:spChg chg="mod">
          <ac:chgData name="" userId="" providerId="" clId="Web-{C54389AF-9C95-498A-A61B-5B0F81626B77}" dt="2019-04-09T20:36:26.099" v="27" actId="20577"/>
          <ac:spMkLst>
            <pc:docMk/>
            <pc:sldMk cId="2261109687" sldId="259"/>
            <ac:spMk id="4" creationId="{202D0BCB-DEE9-4649-94EF-AB8990193FE9}"/>
          </ac:spMkLst>
        </pc:spChg>
      </pc:sldChg>
      <pc:sldChg chg="modSp">
        <pc:chgData name="" userId="" providerId="" clId="Web-{C54389AF-9C95-498A-A61B-5B0F81626B77}" dt="2019-04-09T20:37:50.649" v="41" actId="20577"/>
        <pc:sldMkLst>
          <pc:docMk/>
          <pc:sldMk cId="1405378801" sldId="262"/>
        </pc:sldMkLst>
        <pc:spChg chg="mod">
          <ac:chgData name="" userId="" providerId="" clId="Web-{C54389AF-9C95-498A-A61B-5B0F81626B77}" dt="2019-04-09T20:37:50.649" v="41" actId="20577"/>
          <ac:spMkLst>
            <pc:docMk/>
            <pc:sldMk cId="1405378801" sldId="262"/>
            <ac:spMk id="6" creationId="{61AF1ECA-A32C-48AC-8421-4FFAA476D3BF}"/>
          </ac:spMkLst>
        </pc:spChg>
      </pc:sldChg>
    </pc:docChg>
  </pc:docChgLst>
  <pc:docChgLst>
    <pc:chgData clId="Web-{73A2528B-1D94-41D9-A30E-89059EE98DB0}"/>
    <pc:docChg chg="modSld">
      <pc:chgData name="" userId="" providerId="" clId="Web-{73A2528B-1D94-41D9-A30E-89059EE98DB0}" dt="2019-04-07T21:53:12.343" v="137"/>
      <pc:docMkLst>
        <pc:docMk/>
      </pc:docMkLst>
      <pc:sldChg chg="addSp delSp modSp">
        <pc:chgData name="" userId="" providerId="" clId="Web-{73A2528B-1D94-41D9-A30E-89059EE98DB0}" dt="2019-04-07T21:53:12.343" v="137"/>
        <pc:sldMkLst>
          <pc:docMk/>
          <pc:sldMk cId="928893745" sldId="274"/>
        </pc:sldMkLst>
        <pc:spChg chg="mod">
          <ac:chgData name="" userId="" providerId="" clId="Web-{73A2528B-1D94-41D9-A30E-89059EE98DB0}" dt="2019-04-07T21:49:22.710" v="6" actId="20577"/>
          <ac:spMkLst>
            <pc:docMk/>
            <pc:sldMk cId="928893745" sldId="274"/>
            <ac:spMk id="2" creationId="{00000000-0000-0000-0000-000000000000}"/>
          </ac:spMkLst>
        </pc:spChg>
        <pc:spChg chg="add del mod">
          <ac:chgData name="" userId="" providerId="" clId="Web-{73A2528B-1D94-41D9-A30E-89059EE98DB0}" dt="2019-04-07T21:49:47.023" v="12"/>
          <ac:spMkLst>
            <pc:docMk/>
            <pc:sldMk cId="928893745" sldId="274"/>
            <ac:spMk id="3" creationId="{1A7BBE17-B739-4E8A-BE74-8DC48BF26A92}"/>
          </ac:spMkLst>
        </pc:spChg>
        <pc:graphicFrameChg chg="add mod modGraphic">
          <ac:chgData name="" userId="" providerId="" clId="Web-{73A2528B-1D94-41D9-A30E-89059EE98DB0}" dt="2019-04-07T21:53:12.343" v="137"/>
          <ac:graphicFrameMkLst>
            <pc:docMk/>
            <pc:sldMk cId="928893745" sldId="274"/>
            <ac:graphicFrameMk id="5" creationId="{90904B3C-0A02-4107-A4DA-372C9B9472C6}"/>
          </ac:graphicFrameMkLst>
        </pc:graphicFrameChg>
        <pc:picChg chg="add del mod">
          <ac:chgData name="" userId="" providerId="" clId="Web-{73A2528B-1D94-41D9-A30E-89059EE98DB0}" dt="2019-04-07T21:51:58.950" v="126"/>
          <ac:picMkLst>
            <pc:docMk/>
            <pc:sldMk cId="928893745" sldId="274"/>
            <ac:picMk id="4" creationId="{00000000-0000-0000-0000-000000000000}"/>
          </ac:picMkLst>
        </pc:picChg>
      </pc:sldChg>
      <pc:sldChg chg="modSp">
        <pc:chgData name="" userId="" providerId="" clId="Web-{73A2528B-1D94-41D9-A30E-89059EE98DB0}" dt="2019-04-07T21:52:29.451" v="136"/>
        <pc:sldMkLst>
          <pc:docMk/>
          <pc:sldMk cId="1991647908" sldId="276"/>
        </pc:sldMkLst>
        <pc:graphicFrameChg chg="mod modGraphic">
          <ac:chgData name="" userId="" providerId="" clId="Web-{73A2528B-1D94-41D9-A30E-89059EE98DB0}" dt="2019-04-07T21:52:29.451" v="136"/>
          <ac:graphicFrameMkLst>
            <pc:docMk/>
            <pc:sldMk cId="1991647908" sldId="276"/>
            <ac:graphicFrameMk id="4" creationId="{00000000-0000-0000-0000-000000000000}"/>
          </ac:graphicFrameMkLst>
        </pc:graphicFrameChg>
      </pc:sldChg>
    </pc:docChg>
  </pc:docChgLst>
  <pc:docChgLst>
    <pc:chgData clId="Web-{77363CC0-69BC-4AD8-B352-079919EBB504}"/>
    <pc:docChg chg="modSld">
      <pc:chgData name="" userId="" providerId="" clId="Web-{77363CC0-69BC-4AD8-B352-079919EBB504}" dt="2019-04-09T20:52:43.492" v="2" actId="20577"/>
      <pc:docMkLst>
        <pc:docMk/>
      </pc:docMkLst>
      <pc:sldChg chg="modSp">
        <pc:chgData name="" userId="" providerId="" clId="Web-{77363CC0-69BC-4AD8-B352-079919EBB504}" dt="2019-04-09T20:52:42.398" v="0" actId="20577"/>
        <pc:sldMkLst>
          <pc:docMk/>
          <pc:sldMk cId="928893745" sldId="274"/>
        </pc:sldMkLst>
        <pc:spChg chg="mod">
          <ac:chgData name="" userId="" providerId="" clId="Web-{77363CC0-69BC-4AD8-B352-079919EBB504}" dt="2019-04-09T20:52:42.398" v="0" actId="20577"/>
          <ac:spMkLst>
            <pc:docMk/>
            <pc:sldMk cId="928893745" sldId="27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mical/kickstarter-projec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1C3C-73E6-4D40-92D1-C052CC2F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802298"/>
            <a:ext cx="10524765" cy="2541431"/>
          </a:xfrm>
        </p:spPr>
        <p:txBody>
          <a:bodyPr>
            <a:normAutofit/>
          </a:bodyPr>
          <a:lstStyle/>
          <a:p>
            <a:r>
              <a:rPr lang="en-US" sz="4800" dirty="0"/>
              <a:t>Analyzing Indicators of Kickstarter Project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F0529-3EC2-42AE-9029-80165D41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Ryan French, Saurabh Gupta,  Vedika Shenoy</a:t>
            </a:r>
          </a:p>
        </p:txBody>
      </p:sp>
    </p:spTree>
    <p:extLst>
      <p:ext uri="{BB962C8B-B14F-4D97-AF65-F5344CB8AC3E}">
        <p14:creationId xmlns:p14="http://schemas.microsoft.com/office/powerpoint/2010/main" val="282136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59181-7A30-4941-8F3F-E3D5DB6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512839"/>
            <a:ext cx="9364661" cy="47993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7E53F1-90C2-4783-B470-D89FCAF87DEC}"/>
              </a:ext>
            </a:extLst>
          </p:cNvPr>
          <p:cNvSpPr txBox="1"/>
          <p:nvPr/>
        </p:nvSpPr>
        <p:spPr>
          <a:xfrm>
            <a:off x="9713002" y="2786743"/>
            <a:ext cx="2174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Percentage of Successful Projects By Country</a:t>
            </a:r>
          </a:p>
        </p:txBody>
      </p:sp>
    </p:spTree>
    <p:extLst>
      <p:ext uri="{BB962C8B-B14F-4D97-AF65-F5344CB8AC3E}">
        <p14:creationId xmlns:p14="http://schemas.microsoft.com/office/powerpoint/2010/main" val="212764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B56585-F8F2-49B0-B51C-AA746C88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782182"/>
            <a:ext cx="7976450" cy="4643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A0389-8C97-4BFC-BC34-DA9CA0C4B470}"/>
              </a:ext>
            </a:extLst>
          </p:cNvPr>
          <p:cNvSpPr txBox="1"/>
          <p:nvPr/>
        </p:nvSpPr>
        <p:spPr>
          <a:xfrm>
            <a:off x="8734098" y="2786743"/>
            <a:ext cx="3153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Percentage of Successful Projects By Launched Year</a:t>
            </a:r>
          </a:p>
        </p:txBody>
      </p:sp>
    </p:spTree>
    <p:extLst>
      <p:ext uri="{BB962C8B-B14F-4D97-AF65-F5344CB8AC3E}">
        <p14:creationId xmlns:p14="http://schemas.microsoft.com/office/powerpoint/2010/main" val="123245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62CE3-A4A3-4DA7-B19B-518179A35356}"/>
              </a:ext>
            </a:extLst>
          </p:cNvPr>
          <p:cNvSpPr txBox="1"/>
          <p:nvPr/>
        </p:nvSpPr>
        <p:spPr>
          <a:xfrm>
            <a:off x="7304690" y="2191659"/>
            <a:ext cx="3653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Correlation Matrix between funded (and successful) projects and other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9" y="865987"/>
            <a:ext cx="5457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7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5D60-6ED2-486E-A9CF-2762FD6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1579" y="2171700"/>
            <a:ext cx="36347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u="sng" dirty="0"/>
              <a:t>​ASSOCIATION RULE MINING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SUPPORT = 0.01​</a:t>
            </a:r>
          </a:p>
          <a:p>
            <a:pPr fontAlgn="base"/>
            <a:r>
              <a:rPr lang="en-US" dirty="0"/>
              <a:t>CONFIDENCE = 0.7​</a:t>
            </a:r>
          </a:p>
          <a:p>
            <a:pPr fontAlgn="base"/>
            <a:r>
              <a:rPr lang="en-US" dirty="0"/>
              <a:t>RULES GENERATED = 90​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293370"/>
            <a:ext cx="6125903" cy="22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57388"/>
            <a:ext cx="9953625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3475" y="1185863"/>
            <a:ext cx="492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Rules from Association Rule Mining:</a:t>
            </a:r>
          </a:p>
        </p:txBody>
      </p:sp>
    </p:spTree>
    <p:extLst>
      <p:ext uri="{BB962C8B-B14F-4D97-AF65-F5344CB8AC3E}">
        <p14:creationId xmlns:p14="http://schemas.microsoft.com/office/powerpoint/2010/main" val="381537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3475" y="1185863"/>
            <a:ext cx="726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Factors for Success of Kick Starter Projects as determined by Association Rule Mining: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5078E2-4E59-47D7-A47D-4C3A7D5E5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6203"/>
              </p:ext>
            </p:extLst>
          </p:nvPr>
        </p:nvGraphicFramePr>
        <p:xfrm>
          <a:off x="1167580" y="2003322"/>
          <a:ext cx="8168640" cy="32149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4119426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840848155"/>
                    </a:ext>
                  </a:extLst>
                </a:gridCol>
              </a:tblGrid>
              <a:tr h="553064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2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Games, Theater, 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7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Tabletop games, Indie 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– 1000 for Games,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1000 – 3000 for Theater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1970 – 2014 for Indie Rock and Dance,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2015 – 2018 for Theater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US for Theater, Games and Dance,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GB for Theater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4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69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623" y="1944736"/>
            <a:ext cx="3634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Split: 2 to 1 (train to test)​</a:t>
            </a:r>
          </a:p>
          <a:p>
            <a:pPr fontAlgn="base"/>
            <a:r>
              <a:rPr lang="en-US" sz="2400" dirty="0"/>
              <a:t>Accuracy: 78.6%​</a:t>
            </a:r>
          </a:p>
          <a:p>
            <a:pPr fontAlgn="base"/>
            <a:r>
              <a:rPr lang="en-US" sz="2400" dirty="0"/>
              <a:t>Precision:  84.0%​</a:t>
            </a:r>
          </a:p>
          <a:p>
            <a:pPr fontAlgn="base"/>
            <a:r>
              <a:rPr lang="en-US" sz="2400" dirty="0"/>
              <a:t>Recall:  49.6%</a:t>
            </a:r>
          </a:p>
          <a:p>
            <a:pPr fontAlgn="base"/>
            <a:r>
              <a:rPr lang="en-US" sz="2400" dirty="0"/>
              <a:t>​</a:t>
            </a:r>
          </a:p>
          <a:p>
            <a:pPr fontAlgn="base"/>
            <a:r>
              <a:rPr lang="en-US" sz="2400" dirty="0"/>
              <a:t>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1944736"/>
            <a:ext cx="4652168" cy="1484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337DE3-34C5-AC48-BA8A-F37AA8DEF001}"/>
              </a:ext>
            </a:extLst>
          </p:cNvPr>
          <p:cNvSpPr/>
          <p:nvPr/>
        </p:nvSpPr>
        <p:spPr>
          <a:xfrm>
            <a:off x="943623" y="843975"/>
            <a:ext cx="591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u="sng" dirty="0"/>
              <a:t>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98577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704" y="1428750"/>
            <a:ext cx="3634771" cy="36933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/>
            <a:r>
              <a:rPr lang="en-US" u="sng" dirty="0"/>
              <a:t>​NAÏVE BAYES MODEL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Split: 2 to 1 (train to test)​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Independent Variables:​</a:t>
            </a:r>
          </a:p>
          <a:p>
            <a:pPr fontAlgn="base"/>
            <a:r>
              <a:rPr lang="en-US" dirty="0"/>
              <a:t>Category, Main Category, Country, Currency, Goal, Pledged, Backers, </a:t>
            </a:r>
            <a:r>
              <a:rPr lang="en-US" dirty="0" err="1"/>
              <a:t>USDPledged</a:t>
            </a:r>
            <a:r>
              <a:rPr lang="en-US" dirty="0"/>
              <a:t>, Deadline Year, Deadline month, Launched Month​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Accuracy: 85.24%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904B3C-0A02-4107-A4DA-372C9B947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197"/>
              </p:ext>
            </p:extLst>
          </p:nvPr>
        </p:nvGraphicFramePr>
        <p:xfrm>
          <a:off x="5693433" y="1840301"/>
          <a:ext cx="5534736" cy="2197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4912">
                  <a:extLst>
                    <a:ext uri="{9D8B030D-6E8A-4147-A177-3AD203B41FA5}">
                      <a16:colId xmlns:a16="http://schemas.microsoft.com/office/drawing/2014/main" val="4215349508"/>
                    </a:ext>
                  </a:extLst>
                </a:gridCol>
                <a:gridCol w="1844912">
                  <a:extLst>
                    <a:ext uri="{9D8B030D-6E8A-4147-A177-3AD203B41FA5}">
                      <a16:colId xmlns:a16="http://schemas.microsoft.com/office/drawing/2014/main" val="3177803691"/>
                    </a:ext>
                  </a:extLst>
                </a:gridCol>
                <a:gridCol w="1844912">
                  <a:extLst>
                    <a:ext uri="{9D8B030D-6E8A-4147-A177-3AD203B41FA5}">
                      <a16:colId xmlns:a16="http://schemas.microsoft.com/office/drawing/2014/main" val="1452817731"/>
                    </a:ext>
                  </a:extLst>
                </a:gridCol>
              </a:tblGrid>
              <a:tr h="7324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56824"/>
                  </a:ext>
                </a:extLst>
              </a:tr>
              <a:tr h="732464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47555"/>
                  </a:ext>
                </a:extLst>
              </a:tr>
              <a:tr h="732464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9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9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623" y="1978420"/>
            <a:ext cx="3634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Initial Random </a:t>
            </a:r>
          </a:p>
          <a:p>
            <a:pPr fontAlgn="base"/>
            <a:r>
              <a:rPr lang="en-US" sz="2400" dirty="0"/>
              <a:t>Forest: </a:t>
            </a:r>
          </a:p>
          <a:p>
            <a:pPr fontAlgn="base"/>
            <a:r>
              <a:rPr lang="en-US" sz="2400" dirty="0"/>
              <a:t>1000 trees​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Results​</a:t>
            </a:r>
          </a:p>
          <a:p>
            <a:pPr fontAlgn="base"/>
            <a:r>
              <a:rPr lang="en-US" sz="2400" dirty="0"/>
              <a:t>Accuracy: 93.4%​</a:t>
            </a:r>
          </a:p>
          <a:p>
            <a:pPr fontAlgn="base"/>
            <a:r>
              <a:rPr lang="en-US" sz="2400" dirty="0"/>
              <a:t>Precision: 90.7%​</a:t>
            </a:r>
          </a:p>
          <a:p>
            <a:pPr fontAlgn="base"/>
            <a:r>
              <a:rPr lang="en-US" sz="2400" dirty="0"/>
              <a:t>Recall: 90.8%</a:t>
            </a:r>
          </a:p>
          <a:p>
            <a:pPr fontAlgn="base"/>
            <a:r>
              <a:rPr lang="en-US" sz="2400" dirty="0"/>
              <a:t>​</a:t>
            </a:r>
          </a:p>
          <a:p>
            <a:pPr fontAlgn="base"/>
            <a:r>
              <a:rPr lang="en-US" sz="2400" dirty="0"/>
              <a:t>​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6" y="1428750"/>
            <a:ext cx="5362575" cy="3362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648" y="1979077"/>
            <a:ext cx="28765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Refined Random Forest:​</a:t>
            </a:r>
          </a:p>
          <a:p>
            <a:pPr fontAlgn="base"/>
            <a:r>
              <a:rPr lang="en-US" sz="2400" dirty="0"/>
              <a:t>1000 trees​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Results​</a:t>
            </a:r>
          </a:p>
          <a:p>
            <a:pPr fontAlgn="base"/>
            <a:r>
              <a:rPr lang="en-US" sz="2400" dirty="0"/>
              <a:t>Accuracy: 96.1%​</a:t>
            </a:r>
          </a:p>
          <a:p>
            <a:pPr fontAlgn="base"/>
            <a:r>
              <a:rPr lang="en-US" sz="2400" dirty="0"/>
              <a:t>Precision: 94.4%​</a:t>
            </a:r>
          </a:p>
          <a:p>
            <a:pPr fontAlgn="base"/>
            <a:r>
              <a:rPr lang="en-US" sz="2400" dirty="0"/>
              <a:t>Recall: 94.7%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FFA62-0D65-CD44-BF61-1C28B8B4E3C8}"/>
              </a:ext>
            </a:extLst>
          </p:cNvPr>
          <p:cNvSpPr/>
          <p:nvPr/>
        </p:nvSpPr>
        <p:spPr>
          <a:xfrm>
            <a:off x="943623" y="843975"/>
            <a:ext cx="5016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u="sng" dirty="0"/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1111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5D60-6ED2-486E-A9CF-2762FD6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MODELS’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11762493" y="3329512"/>
            <a:ext cx="40109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37330"/>
              </p:ext>
            </p:extLst>
          </p:nvPr>
        </p:nvGraphicFramePr>
        <p:xfrm>
          <a:off x="2201087" y="2273165"/>
          <a:ext cx="7242716" cy="25236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1358">
                  <a:extLst>
                    <a:ext uri="{9D8B030D-6E8A-4147-A177-3AD203B41FA5}">
                      <a16:colId xmlns:a16="http://schemas.microsoft.com/office/drawing/2014/main" val="296815812"/>
                    </a:ext>
                  </a:extLst>
                </a:gridCol>
                <a:gridCol w="3621358">
                  <a:extLst>
                    <a:ext uri="{9D8B030D-6E8A-4147-A177-3AD203B41FA5}">
                      <a16:colId xmlns:a16="http://schemas.microsoft.com/office/drawing/2014/main" val="2191947459"/>
                    </a:ext>
                  </a:extLst>
                </a:gridCol>
              </a:tblGrid>
              <a:tr h="62441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6915"/>
                  </a:ext>
                </a:extLst>
              </a:tr>
              <a:tr h="63309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46432"/>
                  </a:ext>
                </a:extLst>
              </a:tr>
              <a:tr h="633090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  <a:r>
                        <a:rPr lang="en-US" baseline="0" dirty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15089"/>
                  </a:ext>
                </a:extLst>
              </a:tr>
              <a:tr h="63309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2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57A5-E57A-45BE-A42D-B6F4701C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kickstarter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25E48-117B-4A70-B04E-7203A2164936}"/>
              </a:ext>
            </a:extLst>
          </p:cNvPr>
          <p:cNvSpPr txBox="1"/>
          <p:nvPr/>
        </p:nvSpPr>
        <p:spPr>
          <a:xfrm>
            <a:off x="1451579" y="2226365"/>
            <a:ext cx="942845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Kickstarter is an American public-benefit corporation based in Brooklyn, NY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Launched on April 28, 2009 by Perry Chen, Yancey Strickler, and Charles Adler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maintains a global crowdsourcing platform focused on creativity and merchandising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Motive is to “help bring creative projects to life”</a:t>
            </a:r>
          </a:p>
        </p:txBody>
      </p:sp>
    </p:spTree>
    <p:extLst>
      <p:ext uri="{BB962C8B-B14F-4D97-AF65-F5344CB8AC3E}">
        <p14:creationId xmlns:p14="http://schemas.microsoft.com/office/powerpoint/2010/main" val="65371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5D60-6ED2-486E-A9CF-2762FD6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11762493" y="3329512"/>
            <a:ext cx="40109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1579" y="2083016"/>
            <a:ext cx="9603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1) SVM model taking a lot of time to processing and keeps on crashing​</a:t>
            </a:r>
          </a:p>
          <a:p>
            <a:pPr fontAlgn="base"/>
            <a:r>
              <a:rPr lang="en-US" sz="3200" dirty="0"/>
              <a:t>​</a:t>
            </a:r>
          </a:p>
          <a:p>
            <a:pPr fontAlgn="base"/>
            <a:r>
              <a:rPr lang="en-US" sz="3200" dirty="0"/>
              <a:t>2) Overfitting of data in Naïve Bayes – solved by disregarding launched and deadline days, state columns ​</a:t>
            </a:r>
          </a:p>
          <a:p>
            <a:pPr fontAlgn="base"/>
            <a:r>
              <a:rPr lang="en-US" sz="32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7259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5D60-6ED2-486E-A9CF-2762FD6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11762493" y="3329512"/>
            <a:ext cx="40109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1579" y="2083016"/>
            <a:ext cx="96032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Setting goals between </a:t>
            </a:r>
            <a:r>
              <a:rPr lang="en-US" sz="2400" b="1" dirty="0"/>
              <a:t>$1000 to $3000 </a:t>
            </a:r>
            <a:r>
              <a:rPr lang="en-US" sz="2400" dirty="0"/>
              <a:t>for </a:t>
            </a:r>
            <a:r>
              <a:rPr lang="en-US" sz="2400" b="1" dirty="0"/>
              <a:t>Theater</a:t>
            </a:r>
            <a:r>
              <a:rPr lang="en-US" sz="2400" dirty="0"/>
              <a:t> will contribute to project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Launching projects in the categories </a:t>
            </a:r>
            <a:r>
              <a:rPr lang="en-US" sz="2400" b="1" dirty="0"/>
              <a:t>Dance, Games </a:t>
            </a:r>
            <a:r>
              <a:rPr lang="en-US" sz="2400" dirty="0"/>
              <a:t>and</a:t>
            </a:r>
            <a:r>
              <a:rPr lang="en-US" sz="2400" b="1" dirty="0"/>
              <a:t> Theatre </a:t>
            </a:r>
            <a:r>
              <a:rPr lang="en-US" sz="2400" dirty="0"/>
              <a:t>tends to result in higher success rates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In </a:t>
            </a:r>
            <a:r>
              <a:rPr lang="en-US" sz="2400" b="1" dirty="0"/>
              <a:t>Gaming</a:t>
            </a:r>
            <a:r>
              <a:rPr lang="en-US" sz="2400" dirty="0"/>
              <a:t> category, launching projects related to </a:t>
            </a:r>
            <a:r>
              <a:rPr lang="en-US" sz="2400" b="1" dirty="0"/>
              <a:t>Tabletop Games </a:t>
            </a:r>
            <a:r>
              <a:rPr lang="en-US" sz="2400" dirty="0"/>
              <a:t>will lead to higher chances of project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Setting a goal of </a:t>
            </a:r>
            <a:r>
              <a:rPr lang="en-US" sz="2400" b="1" dirty="0"/>
              <a:t>$500 to $1000 </a:t>
            </a:r>
            <a:r>
              <a:rPr lang="en-US" sz="2400" dirty="0"/>
              <a:t>for </a:t>
            </a:r>
            <a:r>
              <a:rPr lang="en-US" sz="2400" b="1" dirty="0"/>
              <a:t>Games</a:t>
            </a:r>
            <a:r>
              <a:rPr lang="en-US" sz="2400" dirty="0"/>
              <a:t> will contribute to project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Launching projects of </a:t>
            </a:r>
            <a:r>
              <a:rPr lang="en-US" sz="2400" b="1" dirty="0"/>
              <a:t>Theatre</a:t>
            </a:r>
            <a:r>
              <a:rPr lang="en-US" sz="2400" dirty="0"/>
              <a:t> category will be successful in </a:t>
            </a:r>
            <a:r>
              <a:rPr lang="en-US" sz="2400" b="1" dirty="0"/>
              <a:t>US</a:t>
            </a:r>
            <a:r>
              <a:rPr lang="en-US" sz="2400" dirty="0"/>
              <a:t> as well as </a:t>
            </a:r>
            <a:r>
              <a:rPr lang="en-US" sz="2400" b="1" dirty="0"/>
              <a:t>GB</a:t>
            </a:r>
            <a:r>
              <a:rPr lang="en-US" sz="2400" dirty="0"/>
              <a:t> especially when launched between </a:t>
            </a:r>
            <a:r>
              <a:rPr lang="en-US" sz="2400" b="1" dirty="0"/>
              <a:t>May to August</a:t>
            </a:r>
            <a:endParaRPr lang="en-US" sz="2400" dirty="0"/>
          </a:p>
          <a:p>
            <a:pPr fontAlgn="base"/>
            <a:r>
              <a:rPr lang="en-US" sz="2400" dirty="0"/>
              <a:t>​</a:t>
            </a:r>
          </a:p>
          <a:p>
            <a:pPr fontAlgn="base"/>
            <a:r>
              <a:rPr lang="en-US" sz="24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5565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1A7AD-6BE7-45D6-8325-2A2100C66BF7}"/>
              </a:ext>
            </a:extLst>
          </p:cNvPr>
          <p:cNvSpPr/>
          <p:nvPr/>
        </p:nvSpPr>
        <p:spPr>
          <a:xfrm>
            <a:off x="4472226" y="2967335"/>
            <a:ext cx="3247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11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57A5-E57A-45BE-A42D-B6F4701C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25E48-117B-4A70-B04E-7203A2164936}"/>
              </a:ext>
            </a:extLst>
          </p:cNvPr>
          <p:cNvSpPr txBox="1"/>
          <p:nvPr/>
        </p:nvSpPr>
        <p:spPr>
          <a:xfrm>
            <a:off x="1451579" y="2226365"/>
            <a:ext cx="9428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What factors are important to a successful Kickstarter campaign?</a:t>
            </a:r>
          </a:p>
        </p:txBody>
      </p:sp>
    </p:spTree>
    <p:extLst>
      <p:ext uri="{BB962C8B-B14F-4D97-AF65-F5344CB8AC3E}">
        <p14:creationId xmlns:p14="http://schemas.microsoft.com/office/powerpoint/2010/main" val="258628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6018-44F7-4C86-AC90-4E8328A4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6A7FD-DD52-44D6-932E-30FA43C73A5C}"/>
              </a:ext>
            </a:extLst>
          </p:cNvPr>
          <p:cNvSpPr txBox="1"/>
          <p:nvPr/>
        </p:nvSpPr>
        <p:spPr>
          <a:xfrm>
            <a:off x="1550504" y="2160104"/>
            <a:ext cx="9504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Discover associations between various factors (such as, starting goal) and funding of projects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Build classifiers predicting the success of new projects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Determine which projects are frequently funded	</a:t>
            </a:r>
          </a:p>
        </p:txBody>
      </p:sp>
    </p:spTree>
    <p:extLst>
      <p:ext uri="{BB962C8B-B14F-4D97-AF65-F5344CB8AC3E}">
        <p14:creationId xmlns:p14="http://schemas.microsoft.com/office/powerpoint/2010/main" val="347145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A566-8B64-495A-B4B0-01D0EA12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429D0-1B9A-400A-B7D4-2627790A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400" y="2741333"/>
            <a:ext cx="5082621" cy="3048001"/>
          </a:xfrm>
        </p:spPr>
        <p:txBody>
          <a:bodyPr>
            <a:normAutofit fontScale="92500" lnSpcReduction="20000"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ID – Internal Kickstarter ID (string)	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Name – Name of the project (string)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Category – sub-category of project (string)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Main Category – Primary category (string)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Currency – Currency used to support the project (string)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Deadline – Deadline date for crowd funding (date)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F1ECA-A32C-48AC-8421-4FFAA476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7700" y="2658716"/>
            <a:ext cx="7048500" cy="36449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Goal – Fundraising Goal (float)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Launched – Date of project’s launch (date)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Pledged – Amount pledged by supporters (float)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State – Current condition of the project (string)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Backers – Numbers of backers (integer)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Country – Country of origin (string)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USD pledged – Amount of money pledged (float)</a:t>
            </a:r>
          </a:p>
          <a:p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DF250-19D6-5547-9175-EC872688FC3F}"/>
              </a:ext>
            </a:extLst>
          </p:cNvPr>
          <p:cNvSpPr/>
          <p:nvPr/>
        </p:nvSpPr>
        <p:spPr>
          <a:xfrm>
            <a:off x="1447191" y="1941114"/>
            <a:ext cx="91787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</a:rPr>
              <a:t>Data Source: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https://www.kaggle.com/kemical/kickstarter-projects</a:t>
            </a:r>
            <a:endParaRPr lang="en-US" dirty="0">
              <a:solidFill>
                <a:srgbClr val="0070C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Variables:</a:t>
            </a:r>
          </a:p>
        </p:txBody>
      </p:sp>
    </p:spTree>
    <p:extLst>
      <p:ext uri="{BB962C8B-B14F-4D97-AF65-F5344CB8AC3E}">
        <p14:creationId xmlns:p14="http://schemas.microsoft.com/office/powerpoint/2010/main" val="140537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B90-CCC6-4822-8FB1-4C703B3C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0BCB-DEE9-4649-94EF-AB8990193FE9}"/>
              </a:ext>
            </a:extLst>
          </p:cNvPr>
          <p:cNvSpPr txBox="1"/>
          <p:nvPr/>
        </p:nvSpPr>
        <p:spPr>
          <a:xfrm>
            <a:off x="1451579" y="2173357"/>
            <a:ext cx="9603275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The following steps were performed in order to fulfill our goal: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 cleaning and preparing data for analysis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Association rules formation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Logistic Regression, Naïve Bayes and Random Forest modeling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261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B90-CCC6-4822-8FB1-4C703B3C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0BCB-DEE9-4649-94EF-AB8990193FE9}"/>
              </a:ext>
            </a:extLst>
          </p:cNvPr>
          <p:cNvSpPr txBox="1"/>
          <p:nvPr/>
        </p:nvSpPr>
        <p:spPr>
          <a:xfrm>
            <a:off x="1451579" y="2173357"/>
            <a:ext cx="96032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Removed empty columns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Dropped rows with invalid main category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Dropped rows with invalid currency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Removed projects with a state of ‘undefined’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Update invalid ‘country’ or ‘name’ values to ‘none’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Convert invalid dates to '1990-01-01 01:00:00’</a:t>
            </a:r>
          </a:p>
        </p:txBody>
      </p:sp>
    </p:spTree>
    <p:extLst>
      <p:ext uri="{BB962C8B-B14F-4D97-AF65-F5344CB8AC3E}">
        <p14:creationId xmlns:p14="http://schemas.microsoft.com/office/powerpoint/2010/main" val="319304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B90-CCC6-4822-8FB1-4C703B3C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0BCB-DEE9-4649-94EF-AB8990193FE9}"/>
              </a:ext>
            </a:extLst>
          </p:cNvPr>
          <p:cNvSpPr txBox="1"/>
          <p:nvPr/>
        </p:nvSpPr>
        <p:spPr>
          <a:xfrm>
            <a:off x="1451579" y="2173357"/>
            <a:ext cx="96032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Split datetime columns into year and month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Dropped old datetime columns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Removed entries with strings in 'backers’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Removed entries with strings in ‘</a:t>
            </a:r>
            <a:r>
              <a:rPr lang="en-US" sz="2800" dirty="0" err="1"/>
              <a:t>usd</a:t>
            </a:r>
            <a:r>
              <a:rPr lang="en-US" sz="2800" dirty="0"/>
              <a:t> pledged’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Engineered dummy variable to indicate project success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After the data cleaning, we were left with 374373 rows (of 378648 rows originally), 98.8% of the initial dataset </a:t>
            </a:r>
            <a:endParaRPr lang="en-US" sz="28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51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5D60-6ED2-486E-A9CF-2762FD6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descriptive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A5327-29E7-40FB-AED6-D3A363ED084B}"/>
              </a:ext>
            </a:extLst>
          </p:cNvPr>
          <p:cNvSpPr txBox="1"/>
          <p:nvPr/>
        </p:nvSpPr>
        <p:spPr>
          <a:xfrm>
            <a:off x="8519886" y="2786743"/>
            <a:ext cx="3367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Percentage of Successful Projects By Main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D0261-DD19-42DD-9A6C-B26DDB44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4" y="1840801"/>
            <a:ext cx="7781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977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470</TotalTime>
  <Words>466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Analyzing Indicators of Kickstarter Project success</vt:lpstr>
      <vt:lpstr>Introduction to kickstarter</vt:lpstr>
      <vt:lpstr>PROBLEM</vt:lpstr>
      <vt:lpstr>EXPECTED Outcomes</vt:lpstr>
      <vt:lpstr>DATA DESCRIPTION</vt:lpstr>
      <vt:lpstr>Evaluation Method</vt:lpstr>
      <vt:lpstr>Handling missing values</vt:lpstr>
      <vt:lpstr>Handling missing values Continued</vt:lpstr>
      <vt:lpstr>Initial descriptive analysis</vt:lpstr>
      <vt:lpstr>PowerPoint Presentation</vt:lpstr>
      <vt:lpstr>PowerPoint Presentation</vt:lpstr>
      <vt:lpstr>PowerPoint Presentation</vt:lpstr>
      <vt:lpstr>TECHNICAL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MODELS’ COMPARISON</vt:lpstr>
      <vt:lpstr>CHALLENGES ENCOUNTERED</vt:lpstr>
      <vt:lpstr>BUSINESS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Indicators of Kickstarter Project success</dc:title>
  <dc:creator>Saurabh Gupta</dc:creator>
  <cp:lastModifiedBy>Ryan Hopkins French</cp:lastModifiedBy>
  <cp:revision>101</cp:revision>
  <dcterms:created xsi:type="dcterms:W3CDTF">2019-03-04T16:47:49Z</dcterms:created>
  <dcterms:modified xsi:type="dcterms:W3CDTF">2019-04-09T20:53:19Z</dcterms:modified>
</cp:coreProperties>
</file>