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7" r:id="rId15"/>
    <p:sldId id="270" r:id="rId16"/>
    <p:sldId id="271" r:id="rId17"/>
    <p:sldId id="278" r:id="rId18"/>
    <p:sldId id="279" r:id="rId19"/>
    <p:sldId id="280" r:id="rId20"/>
    <p:sldId id="281" r:id="rId21"/>
    <p:sldId id="272" r:id="rId22"/>
    <p:sldId id="273" r:id="rId23"/>
    <p:sldId id="274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7700A3-5528-40F2-82AC-7B479AF37EA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5F4BF87-EC2B-4BF3-8B34-76C1104DB824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aseline="0"/>
            <a:t>To create a well organized database for Healthcare Portal.</a:t>
          </a:r>
          <a:endParaRPr lang="en-US"/>
        </a:p>
      </dgm:t>
    </dgm:pt>
    <dgm:pt modelId="{873374CB-5FD9-4809-AEEF-0B8C437F80B9}" type="parTrans" cxnId="{2333B50E-36D6-430F-A33C-51D699404ABF}">
      <dgm:prSet/>
      <dgm:spPr/>
      <dgm:t>
        <a:bodyPr/>
        <a:lstStyle/>
        <a:p>
          <a:endParaRPr lang="en-US"/>
        </a:p>
      </dgm:t>
    </dgm:pt>
    <dgm:pt modelId="{093C748D-2E20-4730-9E3E-E99B72D92783}" type="sibTrans" cxnId="{2333B50E-36D6-430F-A33C-51D699404ABF}">
      <dgm:prSet/>
      <dgm:spPr/>
      <dgm:t>
        <a:bodyPr/>
        <a:lstStyle/>
        <a:p>
          <a:endParaRPr lang="en-US"/>
        </a:p>
      </dgm:t>
    </dgm:pt>
    <dgm:pt modelId="{5C821623-ECA7-4830-BCC0-DFACF008B29F}">
      <dgm:prSet/>
      <dgm:spPr/>
      <dgm:t>
        <a:bodyPr/>
        <a:lstStyle/>
        <a:p>
          <a:r>
            <a:rPr lang="en-US" baseline="0" dirty="0"/>
            <a:t>To create a common interface for all the users of the portal such as Patients, Doctors and Receptionists.</a:t>
          </a:r>
          <a:endParaRPr lang="en-US" dirty="0"/>
        </a:p>
      </dgm:t>
    </dgm:pt>
    <dgm:pt modelId="{67554558-42A1-4C5F-A81A-1932A6708210}" type="parTrans" cxnId="{0E2D60F4-DAD2-45C2-A5B7-C4C091B31F3E}">
      <dgm:prSet/>
      <dgm:spPr/>
      <dgm:t>
        <a:bodyPr/>
        <a:lstStyle/>
        <a:p>
          <a:endParaRPr lang="en-US"/>
        </a:p>
      </dgm:t>
    </dgm:pt>
    <dgm:pt modelId="{A181973D-A235-4BD4-B89A-EB5137DBE3BC}" type="sibTrans" cxnId="{0E2D60F4-DAD2-45C2-A5B7-C4C091B31F3E}">
      <dgm:prSet/>
      <dgm:spPr/>
      <dgm:t>
        <a:bodyPr/>
        <a:lstStyle/>
        <a:p>
          <a:endParaRPr lang="en-US"/>
        </a:p>
      </dgm:t>
    </dgm:pt>
    <dgm:pt modelId="{F88E72DD-9FD9-4E00-BDE4-2008BF364FE2}">
      <dgm:prSet/>
      <dgm:spPr/>
      <dgm:t>
        <a:bodyPr/>
        <a:lstStyle/>
        <a:p>
          <a:r>
            <a:rPr lang="en-US" baseline="0"/>
            <a:t>To ensure automation by offering features such as online appointment booking, medical diagnosis by doctors and subsequent bill generation.</a:t>
          </a:r>
          <a:endParaRPr lang="en-US"/>
        </a:p>
      </dgm:t>
    </dgm:pt>
    <dgm:pt modelId="{8FB7C713-6156-4556-8C19-65162CEBB0E8}" type="parTrans" cxnId="{7F8C362F-697C-4A7A-802C-DD5B05D9F26B}">
      <dgm:prSet/>
      <dgm:spPr/>
      <dgm:t>
        <a:bodyPr/>
        <a:lstStyle/>
        <a:p>
          <a:endParaRPr lang="en-US"/>
        </a:p>
      </dgm:t>
    </dgm:pt>
    <dgm:pt modelId="{6D410E1A-B276-459A-979F-F26EB35918A1}" type="sibTrans" cxnId="{7F8C362F-697C-4A7A-802C-DD5B05D9F26B}">
      <dgm:prSet/>
      <dgm:spPr/>
      <dgm:t>
        <a:bodyPr/>
        <a:lstStyle/>
        <a:p>
          <a:endParaRPr lang="en-US"/>
        </a:p>
      </dgm:t>
    </dgm:pt>
    <dgm:pt modelId="{3EC67E83-0742-4FF6-B565-D1FB655FA7E3}" type="pres">
      <dgm:prSet presAssocID="{1A7700A3-5528-40F2-82AC-7B479AF37EA5}" presName="linear" presStyleCnt="0">
        <dgm:presLayoutVars>
          <dgm:animLvl val="lvl"/>
          <dgm:resizeHandles val="exact"/>
        </dgm:presLayoutVars>
      </dgm:prSet>
      <dgm:spPr/>
    </dgm:pt>
    <dgm:pt modelId="{AC1323F4-BC0A-4323-ADD2-CCBDD543103C}" type="pres">
      <dgm:prSet presAssocID="{F5F4BF87-EC2B-4BF3-8B34-76C1104DB82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F6FCC23-05D8-4D2F-8A4B-A31B491C8DAD}" type="pres">
      <dgm:prSet presAssocID="{093C748D-2E20-4730-9E3E-E99B72D92783}" presName="spacer" presStyleCnt="0"/>
      <dgm:spPr/>
    </dgm:pt>
    <dgm:pt modelId="{2D63A0CA-7613-4B50-9A84-03B8A31F507C}" type="pres">
      <dgm:prSet presAssocID="{5C821623-ECA7-4830-BCC0-DFACF008B29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8EACFE-1C31-4853-BA77-A13DF37600D3}" type="pres">
      <dgm:prSet presAssocID="{A181973D-A235-4BD4-B89A-EB5137DBE3BC}" presName="spacer" presStyleCnt="0"/>
      <dgm:spPr/>
    </dgm:pt>
    <dgm:pt modelId="{E48CBBF2-DB40-44BA-927E-5E4BFDFE7EDE}" type="pres">
      <dgm:prSet presAssocID="{F88E72DD-9FD9-4E00-BDE4-2008BF364FE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0DAF204-FFD9-417F-B187-7888008EDF96}" type="presOf" srcId="{F88E72DD-9FD9-4E00-BDE4-2008BF364FE2}" destId="{E48CBBF2-DB40-44BA-927E-5E4BFDFE7EDE}" srcOrd="0" destOrd="0" presId="urn:microsoft.com/office/officeart/2005/8/layout/vList2"/>
    <dgm:cxn modelId="{2333B50E-36D6-430F-A33C-51D699404ABF}" srcId="{1A7700A3-5528-40F2-82AC-7B479AF37EA5}" destId="{F5F4BF87-EC2B-4BF3-8B34-76C1104DB824}" srcOrd="0" destOrd="0" parTransId="{873374CB-5FD9-4809-AEEF-0B8C437F80B9}" sibTransId="{093C748D-2E20-4730-9E3E-E99B72D92783}"/>
    <dgm:cxn modelId="{7F8C362F-697C-4A7A-802C-DD5B05D9F26B}" srcId="{1A7700A3-5528-40F2-82AC-7B479AF37EA5}" destId="{F88E72DD-9FD9-4E00-BDE4-2008BF364FE2}" srcOrd="2" destOrd="0" parTransId="{8FB7C713-6156-4556-8C19-65162CEBB0E8}" sibTransId="{6D410E1A-B276-459A-979F-F26EB35918A1}"/>
    <dgm:cxn modelId="{0D63CC4C-10C1-4918-B769-463D369AF8D6}" type="presOf" srcId="{5C821623-ECA7-4830-BCC0-DFACF008B29F}" destId="{2D63A0CA-7613-4B50-9A84-03B8A31F507C}" srcOrd="0" destOrd="0" presId="urn:microsoft.com/office/officeart/2005/8/layout/vList2"/>
    <dgm:cxn modelId="{3CBCD59C-DA08-4CC8-A267-C6D8BC0348D3}" type="presOf" srcId="{1A7700A3-5528-40F2-82AC-7B479AF37EA5}" destId="{3EC67E83-0742-4FF6-B565-D1FB655FA7E3}" srcOrd="0" destOrd="0" presId="urn:microsoft.com/office/officeart/2005/8/layout/vList2"/>
    <dgm:cxn modelId="{19DFABCB-C4DD-48F9-9140-8C04F3CA72F1}" type="presOf" srcId="{F5F4BF87-EC2B-4BF3-8B34-76C1104DB824}" destId="{AC1323F4-BC0A-4323-ADD2-CCBDD543103C}" srcOrd="0" destOrd="0" presId="urn:microsoft.com/office/officeart/2005/8/layout/vList2"/>
    <dgm:cxn modelId="{0E2D60F4-DAD2-45C2-A5B7-C4C091B31F3E}" srcId="{1A7700A3-5528-40F2-82AC-7B479AF37EA5}" destId="{5C821623-ECA7-4830-BCC0-DFACF008B29F}" srcOrd="1" destOrd="0" parTransId="{67554558-42A1-4C5F-A81A-1932A6708210}" sibTransId="{A181973D-A235-4BD4-B89A-EB5137DBE3BC}"/>
    <dgm:cxn modelId="{2065565A-725A-46B2-A9E6-1B0C983D6853}" type="presParOf" srcId="{3EC67E83-0742-4FF6-B565-D1FB655FA7E3}" destId="{AC1323F4-BC0A-4323-ADD2-CCBDD543103C}" srcOrd="0" destOrd="0" presId="urn:microsoft.com/office/officeart/2005/8/layout/vList2"/>
    <dgm:cxn modelId="{FDB6B68A-5CCA-4CEE-B9CA-3E84A31F97A7}" type="presParOf" srcId="{3EC67E83-0742-4FF6-B565-D1FB655FA7E3}" destId="{FF6FCC23-05D8-4D2F-8A4B-A31B491C8DAD}" srcOrd="1" destOrd="0" presId="urn:microsoft.com/office/officeart/2005/8/layout/vList2"/>
    <dgm:cxn modelId="{33616E21-A1AB-403B-81B0-9CD218E00FA9}" type="presParOf" srcId="{3EC67E83-0742-4FF6-B565-D1FB655FA7E3}" destId="{2D63A0CA-7613-4B50-9A84-03B8A31F507C}" srcOrd="2" destOrd="0" presId="urn:microsoft.com/office/officeart/2005/8/layout/vList2"/>
    <dgm:cxn modelId="{8BCA6698-AA94-40B3-97AC-5237F9A915CC}" type="presParOf" srcId="{3EC67E83-0742-4FF6-B565-D1FB655FA7E3}" destId="{128EACFE-1C31-4853-BA77-A13DF37600D3}" srcOrd="3" destOrd="0" presId="urn:microsoft.com/office/officeart/2005/8/layout/vList2"/>
    <dgm:cxn modelId="{6CB58E89-6F11-4A39-8A8D-AA85B1066B95}" type="presParOf" srcId="{3EC67E83-0742-4FF6-B565-D1FB655FA7E3}" destId="{E48CBBF2-DB40-44BA-927E-5E4BFDFE7ED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323F4-BC0A-4323-ADD2-CCBDD543103C}">
      <dsp:nvSpPr>
        <dsp:cNvPr id="0" name=""/>
        <dsp:cNvSpPr/>
      </dsp:nvSpPr>
      <dsp:spPr>
        <a:xfrm>
          <a:off x="0" y="83185"/>
          <a:ext cx="6506304" cy="1753903"/>
        </a:xfrm>
        <a:prstGeom prst="roundRect">
          <a:avLst/>
        </a:prstGeom>
        <a:solidFill>
          <a:schemeClr val="accent4"/>
        </a:solidFill>
        <a:ln w="34925" cap="flat" cmpd="sng" algn="in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To create a well organized database for Healthcare Portal.</a:t>
          </a:r>
          <a:endParaRPr lang="en-US" sz="2600" kern="1200"/>
        </a:p>
      </dsp:txBody>
      <dsp:txXfrm>
        <a:off x="85618" y="168803"/>
        <a:ext cx="6335068" cy="1582667"/>
      </dsp:txXfrm>
    </dsp:sp>
    <dsp:sp modelId="{2D63A0CA-7613-4B50-9A84-03B8A31F507C}">
      <dsp:nvSpPr>
        <dsp:cNvPr id="0" name=""/>
        <dsp:cNvSpPr/>
      </dsp:nvSpPr>
      <dsp:spPr>
        <a:xfrm>
          <a:off x="0" y="1911968"/>
          <a:ext cx="6506304" cy="1753903"/>
        </a:xfrm>
        <a:prstGeom prst="roundRect">
          <a:avLst/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To create a common interface for all the users of the portal such as Patients, Doctors and Receptionists.</a:t>
          </a:r>
          <a:endParaRPr lang="en-US" sz="2600" kern="1200" dirty="0"/>
        </a:p>
      </dsp:txBody>
      <dsp:txXfrm>
        <a:off x="85618" y="1997586"/>
        <a:ext cx="6335068" cy="1582667"/>
      </dsp:txXfrm>
    </dsp:sp>
    <dsp:sp modelId="{E48CBBF2-DB40-44BA-927E-5E4BFDFE7EDE}">
      <dsp:nvSpPr>
        <dsp:cNvPr id="0" name=""/>
        <dsp:cNvSpPr/>
      </dsp:nvSpPr>
      <dsp:spPr>
        <a:xfrm>
          <a:off x="0" y="3740751"/>
          <a:ext cx="6506304" cy="1753903"/>
        </a:xfrm>
        <a:prstGeom prst="round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To ensure automation by offering features such as online appointment booking, medical diagnosis by doctors and subsequent bill generation.</a:t>
          </a:r>
          <a:endParaRPr lang="en-US" sz="2600" kern="1200"/>
        </a:p>
      </dsp:txBody>
      <dsp:txXfrm>
        <a:off x="85618" y="3826369"/>
        <a:ext cx="6335068" cy="1582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24653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5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9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51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05349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3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39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42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0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772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129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84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94DA3-E2EA-4E22-BB39-052911C24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1885" y="634028"/>
            <a:ext cx="4798243" cy="3732835"/>
          </a:xfrm>
        </p:spPr>
        <p:txBody>
          <a:bodyPr>
            <a:normAutofit/>
          </a:bodyPr>
          <a:lstStyle/>
          <a:p>
            <a:r>
              <a:rPr lang="en-US" sz="6100"/>
              <a:t>HEALTHCARE PORTAL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A7601-021E-4A0E-B679-3B046358D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9654" y="4436462"/>
            <a:ext cx="5090474" cy="1794656"/>
          </a:xfrm>
        </p:spPr>
        <p:txBody>
          <a:bodyPr>
            <a:normAutofit/>
          </a:bodyPr>
          <a:lstStyle/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en-US" dirty="0"/>
              <a:t>Sudhanshu Kulkarni, Vedika Shenoy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Heartbeat">
            <a:extLst>
              <a:ext uri="{FF2B5EF4-FFF2-40B4-BE49-F238E27FC236}">
                <a16:creationId xmlns:a16="http://schemas.microsoft.com/office/drawing/2014/main" id="{F3C06243-259D-41D2-876B-C101292AE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403" y="1425173"/>
            <a:ext cx="4207669" cy="42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4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51DEE-B377-4A8E-A469-3B612284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en-US" dirty="0"/>
              <a:t>MAJOR DATA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FFFC1-722C-4E76-B740-DBAD9B6EB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9" y="2141152"/>
            <a:ext cx="4010296" cy="3472543"/>
          </a:xfrm>
        </p:spPr>
        <p:txBody>
          <a:bodyPr>
            <a:norm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How many bills are being generated by a patient?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D9166-CF0B-4881-8648-453E131DC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6" y="3950345"/>
            <a:ext cx="4937945" cy="24072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755456-2D38-4C83-A823-1019F1566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845" y="950153"/>
            <a:ext cx="5384074" cy="21670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A16F01-ECB8-4D27-864A-FD0BAC122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459" y="3950344"/>
            <a:ext cx="5328460" cy="24072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819C7C-B00D-4A13-991E-283F449ED455}"/>
              </a:ext>
            </a:extLst>
          </p:cNvPr>
          <p:cNvSpPr txBox="1"/>
          <p:nvPr/>
        </p:nvSpPr>
        <p:spPr>
          <a:xfrm>
            <a:off x="176256" y="3429000"/>
            <a:ext cx="2988297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Query: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B88D8-8CCC-4C21-9922-23E32A4B618F}"/>
              </a:ext>
            </a:extLst>
          </p:cNvPr>
          <p:cNvSpPr txBox="1"/>
          <p:nvPr/>
        </p:nvSpPr>
        <p:spPr>
          <a:xfrm>
            <a:off x="6167845" y="462846"/>
            <a:ext cx="2988297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Appointment Database: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95C990-B734-488A-9302-D862FD62155F}"/>
              </a:ext>
            </a:extLst>
          </p:cNvPr>
          <p:cNvSpPr txBox="1"/>
          <p:nvPr/>
        </p:nvSpPr>
        <p:spPr>
          <a:xfrm>
            <a:off x="6167844" y="3429933"/>
            <a:ext cx="2988297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Bill Details Database:</a:t>
            </a:r>
          </a:p>
        </p:txBody>
      </p:sp>
    </p:spTree>
    <p:extLst>
      <p:ext uri="{BB962C8B-B14F-4D97-AF65-F5344CB8AC3E}">
        <p14:creationId xmlns:p14="http://schemas.microsoft.com/office/powerpoint/2010/main" val="2290292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E10A-A8D0-42ED-993B-F114469C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8D3F93-2372-45E3-9ACE-997AA6B08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1581150"/>
            <a:ext cx="67437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59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E10A-A8D0-42ED-993B-F114469C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/>
              <a:t>PATIENT FORM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DCB490-1AA6-4706-95D6-34E32C91D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500"/>
          <a:stretch/>
        </p:blipFill>
        <p:spPr>
          <a:xfrm>
            <a:off x="1753250" y="1633491"/>
            <a:ext cx="8525702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26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E10A-A8D0-42ED-993B-F114469C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DOCTOR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CC8673-AE31-433E-AEFC-A71FE3950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819" y="1352550"/>
            <a:ext cx="8622362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80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E10A-A8D0-42ED-993B-F114469C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SUMMARY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FE596B-F7B1-4931-949A-281338A63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176" y="1343025"/>
            <a:ext cx="6185647" cy="541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03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E10A-A8D0-42ED-993B-F114469C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RECEPTIONIST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77BEC-9CC2-4754-9B89-A19691656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466457"/>
            <a:ext cx="9053513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53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E10A-A8D0-42ED-993B-F114469C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GENERATION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717DF-C58F-490D-BA0D-FC852292E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25" y="1428750"/>
            <a:ext cx="28765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86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6A41B-2C27-4B72-B953-32C35F68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96525" cy="1485900"/>
          </a:xfrm>
        </p:spPr>
        <p:txBody>
          <a:bodyPr/>
          <a:lstStyle/>
          <a:p>
            <a:r>
              <a:rPr lang="en-US" dirty="0"/>
              <a:t>MOST FREQUENT MEDICAL EXAM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45948E-B56A-4F89-B4C7-395E8DC4C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066" y="1428750"/>
            <a:ext cx="843933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3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9095-3E74-4CB3-B7B8-CA70A345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APPOINTMENTS PER DAY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328520-D258-4B52-BC21-307C32425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631" y="1314450"/>
            <a:ext cx="7820938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49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D121-EA5E-4E9B-AB9B-870E5DD84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71717" cy="1485900"/>
          </a:xfrm>
        </p:spPr>
        <p:txBody>
          <a:bodyPr/>
          <a:lstStyle/>
          <a:p>
            <a:r>
              <a:rPr lang="en-US" dirty="0"/>
              <a:t>BILLS GENERATED PER PATIENT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B7B33B-36BE-4063-9FDD-103D9778E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266949"/>
            <a:ext cx="97726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0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C86F3-7390-42BA-A74C-5E595D91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PROJECT 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718357-E1AD-4762-B0F8-58DE2C748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749701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2991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1519-53AF-4357-9F4C-CAD60E1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INCOME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4F555-4C68-4D31-9559-4A9438851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4" y="1323974"/>
            <a:ext cx="8411879" cy="53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21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E10A-A8D0-42ED-993B-F114469C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TRIGGER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D2395D-448B-40D1-8F64-8BE015949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603"/>
          <a:stretch/>
        </p:blipFill>
        <p:spPr>
          <a:xfrm>
            <a:off x="2432115" y="2171700"/>
            <a:ext cx="7927943" cy="4238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C029AC-B26C-4406-B23D-21AE41C701F5}"/>
              </a:ext>
            </a:extLst>
          </p:cNvPr>
          <p:cNvSpPr txBox="1"/>
          <p:nvPr/>
        </p:nvSpPr>
        <p:spPr>
          <a:xfrm>
            <a:off x="1508289" y="1545996"/>
            <a:ext cx="946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Insert Trigger for Patient appointment upon Bill Generation </a:t>
            </a:r>
          </a:p>
        </p:txBody>
      </p:sp>
    </p:spTree>
    <p:extLst>
      <p:ext uri="{BB962C8B-B14F-4D97-AF65-F5344CB8AC3E}">
        <p14:creationId xmlns:p14="http://schemas.microsoft.com/office/powerpoint/2010/main" val="2022866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E10A-A8D0-42ED-993B-F114469C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TRIGGER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029AC-B26C-4406-B23D-21AE41C701F5}"/>
              </a:ext>
            </a:extLst>
          </p:cNvPr>
          <p:cNvSpPr txBox="1"/>
          <p:nvPr/>
        </p:nvSpPr>
        <p:spPr>
          <a:xfrm>
            <a:off x="1508289" y="1545996"/>
            <a:ext cx="946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Insert Trigger for Doctor Availability upon Bill Generation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35CC73-C748-4194-8E89-3F1612A85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81" y="1915328"/>
            <a:ext cx="72485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77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E10A-A8D0-42ED-993B-F114469C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TRIGGER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029AC-B26C-4406-B23D-21AE41C701F5}"/>
              </a:ext>
            </a:extLst>
          </p:cNvPr>
          <p:cNvSpPr txBox="1"/>
          <p:nvPr/>
        </p:nvSpPr>
        <p:spPr>
          <a:xfrm>
            <a:off x="1508289" y="1545996"/>
            <a:ext cx="946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Insert Trigger for Doctor Availability upon Appointment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829998-0B4E-492F-AA65-47C2F14D8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709" y="2093096"/>
            <a:ext cx="73723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2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13E10A-A8D0-42ED-993B-F114469C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b="1" cap="all"/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0F01C-E52C-43A1-9632-53B2F5560A36}"/>
              </a:ext>
            </a:extLst>
          </p:cNvPr>
          <p:cNvSpPr txBox="1"/>
          <p:nvPr/>
        </p:nvSpPr>
        <p:spPr>
          <a:xfrm>
            <a:off x="2679906" y="3956279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112000"/>
              </a:lnSpc>
              <a:spcAft>
                <a:spcPts val="600"/>
              </a:spcAft>
            </a:pPr>
            <a:r>
              <a:rPr lang="en-US" sz="2300">
                <a:solidFill>
                  <a:schemeClr val="tx2"/>
                </a:solidFill>
              </a:rPr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2781885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62FAA-D905-4211-91C3-FE0FF5EE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BUSINESS RULES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DA731-54C3-41E1-B0FA-CC7B673F2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4936" y="113123"/>
            <a:ext cx="6435784" cy="6608188"/>
          </a:xfrm>
        </p:spPr>
        <p:txBody>
          <a:bodyPr anchor="ctr">
            <a:normAutofit/>
          </a:bodyPr>
          <a:lstStyle/>
          <a:p>
            <a:pPr lvl="0"/>
            <a:r>
              <a:rPr lang="en-US" sz="1600" dirty="0"/>
              <a:t>A patient must book an appointment before entering the healthcare center and it can only be done using the healthcare portal.</a:t>
            </a:r>
          </a:p>
          <a:p>
            <a:pPr lvl="0"/>
            <a:r>
              <a:rPr lang="en-US" sz="1600" dirty="0"/>
              <a:t>Doctors cannot cancel an appointment once they are assigned to it.</a:t>
            </a:r>
          </a:p>
          <a:p>
            <a:pPr lvl="0"/>
            <a:r>
              <a:rPr lang="en-US" sz="1600" dirty="0"/>
              <a:t>Doctors can access all the patient data whenever they need it.</a:t>
            </a:r>
          </a:p>
          <a:p>
            <a:pPr lvl="0"/>
            <a:r>
              <a:rPr lang="en-US" sz="1600" dirty="0"/>
              <a:t>A patient can undergo one medical exam only once in a day.</a:t>
            </a:r>
          </a:p>
          <a:p>
            <a:pPr lvl="0"/>
            <a:r>
              <a:rPr lang="en-US" sz="1600" dirty="0"/>
              <a:t>Patient must show up 15 minutes before the appointment.</a:t>
            </a:r>
          </a:p>
          <a:p>
            <a:pPr lvl="0"/>
            <a:r>
              <a:rPr lang="en-US" sz="1600" dirty="0"/>
              <a:t>A doctor can attend multiple appointments, but one appointment must be attended by only one doctor.</a:t>
            </a:r>
          </a:p>
          <a:p>
            <a:pPr lvl="0"/>
            <a:r>
              <a:rPr lang="en-US" sz="1600" dirty="0"/>
              <a:t>A patient can book only one doctor for one appointment.</a:t>
            </a:r>
          </a:p>
          <a:p>
            <a:pPr marL="0" indent="0"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346322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62FAA-D905-4211-91C3-FE0FF5EE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54467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2"/>
                </a:solidFill>
              </a:rPr>
              <a:t>BUSINESS RULES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DA731-54C3-41E1-B0FA-CC7B673F2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8320" y="791570"/>
            <a:ext cx="6309360" cy="5262390"/>
          </a:xfrm>
        </p:spPr>
        <p:txBody>
          <a:bodyPr anchor="ctr">
            <a:normAutofit/>
          </a:bodyPr>
          <a:lstStyle/>
          <a:p>
            <a:pPr algn="just"/>
            <a:r>
              <a:rPr lang="en-US" sz="1600" dirty="0"/>
              <a:t>A user of the healthcare portal must either be a patient, doctor or a receptionist.</a:t>
            </a:r>
          </a:p>
          <a:p>
            <a:pPr lvl="0" algn="just"/>
            <a:r>
              <a:rPr lang="en-US" sz="1600" dirty="0"/>
              <a:t>One appointment can have only one bill.</a:t>
            </a:r>
          </a:p>
          <a:p>
            <a:pPr lvl="0" algn="just"/>
            <a:r>
              <a:rPr lang="en-US" sz="1600" dirty="0"/>
              <a:t>One appointment can consist of more than one diagnosis, but one diagnosis is pertained to one appointment.</a:t>
            </a:r>
          </a:p>
          <a:p>
            <a:pPr algn="just"/>
            <a:r>
              <a:rPr lang="en-US" sz="1600" dirty="0"/>
              <a:t>Only one type of insurance is provided to patients who opt for it.</a:t>
            </a:r>
          </a:p>
          <a:p>
            <a:pPr lvl="0" algn="just"/>
            <a:r>
              <a:rPr lang="en-US" sz="1600" dirty="0"/>
              <a:t>One Diagnosis (entity name) can be determined by one medical exam, but one type of medical exam can make one or more Diagnosis.</a:t>
            </a:r>
          </a:p>
          <a:p>
            <a:pPr lvl="0" algn="just"/>
            <a:r>
              <a:rPr lang="en-US" sz="1600" dirty="0"/>
              <a:t>One bill can consist of one or more Diagnosis (entity name), but one Diagnosis will be written in one bill.</a:t>
            </a:r>
          </a:p>
          <a:p>
            <a:pPr lvl="0" algn="just"/>
            <a:r>
              <a:rPr lang="en-US" sz="1600" dirty="0"/>
              <a:t>One bill can consist of one or more medical exams and one type of medical exam can be included in many bills.</a:t>
            </a:r>
          </a:p>
          <a:p>
            <a:pPr lvl="0" algn="just"/>
            <a:r>
              <a:rPr lang="en-US" sz="1600" dirty="0"/>
              <a:t>Insurance is provided by only one company to all the patients.</a:t>
            </a:r>
          </a:p>
          <a:p>
            <a:pPr marL="0" indent="0" algn="just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1775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62FAA-D905-4211-91C3-FE0FF5EE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450393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2"/>
                </a:solidFill>
              </a:rPr>
              <a:t>ENTITY RELATIONSHIP DIAGRAM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764984-1074-4382-9D48-EE8F58486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532" y="73245"/>
            <a:ext cx="4813584" cy="671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2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1DEE-B377-4A8E-A469-3B612284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DATA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FFFC1-722C-4E76-B740-DBAD9B6EB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428" y="1560866"/>
            <a:ext cx="10907760" cy="3294576"/>
          </a:xfrm>
        </p:spPr>
        <p:txBody>
          <a:bodyPr/>
          <a:lstStyle/>
          <a:p>
            <a:r>
              <a:rPr lang="en-US" dirty="0"/>
              <a:t>How many medical examinations are being conducted at the healthcare organization?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DC76D-3697-47AD-A06C-CF9B91F97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31" y="3466388"/>
            <a:ext cx="5126772" cy="24913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365653-0961-4796-B030-7F05B2BF7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466388"/>
            <a:ext cx="5554744" cy="1969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61E418-B4DA-44D2-B7F9-BB5B87302532}"/>
              </a:ext>
            </a:extLst>
          </p:cNvPr>
          <p:cNvSpPr txBox="1"/>
          <p:nvPr/>
        </p:nvSpPr>
        <p:spPr>
          <a:xfrm>
            <a:off x="845713" y="2831082"/>
            <a:ext cx="2988297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FFEF1A-7CF5-4CA0-B8B1-AE7E12CB5189}"/>
              </a:ext>
            </a:extLst>
          </p:cNvPr>
          <p:cNvSpPr txBox="1"/>
          <p:nvPr/>
        </p:nvSpPr>
        <p:spPr>
          <a:xfrm>
            <a:off x="6172200" y="2831082"/>
            <a:ext cx="2988297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Query:</a:t>
            </a:r>
          </a:p>
        </p:txBody>
      </p:sp>
    </p:spTree>
    <p:extLst>
      <p:ext uri="{BB962C8B-B14F-4D97-AF65-F5344CB8AC3E}">
        <p14:creationId xmlns:p14="http://schemas.microsoft.com/office/powerpoint/2010/main" val="331520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1DEE-B377-4A8E-A469-3B612284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DATA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FFFC1-722C-4E76-B740-DBAD9B6EB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428" y="1560866"/>
            <a:ext cx="9603275" cy="3294576"/>
          </a:xfrm>
        </p:spPr>
        <p:txBody>
          <a:bodyPr/>
          <a:lstStyle/>
          <a:p>
            <a:pPr lvl="0"/>
            <a:r>
              <a:rPr lang="en-US" dirty="0"/>
              <a:t>Which type of medical examination is being carried out most frequently?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A9A5D-5682-4C5E-964D-98DD762A8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817" y="2677998"/>
            <a:ext cx="5699608" cy="3959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E3E6A4-9757-4354-851A-27399492D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17" y="2677998"/>
            <a:ext cx="5144403" cy="38739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2273A9-8D0D-432C-A530-AF5822121A3C}"/>
              </a:ext>
            </a:extLst>
          </p:cNvPr>
          <p:cNvSpPr txBox="1"/>
          <p:nvPr/>
        </p:nvSpPr>
        <p:spPr>
          <a:xfrm>
            <a:off x="844317" y="2236313"/>
            <a:ext cx="2988297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9E892B-F0D6-4D90-93C6-02FE4C065D09}"/>
              </a:ext>
            </a:extLst>
          </p:cNvPr>
          <p:cNvSpPr txBox="1"/>
          <p:nvPr/>
        </p:nvSpPr>
        <p:spPr>
          <a:xfrm>
            <a:off x="6312817" y="2171700"/>
            <a:ext cx="2988297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Query:</a:t>
            </a:r>
          </a:p>
        </p:txBody>
      </p:sp>
    </p:spTree>
    <p:extLst>
      <p:ext uri="{BB962C8B-B14F-4D97-AF65-F5344CB8AC3E}">
        <p14:creationId xmlns:p14="http://schemas.microsoft.com/office/powerpoint/2010/main" val="223754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1DEE-B377-4A8E-A469-3B612284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DATA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FFFC1-722C-4E76-B740-DBAD9B6EB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428" y="1560866"/>
            <a:ext cx="9603275" cy="3294576"/>
          </a:xfrm>
        </p:spPr>
        <p:txBody>
          <a:bodyPr/>
          <a:lstStyle/>
          <a:p>
            <a:pPr lvl="0"/>
            <a:r>
              <a:rPr lang="en-US" dirty="0"/>
              <a:t>How much is the income of the healthcare organization?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877AB9-F35F-4CD3-B315-5BA081689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31" y="3208155"/>
            <a:ext cx="6379298" cy="28675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24D157-6F4E-4691-A5BC-C187B6E5C672}"/>
              </a:ext>
            </a:extLst>
          </p:cNvPr>
          <p:cNvSpPr/>
          <p:nvPr/>
        </p:nvSpPr>
        <p:spPr>
          <a:xfrm>
            <a:off x="6502400" y="5049519"/>
            <a:ext cx="598229" cy="102616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E23533-7948-46E7-843B-251EFF2CD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834" y="3194272"/>
            <a:ext cx="4476086" cy="14920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0C9257-D079-4A64-B85F-4F25087ACB52}"/>
              </a:ext>
            </a:extLst>
          </p:cNvPr>
          <p:cNvSpPr txBox="1"/>
          <p:nvPr/>
        </p:nvSpPr>
        <p:spPr>
          <a:xfrm>
            <a:off x="807047" y="2593283"/>
            <a:ext cx="2988297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E4B676-1BEB-4C29-816D-21203BA469B9}"/>
              </a:ext>
            </a:extLst>
          </p:cNvPr>
          <p:cNvSpPr txBox="1"/>
          <p:nvPr/>
        </p:nvSpPr>
        <p:spPr>
          <a:xfrm>
            <a:off x="7329834" y="2593283"/>
            <a:ext cx="2988297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Query:</a:t>
            </a:r>
          </a:p>
        </p:txBody>
      </p:sp>
    </p:spTree>
    <p:extLst>
      <p:ext uri="{BB962C8B-B14F-4D97-AF65-F5344CB8AC3E}">
        <p14:creationId xmlns:p14="http://schemas.microsoft.com/office/powerpoint/2010/main" val="3967603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1DEE-B377-4A8E-A469-3B612284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DATA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FFFC1-722C-4E76-B740-DBAD9B6EB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721" y="1391725"/>
            <a:ext cx="9603275" cy="3294576"/>
          </a:xfrm>
        </p:spPr>
        <p:txBody>
          <a:bodyPr/>
          <a:lstStyle/>
          <a:p>
            <a:pPr lvl="0"/>
            <a:r>
              <a:rPr lang="en-US" dirty="0"/>
              <a:t>What is the maximum number of patients that can be admitted in the healthcare organization?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21C11E-2FE3-4815-A10A-418789B71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51130"/>
            <a:ext cx="4271787" cy="4184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32A1E6-19A6-448F-9591-2B890B390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358" y="2551130"/>
            <a:ext cx="5783202" cy="1606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BA3E74-A9B5-41FE-91D8-69562B48ACBB}"/>
              </a:ext>
            </a:extLst>
          </p:cNvPr>
          <p:cNvSpPr txBox="1"/>
          <p:nvPr/>
        </p:nvSpPr>
        <p:spPr>
          <a:xfrm>
            <a:off x="1243927" y="2171700"/>
            <a:ext cx="2988297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644B3-F27F-4D68-9986-7345FFF75B0B}"/>
              </a:ext>
            </a:extLst>
          </p:cNvPr>
          <p:cNvSpPr txBox="1"/>
          <p:nvPr/>
        </p:nvSpPr>
        <p:spPr>
          <a:xfrm>
            <a:off x="5721117" y="2152075"/>
            <a:ext cx="2988297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Query:</a:t>
            </a:r>
          </a:p>
        </p:txBody>
      </p:sp>
    </p:spTree>
    <p:extLst>
      <p:ext uri="{BB962C8B-B14F-4D97-AF65-F5344CB8AC3E}">
        <p14:creationId xmlns:p14="http://schemas.microsoft.com/office/powerpoint/2010/main" val="61780295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331</TotalTime>
  <Words>473</Words>
  <Application>Microsoft Office PowerPoint</Application>
  <PresentationFormat>Widescreen</PresentationFormat>
  <Paragraphs>63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Franklin Gothic Book</vt:lpstr>
      <vt:lpstr>Crop</vt:lpstr>
      <vt:lpstr>HEALTHCARE PORTAL</vt:lpstr>
      <vt:lpstr>PROJECT GOALS</vt:lpstr>
      <vt:lpstr>BUSINESS RULES</vt:lpstr>
      <vt:lpstr>BUSINESS RULES</vt:lpstr>
      <vt:lpstr>ENTITY RELATIONSHIP DIAGRAM</vt:lpstr>
      <vt:lpstr>MAJOR DATA QUESTIONS</vt:lpstr>
      <vt:lpstr>MAJOR DATA QUESTIONS</vt:lpstr>
      <vt:lpstr>MAJOR DATA QUESTIONS</vt:lpstr>
      <vt:lpstr>MAJOR DATA QUESTIONS</vt:lpstr>
      <vt:lpstr>MAJOR DATA QUESTIONS</vt:lpstr>
      <vt:lpstr>LOGIN FORM</vt:lpstr>
      <vt:lpstr>PATIENT FORM</vt:lpstr>
      <vt:lpstr>DOCTOR FORM</vt:lpstr>
      <vt:lpstr>PATIENT SUMMARY FORM</vt:lpstr>
      <vt:lpstr>RECEPTIONIST FORM</vt:lpstr>
      <vt:lpstr>REPORT GENERATION FORM</vt:lpstr>
      <vt:lpstr>MOST FREQUENT MEDICAL EXAM REPORT</vt:lpstr>
      <vt:lpstr>APPOINTMENTS PER DAY REPORT</vt:lpstr>
      <vt:lpstr>BILLS GENERATED PER PATIENT REPORT</vt:lpstr>
      <vt:lpstr>TOTAL INCOME REPORT</vt:lpstr>
      <vt:lpstr>TRIGGER</vt:lpstr>
      <vt:lpstr>TRIGGER</vt:lpstr>
      <vt:lpstr>TRIGGER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PORTAL</dc:title>
  <dc:creator>Vedika Ganesh Shenoy</dc:creator>
  <cp:lastModifiedBy>Vedika Ganesh Shenoy</cp:lastModifiedBy>
  <cp:revision>70</cp:revision>
  <dcterms:created xsi:type="dcterms:W3CDTF">2019-04-23T20:21:24Z</dcterms:created>
  <dcterms:modified xsi:type="dcterms:W3CDTF">2019-04-25T18:51:26Z</dcterms:modified>
</cp:coreProperties>
</file>