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1111"/>
    <a:srgbClr val="6C0000"/>
    <a:srgbClr val="9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7" d="100"/>
          <a:sy n="27" d="100"/>
        </p:scale>
        <p:origin x="109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C8BB64-B243-4984-B65F-82D43601A20D}"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56970-0C9C-4A95-87D8-AE67FF4A3CE0}" type="slidenum">
              <a:rPr lang="en-US" smtClean="0"/>
              <a:t>‹#›</a:t>
            </a:fld>
            <a:endParaRPr lang="en-US"/>
          </a:p>
        </p:txBody>
      </p:sp>
    </p:spTree>
    <p:extLst>
      <p:ext uri="{BB962C8B-B14F-4D97-AF65-F5344CB8AC3E}">
        <p14:creationId xmlns:p14="http://schemas.microsoft.com/office/powerpoint/2010/main" val="303952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8BB64-B243-4984-B65F-82D43601A20D}"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56970-0C9C-4A95-87D8-AE67FF4A3CE0}" type="slidenum">
              <a:rPr lang="en-US" smtClean="0"/>
              <a:t>‹#›</a:t>
            </a:fld>
            <a:endParaRPr lang="en-US"/>
          </a:p>
        </p:txBody>
      </p:sp>
    </p:spTree>
    <p:extLst>
      <p:ext uri="{BB962C8B-B14F-4D97-AF65-F5344CB8AC3E}">
        <p14:creationId xmlns:p14="http://schemas.microsoft.com/office/powerpoint/2010/main" val="138745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8BB64-B243-4984-B65F-82D43601A20D}"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56970-0C9C-4A95-87D8-AE67FF4A3CE0}" type="slidenum">
              <a:rPr lang="en-US" smtClean="0"/>
              <a:t>‹#›</a:t>
            </a:fld>
            <a:endParaRPr lang="en-US"/>
          </a:p>
        </p:txBody>
      </p:sp>
    </p:spTree>
    <p:extLst>
      <p:ext uri="{BB962C8B-B14F-4D97-AF65-F5344CB8AC3E}">
        <p14:creationId xmlns:p14="http://schemas.microsoft.com/office/powerpoint/2010/main" val="358578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8BB64-B243-4984-B65F-82D43601A20D}"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56970-0C9C-4A95-87D8-AE67FF4A3CE0}" type="slidenum">
              <a:rPr lang="en-US" smtClean="0"/>
              <a:t>‹#›</a:t>
            </a:fld>
            <a:endParaRPr lang="en-US"/>
          </a:p>
        </p:txBody>
      </p:sp>
    </p:spTree>
    <p:extLst>
      <p:ext uri="{BB962C8B-B14F-4D97-AF65-F5344CB8AC3E}">
        <p14:creationId xmlns:p14="http://schemas.microsoft.com/office/powerpoint/2010/main" val="320478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8BB64-B243-4984-B65F-82D43601A20D}"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56970-0C9C-4A95-87D8-AE67FF4A3CE0}" type="slidenum">
              <a:rPr lang="en-US" smtClean="0"/>
              <a:t>‹#›</a:t>
            </a:fld>
            <a:endParaRPr lang="en-US"/>
          </a:p>
        </p:txBody>
      </p:sp>
    </p:spTree>
    <p:extLst>
      <p:ext uri="{BB962C8B-B14F-4D97-AF65-F5344CB8AC3E}">
        <p14:creationId xmlns:p14="http://schemas.microsoft.com/office/powerpoint/2010/main" val="8890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C8BB64-B243-4984-B65F-82D43601A20D}"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56970-0C9C-4A95-87D8-AE67FF4A3CE0}" type="slidenum">
              <a:rPr lang="en-US" smtClean="0"/>
              <a:t>‹#›</a:t>
            </a:fld>
            <a:endParaRPr lang="en-US"/>
          </a:p>
        </p:txBody>
      </p:sp>
    </p:spTree>
    <p:extLst>
      <p:ext uri="{BB962C8B-B14F-4D97-AF65-F5344CB8AC3E}">
        <p14:creationId xmlns:p14="http://schemas.microsoft.com/office/powerpoint/2010/main" val="206057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C8BB64-B243-4984-B65F-82D43601A20D}" type="datetimeFigureOut">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C56970-0C9C-4A95-87D8-AE67FF4A3CE0}" type="slidenum">
              <a:rPr lang="en-US" smtClean="0"/>
              <a:t>‹#›</a:t>
            </a:fld>
            <a:endParaRPr lang="en-US"/>
          </a:p>
        </p:txBody>
      </p:sp>
    </p:spTree>
    <p:extLst>
      <p:ext uri="{BB962C8B-B14F-4D97-AF65-F5344CB8AC3E}">
        <p14:creationId xmlns:p14="http://schemas.microsoft.com/office/powerpoint/2010/main" val="239295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C8BB64-B243-4984-B65F-82D43601A20D}" type="datetimeFigureOut">
              <a:rPr lang="en-US" smtClean="0"/>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C56970-0C9C-4A95-87D8-AE67FF4A3CE0}" type="slidenum">
              <a:rPr lang="en-US" smtClean="0"/>
              <a:t>‹#›</a:t>
            </a:fld>
            <a:endParaRPr lang="en-US"/>
          </a:p>
        </p:txBody>
      </p:sp>
    </p:spTree>
    <p:extLst>
      <p:ext uri="{BB962C8B-B14F-4D97-AF65-F5344CB8AC3E}">
        <p14:creationId xmlns:p14="http://schemas.microsoft.com/office/powerpoint/2010/main" val="424736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8BB64-B243-4984-B65F-82D43601A20D}" type="datetimeFigureOut">
              <a:rPr lang="en-US" smtClean="0"/>
              <a:t>4/17/2020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C56970-0C9C-4A95-87D8-AE67FF4A3CE0}" type="slidenum">
              <a:rPr lang="en-US" smtClean="0"/>
              <a:t>‹#›</a:t>
            </a:fld>
            <a:endParaRPr lang="en-US"/>
          </a:p>
        </p:txBody>
      </p:sp>
    </p:spTree>
    <p:extLst>
      <p:ext uri="{BB962C8B-B14F-4D97-AF65-F5344CB8AC3E}">
        <p14:creationId xmlns:p14="http://schemas.microsoft.com/office/powerpoint/2010/main" val="1429187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30C8BB64-B243-4984-B65F-82D43601A20D}"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56970-0C9C-4A95-87D8-AE67FF4A3CE0}" type="slidenum">
              <a:rPr lang="en-US" smtClean="0"/>
              <a:t>‹#›</a:t>
            </a:fld>
            <a:endParaRPr lang="en-US"/>
          </a:p>
        </p:txBody>
      </p:sp>
    </p:spTree>
    <p:extLst>
      <p:ext uri="{BB962C8B-B14F-4D97-AF65-F5344CB8AC3E}">
        <p14:creationId xmlns:p14="http://schemas.microsoft.com/office/powerpoint/2010/main" val="410320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30C8BB64-B243-4984-B65F-82D43601A20D}"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56970-0C9C-4A95-87D8-AE67FF4A3CE0}" type="slidenum">
              <a:rPr lang="en-US" smtClean="0"/>
              <a:t>‹#›</a:t>
            </a:fld>
            <a:endParaRPr lang="en-US"/>
          </a:p>
        </p:txBody>
      </p:sp>
    </p:spTree>
    <p:extLst>
      <p:ext uri="{BB962C8B-B14F-4D97-AF65-F5344CB8AC3E}">
        <p14:creationId xmlns:p14="http://schemas.microsoft.com/office/powerpoint/2010/main" val="233764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30C8BB64-B243-4984-B65F-82D43601A20D}" type="datetimeFigureOut">
              <a:rPr lang="en-US" smtClean="0"/>
              <a:t>4/17/2020</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9FC56970-0C9C-4A95-87D8-AE67FF4A3CE0}" type="slidenum">
              <a:rPr lang="en-US" smtClean="0"/>
              <a:t>‹#›</a:t>
            </a:fld>
            <a:endParaRPr lang="en-US"/>
          </a:p>
        </p:txBody>
      </p:sp>
    </p:spTree>
    <p:extLst>
      <p:ext uri="{BB962C8B-B14F-4D97-AF65-F5344CB8AC3E}">
        <p14:creationId xmlns:p14="http://schemas.microsoft.com/office/powerpoint/2010/main" val="4063921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38FEB2-1E77-4558-8D92-11BD4F13D597}"/>
              </a:ext>
            </a:extLst>
          </p:cNvPr>
          <p:cNvSpPr/>
          <p:nvPr/>
        </p:nvSpPr>
        <p:spPr>
          <a:xfrm>
            <a:off x="-1" y="-98549"/>
            <a:ext cx="32918400" cy="2514600"/>
          </a:xfrm>
          <a:prstGeom prst="rect">
            <a:avLst/>
          </a:prstGeom>
          <a:solidFill>
            <a:srgbClr val="960000"/>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890D1B3-BC8E-474F-BF19-9B278C9F69C5}"/>
              </a:ext>
            </a:extLst>
          </p:cNvPr>
          <p:cNvSpPr>
            <a:spLocks noGrp="1"/>
          </p:cNvSpPr>
          <p:nvPr>
            <p:ph type="ctrTitle"/>
          </p:nvPr>
        </p:nvSpPr>
        <p:spPr>
          <a:xfrm>
            <a:off x="2468879" y="201488"/>
            <a:ext cx="27980640" cy="1914525"/>
          </a:xfrm>
        </p:spPr>
        <p:txBody>
          <a:bodyPr>
            <a:normAutofit/>
          </a:bodyPr>
          <a:lstStyle/>
          <a:p>
            <a:r>
              <a:rPr lang="en-US" sz="6000" dirty="0">
                <a:solidFill>
                  <a:schemeClr val="bg1"/>
                </a:solidFill>
                <a:latin typeface="Arial Black" panose="020B0A04020102020204" pitchFamily="34" charset="0"/>
              </a:rPr>
              <a:t>SBA LOAN DATA ANALYSIS</a:t>
            </a:r>
            <a:br>
              <a:rPr lang="en-US" sz="6000" dirty="0">
                <a:solidFill>
                  <a:schemeClr val="bg1"/>
                </a:solidFill>
                <a:latin typeface="Arial Black" panose="020B0A04020102020204" pitchFamily="34" charset="0"/>
              </a:rPr>
            </a:br>
            <a:r>
              <a:rPr lang="en-US" sz="6000" dirty="0">
                <a:solidFill>
                  <a:schemeClr val="bg1"/>
                </a:solidFill>
                <a:latin typeface="Arial Black" panose="020B0A04020102020204" pitchFamily="34" charset="0"/>
              </a:rPr>
              <a:t>- </a:t>
            </a:r>
            <a:r>
              <a:rPr lang="en-US" sz="4400" dirty="0">
                <a:solidFill>
                  <a:schemeClr val="bg1"/>
                </a:solidFill>
                <a:latin typeface="Arial Black" panose="020B0A04020102020204" pitchFamily="34" charset="0"/>
              </a:rPr>
              <a:t>Vedika Shenoy</a:t>
            </a:r>
            <a:endParaRPr lang="en-US" sz="6000" dirty="0">
              <a:solidFill>
                <a:schemeClr val="bg1"/>
              </a:solidFill>
              <a:latin typeface="Arial Black" panose="020B0A04020102020204" pitchFamily="34" charset="0"/>
            </a:endParaRPr>
          </a:p>
        </p:txBody>
      </p:sp>
      <p:sp>
        <p:nvSpPr>
          <p:cNvPr id="3" name="Subtitle 2">
            <a:extLst>
              <a:ext uri="{FF2B5EF4-FFF2-40B4-BE49-F238E27FC236}">
                <a16:creationId xmlns:a16="http://schemas.microsoft.com/office/drawing/2014/main" id="{62D59767-C051-4838-80CC-5B6735AD59B4}"/>
              </a:ext>
            </a:extLst>
          </p:cNvPr>
          <p:cNvSpPr>
            <a:spLocks noGrp="1"/>
          </p:cNvSpPr>
          <p:nvPr>
            <p:ph type="subTitle" idx="1"/>
          </p:nvPr>
        </p:nvSpPr>
        <p:spPr>
          <a:xfrm>
            <a:off x="619606" y="2898459"/>
            <a:ext cx="10176460" cy="10451070"/>
          </a:xfrm>
          <a:solidFill>
            <a:schemeClr val="bg1"/>
          </a:solidFill>
        </p:spPr>
        <p:txBody>
          <a:bodyPr>
            <a:normAutofit/>
          </a:bodyPr>
          <a:lstStyle/>
          <a:p>
            <a:pPr algn="l"/>
            <a:r>
              <a:rPr lang="en-US" sz="4800" b="1" dirty="0">
                <a:solidFill>
                  <a:srgbClr val="6C0000"/>
                </a:solidFill>
              </a:rPr>
              <a:t>PROBLEM AND OBJECTIVE</a:t>
            </a:r>
          </a:p>
          <a:p>
            <a:pPr algn="just"/>
            <a:r>
              <a:rPr lang="en-US" sz="3600" dirty="0">
                <a:solidFill>
                  <a:srgbClr val="960000"/>
                </a:solidFill>
              </a:rPr>
              <a:t>The SBA (Small Business Administration) helps small businesses by providing them guarantees for bank loans. If a company is unable to pay the loan to the bank, SBA covers the guaranteed amount and the rest of the loss is suffered by the bank. In order to determine if a loan is prone to being defaulted, exploratory and predictive data analysis can be effectively utilized. </a:t>
            </a:r>
          </a:p>
          <a:p>
            <a:pPr algn="just"/>
            <a:r>
              <a:rPr lang="en-US" sz="3600" dirty="0">
                <a:solidFill>
                  <a:srgbClr val="960000"/>
                </a:solidFill>
              </a:rPr>
              <a:t>The SBA loan data provides various metrics such as the bank details and company details such as their size, location, type of loan and amount along with the duration of the loan. If the loan is defaulted, the date on which it has been checked off is specified. </a:t>
            </a:r>
          </a:p>
          <a:p>
            <a:pPr algn="just"/>
            <a:endParaRPr lang="en-US" sz="3600" dirty="0">
              <a:solidFill>
                <a:srgbClr val="960000"/>
              </a:solidFill>
            </a:endParaRPr>
          </a:p>
          <a:p>
            <a:pPr algn="l"/>
            <a:endParaRPr lang="en-US" sz="3600" dirty="0">
              <a:solidFill>
                <a:srgbClr val="960000"/>
              </a:solidFill>
            </a:endParaRPr>
          </a:p>
          <a:p>
            <a:pPr algn="l"/>
            <a:endParaRPr lang="en-US" sz="3600" dirty="0"/>
          </a:p>
        </p:txBody>
      </p:sp>
      <p:pic>
        <p:nvPicPr>
          <p:cNvPr id="5" name="Picture 4">
            <a:extLst>
              <a:ext uri="{FF2B5EF4-FFF2-40B4-BE49-F238E27FC236}">
                <a16:creationId xmlns:a16="http://schemas.microsoft.com/office/drawing/2014/main" id="{BEC0C765-6FD9-4511-B1C2-52A5BDCC0785}"/>
              </a:ext>
            </a:extLst>
          </p:cNvPr>
          <p:cNvPicPr>
            <a:picLocks noChangeAspect="1"/>
          </p:cNvPicPr>
          <p:nvPr/>
        </p:nvPicPr>
        <p:blipFill rotWithShape="1">
          <a:blip r:embed="rId2"/>
          <a:srcRect l="42943" t="53731" r="14478" b="8209"/>
          <a:stretch/>
        </p:blipFill>
        <p:spPr>
          <a:xfrm>
            <a:off x="11573444" y="2992738"/>
            <a:ext cx="10176460" cy="5992135"/>
          </a:xfrm>
          <a:prstGeom prst="rect">
            <a:avLst/>
          </a:prstGeom>
        </p:spPr>
      </p:pic>
      <p:pic>
        <p:nvPicPr>
          <p:cNvPr id="9" name="Picture 8">
            <a:extLst>
              <a:ext uri="{FF2B5EF4-FFF2-40B4-BE49-F238E27FC236}">
                <a16:creationId xmlns:a16="http://schemas.microsoft.com/office/drawing/2014/main" id="{245A8A33-6082-4BED-B044-95000BE62D0D}"/>
              </a:ext>
            </a:extLst>
          </p:cNvPr>
          <p:cNvPicPr>
            <a:picLocks noChangeAspect="1"/>
          </p:cNvPicPr>
          <p:nvPr/>
        </p:nvPicPr>
        <p:blipFill>
          <a:blip r:embed="rId3"/>
          <a:stretch>
            <a:fillRect/>
          </a:stretch>
        </p:blipFill>
        <p:spPr>
          <a:xfrm>
            <a:off x="803502" y="10972799"/>
            <a:ext cx="10176460" cy="10205983"/>
          </a:xfrm>
          <a:prstGeom prst="rect">
            <a:avLst/>
          </a:prstGeom>
        </p:spPr>
      </p:pic>
      <p:pic>
        <p:nvPicPr>
          <p:cNvPr id="10" name="Picture 9">
            <a:extLst>
              <a:ext uri="{FF2B5EF4-FFF2-40B4-BE49-F238E27FC236}">
                <a16:creationId xmlns:a16="http://schemas.microsoft.com/office/drawing/2014/main" id="{47AB3C34-A4BC-4FCA-8EBF-4C7C7F587EE3}"/>
              </a:ext>
            </a:extLst>
          </p:cNvPr>
          <p:cNvPicPr>
            <a:picLocks noChangeAspect="1"/>
          </p:cNvPicPr>
          <p:nvPr/>
        </p:nvPicPr>
        <p:blipFill>
          <a:blip r:embed="rId4"/>
          <a:stretch>
            <a:fillRect/>
          </a:stretch>
        </p:blipFill>
        <p:spPr>
          <a:xfrm>
            <a:off x="11068646" y="13778587"/>
            <a:ext cx="11962804" cy="7447177"/>
          </a:xfrm>
          <a:prstGeom prst="rect">
            <a:avLst/>
          </a:prstGeom>
        </p:spPr>
      </p:pic>
      <p:pic>
        <p:nvPicPr>
          <p:cNvPr id="14" name="Picture 13">
            <a:extLst>
              <a:ext uri="{FF2B5EF4-FFF2-40B4-BE49-F238E27FC236}">
                <a16:creationId xmlns:a16="http://schemas.microsoft.com/office/drawing/2014/main" id="{A24B54BA-D4BC-4065-98A4-C0DF83CBA5C2}"/>
              </a:ext>
            </a:extLst>
          </p:cNvPr>
          <p:cNvPicPr>
            <a:picLocks noChangeAspect="1"/>
          </p:cNvPicPr>
          <p:nvPr/>
        </p:nvPicPr>
        <p:blipFill>
          <a:blip r:embed="rId5"/>
          <a:stretch>
            <a:fillRect/>
          </a:stretch>
        </p:blipFill>
        <p:spPr>
          <a:xfrm>
            <a:off x="23031450" y="2992738"/>
            <a:ext cx="9105817" cy="2514600"/>
          </a:xfrm>
          <a:prstGeom prst="rect">
            <a:avLst/>
          </a:prstGeom>
        </p:spPr>
      </p:pic>
      <p:pic>
        <p:nvPicPr>
          <p:cNvPr id="16" name="Picture 15">
            <a:extLst>
              <a:ext uri="{FF2B5EF4-FFF2-40B4-BE49-F238E27FC236}">
                <a16:creationId xmlns:a16="http://schemas.microsoft.com/office/drawing/2014/main" id="{8F5CEAF2-2A8B-49BD-89A1-AA8B7ACC3D1A}"/>
              </a:ext>
            </a:extLst>
          </p:cNvPr>
          <p:cNvPicPr>
            <a:picLocks noChangeAspect="1"/>
          </p:cNvPicPr>
          <p:nvPr/>
        </p:nvPicPr>
        <p:blipFill>
          <a:blip r:embed="rId6"/>
          <a:stretch>
            <a:fillRect/>
          </a:stretch>
        </p:blipFill>
        <p:spPr>
          <a:xfrm>
            <a:off x="23031450" y="6084025"/>
            <a:ext cx="9105817" cy="2555499"/>
          </a:xfrm>
          <a:prstGeom prst="rect">
            <a:avLst/>
          </a:prstGeom>
        </p:spPr>
      </p:pic>
      <p:sp>
        <p:nvSpPr>
          <p:cNvPr id="18" name="TextBox 17">
            <a:extLst>
              <a:ext uri="{FF2B5EF4-FFF2-40B4-BE49-F238E27FC236}">
                <a16:creationId xmlns:a16="http://schemas.microsoft.com/office/drawing/2014/main" id="{9A55739C-7F90-498D-A847-5ECC98144690}"/>
              </a:ext>
            </a:extLst>
          </p:cNvPr>
          <p:cNvSpPr txBox="1"/>
          <p:nvPr/>
        </p:nvSpPr>
        <p:spPr>
          <a:xfrm>
            <a:off x="22430137" y="9485103"/>
            <a:ext cx="9785367" cy="6555641"/>
          </a:xfrm>
          <a:prstGeom prst="rect">
            <a:avLst/>
          </a:prstGeom>
          <a:solidFill>
            <a:schemeClr val="bg1"/>
          </a:solidFill>
        </p:spPr>
        <p:txBody>
          <a:bodyPr wrap="square" rtlCol="0">
            <a:spAutoFit/>
          </a:bodyPr>
          <a:lstStyle/>
          <a:p>
            <a:pPr algn="just"/>
            <a:r>
              <a:rPr lang="en-US" sz="4800" b="1" dirty="0">
                <a:solidFill>
                  <a:srgbClr val="6C0000"/>
                </a:solidFill>
              </a:rPr>
              <a:t>FINDINGS</a:t>
            </a:r>
          </a:p>
          <a:p>
            <a:pPr algn="just"/>
            <a:endParaRPr lang="en-US" sz="3200" dirty="0">
              <a:solidFill>
                <a:srgbClr val="960000"/>
              </a:solidFill>
            </a:endParaRPr>
          </a:p>
          <a:p>
            <a:pPr algn="just"/>
            <a:r>
              <a:rPr lang="en-US" sz="3600" dirty="0">
                <a:solidFill>
                  <a:srgbClr val="960000"/>
                </a:solidFill>
              </a:rPr>
              <a:t>The number of defaulted loans were the highest in the years 2008 to 2011, which was a result of the housing bubble crisis. From 2012 onwards, the rate of loan default went down to what it was before 2008.</a:t>
            </a:r>
            <a:endParaRPr lang="en-US" sz="4800" dirty="0">
              <a:solidFill>
                <a:srgbClr val="960000"/>
              </a:solidFill>
            </a:endParaRPr>
          </a:p>
          <a:p>
            <a:pPr algn="just"/>
            <a:r>
              <a:rPr lang="en-US" sz="3600" dirty="0">
                <a:solidFill>
                  <a:srgbClr val="960000"/>
                </a:solidFill>
              </a:rPr>
              <a:t>In every state in the USA, the loan defaults were larger in urban areas compared to the rural areas.</a:t>
            </a:r>
          </a:p>
          <a:p>
            <a:pPr algn="just"/>
            <a:r>
              <a:rPr lang="en-US" sz="3600" dirty="0">
                <a:solidFill>
                  <a:srgbClr val="960000"/>
                </a:solidFill>
              </a:rPr>
              <a:t>California has the highest number of loan defaults followed by Texas and New York.  </a:t>
            </a:r>
          </a:p>
        </p:txBody>
      </p:sp>
      <p:sp>
        <p:nvSpPr>
          <p:cNvPr id="21" name="TextBox 20">
            <a:extLst>
              <a:ext uri="{FF2B5EF4-FFF2-40B4-BE49-F238E27FC236}">
                <a16:creationId xmlns:a16="http://schemas.microsoft.com/office/drawing/2014/main" id="{2D8CF9AA-4C8E-4713-A501-CDC94937AB75}"/>
              </a:ext>
            </a:extLst>
          </p:cNvPr>
          <p:cNvSpPr txBox="1"/>
          <p:nvPr/>
        </p:nvSpPr>
        <p:spPr>
          <a:xfrm>
            <a:off x="11659226" y="9485103"/>
            <a:ext cx="9772081" cy="4616648"/>
          </a:xfrm>
          <a:prstGeom prst="rect">
            <a:avLst/>
          </a:prstGeom>
          <a:solidFill>
            <a:schemeClr val="bg1"/>
          </a:solidFill>
        </p:spPr>
        <p:txBody>
          <a:bodyPr wrap="square" rtlCol="0">
            <a:spAutoFit/>
          </a:bodyPr>
          <a:lstStyle/>
          <a:p>
            <a:pPr algn="just"/>
            <a:r>
              <a:rPr lang="en-US" sz="4800" b="1" dirty="0">
                <a:solidFill>
                  <a:srgbClr val="6C0000"/>
                </a:solidFill>
              </a:rPr>
              <a:t>PREDICTIVE ANALYSIS</a:t>
            </a:r>
          </a:p>
          <a:p>
            <a:pPr algn="just"/>
            <a:endParaRPr lang="en-US" sz="3600" dirty="0">
              <a:solidFill>
                <a:srgbClr val="960000"/>
              </a:solidFill>
            </a:endParaRPr>
          </a:p>
          <a:p>
            <a:pPr algn="just"/>
            <a:r>
              <a:rPr lang="en-US" sz="3600" dirty="0">
                <a:solidFill>
                  <a:srgbClr val="960000"/>
                </a:solidFill>
              </a:rPr>
              <a:t>The following two predictive models were developed using Python for analyzing the SBA loan data:</a:t>
            </a:r>
          </a:p>
          <a:p>
            <a:pPr algn="just"/>
            <a:endParaRPr lang="en-US" sz="3000" dirty="0">
              <a:solidFill>
                <a:srgbClr val="960000"/>
              </a:solidFill>
            </a:endParaRPr>
          </a:p>
          <a:p>
            <a:pPr marL="571500" indent="-571500" algn="just">
              <a:buFont typeface="Arial" panose="020B0604020202020204" pitchFamily="34" charset="0"/>
              <a:buChar char="•"/>
            </a:pPr>
            <a:r>
              <a:rPr lang="en-US" sz="3600" dirty="0">
                <a:solidFill>
                  <a:srgbClr val="960000"/>
                </a:solidFill>
              </a:rPr>
              <a:t>Decision Tree Classification model</a:t>
            </a:r>
          </a:p>
          <a:p>
            <a:pPr marL="571500" indent="-571500" algn="just">
              <a:buFont typeface="Arial" panose="020B0604020202020204" pitchFamily="34" charset="0"/>
              <a:buChar char="•"/>
            </a:pPr>
            <a:r>
              <a:rPr lang="en-US" sz="3600" dirty="0">
                <a:solidFill>
                  <a:srgbClr val="960000"/>
                </a:solidFill>
              </a:rPr>
              <a:t>Random Forest Classification model</a:t>
            </a:r>
            <a:endParaRPr lang="en-US" sz="4800" dirty="0">
              <a:solidFill>
                <a:srgbClr val="960000"/>
              </a:solidFill>
            </a:endParaRPr>
          </a:p>
        </p:txBody>
      </p:sp>
      <p:sp>
        <p:nvSpPr>
          <p:cNvPr id="23" name="TextBox 22">
            <a:extLst>
              <a:ext uri="{FF2B5EF4-FFF2-40B4-BE49-F238E27FC236}">
                <a16:creationId xmlns:a16="http://schemas.microsoft.com/office/drawing/2014/main" id="{0600B91A-7104-49F3-8FFA-11FEE917E9C6}"/>
              </a:ext>
            </a:extLst>
          </p:cNvPr>
          <p:cNvSpPr txBox="1"/>
          <p:nvPr/>
        </p:nvSpPr>
        <p:spPr>
          <a:xfrm>
            <a:off x="22430137" y="16469802"/>
            <a:ext cx="9684761" cy="4708981"/>
          </a:xfrm>
          <a:prstGeom prst="rect">
            <a:avLst/>
          </a:prstGeom>
          <a:solidFill>
            <a:schemeClr val="bg1"/>
          </a:solidFill>
        </p:spPr>
        <p:txBody>
          <a:bodyPr wrap="square" rtlCol="0">
            <a:spAutoFit/>
          </a:bodyPr>
          <a:lstStyle/>
          <a:p>
            <a:r>
              <a:rPr lang="en-US" sz="4800" b="1" dirty="0">
                <a:solidFill>
                  <a:srgbClr val="6C0000"/>
                </a:solidFill>
              </a:rPr>
              <a:t>IMPACT</a:t>
            </a:r>
          </a:p>
          <a:p>
            <a:endParaRPr lang="en-US" sz="3600" dirty="0">
              <a:solidFill>
                <a:srgbClr val="960000"/>
              </a:solidFill>
            </a:endParaRPr>
          </a:p>
          <a:p>
            <a:pPr algn="just"/>
            <a:r>
              <a:rPr lang="en-US" sz="3600" dirty="0">
                <a:solidFill>
                  <a:srgbClr val="960000"/>
                </a:solidFill>
              </a:rPr>
              <a:t>By using data cleaning and feature engineering techniques along with machine learning models, we can predict if a loan will default in the future. </a:t>
            </a:r>
          </a:p>
          <a:p>
            <a:pPr algn="just"/>
            <a:r>
              <a:rPr lang="en-US" sz="3600" dirty="0">
                <a:solidFill>
                  <a:srgbClr val="960000"/>
                </a:solidFill>
              </a:rPr>
              <a:t>This will help SBA as well as the banks in assessing the risks associated with providing loans to the small businesses.</a:t>
            </a:r>
            <a:endParaRPr lang="en-US" sz="4800" dirty="0">
              <a:solidFill>
                <a:srgbClr val="960000"/>
              </a:solidFill>
            </a:endParaRPr>
          </a:p>
        </p:txBody>
      </p:sp>
      <p:pic>
        <p:nvPicPr>
          <p:cNvPr id="1038" name="Picture 14" descr="Brand Identity Styleguide | School of Information Studies ...">
            <a:extLst>
              <a:ext uri="{FF2B5EF4-FFF2-40B4-BE49-F238E27FC236}">
                <a16:creationId xmlns:a16="http://schemas.microsoft.com/office/drawing/2014/main" id="{AE8DE91D-9E2F-4F8F-9897-E428BC41B9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72952" y="-350976"/>
            <a:ext cx="4848267" cy="301945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NEXIS Syracuse University">
            <a:extLst>
              <a:ext uri="{FF2B5EF4-FFF2-40B4-BE49-F238E27FC236}">
                <a16:creationId xmlns:a16="http://schemas.microsoft.com/office/drawing/2014/main" id="{C80FF143-CCDF-4B3B-884D-3C6505433BD9}"/>
              </a:ext>
            </a:extLst>
          </p:cNvPr>
          <p:cNvPicPr>
            <a:picLocks noChangeAspect="1" noChangeArrowheads="1"/>
          </p:cNvPicPr>
          <p:nvPr/>
        </p:nvPicPr>
        <p:blipFill rotWithShape="1">
          <a:blip r:embed="rId8">
            <a:clrChange>
              <a:clrFrom>
                <a:srgbClr val="000000">
                  <a:alpha val="0"/>
                </a:srgbClr>
              </a:clrFrom>
              <a:clrTo>
                <a:srgbClr val="000000">
                  <a:alpha val="0"/>
                </a:srgbClr>
              </a:clrTo>
            </a:clrChange>
            <a:extLst>
              <a:ext uri="{BEBA8EAE-BF5A-486C-A8C5-ECC9F3942E4B}">
                <a14:imgProps xmlns:a14="http://schemas.microsoft.com/office/drawing/2010/main">
                  <a14:imgLayer r:embed="rId9">
                    <a14:imgEffect>
                      <a14:colorTemperature colorTemp="4092"/>
                    </a14:imgEffect>
                    <a14:imgEffect>
                      <a14:saturation sat="400000"/>
                    </a14:imgEffect>
                  </a14:imgLayer>
                </a14:imgProps>
              </a:ext>
              <a:ext uri="{28A0092B-C50C-407E-A947-70E740481C1C}">
                <a14:useLocalDpi xmlns:a14="http://schemas.microsoft.com/office/drawing/2010/main" val="0"/>
              </a:ext>
            </a:extLst>
          </a:blip>
          <a:srcRect l="2534" t="3687" r="66699" b="3686"/>
          <a:stretch/>
        </p:blipFill>
        <p:spPr bwMode="auto">
          <a:xfrm>
            <a:off x="619606" y="201488"/>
            <a:ext cx="4848266" cy="1914525"/>
          </a:xfrm>
          <a:prstGeom prst="rect">
            <a:avLst/>
          </a:prstGeom>
          <a:solidFill>
            <a:schemeClr val="bg2"/>
          </a:solidFill>
        </p:spPr>
      </p:pic>
    </p:spTree>
    <p:extLst>
      <p:ext uri="{BB962C8B-B14F-4D97-AF65-F5344CB8AC3E}">
        <p14:creationId xmlns:p14="http://schemas.microsoft.com/office/powerpoint/2010/main" val="31586814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TotalTime>
  <Words>286</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SBA LOAN DATA ANALYSIS - Vedika Shenoy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Vedika Ganesh Shenoy</dc:creator>
  <cp:lastModifiedBy>Vedika Ganesh Shenoy</cp:lastModifiedBy>
  <cp:revision>47</cp:revision>
  <dcterms:created xsi:type="dcterms:W3CDTF">2020-04-17T04:27:29Z</dcterms:created>
  <dcterms:modified xsi:type="dcterms:W3CDTF">2020-04-17T19:36:06Z</dcterms:modified>
</cp:coreProperties>
</file>