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ta.org/contentassets/ebdba50e57194019930d72722413edd4/fact-sheet-fuel.pdf" TargetMode="External"/><Relationship Id="rId2" Type="http://schemas.openxmlformats.org/officeDocument/2006/relationships/hyperlink" Target="https://en.wikipedia.org/wiki/Fuel_economy_in_aircraf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indexmundi.com/commodities/?commodity=jet-fuel&amp;months=24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hangerates.org.uk/RUB-USD-spot-exchange-rates-history-201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3D4-2F7C-48F8-AC69-8B47BDEFD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Авиарейсы без потерь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AA5E-3246-481A-B315-728FB0717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прибыльности рейсов из</a:t>
            </a:r>
            <a:r>
              <a:rPr lang="en-US" dirty="0"/>
              <a:t>/</a:t>
            </a:r>
            <a:r>
              <a:rPr lang="ru-RU" dirty="0"/>
              <a:t>в аэропорт города Анапа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Список аэропортов, куда есть рейсы из Анапы: </a:t>
            </a:r>
            <a:r>
              <a:rPr lang="en-US" dirty="0"/>
              <a:t>EGO (Belgorod), NOZ (Novokuznetsk)</a:t>
            </a:r>
            <a:r>
              <a:rPr lang="ru-RU" dirty="0"/>
              <a:t> и </a:t>
            </a:r>
            <a:r>
              <a:rPr lang="en-US" dirty="0"/>
              <a:t>SVO (Moscow)</a:t>
            </a:r>
          </a:p>
          <a:p>
            <a:r>
              <a:rPr lang="ru-RU" dirty="0"/>
              <a:t>2. Модели самолетов, которые летают их/в Анапу: </a:t>
            </a:r>
            <a:r>
              <a:rPr lang="en-US" dirty="0"/>
              <a:t>Boeing 737-300 </a:t>
            </a:r>
            <a:r>
              <a:rPr lang="ru-RU" dirty="0"/>
              <a:t>и </a:t>
            </a:r>
            <a:r>
              <a:rPr lang="en-US" dirty="0"/>
              <a:t>Sukhoi Superjet-100</a:t>
            </a:r>
            <a:endParaRPr lang="ru-RU" dirty="0"/>
          </a:p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Расстояние между аэропортами: </a:t>
            </a:r>
            <a:endParaRPr lang="en-US" dirty="0"/>
          </a:p>
          <a:p>
            <a:pPr marL="640080"/>
            <a:r>
              <a:rPr lang="en-US" dirty="0"/>
              <a:t>AAQ (Anapa) – EGO (Belgorod): 629.83</a:t>
            </a:r>
            <a:r>
              <a:rPr lang="ru-RU" dirty="0"/>
              <a:t> км</a:t>
            </a:r>
            <a:endParaRPr lang="en-US" dirty="0"/>
          </a:p>
          <a:p>
            <a:pPr marL="640080"/>
            <a:r>
              <a:rPr lang="en-US" dirty="0"/>
              <a:t>AAQ (Anapa) – SVO (Moscow): 1,219.81</a:t>
            </a:r>
            <a:r>
              <a:rPr lang="ru-RU" dirty="0"/>
              <a:t> км</a:t>
            </a:r>
          </a:p>
          <a:p>
            <a:pPr marL="640080"/>
            <a:r>
              <a:rPr lang="en-US" dirty="0"/>
              <a:t>AAQ (Anapa) – NOZ (Novokuznetsk): 3,633.84</a:t>
            </a:r>
            <a:r>
              <a:rPr lang="ru-RU" dirty="0"/>
              <a:t> км</a:t>
            </a:r>
          </a:p>
          <a:p>
            <a:r>
              <a:rPr lang="ru-RU" dirty="0"/>
              <a:t>Только </a:t>
            </a:r>
            <a:r>
              <a:rPr lang="en-US" dirty="0"/>
              <a:t>Boeing 737-300</a:t>
            </a:r>
            <a:r>
              <a:rPr lang="ru-RU" dirty="0"/>
              <a:t> может долететь до </a:t>
            </a:r>
            <a:r>
              <a:rPr lang="en-US" dirty="0"/>
              <a:t>NOZ (Novokuznetsk) – </a:t>
            </a:r>
            <a:r>
              <a:rPr lang="ru-RU" dirty="0"/>
              <a:t>у </a:t>
            </a:r>
            <a:r>
              <a:rPr lang="en-US" dirty="0"/>
              <a:t>Sukhoi Superjet-100</a:t>
            </a:r>
            <a:r>
              <a:rPr lang="ru-RU" dirty="0"/>
              <a:t> максимальная дальность полета 3,000 км</a:t>
            </a:r>
          </a:p>
        </p:txBody>
      </p:sp>
    </p:spTree>
    <p:extLst>
      <p:ext uri="{BB962C8B-B14F-4D97-AF65-F5344CB8AC3E}">
        <p14:creationId xmlns:p14="http://schemas.microsoft.com/office/powerpoint/2010/main" val="161583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4.</a:t>
            </a:r>
            <a:r>
              <a:rPr lang="en-US" dirty="0"/>
              <a:t> </a:t>
            </a:r>
            <a:r>
              <a:rPr lang="ru-RU" dirty="0"/>
              <a:t>Расход топлива на 100 км на 1 место (источник - </a:t>
            </a:r>
            <a:r>
              <a:rPr lang="en-US" dirty="0">
                <a:hlinkClick r:id="rId2"/>
              </a:rPr>
              <a:t>https://en.wikipedia.org/wiki/Fuel_economy_in_aircraft</a:t>
            </a:r>
            <a:r>
              <a:rPr lang="ru-RU" dirty="0"/>
              <a:t>):</a:t>
            </a:r>
          </a:p>
          <a:p>
            <a:pPr marL="640080"/>
            <a:r>
              <a:rPr lang="en-US" dirty="0"/>
              <a:t>Boeing 737-300: 3.46 </a:t>
            </a:r>
            <a:r>
              <a:rPr lang="ru-RU" dirty="0"/>
              <a:t>л</a:t>
            </a:r>
            <a:endParaRPr lang="en-US" dirty="0"/>
          </a:p>
          <a:p>
            <a:pPr marL="640080"/>
            <a:r>
              <a:rPr lang="en-US" dirty="0"/>
              <a:t>Sukhoi Superjet-100: 3.59 </a:t>
            </a:r>
            <a:r>
              <a:rPr lang="ru-RU" dirty="0"/>
              <a:t>л</a:t>
            </a:r>
          </a:p>
          <a:p>
            <a:r>
              <a:rPr lang="ru-RU" dirty="0"/>
              <a:t>5. Затраты на рейс в зависимости от типа самолета (при условии, что затраты на топливо составляют </a:t>
            </a:r>
            <a:r>
              <a:rPr lang="en-US" dirty="0">
                <a:hlinkClick r:id="rId3"/>
              </a:rPr>
              <a:t>23.7</a:t>
            </a:r>
            <a:r>
              <a:rPr lang="ru-RU" dirty="0">
                <a:hlinkClick r:id="rId3"/>
              </a:rPr>
              <a:t>%</a:t>
            </a:r>
            <a:r>
              <a:rPr lang="en-US" dirty="0"/>
              <a:t>, 1 </a:t>
            </a:r>
            <a:r>
              <a:rPr lang="ru-RU" dirty="0"/>
              <a:t>галлон</a:t>
            </a:r>
            <a:r>
              <a:rPr lang="en-US" dirty="0"/>
              <a:t> (4.54609</a:t>
            </a:r>
            <a:r>
              <a:rPr lang="ru-RU" dirty="0"/>
              <a:t> литра</a:t>
            </a:r>
            <a:r>
              <a:rPr lang="en-US" dirty="0"/>
              <a:t>)</a:t>
            </a:r>
            <a:r>
              <a:rPr lang="ru-RU" dirty="0"/>
              <a:t> стоил </a:t>
            </a:r>
            <a:r>
              <a:rPr lang="en-US" dirty="0">
                <a:hlinkClick r:id="rId4"/>
              </a:rPr>
              <a:t>$</a:t>
            </a:r>
            <a:r>
              <a:rPr lang="ru-RU" dirty="0">
                <a:hlinkClick r:id="rId4"/>
              </a:rPr>
              <a:t>1.55</a:t>
            </a:r>
            <a:r>
              <a:rPr lang="ru-RU" dirty="0"/>
              <a:t> в 2017 г.):</a:t>
            </a:r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E1EA5-4AE3-47EE-A8AF-2DE682CEB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080" y="4834509"/>
            <a:ext cx="4791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датасета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Расчитаем прибыль для каждого рейса</a:t>
            </a:r>
            <a:r>
              <a:rPr lang="en-US" dirty="0"/>
              <a:t> (</a:t>
            </a:r>
            <a:r>
              <a:rPr lang="ru-RU" dirty="0"/>
              <a:t>средний курс в 2017 был </a:t>
            </a:r>
            <a:r>
              <a:rPr lang="ru-RU" dirty="0">
                <a:hlinkClick r:id="rId2"/>
              </a:rPr>
              <a:t>58.14</a:t>
            </a:r>
            <a:r>
              <a:rPr lang="ru-RU" dirty="0"/>
              <a:t> руб</a:t>
            </a:r>
            <a:r>
              <a:rPr lang="en-US" dirty="0"/>
              <a:t>/$) 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117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303</TotalTime>
  <Words>214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Авиарейсы без потерь</vt:lpstr>
      <vt:lpstr>Методика Расчета себестоимости рейса</vt:lpstr>
      <vt:lpstr>Методика Расчета себестоимости рейса</vt:lpstr>
      <vt:lpstr>Подготовка датасета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andrey</dc:creator>
  <cp:lastModifiedBy>andrey</cp:lastModifiedBy>
  <cp:revision>11</cp:revision>
  <dcterms:created xsi:type="dcterms:W3CDTF">2021-12-28T08:59:03Z</dcterms:created>
  <dcterms:modified xsi:type="dcterms:W3CDTF">2021-12-28T17:38:20Z</dcterms:modified>
</cp:coreProperties>
</file>