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1"/>
  </p:sldMasterIdLst>
  <p:sldIdLst>
    <p:sldId id="256" r:id="rId2"/>
    <p:sldId id="260" r:id="rId3"/>
    <p:sldId id="259" r:id="rId4"/>
    <p:sldId id="258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7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9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95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2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6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2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4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4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0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2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68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ata.org/contentassets/ebdba50e57194019930d72722413edd4/fact-sheet-fuel.pdf" TargetMode="External"/><Relationship Id="rId2" Type="http://schemas.openxmlformats.org/officeDocument/2006/relationships/hyperlink" Target="https://en.wikipedia.org/wiki/Fuel_economy_in_aircraf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avt.gov.ru/public/materials/1/e/e/7/b/1ee7bb90c65c5bd52fdc6ab681f77e5c.pdf" TargetMode="External"/><Relationship Id="rId2" Type="http://schemas.openxmlformats.org/officeDocument/2006/relationships/hyperlink" Target="https://www.warteraviation.ru/lodistichen-table/#:~:text=%E2%80%93%201%20%D0%BA%D0%B3%20%D0%B0%D0%B2%D0%B8%D0%B0%D1%86%D0%B8%D0%BE%D0%BD%D0%BD%D0%BE%D0%B3%D0%BE%20%D0%B1%D0%B5%D0%BD%D0%B7%D0%B8%D0%BD%D0%B0%20%D0%BF%D1%80%D0%B8%D1%8D%D1%82%D0%B0%D0%BB%D0%BE%D0%BD%D0%BD%D0%BE%D0%B9,%D1%81%D0%BE%D1%81%D1%82%D0%B0%D0%B2%D0%BB%D1%8F%D0%B5%D1%82%20%D0%BE%D0%BA%D0%BE%D0%BB%D0%BE%201%2C4%20%D0%BB%D0%B8%D1%82%D1%80%D0%BE%D0%B2.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avt.gov.ru/public/materials/d/b/b/e/7/dbbe7cb18a3071da1ea1490468b4af30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53D4-2F7C-48F8-AC69-8B47BDEFD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Авиарейсы без потерь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1AA5E-3246-481A-B315-728FB07171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Анализ прибыльности рейсов из</a:t>
            </a:r>
            <a:r>
              <a:rPr lang="en-US" dirty="0"/>
              <a:t>/</a:t>
            </a:r>
            <a:r>
              <a:rPr lang="ru-RU" dirty="0"/>
              <a:t>в аэропорт города Анапа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7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B0D3-6D71-475F-ADCA-623B03FD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Предварительный анализ данных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8D97-F35F-416B-ABB8-69DD24FB6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1</a:t>
            </a:r>
            <a:r>
              <a:rPr lang="en-US" dirty="0"/>
              <a:t>)</a:t>
            </a:r>
            <a:r>
              <a:rPr lang="ru-RU" dirty="0"/>
              <a:t> Список аэропортов, куда есть рейсы из Анапы: </a:t>
            </a:r>
            <a:r>
              <a:rPr lang="en-US" dirty="0"/>
              <a:t>EGO (Belgorod), NOZ (Novokuznetsk)</a:t>
            </a:r>
            <a:r>
              <a:rPr lang="ru-RU" dirty="0"/>
              <a:t> и </a:t>
            </a:r>
            <a:r>
              <a:rPr lang="en-US" dirty="0"/>
              <a:t>SVO (Moscow)</a:t>
            </a:r>
          </a:p>
          <a:p>
            <a:r>
              <a:rPr lang="ru-RU" dirty="0"/>
              <a:t>2</a:t>
            </a:r>
            <a:r>
              <a:rPr lang="en-US" dirty="0"/>
              <a:t>)</a:t>
            </a:r>
            <a:r>
              <a:rPr lang="ru-RU" dirty="0"/>
              <a:t> Модели самолетов, которые летают их/в Анапу: </a:t>
            </a:r>
            <a:r>
              <a:rPr lang="en-US" dirty="0"/>
              <a:t>Boeing 737-300 </a:t>
            </a:r>
            <a:r>
              <a:rPr lang="ru-RU" dirty="0"/>
              <a:t>и </a:t>
            </a:r>
            <a:r>
              <a:rPr lang="en-US" dirty="0"/>
              <a:t>Sukhoi Superjet-100</a:t>
            </a:r>
            <a:endParaRPr lang="ru-RU" dirty="0"/>
          </a:p>
          <a:p>
            <a:r>
              <a:rPr lang="ru-RU" dirty="0"/>
              <a:t>3</a:t>
            </a:r>
            <a:r>
              <a:rPr lang="en-US" dirty="0"/>
              <a:t>) </a:t>
            </a:r>
            <a:r>
              <a:rPr lang="ru-RU" dirty="0"/>
              <a:t>Расстояние между аэропортами: </a:t>
            </a:r>
            <a:endParaRPr lang="en-US" dirty="0"/>
          </a:p>
          <a:p>
            <a:pPr marL="640080"/>
            <a:r>
              <a:rPr lang="en-US" dirty="0"/>
              <a:t>AAQ (Anapa) – EGO (Belgorod): 629.83</a:t>
            </a:r>
            <a:r>
              <a:rPr lang="ru-RU" dirty="0"/>
              <a:t> км</a:t>
            </a:r>
            <a:endParaRPr lang="en-US" dirty="0"/>
          </a:p>
          <a:p>
            <a:pPr marL="640080"/>
            <a:r>
              <a:rPr lang="en-US" dirty="0"/>
              <a:t>AAQ (Anapa) – SVO (Moscow): 1,219.81</a:t>
            </a:r>
            <a:r>
              <a:rPr lang="ru-RU" dirty="0"/>
              <a:t> км</a:t>
            </a:r>
          </a:p>
          <a:p>
            <a:pPr marL="640080"/>
            <a:r>
              <a:rPr lang="en-US" dirty="0"/>
              <a:t>AAQ (Anapa) – NOZ (Novokuznetsk): 3,633.84</a:t>
            </a:r>
            <a:r>
              <a:rPr lang="ru-RU" dirty="0"/>
              <a:t> км</a:t>
            </a:r>
          </a:p>
          <a:p>
            <a:r>
              <a:rPr lang="ru-RU" dirty="0"/>
              <a:t>Только </a:t>
            </a:r>
            <a:r>
              <a:rPr lang="en-US" dirty="0"/>
              <a:t>Boeing 737-300</a:t>
            </a:r>
            <a:r>
              <a:rPr lang="ru-RU" dirty="0"/>
              <a:t> может долететь до </a:t>
            </a:r>
            <a:r>
              <a:rPr lang="en-US" dirty="0"/>
              <a:t>NOZ (Novokuznetsk) – </a:t>
            </a:r>
            <a:r>
              <a:rPr lang="ru-RU" dirty="0"/>
              <a:t>у </a:t>
            </a:r>
            <a:r>
              <a:rPr lang="en-US" dirty="0"/>
              <a:t>Sukhoi Superjet-100</a:t>
            </a:r>
            <a:r>
              <a:rPr lang="ru-RU" dirty="0"/>
              <a:t> максимальная дальность полета 3,000 км</a:t>
            </a:r>
          </a:p>
        </p:txBody>
      </p:sp>
    </p:spTree>
    <p:extLst>
      <p:ext uri="{BB962C8B-B14F-4D97-AF65-F5344CB8AC3E}">
        <p14:creationId xmlns:p14="http://schemas.microsoft.com/office/powerpoint/2010/main" val="77438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B0D3-6D71-475F-ADCA-623B03FD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датасета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8D97-F35F-416B-ABB8-69DD24FB6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 файле </a:t>
            </a:r>
            <a:r>
              <a:rPr lang="en-US" dirty="0"/>
              <a:t>anapa_flights.xlsx </a:t>
            </a:r>
            <a:r>
              <a:rPr lang="ru-RU" dirty="0"/>
              <a:t>собрана информация о 127 полетах.</a:t>
            </a:r>
          </a:p>
          <a:p>
            <a:r>
              <a:rPr lang="ru-RU" u="sng" dirty="0"/>
              <a:t>Столбцы датасета:</a:t>
            </a:r>
          </a:p>
          <a:p>
            <a:pPr marL="731520" indent="-457200">
              <a:buClrTx/>
              <a:buFont typeface="Wingdings" panose="05000000000000000000" pitchFamily="2" charset="2"/>
              <a:buChar char="ü"/>
            </a:pPr>
            <a:r>
              <a:rPr lang="en-US" dirty="0" err="1"/>
              <a:t>flight_id</a:t>
            </a:r>
            <a:r>
              <a:rPr lang="en-US" dirty="0"/>
              <a:t> – </a:t>
            </a:r>
            <a:r>
              <a:rPr lang="ru-RU" dirty="0"/>
              <a:t>идентификатор рейса</a:t>
            </a:r>
          </a:p>
          <a:p>
            <a:pPr marL="731520" indent="-457200">
              <a:buClrTx/>
              <a:buFont typeface="Wingdings" panose="05000000000000000000" pitchFamily="2" charset="2"/>
              <a:buChar char="ü"/>
            </a:pPr>
            <a:r>
              <a:rPr lang="en-US" dirty="0" err="1"/>
              <a:t>flight_no</a:t>
            </a:r>
            <a:r>
              <a:rPr lang="ru-RU" dirty="0"/>
              <a:t> – номер рейса</a:t>
            </a:r>
          </a:p>
          <a:p>
            <a:pPr marL="731520" indent="-457200">
              <a:buClrTx/>
              <a:buFont typeface="Wingdings" panose="05000000000000000000" pitchFamily="2" charset="2"/>
              <a:buChar char="ü"/>
            </a:pPr>
            <a:r>
              <a:rPr lang="en-US" dirty="0" err="1"/>
              <a:t>scheduled_departure</a:t>
            </a:r>
            <a:r>
              <a:rPr lang="ru-RU" dirty="0"/>
              <a:t> – время вылета по расписанию</a:t>
            </a:r>
          </a:p>
          <a:p>
            <a:pPr marL="731520" indent="-457200">
              <a:buClrTx/>
              <a:buFont typeface="Wingdings" panose="05000000000000000000" pitchFamily="2" charset="2"/>
              <a:buChar char="ü"/>
            </a:pPr>
            <a:r>
              <a:rPr lang="en-US" dirty="0"/>
              <a:t>model</a:t>
            </a:r>
            <a:r>
              <a:rPr lang="ru-RU" dirty="0"/>
              <a:t> – модель самолета</a:t>
            </a:r>
          </a:p>
          <a:p>
            <a:pPr marL="731520" indent="-457200">
              <a:buClrTx/>
              <a:buFont typeface="Wingdings" panose="05000000000000000000" pitchFamily="2" charset="2"/>
              <a:buChar char="ü"/>
            </a:pPr>
            <a:r>
              <a:rPr lang="en-US" dirty="0" err="1"/>
              <a:t>arrival_airport</a:t>
            </a:r>
            <a:r>
              <a:rPr lang="en-US" dirty="0"/>
              <a:t> – </a:t>
            </a:r>
            <a:r>
              <a:rPr lang="ru-RU" dirty="0"/>
              <a:t>аэропорт прибытия</a:t>
            </a:r>
          </a:p>
          <a:p>
            <a:pPr marL="731520" indent="-457200">
              <a:buClrTx/>
              <a:buFont typeface="Wingdings" panose="05000000000000000000" pitchFamily="2" charset="2"/>
              <a:buChar char="ü"/>
            </a:pPr>
            <a:r>
              <a:rPr lang="en-US" dirty="0" err="1"/>
              <a:t>seat_count</a:t>
            </a:r>
            <a:r>
              <a:rPr lang="ru-RU" dirty="0"/>
              <a:t> – количество мест в самолете</a:t>
            </a:r>
          </a:p>
          <a:p>
            <a:pPr marL="731520" indent="-457200">
              <a:buClrTx/>
              <a:buFont typeface="Wingdings" panose="05000000000000000000" pitchFamily="2" charset="2"/>
              <a:buChar char="ü"/>
            </a:pPr>
            <a:r>
              <a:rPr lang="en-US" dirty="0" err="1"/>
              <a:t>distance_km</a:t>
            </a:r>
            <a:r>
              <a:rPr lang="ru-RU" dirty="0"/>
              <a:t> – расстояние между аэропортами в километрах</a:t>
            </a:r>
          </a:p>
          <a:p>
            <a:pPr marL="731520" indent="-457200">
              <a:buClrTx/>
              <a:buFont typeface="Wingdings" panose="05000000000000000000" pitchFamily="2" charset="2"/>
              <a:buChar char="ü"/>
            </a:pPr>
            <a:r>
              <a:rPr lang="en-US" dirty="0" err="1"/>
              <a:t>total_amount</a:t>
            </a:r>
            <a:r>
              <a:rPr lang="ru-RU" dirty="0"/>
              <a:t> – совокупная выручка от продажи билетов на этот рейс (в рублях)</a:t>
            </a:r>
          </a:p>
        </p:txBody>
      </p:sp>
    </p:spTree>
    <p:extLst>
      <p:ext uri="{BB962C8B-B14F-4D97-AF65-F5344CB8AC3E}">
        <p14:creationId xmlns:p14="http://schemas.microsoft.com/office/powerpoint/2010/main" val="1091117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B0D3-6D71-475F-ADCA-623B03FD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Методика Расчета себестоимости рейса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8D97-F35F-416B-ABB8-69DD24FB6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1</a:t>
            </a:r>
            <a:r>
              <a:rPr lang="en-US" dirty="0"/>
              <a:t>) </a:t>
            </a:r>
            <a:r>
              <a:rPr lang="ru-RU" dirty="0"/>
              <a:t>Расход топлива на 100 км на 1 место (источник - </a:t>
            </a:r>
            <a:r>
              <a:rPr lang="en-US" dirty="0">
                <a:hlinkClick r:id="rId2"/>
              </a:rPr>
              <a:t>https://en.wikipedia.org/wiki/Fuel_economy_in_aircraft</a:t>
            </a:r>
            <a:r>
              <a:rPr lang="ru-RU" dirty="0"/>
              <a:t>):</a:t>
            </a:r>
          </a:p>
          <a:p>
            <a:pPr marL="640080"/>
            <a:r>
              <a:rPr lang="en-US" dirty="0"/>
              <a:t>Boeing 737-300: 3.46 </a:t>
            </a:r>
            <a:r>
              <a:rPr lang="ru-RU" dirty="0"/>
              <a:t>л</a:t>
            </a:r>
            <a:endParaRPr lang="en-US" dirty="0"/>
          </a:p>
          <a:p>
            <a:pPr marL="640080"/>
            <a:r>
              <a:rPr lang="en-US" dirty="0"/>
              <a:t>Sukhoi Superjet-100: 3.59 </a:t>
            </a:r>
            <a:r>
              <a:rPr lang="ru-RU" dirty="0"/>
              <a:t>л</a:t>
            </a:r>
            <a:endParaRPr lang="en-US" dirty="0"/>
          </a:p>
          <a:p>
            <a:pPr marL="640080"/>
            <a:endParaRPr lang="ru-RU" dirty="0"/>
          </a:p>
          <a:p>
            <a:r>
              <a:rPr lang="ru-RU" dirty="0"/>
              <a:t>2</a:t>
            </a:r>
            <a:r>
              <a:rPr lang="en-US" dirty="0"/>
              <a:t>)</a:t>
            </a:r>
            <a:r>
              <a:rPr lang="ru-RU" dirty="0"/>
              <a:t> Затраты на топливо составляют </a:t>
            </a:r>
            <a:r>
              <a:rPr lang="en-US" dirty="0"/>
              <a:t>23.7</a:t>
            </a:r>
            <a:r>
              <a:rPr lang="ru-RU" dirty="0"/>
              <a:t>% от совокупных затрат на рейс: </a:t>
            </a:r>
            <a:r>
              <a:rPr lang="en-US" dirty="0">
                <a:hlinkClick r:id="rId3"/>
              </a:rPr>
              <a:t>https://www.iata.org/contentassets/ebdba50e57194019930d72722413edd4/fact-sheet-fuel.pdf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9559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B0D3-6D71-475F-ADCA-623B03FD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Методика Расчета себестоимости рейса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8D97-F35F-416B-ABB8-69DD24FB6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3. Стоимость авиционного керосина за 1 тонну в Анапе:</a:t>
            </a:r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4</a:t>
            </a:r>
            <a:r>
              <a:rPr lang="ru-RU" dirty="0"/>
              <a:t>. 1 кг авиационного бензина приэталонной плотности 0,715 кг/м3 при температуре 15°C составляет около </a:t>
            </a:r>
            <a:r>
              <a:rPr lang="ru-RU" dirty="0">
                <a:hlinkClick r:id="rId2"/>
              </a:rPr>
              <a:t>1,4 литров</a:t>
            </a:r>
            <a:endParaRPr lang="ru-RU" dirty="0"/>
          </a:p>
          <a:p>
            <a:r>
              <a:rPr lang="en-US" dirty="0"/>
              <a:t>5. </a:t>
            </a:r>
            <a:r>
              <a:rPr lang="ru-RU" dirty="0"/>
              <a:t>Формула расчета стоимости топлива на рейс:</a:t>
            </a:r>
          </a:p>
          <a:p>
            <a:pPr marL="0" indent="0" algn="ctr">
              <a:buNone/>
            </a:pPr>
            <a:r>
              <a:rPr lang="en-US" dirty="0"/>
              <a:t>  </a:t>
            </a:r>
            <a:r>
              <a:rPr lang="en-US" sz="1100" dirty="0"/>
              <a:t>(</a:t>
            </a:r>
            <a:r>
              <a:rPr lang="ru-RU" sz="1100" dirty="0"/>
              <a:t>Расстояние</a:t>
            </a:r>
            <a:r>
              <a:rPr lang="en-US" sz="1100" dirty="0"/>
              <a:t>) * (</a:t>
            </a:r>
            <a:r>
              <a:rPr lang="ru-RU" sz="1100" dirty="0"/>
              <a:t>количество мест</a:t>
            </a:r>
            <a:r>
              <a:rPr lang="en-US" sz="1100" dirty="0"/>
              <a:t>)</a:t>
            </a:r>
            <a:r>
              <a:rPr lang="ru-RU" sz="1100" dirty="0"/>
              <a:t> </a:t>
            </a:r>
            <a:r>
              <a:rPr lang="en-US" sz="1100" dirty="0"/>
              <a:t>* [(</a:t>
            </a:r>
            <a:r>
              <a:rPr lang="ru-RU" sz="1100" dirty="0"/>
              <a:t>Расход топлива в литрах на 100 км на 1 место</a:t>
            </a:r>
            <a:r>
              <a:rPr lang="en-US" sz="1100" dirty="0"/>
              <a:t>)</a:t>
            </a:r>
            <a:r>
              <a:rPr lang="ru-RU" sz="1100" dirty="0"/>
              <a:t> </a:t>
            </a:r>
            <a:r>
              <a:rPr lang="en-US" sz="1100" dirty="0"/>
              <a:t>/ 100] / 1.4 * (</a:t>
            </a:r>
            <a:r>
              <a:rPr lang="ru-RU" sz="1100" dirty="0"/>
              <a:t>Стоимость авиционного керосина за 1 тонну</a:t>
            </a:r>
            <a:r>
              <a:rPr lang="en-US" sz="1100" dirty="0"/>
              <a:t>) / 1000</a:t>
            </a:r>
            <a:endParaRPr lang="ru-RU" sz="1100" dirty="0"/>
          </a:p>
          <a:p>
            <a:pPr marL="0" indent="0">
              <a:buNone/>
            </a:pPr>
            <a:r>
              <a:rPr lang="ru-RU" dirty="0"/>
              <a:t>  </a:t>
            </a:r>
            <a:r>
              <a:rPr lang="en-US" dirty="0"/>
              <a:t>6. </a:t>
            </a:r>
            <a:r>
              <a:rPr lang="ru-RU" dirty="0"/>
              <a:t>Формула расчета</a:t>
            </a:r>
            <a:r>
              <a:rPr lang="en-US" dirty="0"/>
              <a:t> </a:t>
            </a:r>
            <a:r>
              <a:rPr lang="ru-RU" dirty="0"/>
              <a:t>себестоимости рейса: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          (</a:t>
            </a:r>
            <a:r>
              <a:rPr lang="ru-RU" sz="1100" dirty="0"/>
              <a:t>Стоимость топлива</a:t>
            </a:r>
            <a:r>
              <a:rPr lang="en-US" sz="1100" dirty="0"/>
              <a:t>)</a:t>
            </a:r>
            <a:r>
              <a:rPr lang="ru-RU" sz="1100" dirty="0"/>
              <a:t> </a:t>
            </a:r>
            <a:r>
              <a:rPr lang="en-US" sz="1100" dirty="0"/>
              <a:t>/ 0.237</a:t>
            </a:r>
            <a:endParaRPr lang="ru-RU" sz="11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A9965F-88D7-4CEA-A230-5A048C8BC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77810"/>
              </p:ext>
            </p:extLst>
          </p:nvPr>
        </p:nvGraphicFramePr>
        <p:xfrm>
          <a:off x="1151156" y="2615578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403696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855687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29072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Январь 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Февраль 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Декабрь 2017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3"/>
                        </a:rPr>
                        <a:t>41435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3"/>
                        </a:rPr>
                        <a:t>39553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4"/>
                        </a:rPr>
                        <a:t>47101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086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531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B0D3-6D71-475F-ADCA-623B03FD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8D97-F35F-416B-ABB8-69DD24FB6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1. Девять рейсов </a:t>
            </a:r>
            <a:r>
              <a:rPr lang="en-US" dirty="0"/>
              <a:t>PG0194</a:t>
            </a:r>
            <a:r>
              <a:rPr lang="ru-RU" dirty="0"/>
              <a:t> в Новокузнецк летали без пассажиров и принесли совокупный убыток в 17,999,579.37 рублей. Больше рейсов в Новокузнецк не было. Рейс </a:t>
            </a:r>
            <a:r>
              <a:rPr lang="en-US" dirty="0"/>
              <a:t>PG0194</a:t>
            </a:r>
            <a:r>
              <a:rPr lang="ru-RU" dirty="0"/>
              <a:t> надо отменять!</a:t>
            </a:r>
          </a:p>
          <a:p>
            <a:r>
              <a:rPr lang="ru-RU" dirty="0"/>
              <a:t>2. Совокупная прибыль всех других рейсов составила 337</a:t>
            </a:r>
            <a:r>
              <a:rPr lang="en-US" dirty="0"/>
              <a:t>,</a:t>
            </a:r>
            <a:r>
              <a:rPr lang="ru-RU" dirty="0"/>
              <a:t>218</a:t>
            </a:r>
            <a:r>
              <a:rPr lang="en-US" dirty="0"/>
              <a:t>,</a:t>
            </a:r>
            <a:r>
              <a:rPr lang="ru-RU" dirty="0"/>
              <a:t>183.94 рублей</a:t>
            </a:r>
          </a:p>
          <a:p>
            <a:r>
              <a:rPr lang="ru-RU" dirty="0"/>
              <a:t>3. Совокупная прибыль</a:t>
            </a:r>
            <a:r>
              <a:rPr lang="en-US" dirty="0"/>
              <a:t> </a:t>
            </a:r>
            <a:r>
              <a:rPr lang="ru-RU" dirty="0"/>
              <a:t>полетов в Москву составила 192</a:t>
            </a:r>
            <a:r>
              <a:rPr lang="en-US" dirty="0"/>
              <a:t>,</a:t>
            </a:r>
            <a:r>
              <a:rPr lang="ru-RU" dirty="0"/>
              <a:t>432</a:t>
            </a:r>
            <a:r>
              <a:rPr lang="en-US" dirty="0"/>
              <a:t>,</a:t>
            </a:r>
            <a:r>
              <a:rPr lang="ru-RU" dirty="0"/>
              <a:t>531.39 рублей или</a:t>
            </a:r>
            <a:r>
              <a:rPr lang="en-US" dirty="0"/>
              <a:t> </a:t>
            </a:r>
            <a:r>
              <a:rPr lang="ru-RU" dirty="0"/>
              <a:t>в среднем </a:t>
            </a:r>
            <a:r>
              <a:rPr lang="en-US" dirty="0"/>
              <a:t>3,261,568.33</a:t>
            </a:r>
            <a:r>
              <a:rPr lang="ru-RU" dirty="0"/>
              <a:t> рубля с рейса</a:t>
            </a:r>
            <a:r>
              <a:rPr lang="en-US" dirty="0"/>
              <a:t> (</a:t>
            </a:r>
            <a:r>
              <a:rPr lang="ru-RU" dirty="0"/>
              <a:t>всего было 59 рейсов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4. Совокупная прибыль</a:t>
            </a:r>
            <a:r>
              <a:rPr lang="en-US" dirty="0"/>
              <a:t> </a:t>
            </a:r>
            <a:r>
              <a:rPr lang="ru-RU" dirty="0"/>
              <a:t>полетов в Белгород составила 144</a:t>
            </a:r>
            <a:r>
              <a:rPr lang="en-US" dirty="0"/>
              <a:t>,</a:t>
            </a:r>
            <a:r>
              <a:rPr lang="ru-RU" dirty="0"/>
              <a:t>785</a:t>
            </a:r>
            <a:r>
              <a:rPr lang="en-US" dirty="0"/>
              <a:t>,</a:t>
            </a:r>
            <a:r>
              <a:rPr lang="ru-RU" dirty="0"/>
              <a:t>652.55 рублей или в среднем 2</a:t>
            </a:r>
            <a:r>
              <a:rPr lang="en-US" dirty="0"/>
              <a:t>,</a:t>
            </a:r>
            <a:r>
              <a:rPr lang="ru-RU" dirty="0"/>
              <a:t>453</a:t>
            </a:r>
            <a:r>
              <a:rPr lang="en-US" dirty="0"/>
              <a:t>,</a:t>
            </a:r>
            <a:r>
              <a:rPr lang="ru-RU" dirty="0"/>
              <a:t>994.11 рубля с рейса</a:t>
            </a:r>
            <a:r>
              <a:rPr lang="en-US" dirty="0"/>
              <a:t> (</a:t>
            </a:r>
            <a:r>
              <a:rPr lang="ru-RU" dirty="0"/>
              <a:t>всего было 59 рейсов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2678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464</TotalTime>
  <Words>480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Tw Cen MT</vt:lpstr>
      <vt:lpstr>Tw Cen MT Condensed</vt:lpstr>
      <vt:lpstr>Wingdings</vt:lpstr>
      <vt:lpstr>Wingdings 3</vt:lpstr>
      <vt:lpstr>Integral</vt:lpstr>
      <vt:lpstr>Авиарейсы без потерь</vt:lpstr>
      <vt:lpstr>Предварительный анализ данных</vt:lpstr>
      <vt:lpstr>Структура датасета</vt:lpstr>
      <vt:lpstr>Методика Расчета себестоимости рейса</vt:lpstr>
      <vt:lpstr>Методика Расчета себестоимости рейса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Авиарейсы без потерь</dc:title>
  <dc:creator>andrey</dc:creator>
  <cp:lastModifiedBy>andrey</cp:lastModifiedBy>
  <cp:revision>17</cp:revision>
  <dcterms:created xsi:type="dcterms:W3CDTF">2021-12-28T08:59:03Z</dcterms:created>
  <dcterms:modified xsi:type="dcterms:W3CDTF">2021-12-28T21:44:12Z</dcterms:modified>
</cp:coreProperties>
</file>