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60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ta.org/contentassets/ebdba50e57194019930d72722413edd4/fact-sheet-fuel.pdf" TargetMode="External"/><Relationship Id="rId2" Type="http://schemas.openxmlformats.org/officeDocument/2006/relationships/hyperlink" Target="https://en.wikipedia.org/wiki/Fuel_economy_in_aircraf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public/materials/1/e/e/7/b/1ee7bb90c65c5bd52fdc6ab681f77e5c.pdf" TargetMode="External"/><Relationship Id="rId2" Type="http://schemas.openxmlformats.org/officeDocument/2006/relationships/hyperlink" Target="https://www.warteraviation.ru/lodistichen-table/#:~:text=%E2%80%93%201%20%D0%BA%D0%B3%20%D0%B0%D0%B2%D0%B8%D0%B0%D1%86%D0%B8%D0%BE%D0%BD%D0%BD%D0%BE%D0%B3%D0%BE%20%D0%B1%D0%B5%D0%BD%D0%B7%D0%B8%D0%BD%D0%B0%20%D0%BF%D1%80%D0%B8%D1%8D%D1%82%D0%B0%D0%BB%D0%BE%D0%BD%D0%BD%D0%BE%D0%B9,%D1%81%D0%BE%D1%81%D1%82%D0%B0%D0%B2%D0%BB%D1%8F%D0%B5%D1%82%20%D0%BE%D0%BA%D0%BE%D0%BB%D0%BE%201%2C4%20%D0%BB%D0%B8%D1%82%D1%80%D0%BE%D0%B2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vt.gov.ru/public/materials/d/b/b/e/7/dbbe7cb18a3071da1ea1490468b4af3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3D4-2F7C-48F8-AC69-8B47BDEF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AA5E-3246-481A-B315-728FB0717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прибыльности рейсов из</a:t>
            </a:r>
            <a:r>
              <a:rPr lang="en-US" dirty="0"/>
              <a:t>/</a:t>
            </a:r>
            <a:r>
              <a:rPr lang="ru-RU" dirty="0"/>
              <a:t>в аэропорт города Анапа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Предварительный анализ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</a:t>
            </a:r>
            <a:r>
              <a:rPr lang="en-US" dirty="0"/>
              <a:t>)</a:t>
            </a:r>
            <a:r>
              <a:rPr lang="ru-RU" dirty="0"/>
              <a:t> Список аэропортов, куда есть рейсы из Анапы: </a:t>
            </a:r>
            <a:r>
              <a:rPr lang="en-US" dirty="0"/>
              <a:t>EGO (Belgorod), NOZ (Novokuznetsk)</a:t>
            </a:r>
            <a:r>
              <a:rPr lang="ru-RU" dirty="0"/>
              <a:t> и </a:t>
            </a:r>
            <a:r>
              <a:rPr lang="en-US" dirty="0"/>
              <a:t>SVO (Moscow)</a:t>
            </a:r>
          </a:p>
          <a:p>
            <a:r>
              <a:rPr lang="ru-RU" dirty="0"/>
              <a:t>2</a:t>
            </a:r>
            <a:r>
              <a:rPr lang="en-US" dirty="0"/>
              <a:t>)</a:t>
            </a:r>
            <a:r>
              <a:rPr lang="ru-RU" dirty="0"/>
              <a:t> Модели самолетов, которые летают их/в Анапу: </a:t>
            </a:r>
            <a:r>
              <a:rPr lang="en-US" dirty="0"/>
              <a:t>Boeing 737-300 </a:t>
            </a:r>
            <a:r>
              <a:rPr lang="ru-RU" dirty="0"/>
              <a:t>и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3</a:t>
            </a:r>
            <a:r>
              <a:rPr lang="en-US" dirty="0"/>
              <a:t>) </a:t>
            </a:r>
            <a:r>
              <a:rPr lang="ru-RU" dirty="0"/>
              <a:t>Расстояние между аэропортами: </a:t>
            </a:r>
            <a:endParaRPr lang="en-US" dirty="0"/>
          </a:p>
          <a:p>
            <a:pPr marL="640080"/>
            <a:r>
              <a:rPr lang="en-US" dirty="0"/>
              <a:t>AAQ (Anapa) – EGO (Belgorod): 629.83</a:t>
            </a:r>
            <a:r>
              <a:rPr lang="ru-RU" dirty="0"/>
              <a:t> км</a:t>
            </a:r>
            <a:endParaRPr lang="en-US" dirty="0"/>
          </a:p>
          <a:p>
            <a:pPr marL="640080"/>
            <a:r>
              <a:rPr lang="en-US" dirty="0"/>
              <a:t>AAQ (Anapa) – SVO (Moscow): 1,219.81</a:t>
            </a:r>
            <a:r>
              <a:rPr lang="ru-RU" dirty="0"/>
              <a:t> км</a:t>
            </a:r>
          </a:p>
          <a:p>
            <a:pPr marL="640080"/>
            <a:r>
              <a:rPr lang="en-US" dirty="0"/>
              <a:t>AAQ (Anapa) – NOZ (Novokuznetsk): 3,633.84</a:t>
            </a:r>
            <a:r>
              <a:rPr lang="ru-RU" dirty="0"/>
              <a:t> км</a:t>
            </a:r>
          </a:p>
          <a:p>
            <a:r>
              <a:rPr lang="ru-RU" dirty="0"/>
              <a:t>Только </a:t>
            </a:r>
            <a:r>
              <a:rPr lang="en-US" dirty="0"/>
              <a:t>Boeing 737-300</a:t>
            </a:r>
            <a:r>
              <a:rPr lang="ru-RU" dirty="0"/>
              <a:t> может долететь до </a:t>
            </a:r>
            <a:r>
              <a:rPr lang="en-US" dirty="0"/>
              <a:t>NOZ (Novokuznetsk) – </a:t>
            </a:r>
            <a:r>
              <a:rPr lang="ru-RU" dirty="0"/>
              <a:t>у </a:t>
            </a:r>
            <a:r>
              <a:rPr lang="en-US" dirty="0"/>
              <a:t>Sukhoi Superjet-100</a:t>
            </a:r>
            <a:r>
              <a:rPr lang="ru-RU" dirty="0"/>
              <a:t> максимальная дальность полета 3,000 км</a:t>
            </a:r>
          </a:p>
        </p:txBody>
      </p:sp>
    </p:spTree>
    <p:extLst>
      <p:ext uri="{BB962C8B-B14F-4D97-AF65-F5344CB8AC3E}">
        <p14:creationId xmlns:p14="http://schemas.microsoft.com/office/powerpoint/2010/main" val="77438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датасета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файле </a:t>
            </a:r>
            <a:r>
              <a:rPr lang="en-US" dirty="0"/>
              <a:t>anapa_flights.xlsx </a:t>
            </a:r>
            <a:r>
              <a:rPr lang="ru-RU" dirty="0"/>
              <a:t>собрана информация о 127 полетах.</a:t>
            </a:r>
          </a:p>
          <a:p>
            <a:r>
              <a:rPr lang="ru-RU" u="sng" dirty="0"/>
              <a:t>Столбцы датасета: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flight_id</a:t>
            </a:r>
            <a:r>
              <a:rPr lang="en-US" dirty="0"/>
              <a:t> – </a:t>
            </a:r>
            <a:r>
              <a:rPr lang="ru-RU" dirty="0"/>
              <a:t>идентификатор рейса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flight_no</a:t>
            </a:r>
            <a:r>
              <a:rPr lang="ru-RU" dirty="0"/>
              <a:t> – номер рейса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scheduled_departure</a:t>
            </a:r>
            <a:r>
              <a:rPr lang="ru-RU" dirty="0"/>
              <a:t> – время вылета по расписанию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/>
              <a:t>model</a:t>
            </a:r>
            <a:r>
              <a:rPr lang="ru-RU" dirty="0"/>
              <a:t> – модель самолета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arrival_airport</a:t>
            </a:r>
            <a:r>
              <a:rPr lang="en-US" dirty="0"/>
              <a:t> – </a:t>
            </a:r>
            <a:r>
              <a:rPr lang="ru-RU" dirty="0"/>
              <a:t>аэропорт прибытия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seat_count</a:t>
            </a:r>
            <a:r>
              <a:rPr lang="ru-RU" dirty="0"/>
              <a:t> – количество мест в самолете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distance_km</a:t>
            </a:r>
            <a:r>
              <a:rPr lang="ru-RU" dirty="0"/>
              <a:t> – расстояние между аэропортами в километрах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total_amount</a:t>
            </a:r>
            <a:r>
              <a:rPr lang="ru-RU" dirty="0"/>
              <a:t> – совокупная выручка от продажи билетов на этот рейс (в рублях)</a:t>
            </a:r>
          </a:p>
        </p:txBody>
      </p:sp>
    </p:spTree>
    <p:extLst>
      <p:ext uri="{BB962C8B-B14F-4D97-AF65-F5344CB8AC3E}">
        <p14:creationId xmlns:p14="http://schemas.microsoft.com/office/powerpoint/2010/main" val="10911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) </a:t>
            </a:r>
            <a:r>
              <a:rPr lang="ru-RU" dirty="0"/>
              <a:t>Расход топлива на 100 км на 1 место (источник - </a:t>
            </a:r>
            <a:r>
              <a:rPr lang="en-US" dirty="0">
                <a:hlinkClick r:id="rId2"/>
              </a:rPr>
              <a:t>https://en.wikipedia.org/wiki/Fuel_economy_in_aircraft</a:t>
            </a:r>
            <a:r>
              <a:rPr lang="ru-RU" dirty="0"/>
              <a:t>):</a:t>
            </a:r>
          </a:p>
          <a:p>
            <a:pPr marL="640080"/>
            <a:r>
              <a:rPr lang="en-US" dirty="0"/>
              <a:t>Boeing 737-300: 3.46 </a:t>
            </a:r>
            <a:r>
              <a:rPr lang="ru-RU" dirty="0"/>
              <a:t>л</a:t>
            </a:r>
            <a:endParaRPr lang="en-US" dirty="0"/>
          </a:p>
          <a:p>
            <a:pPr marL="640080"/>
            <a:r>
              <a:rPr lang="en-US" dirty="0"/>
              <a:t>Sukhoi Superjet-100: 3.59 </a:t>
            </a:r>
            <a:r>
              <a:rPr lang="ru-RU" dirty="0"/>
              <a:t>л</a:t>
            </a:r>
            <a:endParaRPr lang="en-US" dirty="0"/>
          </a:p>
          <a:p>
            <a:pPr marL="640080"/>
            <a:endParaRPr lang="ru-RU" dirty="0"/>
          </a:p>
          <a:p>
            <a:r>
              <a:rPr lang="ru-RU" dirty="0"/>
              <a:t>2</a:t>
            </a:r>
            <a:r>
              <a:rPr lang="en-US" dirty="0"/>
              <a:t>)</a:t>
            </a:r>
            <a:r>
              <a:rPr lang="ru-RU" dirty="0"/>
              <a:t> Затраты на топливо составляют </a:t>
            </a:r>
            <a:r>
              <a:rPr lang="en-US" dirty="0"/>
              <a:t>23.7</a:t>
            </a:r>
            <a:r>
              <a:rPr lang="ru-RU" dirty="0"/>
              <a:t>% от совокупных затрат на рейс: </a:t>
            </a:r>
            <a:r>
              <a:rPr lang="en-US" dirty="0">
                <a:hlinkClick r:id="rId3"/>
              </a:rPr>
              <a:t>https://www.iata.org/contentassets/ebdba50e57194019930d72722413edd4/fact-sheet-fuel.pdf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55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3. Стоимость авиционного керосина за 1 тонну в Анапе: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4</a:t>
            </a:r>
            <a:r>
              <a:rPr lang="ru-RU" dirty="0"/>
              <a:t>. 1 кг авиационного бензина приэталонной плотности 0,715 кг/м3 при температуре 15°C составляет около </a:t>
            </a:r>
            <a:r>
              <a:rPr lang="ru-RU" dirty="0">
                <a:hlinkClick r:id="rId2"/>
              </a:rPr>
              <a:t>1,4 литров</a:t>
            </a:r>
            <a:endParaRPr lang="ru-RU" dirty="0"/>
          </a:p>
          <a:p>
            <a:r>
              <a:rPr lang="en-US" dirty="0"/>
              <a:t>5. </a:t>
            </a:r>
            <a:r>
              <a:rPr lang="ru-RU" dirty="0"/>
              <a:t>Формула расчета стоимости топлива на рейс:</a:t>
            </a:r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sz="1100" dirty="0"/>
              <a:t>(</a:t>
            </a:r>
            <a:r>
              <a:rPr lang="ru-RU" sz="1100" dirty="0"/>
              <a:t>Расстояние</a:t>
            </a:r>
            <a:r>
              <a:rPr lang="en-US" sz="1100" dirty="0"/>
              <a:t>) * (</a:t>
            </a:r>
            <a:r>
              <a:rPr lang="ru-RU" sz="1100" dirty="0"/>
              <a:t>количество мест</a:t>
            </a:r>
            <a:r>
              <a:rPr lang="en-US" sz="1100" dirty="0"/>
              <a:t>)</a:t>
            </a:r>
            <a:r>
              <a:rPr lang="ru-RU" sz="1100" dirty="0"/>
              <a:t> </a:t>
            </a:r>
            <a:r>
              <a:rPr lang="en-US" sz="1100" dirty="0"/>
              <a:t>* [(</a:t>
            </a:r>
            <a:r>
              <a:rPr lang="ru-RU" sz="1100" dirty="0"/>
              <a:t>Расход топлива в литрах на 100 км на 1 место</a:t>
            </a:r>
            <a:r>
              <a:rPr lang="en-US" sz="1100" dirty="0"/>
              <a:t>)</a:t>
            </a:r>
            <a:r>
              <a:rPr lang="ru-RU" sz="1100" dirty="0"/>
              <a:t> </a:t>
            </a:r>
            <a:r>
              <a:rPr lang="en-US" sz="1100" dirty="0"/>
              <a:t>/ 100] / 1.4 * (</a:t>
            </a:r>
            <a:r>
              <a:rPr lang="ru-RU" sz="1100" dirty="0"/>
              <a:t>Стоимость авиционного керосина за 1 тонну</a:t>
            </a:r>
            <a:r>
              <a:rPr lang="en-US" sz="1100" dirty="0"/>
              <a:t>) / 1000</a:t>
            </a:r>
            <a:endParaRPr lang="ru-RU" sz="1100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6. </a:t>
            </a:r>
            <a:r>
              <a:rPr lang="ru-RU" dirty="0"/>
              <a:t>Формула расчета</a:t>
            </a:r>
            <a:r>
              <a:rPr lang="en-US" dirty="0"/>
              <a:t> </a:t>
            </a:r>
            <a:r>
              <a:rPr lang="ru-RU" dirty="0"/>
              <a:t>себестоимости рейса: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        (</a:t>
            </a:r>
            <a:r>
              <a:rPr lang="ru-RU" sz="1100" dirty="0"/>
              <a:t>Стоимость топлива</a:t>
            </a:r>
            <a:r>
              <a:rPr lang="en-US" sz="1100" dirty="0"/>
              <a:t>)</a:t>
            </a:r>
            <a:r>
              <a:rPr lang="ru-RU" sz="1100" dirty="0"/>
              <a:t> </a:t>
            </a:r>
            <a:r>
              <a:rPr lang="en-US" sz="1100" dirty="0"/>
              <a:t>/ 0.237</a:t>
            </a:r>
            <a:endParaRPr lang="ru-RU" sz="11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A9965F-88D7-4CEA-A230-5A048C8B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77810"/>
              </p:ext>
            </p:extLst>
          </p:nvPr>
        </p:nvGraphicFramePr>
        <p:xfrm>
          <a:off x="1151156" y="261557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369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55687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907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Январь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Февраль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Декабрь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41435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39553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47101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8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3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363</TotalTime>
  <Words>377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Tw Cen MT</vt:lpstr>
      <vt:lpstr>Tw Cen MT Condensed</vt:lpstr>
      <vt:lpstr>Wingdings</vt:lpstr>
      <vt:lpstr>Wingdings 3</vt:lpstr>
      <vt:lpstr>Integral</vt:lpstr>
      <vt:lpstr>Авиарейсы без потерь</vt:lpstr>
      <vt:lpstr>Предварительный анализ данных</vt:lpstr>
      <vt:lpstr>Структура датасета</vt:lpstr>
      <vt:lpstr>Методика Расчета себестоимости рейса</vt:lpstr>
      <vt:lpstr>Методика Расчета себестоимости рейса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andrey</dc:creator>
  <cp:lastModifiedBy>andrey</cp:lastModifiedBy>
  <cp:revision>13</cp:revision>
  <dcterms:created xsi:type="dcterms:W3CDTF">2021-12-28T08:59:03Z</dcterms:created>
  <dcterms:modified xsi:type="dcterms:W3CDTF">2021-12-28T20:00:34Z</dcterms:modified>
</cp:coreProperties>
</file>