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Bold" charset="1" panose="00000800000000000000"/>
      <p:regular r:id="rId15"/>
    </p:embeddedFont>
    <p:embeddedFont>
      <p:font typeface="Poppins" charset="1" panose="00000500000000000000"/>
      <p:regular r:id="rId16"/>
    </p:embeddedFont>
    <p:embeddedFont>
      <p:font typeface="Montserrat Bold" charset="1" panose="00000800000000000000"/>
      <p:regular r:id="rId17"/>
    </p:embeddedFont>
    <p:embeddedFont>
      <p:font typeface="Open Sans" charset="1" panose="00000000000000000000"/>
      <p:regular r:id="rId18"/>
    </p:embeddedFont>
    <p:embeddedFont>
      <p:font typeface="Open Sans Bold" charset="1" panose="00000000000000000000"/>
      <p:regular r:id="rId19"/>
    </p:embeddedFont>
    <p:embeddedFont>
      <p:font typeface="Montserrat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5539329" y="7250138"/>
            <a:ext cx="7694999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5517374" y="1572372"/>
            <a:ext cx="7694999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701303" y="2570236"/>
            <a:ext cx="700401" cy="623994"/>
          </a:xfrm>
          <a:custGeom>
            <a:avLst/>
            <a:gdLst/>
            <a:ahLst/>
            <a:cxnLst/>
            <a:rect r="r" b="b" t="t" l="l"/>
            <a:pathLst>
              <a:path h="623994" w="700401">
                <a:moveTo>
                  <a:pt x="0" y="0"/>
                </a:moveTo>
                <a:lnTo>
                  <a:pt x="700401" y="0"/>
                </a:lnTo>
                <a:lnTo>
                  <a:pt x="700401" y="623993"/>
                </a:lnTo>
                <a:lnTo>
                  <a:pt x="0" y="6239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42801" y="2567908"/>
            <a:ext cx="348805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B00707"/>
                </a:solidFill>
                <a:latin typeface="Poppins Bold"/>
                <a:ea typeface="Poppins Bold"/>
                <a:cs typeface="Poppins Bold"/>
                <a:sym typeface="Poppins Bold"/>
              </a:rPr>
              <a:t>RUNTIME TERRORS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36400" y="3465538"/>
            <a:ext cx="5415201" cy="288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9"/>
              </a:lnSpc>
              <a:spcBef>
                <a:spcPct val="0"/>
              </a:spcBef>
            </a:pPr>
            <a:r>
              <a:rPr lang="en-US" sz="15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VeriFi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32509" y="7897838"/>
            <a:ext cx="9108639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Decentralized Identity for Financial Transactions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079474" y="8413233"/>
            <a:ext cx="979186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502625" y="1846655"/>
            <a:ext cx="700401" cy="623994"/>
          </a:xfrm>
          <a:custGeom>
            <a:avLst/>
            <a:gdLst/>
            <a:ahLst/>
            <a:cxnLst/>
            <a:rect r="r" b="b" t="t" l="l"/>
            <a:pathLst>
              <a:path h="623994" w="700401">
                <a:moveTo>
                  <a:pt x="0" y="0"/>
                </a:moveTo>
                <a:lnTo>
                  <a:pt x="700401" y="0"/>
                </a:lnTo>
                <a:lnTo>
                  <a:pt x="700401" y="623994"/>
                </a:lnTo>
                <a:lnTo>
                  <a:pt x="0" y="623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99972" y="1927724"/>
            <a:ext cx="348805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B00707"/>
                </a:solidFill>
                <a:latin typeface="Poppins Bold"/>
                <a:ea typeface="Poppins Bold"/>
                <a:cs typeface="Poppins Bold"/>
                <a:sym typeface="Poppins Bold"/>
              </a:rPr>
              <a:t>RUNTIME TERRORS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15647" y="3436891"/>
            <a:ext cx="4980147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TEAM MEMBERS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17420" y="4755018"/>
            <a:ext cx="5078373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KSHIRJA V- 23BCE5079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SANJNA S- 23BCE1374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VEDITHA R- 23BCE1301</a:t>
            </a:r>
          </a:p>
        </p:txBody>
      </p:sp>
      <p:sp>
        <p:nvSpPr>
          <p:cNvPr name="AutoShape 8" id="8"/>
          <p:cNvSpPr/>
          <p:nvPr/>
        </p:nvSpPr>
        <p:spPr>
          <a:xfrm>
            <a:off x="4079474" y="1019175"/>
            <a:ext cx="979186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5178827" cy="10287000"/>
            <a:chOff x="0" y="0"/>
            <a:chExt cx="1363971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3971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3971">
                  <a:moveTo>
                    <a:pt x="0" y="0"/>
                  </a:moveTo>
                  <a:lnTo>
                    <a:pt x="1363971" y="0"/>
                  </a:lnTo>
                  <a:lnTo>
                    <a:pt x="136397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6397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104755" y="1032024"/>
            <a:ext cx="11154545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5000" b="true">
                <a:solidFill>
                  <a:srgbClr val="1A3C5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BREAKDOWN OF PROBLEM STATEMENT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28299" y="224727"/>
            <a:ext cx="700401" cy="623994"/>
          </a:xfrm>
          <a:custGeom>
            <a:avLst/>
            <a:gdLst/>
            <a:ahLst/>
            <a:cxnLst/>
            <a:rect r="r" b="b" t="t" l="l"/>
            <a:pathLst>
              <a:path h="623994" w="700401">
                <a:moveTo>
                  <a:pt x="0" y="0"/>
                </a:moveTo>
                <a:lnTo>
                  <a:pt x="700401" y="0"/>
                </a:lnTo>
                <a:lnTo>
                  <a:pt x="700401" y="623993"/>
                </a:lnTo>
                <a:lnTo>
                  <a:pt x="0" y="623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8299" y="1911499"/>
            <a:ext cx="123944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AUG-2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26347" y="3195728"/>
            <a:ext cx="11711361" cy="599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a secure, privacy-preserving decentralized identity solution that streamlines KYC/AML processes for financial institutions while giving users more control over their data. The system should leverage blockchain or other decentralized technologies to ensure trust, transparency, and ease of access.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Core Requirements: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Self-Sovereign Identity (SSI):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Enable users to own and control their financial identity.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Verifiable Credentials: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Allow institutions to verify identity without storing sensitive personal data.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Interoperability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Our solution as of now is capable to work perfectly within the existing financial regulatory frameworks. It is also compatible with existing blockchain networks, once integrated.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Privacy &amp; Security: 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 end-to-end encryption and zero-knowledge proofs.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3499716"/>
            <a:chOff x="0" y="0"/>
            <a:chExt cx="4816593" cy="9217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921736"/>
            </a:xfrm>
            <a:custGeom>
              <a:avLst/>
              <a:gdLst/>
              <a:ahLst/>
              <a:cxnLst/>
              <a:rect r="r" b="b" t="t" l="l"/>
              <a:pathLst>
                <a:path h="9217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21736"/>
                  </a:lnTo>
                  <a:lnTo>
                    <a:pt x="0" y="92173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969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3452506" y="8534603"/>
            <a:ext cx="10522035" cy="0"/>
          </a:xfrm>
          <a:prstGeom prst="line">
            <a:avLst/>
          </a:prstGeom>
          <a:ln cap="flat" w="19050">
            <a:solidFill>
              <a:srgbClr val="305A7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28299" y="224727"/>
            <a:ext cx="700401" cy="623994"/>
          </a:xfrm>
          <a:custGeom>
            <a:avLst/>
            <a:gdLst/>
            <a:ahLst/>
            <a:cxnLst/>
            <a:rect r="r" b="b" t="t" l="l"/>
            <a:pathLst>
              <a:path h="623994" w="700401">
                <a:moveTo>
                  <a:pt x="0" y="0"/>
                </a:moveTo>
                <a:lnTo>
                  <a:pt x="700401" y="0"/>
                </a:lnTo>
                <a:lnTo>
                  <a:pt x="700401" y="623993"/>
                </a:lnTo>
                <a:lnTo>
                  <a:pt x="0" y="623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1489191"/>
            <a:ext cx="18288000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TECH-STACK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40678" y="4853822"/>
            <a:ext cx="12206644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🔹 Frontend → HTML + JavaScript (Form for input)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🔹 Backend → Java (APIs, Servlets, JDBC for SQL)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🔹 Database → MySQL (Simulating govt data- ie user details)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🔹 Security → AES Encryption (for passport number verification)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🔹 Cloud Services  → GCP OAuth, Firebase, Railway, Render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5436378" cy="10287000"/>
            <a:chOff x="0" y="0"/>
            <a:chExt cx="143180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318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31803">
                  <a:moveTo>
                    <a:pt x="0" y="0"/>
                  </a:moveTo>
                  <a:lnTo>
                    <a:pt x="1431803" y="0"/>
                  </a:lnTo>
                  <a:lnTo>
                    <a:pt x="143180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43180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219843" y="2473194"/>
            <a:ext cx="1338680" cy="133868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866599" y="2769934"/>
            <a:ext cx="7190290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User enters Full Name, DOB, and Issue Date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Then they enter last 4 digits of the passport number</a:t>
            </a: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Form submits the data to the backend.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641128" y="2907584"/>
            <a:ext cx="49611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66599" y="2274756"/>
            <a:ext cx="380018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Input (HTML Form)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66599" y="4991007"/>
            <a:ext cx="9088765" cy="155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Read the request data.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Encrypt the last 4 digits of the passport number.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Query the database using Full Name, DOB, and Issue Date.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Compare the encrypted last 4 digits with the stored value.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641128" y="5134294"/>
            <a:ext cx="49611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66599" y="4498882"/>
            <a:ext cx="578689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Backend Processing (Servlet)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66599" y="7389495"/>
            <a:ext cx="6837085" cy="281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MySQL searches the table with full name, dob and issue date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If a unique hit is found, verify with the last 4 digits of the passport number, and if verified, validation successful 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If a unique hit is not found, try using the last 4 digits of the passport number to see if we get a unique hit, if yes- successful verification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Else → Validation Failed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641128" y="7811158"/>
            <a:ext cx="49611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866599" y="7003697"/>
            <a:ext cx="468312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05A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Database Validation (MySQL)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328299" y="224727"/>
            <a:ext cx="700401" cy="623994"/>
          </a:xfrm>
          <a:custGeom>
            <a:avLst/>
            <a:gdLst/>
            <a:ahLst/>
            <a:cxnLst/>
            <a:rect r="r" b="b" t="t" l="l"/>
            <a:pathLst>
              <a:path h="623994" w="700401">
                <a:moveTo>
                  <a:pt x="0" y="0"/>
                </a:moveTo>
                <a:lnTo>
                  <a:pt x="700401" y="0"/>
                </a:lnTo>
                <a:lnTo>
                  <a:pt x="700401" y="623993"/>
                </a:lnTo>
                <a:lnTo>
                  <a:pt x="0" y="623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971725" y="705845"/>
            <a:ext cx="4180046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305A72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 Flow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6219843" y="4699904"/>
            <a:ext cx="1338680" cy="133868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219843" y="7408629"/>
            <a:ext cx="1338680" cy="133868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5178827" cy="10287000"/>
            <a:chOff x="0" y="0"/>
            <a:chExt cx="1363971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3971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3971">
                  <a:moveTo>
                    <a:pt x="0" y="0"/>
                  </a:moveTo>
                  <a:lnTo>
                    <a:pt x="1363971" y="0"/>
                  </a:lnTo>
                  <a:lnTo>
                    <a:pt x="136397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6397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104755" y="1032024"/>
            <a:ext cx="11154545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5000" b="true">
                <a:solidFill>
                  <a:srgbClr val="305A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HOW DO WE IMPLEMENT THE CORE REQUIREMENTS?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28299" y="224727"/>
            <a:ext cx="700401" cy="623994"/>
          </a:xfrm>
          <a:custGeom>
            <a:avLst/>
            <a:gdLst/>
            <a:ahLst/>
            <a:cxnLst/>
            <a:rect r="r" b="b" t="t" l="l"/>
            <a:pathLst>
              <a:path h="623994" w="700401">
                <a:moveTo>
                  <a:pt x="0" y="0"/>
                </a:moveTo>
                <a:lnTo>
                  <a:pt x="700401" y="0"/>
                </a:lnTo>
                <a:lnTo>
                  <a:pt x="700401" y="623993"/>
                </a:lnTo>
                <a:lnTo>
                  <a:pt x="0" y="623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8299" y="1911499"/>
            <a:ext cx="123944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AUG-2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27441" y="2377677"/>
            <a:ext cx="13109173" cy="7609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</a:p>
          <a:p>
            <a:pPr algn="l" marL="493371" indent="-246685" lvl="1">
              <a:lnSpc>
                <a:spcPts val="3199"/>
              </a:lnSpc>
              <a:buFont typeface="Arial"/>
              <a:buChar char="•"/>
            </a:pPr>
            <a:r>
              <a:rPr lang="en-US" b="true" sz="228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Self-Sovereign Identity (SSI):</a:t>
            </a:r>
            <a:r>
              <a:rPr lang="en-US" sz="22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At no point in our algorithm do we ask the user for any sensitive information regarding their financial identity, nor do we share their details with any other organization- rather, we delete it as soon as the transaction is successful</a:t>
            </a:r>
          </a:p>
          <a:p>
            <a:pPr algn="l">
              <a:lnSpc>
                <a:spcPts val="3199"/>
              </a:lnSpc>
            </a:pPr>
          </a:p>
          <a:p>
            <a:pPr algn="l" marL="493371" indent="-246685" lvl="1">
              <a:lnSpc>
                <a:spcPts val="3199"/>
              </a:lnSpc>
              <a:buFont typeface="Arial"/>
              <a:buChar char="•"/>
            </a:pPr>
            <a:r>
              <a:rPr lang="en-US" b="true" sz="228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Verifiable Credentials:</a:t>
            </a:r>
            <a:r>
              <a:rPr lang="en-US" sz="22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We ask the user for non-sensitive data such as full name, dob, issue date of passport and only the last 4 digits of the passport number, none of which may be used against them, but altogether, is enough to verify their identity using government documents.</a:t>
            </a:r>
          </a:p>
          <a:p>
            <a:pPr algn="l">
              <a:lnSpc>
                <a:spcPts val="3199"/>
              </a:lnSpc>
            </a:pPr>
          </a:p>
          <a:p>
            <a:pPr algn="l" marL="493371" indent="-246685" lvl="1">
              <a:lnSpc>
                <a:spcPts val="3199"/>
              </a:lnSpc>
              <a:buFont typeface="Arial"/>
              <a:buChar char="•"/>
            </a:pPr>
            <a:r>
              <a:rPr lang="en-US" b="true" sz="228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Interoperability</a:t>
            </a:r>
            <a:r>
              <a:rPr lang="en-US" sz="22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Ensure compatibility with existing financial regulatory frameworks and blockchain networks.</a:t>
            </a:r>
          </a:p>
          <a:p>
            <a:pPr algn="l">
              <a:lnSpc>
                <a:spcPts val="3199"/>
              </a:lnSpc>
            </a:pPr>
          </a:p>
          <a:p>
            <a:pPr algn="l" marL="493371" indent="-246685" lvl="1">
              <a:lnSpc>
                <a:spcPts val="3199"/>
              </a:lnSpc>
              <a:buFont typeface="Arial"/>
              <a:buChar char="•"/>
            </a:pPr>
            <a:r>
              <a:rPr lang="en-US" b="true" sz="228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Privacy &amp; Security: </a:t>
            </a:r>
            <a:r>
              <a:rPr lang="en-US" sz="22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is encrypted at rest &amp; in transit, but the server still processes it.</a:t>
            </a:r>
          </a:p>
          <a:p>
            <a:pPr algn="l">
              <a:lnSpc>
                <a:spcPts val="3199"/>
              </a:lnSpc>
            </a:pPr>
          </a:p>
          <a:p>
            <a:pPr algn="l" marL="493371" indent="-246685" lvl="1">
              <a:lnSpc>
                <a:spcPts val="31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8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Cross-border identity validation: </a:t>
            </a:r>
            <a:r>
              <a:rPr lang="en-US" sz="228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is achieved as we use passport numbers for the identity verification, and they are universal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3499716"/>
            <a:chOff x="0" y="0"/>
            <a:chExt cx="4816593" cy="9217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921736"/>
            </a:xfrm>
            <a:custGeom>
              <a:avLst/>
              <a:gdLst/>
              <a:ahLst/>
              <a:cxnLst/>
              <a:rect r="r" b="b" t="t" l="l"/>
              <a:pathLst>
                <a:path h="9217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21736"/>
                  </a:lnTo>
                  <a:lnTo>
                    <a:pt x="0" y="92173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969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3452506" y="8534603"/>
            <a:ext cx="10522035" cy="0"/>
          </a:xfrm>
          <a:prstGeom prst="line">
            <a:avLst/>
          </a:prstGeom>
          <a:ln cap="flat" w="19050">
            <a:solidFill>
              <a:srgbClr val="305A7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28299" y="224727"/>
            <a:ext cx="700401" cy="623994"/>
          </a:xfrm>
          <a:custGeom>
            <a:avLst/>
            <a:gdLst/>
            <a:ahLst/>
            <a:cxnLst/>
            <a:rect r="r" b="b" t="t" l="l"/>
            <a:pathLst>
              <a:path h="623994" w="700401">
                <a:moveTo>
                  <a:pt x="0" y="0"/>
                </a:moveTo>
                <a:lnTo>
                  <a:pt x="700401" y="0"/>
                </a:lnTo>
                <a:lnTo>
                  <a:pt x="700401" y="623993"/>
                </a:lnTo>
                <a:lnTo>
                  <a:pt x="0" y="623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1489191"/>
            <a:ext cx="18288000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ADVANTAGES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20339" y="4346090"/>
            <a:ext cx="16767661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do not store any info entered by the user- ensuring minimal storage usage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Enhanced security, because our solution does not ask for any sensitive data; identity verification is done through govt documents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good balance between security, storage and time is achieved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5566" y="8233433"/>
            <a:ext cx="1024867" cy="10248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3499716"/>
            <a:chOff x="0" y="0"/>
            <a:chExt cx="4816593" cy="9217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921736"/>
            </a:xfrm>
            <a:custGeom>
              <a:avLst/>
              <a:gdLst/>
              <a:ahLst/>
              <a:cxnLst/>
              <a:rect r="r" b="b" t="t" l="l"/>
              <a:pathLst>
                <a:path h="9217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21736"/>
                  </a:lnTo>
                  <a:lnTo>
                    <a:pt x="0" y="921736"/>
                  </a:lnTo>
                  <a:close/>
                </a:path>
              </a:pathLst>
            </a:custGeom>
            <a:gradFill rotWithShape="true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969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3452506" y="8534603"/>
            <a:ext cx="10522035" cy="0"/>
          </a:xfrm>
          <a:prstGeom prst="line">
            <a:avLst/>
          </a:prstGeom>
          <a:ln cap="flat" w="19050">
            <a:solidFill>
              <a:srgbClr val="305A7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28299" y="224727"/>
            <a:ext cx="700401" cy="623994"/>
          </a:xfrm>
          <a:custGeom>
            <a:avLst/>
            <a:gdLst/>
            <a:ahLst/>
            <a:cxnLst/>
            <a:rect r="r" b="b" t="t" l="l"/>
            <a:pathLst>
              <a:path h="623994" w="700401">
                <a:moveTo>
                  <a:pt x="0" y="0"/>
                </a:moveTo>
                <a:lnTo>
                  <a:pt x="700401" y="0"/>
                </a:lnTo>
                <a:lnTo>
                  <a:pt x="700401" y="623993"/>
                </a:lnTo>
                <a:lnTo>
                  <a:pt x="0" y="623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1489191"/>
            <a:ext cx="18288000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ENHANCEMENTS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38659" y="4527709"/>
            <a:ext cx="12901629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block the entry form if more than 5 incorrect verification attempts are identified, and ask for an OTP authentication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On OTP authentication, they get one last chance to fill it in correctly, or we block their IP address for the next 24 hours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64038" y="4225038"/>
            <a:ext cx="12759923" cy="1893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6"/>
              </a:lnSpc>
            </a:pPr>
            <a:r>
              <a:rPr lang="en-US" sz="1406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</a:p>
        </p:txBody>
      </p:sp>
      <p:sp>
        <p:nvSpPr>
          <p:cNvPr name="AutoShape 4" id="4"/>
          <p:cNvSpPr/>
          <p:nvPr/>
        </p:nvSpPr>
        <p:spPr>
          <a:xfrm>
            <a:off x="5020702" y="7883426"/>
            <a:ext cx="7854225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701303" y="2570236"/>
            <a:ext cx="700401" cy="623994"/>
          </a:xfrm>
          <a:custGeom>
            <a:avLst/>
            <a:gdLst/>
            <a:ahLst/>
            <a:cxnLst/>
            <a:rect r="r" b="b" t="t" l="l"/>
            <a:pathLst>
              <a:path h="623994" w="700401">
                <a:moveTo>
                  <a:pt x="0" y="0"/>
                </a:moveTo>
                <a:lnTo>
                  <a:pt x="700401" y="0"/>
                </a:lnTo>
                <a:lnTo>
                  <a:pt x="700401" y="623993"/>
                </a:lnTo>
                <a:lnTo>
                  <a:pt x="0" y="6239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42801" y="2567908"/>
            <a:ext cx="348805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B00707"/>
                </a:solidFill>
                <a:latin typeface="Poppins Bold"/>
                <a:ea typeface="Poppins Bold"/>
                <a:cs typeface="Poppins Bold"/>
                <a:sym typeface="Poppins Bold"/>
              </a:rPr>
              <a:t>RUNTIME TERRORS</a:t>
            </a:r>
          </a:p>
        </p:txBody>
      </p:sp>
      <p:sp>
        <p:nvSpPr>
          <p:cNvPr name="AutoShape 7" id="7"/>
          <p:cNvSpPr/>
          <p:nvPr/>
        </p:nvSpPr>
        <p:spPr>
          <a:xfrm>
            <a:off x="5020702" y="1038225"/>
            <a:ext cx="7854225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DAGi3-bipV0</dc:identifier>
  <dcterms:modified xsi:type="dcterms:W3CDTF">2011-08-01T06:04:30Z</dcterms:modified>
  <cp:revision>1</cp:revision>
  <dc:title>Your paragraph text</dc:title>
</cp:coreProperties>
</file>