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7" r:id="rId14"/>
    <p:sldId id="270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68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F6E5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009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294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F6E5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009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F6E5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009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F6E5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2000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3141" y="1670868"/>
            <a:ext cx="971550" cy="13433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8713" y="1899468"/>
            <a:ext cx="971550" cy="13433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9576" y="2304852"/>
            <a:ext cx="971550" cy="1343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8777" y="2533452"/>
            <a:ext cx="974140" cy="1343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F6E5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62000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545" y="2383612"/>
            <a:ext cx="472490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009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56305" y="2529839"/>
            <a:ext cx="5632450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9294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5190" y="4881937"/>
            <a:ext cx="204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6F6E5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python.org/pypi/MySQL-python/1.2.4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www.djangoproject.com/download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ip-installer.org/en/latest/installing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80058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80" dirty="0"/>
              <a:t> </a:t>
            </a:r>
            <a:r>
              <a:rPr spc="-20" dirty="0"/>
              <a:t>Web</a:t>
            </a:r>
            <a:r>
              <a:rPr spc="-50" dirty="0"/>
              <a:t> </a:t>
            </a:r>
            <a:r>
              <a:rPr dirty="0"/>
              <a:t>Framework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1504950"/>
            <a:ext cx="22669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967" y="359713"/>
            <a:ext cx="1162596" cy="3340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219836"/>
            <a:ext cx="1169670" cy="452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0" spc="-15" dirty="0">
                <a:solidFill>
                  <a:srgbClr val="53702D"/>
                </a:solidFill>
                <a:latin typeface="Calibri"/>
                <a:cs typeface="Calibri"/>
              </a:rPr>
              <a:t>Settings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4294" y="859880"/>
            <a:ext cx="686684" cy="1541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34" y="850244"/>
            <a:ext cx="1143000" cy="1638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1938" y="1118960"/>
            <a:ext cx="1849537" cy="1541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0325" y="1109324"/>
            <a:ext cx="1337144" cy="16380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99184" y="716407"/>
            <a:ext cx="7345680" cy="543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889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Project settings.py</a:t>
            </a:r>
            <a:r>
              <a:rPr sz="1200" spc="-4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overrides</a:t>
            </a:r>
            <a:r>
              <a:rPr sz="12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from</a:t>
            </a:r>
            <a:r>
              <a:rPr sz="1200" spc="-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&lt;python&gt;/Lib/site-packgaes/django/conf/global_settings.py</a:t>
            </a:r>
            <a:endParaRPr sz="1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Set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DJANGO_SETTINGS_MODULE</a:t>
            </a:r>
            <a:r>
              <a:rPr sz="1200" spc="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for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your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Project,</a:t>
            </a:r>
            <a:r>
              <a:rPr sz="1200" spc="29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tells</a:t>
            </a:r>
            <a:r>
              <a:rPr sz="12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django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which</a:t>
            </a:r>
            <a:r>
              <a:rPr sz="12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settings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to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 be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used. (demoproject.settings)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669033" y="1234566"/>
            <a:ext cx="5895975" cy="8032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1200" spc="-5" dirty="0">
                <a:solidFill>
                  <a:srgbClr val="623984"/>
                </a:solidFill>
                <a:latin typeface="Calibri"/>
                <a:cs typeface="Calibri"/>
              </a:rPr>
              <a:t>export/set</a:t>
            </a:r>
            <a:r>
              <a:rPr sz="1200" spc="-25" dirty="0">
                <a:solidFill>
                  <a:srgbClr val="623984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3984"/>
                </a:solidFill>
                <a:latin typeface="Calibri"/>
                <a:cs typeface="Calibri"/>
              </a:rPr>
              <a:t>DJANGO_SETTINGS_MODULE=demoproject.settings</a:t>
            </a:r>
            <a:endParaRPr sz="1200" dirty="0">
              <a:latin typeface="Calibri"/>
              <a:cs typeface="Calibri"/>
            </a:endParaRPr>
          </a:p>
          <a:p>
            <a:pPr marL="342265" marR="5080" indent="-342265">
              <a:lnSpc>
                <a:spcPts val="2039"/>
              </a:lnSpc>
              <a:spcBef>
                <a:spcPts val="100"/>
              </a:spcBef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For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server</a:t>
            </a:r>
            <a:r>
              <a:rPr sz="12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mod_wsgi:</a:t>
            </a:r>
            <a:r>
              <a:rPr sz="1200" spc="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3984"/>
                </a:solidFill>
                <a:latin typeface="Calibri"/>
                <a:cs typeface="Calibri"/>
              </a:rPr>
              <a:t>os.environ['DJANGO_SETTINGS_MODULE']</a:t>
            </a:r>
            <a:r>
              <a:rPr sz="1200" spc="-20" dirty="0">
                <a:solidFill>
                  <a:srgbClr val="623984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623984"/>
                </a:solidFill>
                <a:latin typeface="Calibri"/>
                <a:cs typeface="Calibri"/>
              </a:rPr>
              <a:t>=</a:t>
            </a:r>
            <a:r>
              <a:rPr sz="1200" spc="20" dirty="0">
                <a:solidFill>
                  <a:srgbClr val="623984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623984"/>
                </a:solidFill>
                <a:latin typeface="Calibri"/>
                <a:cs typeface="Calibri"/>
              </a:rPr>
              <a:t>'demoproject.settings' </a:t>
            </a:r>
            <a:r>
              <a:rPr sz="1200" spc="-260" dirty="0">
                <a:solidFill>
                  <a:srgbClr val="623984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92949A"/>
                </a:solidFill>
                <a:latin typeface="Calibri"/>
                <a:cs typeface="Calibri"/>
              </a:rPr>
              <a:t>True</a:t>
            </a:r>
            <a:r>
              <a:rPr sz="1200" spc="-10" dirty="0">
                <a:solidFill>
                  <a:srgbClr val="92949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92949A"/>
                </a:solidFill>
                <a:latin typeface="Calibri"/>
                <a:cs typeface="Calibri"/>
              </a:rPr>
              <a:t>or</a:t>
            </a:r>
            <a:r>
              <a:rPr sz="1200" spc="-10" dirty="0">
                <a:solidFill>
                  <a:srgbClr val="92949A"/>
                </a:solidFill>
                <a:latin typeface="Calibri"/>
                <a:cs typeface="Calibri"/>
              </a:rPr>
              <a:t> False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184" y="1752980"/>
            <a:ext cx="1585595" cy="2098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005B8E"/>
                </a:solidFill>
                <a:latin typeface="Calibri"/>
                <a:cs typeface="Calibri"/>
              </a:rPr>
              <a:t>DEBUG</a:t>
            </a:r>
            <a:endParaRPr sz="1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200" spc="-30" dirty="0">
                <a:solidFill>
                  <a:srgbClr val="005B8E"/>
                </a:solidFill>
                <a:latin typeface="Calibri"/>
                <a:cs typeface="Calibri"/>
              </a:rPr>
              <a:t>DATABASES</a:t>
            </a:r>
            <a:r>
              <a:rPr sz="1200" spc="-35" dirty="0">
                <a:solidFill>
                  <a:srgbClr val="005B8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5B8E"/>
                </a:solidFill>
                <a:latin typeface="Calibri"/>
                <a:cs typeface="Calibri"/>
              </a:rPr>
              <a:t>ENGINE</a:t>
            </a:r>
            <a:endParaRPr sz="1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200" spc="-15" dirty="0">
                <a:solidFill>
                  <a:srgbClr val="005B8E"/>
                </a:solidFill>
                <a:latin typeface="Calibri"/>
                <a:cs typeface="Calibri"/>
              </a:rPr>
              <a:t>ROOT_URLCONF</a:t>
            </a:r>
            <a:endParaRPr sz="1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200" spc="-10" dirty="0">
                <a:solidFill>
                  <a:srgbClr val="005B8E"/>
                </a:solidFill>
                <a:latin typeface="Calibri"/>
                <a:cs typeface="Calibri"/>
              </a:rPr>
              <a:t>MEDIA_ROOT</a:t>
            </a:r>
            <a:endParaRPr sz="1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005B8E"/>
                </a:solidFill>
                <a:latin typeface="Calibri"/>
                <a:cs typeface="Calibri"/>
              </a:rPr>
              <a:t>MEDIA_URL</a:t>
            </a:r>
            <a:endParaRPr sz="1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200" spc="-30" dirty="0">
                <a:solidFill>
                  <a:srgbClr val="005B8E"/>
                </a:solidFill>
                <a:latin typeface="Calibri"/>
                <a:cs typeface="Calibri"/>
              </a:rPr>
              <a:t>STATIC_ROOT</a:t>
            </a:r>
            <a:endParaRPr sz="1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200" spc="-25" dirty="0">
                <a:solidFill>
                  <a:srgbClr val="005B8E"/>
                </a:solidFill>
                <a:latin typeface="Calibri"/>
                <a:cs typeface="Calibri"/>
              </a:rPr>
              <a:t>STATIC_URL</a:t>
            </a:r>
            <a:endParaRPr sz="1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200" spc="-10" dirty="0">
                <a:solidFill>
                  <a:srgbClr val="005B8E"/>
                </a:solidFill>
                <a:latin typeface="Calibri"/>
                <a:cs typeface="Calibri"/>
              </a:rPr>
              <a:t>TEMPLATE_DIRS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3445" y="2088260"/>
            <a:ext cx="3358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92949A"/>
                </a:solidFill>
                <a:latin typeface="Calibri"/>
                <a:cs typeface="Calibri"/>
              </a:rPr>
              <a:t>postgresql_psycopg2',</a:t>
            </a:r>
            <a:r>
              <a:rPr sz="1200" spc="-35" dirty="0">
                <a:solidFill>
                  <a:srgbClr val="92949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92949A"/>
                </a:solidFill>
                <a:latin typeface="Calibri"/>
                <a:cs typeface="Calibri"/>
              </a:rPr>
              <a:t>'mysql',</a:t>
            </a:r>
            <a:r>
              <a:rPr sz="1200" spc="-5" dirty="0">
                <a:solidFill>
                  <a:srgbClr val="92949A"/>
                </a:solidFill>
                <a:latin typeface="Calibri"/>
                <a:cs typeface="Calibri"/>
              </a:rPr>
              <a:t> 'sqlite3'</a:t>
            </a:r>
            <a:r>
              <a:rPr sz="1200" spc="-15" dirty="0">
                <a:solidFill>
                  <a:srgbClr val="92949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92949A"/>
                </a:solidFill>
                <a:latin typeface="Calibri"/>
                <a:cs typeface="Calibri"/>
              </a:rPr>
              <a:t>or</a:t>
            </a:r>
            <a:r>
              <a:rPr sz="1200" spc="10" dirty="0">
                <a:solidFill>
                  <a:srgbClr val="92949A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92949A"/>
                </a:solidFill>
                <a:latin typeface="Calibri"/>
                <a:cs typeface="Calibri"/>
              </a:rPr>
              <a:t>'oracle'..</a:t>
            </a:r>
            <a:r>
              <a:rPr sz="1200" spc="10" dirty="0">
                <a:solidFill>
                  <a:srgbClr val="92949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92949A"/>
                </a:solidFill>
                <a:latin typeface="Calibri"/>
                <a:cs typeface="Calibri"/>
              </a:rPr>
              <a:t>etc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2988945" indent="-29209">
              <a:lnSpc>
                <a:spcPct val="141900"/>
              </a:lnSpc>
              <a:spcBef>
                <a:spcPts val="100"/>
              </a:spcBef>
            </a:pPr>
            <a:r>
              <a:rPr spc="-5" dirty="0"/>
              <a:t>directory that will </a:t>
            </a:r>
            <a:r>
              <a:rPr dirty="0"/>
              <a:t>hold </a:t>
            </a:r>
            <a:r>
              <a:rPr spc="-5" dirty="0"/>
              <a:t>user-uploaded </a:t>
            </a:r>
            <a:r>
              <a:rPr dirty="0"/>
              <a:t>files </a:t>
            </a:r>
            <a:r>
              <a:rPr spc="-260" dirty="0"/>
              <a:t> </a:t>
            </a:r>
            <a:r>
              <a:rPr spc="-55" dirty="0"/>
              <a:t>To</a:t>
            </a:r>
            <a:r>
              <a:rPr spc="5" dirty="0"/>
              <a:t> </a:t>
            </a:r>
            <a:r>
              <a:rPr spc="-5" dirty="0"/>
              <a:t>serve</a:t>
            </a:r>
            <a:r>
              <a:rPr spc="5" dirty="0"/>
              <a:t> </a:t>
            </a:r>
            <a:r>
              <a:rPr dirty="0"/>
              <a:t>media</a:t>
            </a:r>
            <a:r>
              <a:rPr spc="-10" dirty="0"/>
              <a:t> </a:t>
            </a:r>
            <a:r>
              <a:rPr dirty="0"/>
              <a:t>files</a:t>
            </a:r>
          </a:p>
          <a:p>
            <a:pPr marL="18415" marR="5080" indent="4445">
              <a:lnSpc>
                <a:spcPct val="141700"/>
              </a:lnSpc>
            </a:pPr>
            <a:r>
              <a:rPr spc="-55" dirty="0"/>
              <a:t>To</a:t>
            </a:r>
            <a:r>
              <a:rPr spc="-50" dirty="0"/>
              <a:t> </a:t>
            </a:r>
            <a:r>
              <a:rPr spc="-10" dirty="0"/>
              <a:t>any </a:t>
            </a:r>
            <a:r>
              <a:rPr spc="-5" dirty="0"/>
              <a:t>server </a:t>
            </a:r>
            <a:r>
              <a:rPr spc="-10" dirty="0"/>
              <a:t>static </a:t>
            </a:r>
            <a:r>
              <a:rPr dirty="0"/>
              <a:t>files </a:t>
            </a:r>
            <a:r>
              <a:rPr spc="-5" dirty="0"/>
              <a:t>css, js.. </a:t>
            </a:r>
            <a:r>
              <a:rPr dirty="0"/>
              <a:t>and admin UI files </a:t>
            </a:r>
            <a:r>
              <a:rPr spc="-10" dirty="0"/>
              <a:t>(can </a:t>
            </a:r>
            <a:r>
              <a:rPr dirty="0"/>
              <a:t>add </a:t>
            </a:r>
            <a:r>
              <a:rPr spc="-5" dirty="0"/>
              <a:t>more </a:t>
            </a:r>
            <a:r>
              <a:rPr spc="-10" dirty="0"/>
              <a:t>dirs </a:t>
            </a:r>
            <a:r>
              <a:rPr spc="-5" dirty="0"/>
              <a:t>to </a:t>
            </a:r>
            <a:r>
              <a:rPr spc="-20" dirty="0">
                <a:solidFill>
                  <a:srgbClr val="005B8E"/>
                </a:solidFill>
              </a:rPr>
              <a:t>STATICFILES_DIRS</a:t>
            </a:r>
            <a:r>
              <a:rPr spc="-20" dirty="0"/>
              <a:t>) </a:t>
            </a:r>
            <a:r>
              <a:rPr spc="-260" dirty="0"/>
              <a:t> </a:t>
            </a:r>
            <a:r>
              <a:rPr spc="-55" dirty="0"/>
              <a:t>To</a:t>
            </a:r>
            <a:r>
              <a:rPr dirty="0"/>
              <a:t> </a:t>
            </a:r>
            <a:r>
              <a:rPr spc="-5" dirty="0"/>
              <a:t>serve</a:t>
            </a:r>
            <a:r>
              <a:rPr dirty="0"/>
              <a:t> </a:t>
            </a:r>
            <a:r>
              <a:rPr spc="-10" dirty="0"/>
              <a:t>static</a:t>
            </a:r>
            <a:r>
              <a:rPr dirty="0"/>
              <a:t> files</a:t>
            </a:r>
          </a:p>
          <a:p>
            <a:pPr marL="22860">
              <a:lnSpc>
                <a:spcPct val="100000"/>
              </a:lnSpc>
              <a:spcBef>
                <a:spcPts val="600"/>
              </a:spcBef>
            </a:pPr>
            <a:r>
              <a:rPr spc="-20" dirty="0"/>
              <a:t>Template</a:t>
            </a:r>
            <a:r>
              <a:rPr spc="-40" dirty="0"/>
              <a:t> </a:t>
            </a:r>
            <a:r>
              <a:rPr spc="-5" dirty="0"/>
              <a:t>directories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99184" y="3809564"/>
            <a:ext cx="2348230" cy="10121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Using</a:t>
            </a:r>
            <a:r>
              <a:rPr sz="1400" spc="28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settings</a:t>
            </a:r>
            <a:r>
              <a:rPr sz="14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Python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code</a:t>
            </a:r>
            <a:endParaRPr sz="1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405"/>
              </a:spcBef>
            </a:pPr>
            <a:r>
              <a:rPr sz="1100" spc="-5" dirty="0">
                <a:solidFill>
                  <a:srgbClr val="0079BC"/>
                </a:solidFill>
                <a:latin typeface="Calibri"/>
                <a:cs typeface="Calibri"/>
              </a:rPr>
              <a:t>from</a:t>
            </a:r>
            <a:r>
              <a:rPr sz="1100" spc="-30" dirty="0">
                <a:solidFill>
                  <a:srgbClr val="0079BC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D4F52"/>
                </a:solidFill>
                <a:latin typeface="Calibri"/>
                <a:cs typeface="Calibri"/>
              </a:rPr>
              <a:t>django.conf</a:t>
            </a:r>
            <a:r>
              <a:rPr sz="1100" spc="-4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79BC"/>
                </a:solidFill>
                <a:latin typeface="Calibri"/>
                <a:cs typeface="Calibri"/>
              </a:rPr>
              <a:t>import</a:t>
            </a:r>
            <a:r>
              <a:rPr sz="1100" spc="-30" dirty="0">
                <a:solidFill>
                  <a:srgbClr val="0079BC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D4F52"/>
                </a:solidFill>
                <a:latin typeface="Calibri"/>
                <a:cs typeface="Calibri"/>
              </a:rPr>
              <a:t>settings</a:t>
            </a:r>
            <a:endParaRPr sz="1100" dirty="0">
              <a:latin typeface="Calibri"/>
              <a:cs typeface="Calibri"/>
            </a:endParaRPr>
          </a:p>
          <a:p>
            <a:pPr marL="594360" marR="839469" indent="-125095">
              <a:lnSpc>
                <a:spcPct val="145500"/>
              </a:lnSpc>
            </a:pPr>
            <a:r>
              <a:rPr sz="1100" spc="-5" dirty="0">
                <a:solidFill>
                  <a:srgbClr val="0079BC"/>
                </a:solidFill>
                <a:latin typeface="Calibri"/>
                <a:cs typeface="Calibri"/>
              </a:rPr>
              <a:t>if </a:t>
            </a:r>
            <a:r>
              <a:rPr sz="1100" spc="-5" dirty="0">
                <a:solidFill>
                  <a:srgbClr val="4D4F52"/>
                </a:solidFill>
                <a:latin typeface="Calibri"/>
                <a:cs typeface="Calibri"/>
              </a:rPr>
              <a:t>settings.DEBUG: </a:t>
            </a:r>
            <a:r>
              <a:rPr sz="1100" spc="-24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3702D"/>
                </a:solidFill>
                <a:latin typeface="Calibri"/>
                <a:cs typeface="Calibri"/>
              </a:rPr>
              <a:t>#</a:t>
            </a:r>
            <a:r>
              <a:rPr sz="1100" spc="-4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3702D"/>
                </a:solidFill>
                <a:latin typeface="Calibri"/>
                <a:cs typeface="Calibri"/>
              </a:rPr>
              <a:t>Do</a:t>
            </a:r>
            <a:r>
              <a:rPr sz="1100" spc="-4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3702D"/>
                </a:solidFill>
                <a:latin typeface="Calibri"/>
                <a:cs typeface="Calibri"/>
              </a:rPr>
              <a:t>something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418" y="320391"/>
            <a:ext cx="2697223" cy="3076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222884"/>
            <a:ext cx="2733675" cy="391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spc="-10" dirty="0">
                <a:solidFill>
                  <a:srgbClr val="53702D"/>
                </a:solidFill>
                <a:latin typeface="Calibri"/>
                <a:cs typeface="Calibri"/>
              </a:rPr>
              <a:t>Project</a:t>
            </a:r>
            <a:r>
              <a:rPr sz="2400" b="0" i="0" spc="-5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2400" b="0" i="0" dirty="0">
                <a:solidFill>
                  <a:srgbClr val="53702D"/>
                </a:solidFill>
                <a:latin typeface="Calibri"/>
                <a:cs typeface="Calibri"/>
              </a:rPr>
              <a:t>/</a:t>
            </a:r>
            <a:r>
              <a:rPr sz="2400" b="0" i="0" spc="-2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2400" b="0" i="0" spc="-10" dirty="0">
                <a:solidFill>
                  <a:srgbClr val="53702D"/>
                </a:solidFill>
                <a:latin typeface="Calibri"/>
                <a:cs typeface="Calibri"/>
              </a:rPr>
              <a:t>Site</a:t>
            </a:r>
            <a:r>
              <a:rPr sz="2400" b="0" i="0" spc="-3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2400" b="0" i="0" spc="-10" dirty="0">
                <a:solidFill>
                  <a:srgbClr val="53702D"/>
                </a:solidFill>
                <a:latin typeface="Calibri"/>
                <a:cs typeface="Calibri"/>
              </a:rPr>
              <a:t>Creation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00403" y="857338"/>
            <a:ext cx="7196455" cy="3275329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Creating</a:t>
            </a:r>
            <a:r>
              <a:rPr sz="1600" spc="-5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new</a:t>
            </a:r>
            <a:r>
              <a:rPr sz="16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Project</a:t>
            </a:r>
            <a:endParaRPr sz="1600" dirty="0">
              <a:latin typeface="Calibri"/>
              <a:cs typeface="Calibri"/>
            </a:endParaRPr>
          </a:p>
          <a:p>
            <a:pPr marL="469900" marR="3745865" lvl="1">
              <a:lnSpc>
                <a:spcPct val="141700"/>
              </a:lnSpc>
              <a:spcBef>
                <a:spcPts val="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ja</a:t>
            </a:r>
            <a:r>
              <a:rPr sz="1200" spc="5" dirty="0">
                <a:solidFill>
                  <a:srgbClr val="53702D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53702D"/>
                </a:solidFill>
                <a:latin typeface="Calibri"/>
                <a:cs typeface="Calibri"/>
              </a:rPr>
              <a:t>g</a:t>
            </a:r>
            <a:r>
              <a:rPr sz="1200" spc="5" dirty="0">
                <a:solidFill>
                  <a:srgbClr val="53702D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-a</a:t>
            </a:r>
            <a:r>
              <a:rPr sz="1200" spc="5" dirty="0">
                <a:solidFill>
                  <a:srgbClr val="53702D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mi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n</a:t>
            </a:r>
            <a:r>
              <a:rPr sz="1200" spc="-15" dirty="0">
                <a:solidFill>
                  <a:srgbClr val="53702D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53702D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y</a:t>
            </a:r>
            <a:r>
              <a:rPr sz="1200" spc="-5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ar</a:t>
            </a:r>
            <a:r>
              <a:rPr sz="1200" spc="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demop</a:t>
            </a:r>
            <a:r>
              <a:rPr sz="1200" spc="-25" dirty="0">
                <a:solidFill>
                  <a:srgbClr val="4D4F52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j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t  A</a:t>
            </a:r>
            <a:r>
              <a:rPr sz="1200" spc="-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project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is</a:t>
            </a:r>
            <a:r>
              <a:rPr sz="1200" spc="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collection</a:t>
            </a:r>
            <a:r>
              <a:rPr sz="12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of</a:t>
            </a:r>
            <a:r>
              <a:rPr sz="12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applications</a:t>
            </a:r>
            <a:endParaRPr sz="1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Creating</a:t>
            </a:r>
            <a:r>
              <a:rPr sz="1600" spc="-4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new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 Application</a:t>
            </a:r>
            <a:endParaRPr sz="16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6F2F9F"/>
                </a:solidFill>
                <a:latin typeface="Calibri"/>
                <a:cs typeface="Calibri"/>
              </a:rPr>
              <a:t>python</a:t>
            </a:r>
            <a:r>
              <a:rPr sz="1200" spc="-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manage.py</a:t>
            </a:r>
            <a:r>
              <a:rPr sz="1200" spc="-3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startapp</a:t>
            </a:r>
            <a:r>
              <a:rPr sz="12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demosite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An</a:t>
            </a:r>
            <a:r>
              <a:rPr sz="1200" spc="-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application</a:t>
            </a:r>
            <a:r>
              <a:rPr sz="1200" spc="-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tries</a:t>
            </a:r>
            <a:r>
              <a:rPr sz="12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to provide</a:t>
            </a:r>
            <a:r>
              <a:rPr sz="1200" spc="-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a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single, relatively</a:t>
            </a:r>
            <a:r>
              <a:rPr sz="12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self-contained</a:t>
            </a:r>
            <a:r>
              <a:rPr sz="1200" spc="-4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set</a:t>
            </a:r>
            <a:r>
              <a:rPr sz="12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of</a:t>
            </a:r>
            <a:r>
              <a:rPr sz="12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related</a:t>
            </a:r>
            <a:r>
              <a:rPr sz="1200" spc="-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functions</a:t>
            </a:r>
            <a:endParaRPr sz="1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Using</a:t>
            </a:r>
            <a:r>
              <a:rPr sz="1600" spc="-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built-in</a:t>
            </a:r>
            <a:r>
              <a:rPr sz="1600" spc="-5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web</a:t>
            </a:r>
            <a:r>
              <a:rPr sz="1600" spc="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server</a:t>
            </a:r>
            <a:endParaRPr sz="16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200" spc="-5" dirty="0">
                <a:solidFill>
                  <a:srgbClr val="6F2F9F"/>
                </a:solidFill>
                <a:latin typeface="Calibri"/>
                <a:cs typeface="Calibri"/>
              </a:rPr>
              <a:t>python</a:t>
            </a:r>
            <a:r>
              <a:rPr sz="1200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manage.py</a:t>
            </a:r>
            <a:r>
              <a:rPr sz="1200" spc="-2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runserver</a:t>
            </a:r>
            <a:endParaRPr sz="1200" dirty="0">
              <a:latin typeface="Calibri"/>
              <a:cs typeface="Calibri"/>
            </a:endParaRPr>
          </a:p>
          <a:p>
            <a:pPr marL="469900" marR="4404360" lvl="1">
              <a:lnSpc>
                <a:spcPct val="1417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6F2F9F"/>
                </a:solidFill>
                <a:latin typeface="Calibri"/>
                <a:cs typeface="Calibri"/>
              </a:rPr>
              <a:t>python</a:t>
            </a:r>
            <a:r>
              <a:rPr sz="1200" spc="-6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manage.py</a:t>
            </a:r>
            <a:r>
              <a:rPr sz="1200" spc="-3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alibri"/>
                <a:cs typeface="Calibri"/>
              </a:rPr>
              <a:t>runserver</a:t>
            </a:r>
            <a:r>
              <a:rPr sz="12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0000"/>
                </a:solidFill>
                <a:latin typeface="Calibri"/>
                <a:cs typeface="Calibri"/>
              </a:rPr>
              <a:t>80 </a:t>
            </a:r>
            <a:r>
              <a:rPr sz="1200" spc="-2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Runs</a:t>
            </a:r>
            <a:r>
              <a:rPr sz="1200" spc="-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by</a:t>
            </a:r>
            <a:r>
              <a:rPr sz="1200" spc="-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default</a:t>
            </a:r>
            <a:r>
              <a:rPr sz="1200" spc="-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at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port</a:t>
            </a:r>
            <a:r>
              <a:rPr sz="12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8000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It</a:t>
            </a:r>
            <a:r>
              <a:rPr sz="12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checks</a:t>
            </a:r>
            <a:r>
              <a:rPr sz="1200" spc="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for any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error</a:t>
            </a:r>
            <a:r>
              <a:rPr sz="12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validate</a:t>
            </a:r>
            <a:r>
              <a:rPr sz="1200" spc="-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models. 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Throws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errors/warnings</a:t>
            </a:r>
            <a:r>
              <a:rPr sz="1200" spc="-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for any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misconfigurations</a:t>
            </a:r>
            <a:r>
              <a:rPr sz="1200" spc="-3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invalid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entries.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312" y="320391"/>
            <a:ext cx="3162637" cy="3076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222884"/>
            <a:ext cx="3190240" cy="391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53702D"/>
                </a:solidFill>
                <a:latin typeface="Calibri"/>
                <a:cs typeface="Calibri"/>
              </a:rPr>
              <a:t>URL</a:t>
            </a:r>
            <a:r>
              <a:rPr sz="2400" b="0" i="0" spc="-3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2400" b="0" i="0" spc="-10" dirty="0">
                <a:solidFill>
                  <a:srgbClr val="53702D"/>
                </a:solidFill>
                <a:latin typeface="Calibri"/>
                <a:cs typeface="Calibri"/>
              </a:rPr>
              <a:t>Dispatcher</a:t>
            </a:r>
            <a:r>
              <a:rPr sz="2400" b="0" i="0" spc="-4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2400" b="0" i="0" dirty="0">
                <a:solidFill>
                  <a:srgbClr val="53702D"/>
                </a:solidFill>
                <a:latin typeface="Calibri"/>
                <a:cs typeface="Calibri"/>
              </a:rPr>
              <a:t>/</a:t>
            </a:r>
            <a:r>
              <a:rPr sz="2400" b="0" i="0" spc="-20" dirty="0">
                <a:solidFill>
                  <a:srgbClr val="53702D"/>
                </a:solidFill>
                <a:latin typeface="Calibri"/>
                <a:cs typeface="Calibri"/>
              </a:rPr>
              <a:t> Patterns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3808" y="3774947"/>
            <a:ext cx="67437" cy="1061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31848" y="4537998"/>
            <a:ext cx="65983" cy="945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99184" y="697551"/>
            <a:ext cx="7435850" cy="2603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047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Root</a:t>
            </a:r>
            <a:r>
              <a:rPr sz="1400" spc="-4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URL</a:t>
            </a:r>
            <a:r>
              <a:rPr sz="14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should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be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configured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in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settings.py</a:t>
            </a:r>
            <a:endParaRPr sz="1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  <a:tabLst>
                <a:tab pos="812165" algn="l"/>
              </a:tabLst>
            </a:pPr>
            <a:r>
              <a:rPr sz="1200" dirty="0">
                <a:solidFill>
                  <a:srgbClr val="53702D"/>
                </a:solidFill>
                <a:latin typeface="Courier New"/>
                <a:cs typeface="Courier New"/>
              </a:rPr>
              <a:t>o	</a:t>
            </a:r>
            <a:r>
              <a:rPr sz="1200" spc="-15" dirty="0">
                <a:solidFill>
                  <a:srgbClr val="53702D"/>
                </a:solidFill>
                <a:latin typeface="Calibri"/>
                <a:cs typeface="Calibri"/>
              </a:rPr>
              <a:t>ROOT_URLCONF</a:t>
            </a:r>
            <a:r>
              <a:rPr sz="1200" spc="1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=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'app.urls'</a:t>
            </a:r>
            <a:endParaRPr sz="1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Syntax</a:t>
            </a:r>
            <a:endParaRPr sz="1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z="1200" spc="-10" dirty="0">
                <a:solidFill>
                  <a:srgbClr val="53702D"/>
                </a:solidFill>
                <a:latin typeface="Calibri"/>
                <a:cs typeface="Calibri"/>
              </a:rPr>
              <a:t>patterns(prefix,</a:t>
            </a:r>
            <a:endParaRPr sz="1200" dirty="0">
              <a:latin typeface="Calibri"/>
              <a:cs typeface="Calibri"/>
            </a:endParaRPr>
          </a:p>
          <a:p>
            <a:pPr marL="643255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(regular</a:t>
            </a:r>
            <a:r>
              <a:rPr sz="1200" spc="-3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expression,</a:t>
            </a:r>
            <a:r>
              <a:rPr sz="1200" spc="-1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Python</a:t>
            </a:r>
            <a:r>
              <a:rPr sz="1200" spc="-1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callback</a:t>
            </a:r>
            <a:r>
              <a:rPr sz="1200" spc="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function</a:t>
            </a:r>
            <a:r>
              <a:rPr sz="1200" spc="-2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[, optional</a:t>
            </a:r>
            <a:r>
              <a:rPr sz="1200" spc="-3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dictionary</a:t>
            </a:r>
            <a:r>
              <a:rPr sz="1200" spc="-3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[, optional</a:t>
            </a:r>
            <a:r>
              <a:rPr sz="1200" spc="-3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name]])</a:t>
            </a:r>
            <a:endParaRPr sz="1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solidFill>
                  <a:srgbClr val="4D4F52"/>
                </a:solidFill>
                <a:latin typeface="Calibri"/>
                <a:cs typeface="Calibri"/>
              </a:rPr>
              <a:t>Example:</a:t>
            </a:r>
            <a:endParaRPr sz="1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4"/>
              </a:spcBef>
            </a:pPr>
            <a:r>
              <a:rPr sz="1200" spc="-10" dirty="0">
                <a:solidFill>
                  <a:srgbClr val="53702D"/>
                </a:solidFill>
                <a:latin typeface="Calibri"/>
                <a:cs typeface="Calibri"/>
              </a:rPr>
              <a:t>urlpatterns</a:t>
            </a:r>
            <a:r>
              <a:rPr sz="1200" spc="-4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=</a:t>
            </a:r>
            <a:r>
              <a:rPr sz="1200" spc="-1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patterns('</a:t>
            </a:r>
            <a:r>
              <a:rPr sz="1200" spc="-4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',</a:t>
            </a:r>
            <a:endParaRPr sz="1200" dirty="0">
              <a:latin typeface="Calibri"/>
              <a:cs typeface="Calibri"/>
            </a:endParaRPr>
          </a:p>
          <a:p>
            <a:pPr marL="711835">
              <a:lnSpc>
                <a:spcPct val="100000"/>
              </a:lnSpc>
              <a:spcBef>
                <a:spcPts val="190"/>
              </a:spcBef>
            </a:pP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(r'^articles-year/$',</a:t>
            </a:r>
            <a:r>
              <a:rPr sz="1200" spc="2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3702D"/>
                </a:solidFill>
                <a:latin typeface="Calibri"/>
                <a:cs typeface="Calibri"/>
              </a:rPr>
              <a:t>'mysite.news.views.articles_year'),</a:t>
            </a:r>
            <a:endParaRPr sz="1200" dirty="0">
              <a:latin typeface="Calibri"/>
              <a:cs typeface="Calibri"/>
            </a:endParaRPr>
          </a:p>
          <a:p>
            <a:pPr marL="50292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906" y="330004"/>
            <a:ext cx="2297147" cy="29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222884"/>
            <a:ext cx="2313940" cy="391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53702D"/>
                </a:solidFill>
                <a:latin typeface="Calibri"/>
                <a:cs typeface="Calibri"/>
              </a:rPr>
              <a:t>Who</a:t>
            </a:r>
            <a:r>
              <a:rPr sz="2400" b="0" i="0" spc="-5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2400" b="0" i="0" spc="-5" dirty="0">
                <a:solidFill>
                  <a:srgbClr val="53702D"/>
                </a:solidFill>
                <a:latin typeface="Calibri"/>
                <a:cs typeface="Calibri"/>
              </a:rPr>
              <a:t>uses</a:t>
            </a:r>
            <a:r>
              <a:rPr sz="2400" b="0" i="0" spc="-2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2400" b="0" i="0" spc="-10" dirty="0">
                <a:solidFill>
                  <a:srgbClr val="53702D"/>
                </a:solidFill>
                <a:latin typeface="Calibri"/>
                <a:cs typeface="Calibri"/>
              </a:rPr>
              <a:t>Django?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447927" y="936308"/>
            <a:ext cx="5001260" cy="3227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5" dirty="0" err="1">
                <a:solidFill>
                  <a:srgbClr val="4D4F52"/>
                </a:solidFill>
                <a:latin typeface="Calibri"/>
                <a:cs typeface="Calibri"/>
              </a:rPr>
              <a:t>BitBucket</a:t>
            </a:r>
            <a:r>
              <a:rPr lang="en-US" sz="1600" spc="-15" dirty="0">
                <a:solidFill>
                  <a:srgbClr val="4D4F52"/>
                </a:solidFill>
                <a:latin typeface="Calibri"/>
                <a:cs typeface="Calibri"/>
              </a:rPr>
              <a:t> #Add logos 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DISQUS</a:t>
            </a:r>
            <a:r>
              <a:rPr sz="16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(serving</a:t>
            </a:r>
            <a:r>
              <a:rPr sz="16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400</a:t>
            </a:r>
            <a:r>
              <a:rPr sz="1600" spc="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million</a:t>
            </a:r>
            <a:r>
              <a:rPr sz="1600" spc="-3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people)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Pinterest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4D4F52"/>
                </a:solidFill>
                <a:latin typeface="Calibri"/>
                <a:cs typeface="Calibri"/>
              </a:rPr>
              <a:t>Instagram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4D4F52"/>
                </a:solidFill>
                <a:latin typeface="Calibri"/>
                <a:cs typeface="Calibri"/>
              </a:rPr>
              <a:t>dPaste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Mozilla</a:t>
            </a:r>
            <a:r>
              <a:rPr sz="1600" spc="-5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(support.mozill, addons.mozilla)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NASA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PBS</a:t>
            </a:r>
            <a:r>
              <a:rPr sz="16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(Public</a:t>
            </a:r>
            <a:r>
              <a:rPr sz="1600" spc="-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Broadcasting</a:t>
            </a:r>
            <a:r>
              <a:rPr sz="16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Service)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D4F52"/>
                </a:solidFill>
                <a:latin typeface="Calibri"/>
                <a:cs typeface="Calibri"/>
              </a:rPr>
              <a:t>Washington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D4F52"/>
                </a:solidFill>
                <a:latin typeface="Calibri"/>
                <a:cs typeface="Calibri"/>
              </a:rPr>
              <a:t>Post,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 NY</a:t>
            </a:r>
            <a:r>
              <a:rPr sz="16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Times, LA</a:t>
            </a:r>
            <a:r>
              <a:rPr sz="16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Times, The</a:t>
            </a:r>
            <a:r>
              <a:rPr sz="1600" spc="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Guardian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National</a:t>
            </a:r>
            <a:r>
              <a:rPr sz="1600" spc="-4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Geographic,</a:t>
            </a:r>
            <a:r>
              <a:rPr sz="1600" spc="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Discovery</a:t>
            </a:r>
            <a:r>
              <a:rPr sz="1600" spc="3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Channel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4296-E05A-4BCC-BA62-7767BA160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16918"/>
            <a:ext cx="7772400" cy="492443"/>
          </a:xfrm>
        </p:spPr>
        <p:txBody>
          <a:bodyPr/>
          <a:lstStyle/>
          <a:p>
            <a:pPr algn="ctr"/>
            <a:r>
              <a:rPr lang="en-US" i="0" dirty="0"/>
              <a:t>Thank</a:t>
            </a:r>
            <a:r>
              <a:rPr lang="en-US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15252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592" y="506742"/>
            <a:ext cx="1245823" cy="3722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394" y="399364"/>
            <a:ext cx="1251585" cy="4521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0" spc="-5" dirty="0">
                <a:solidFill>
                  <a:srgbClr val="53702D"/>
                </a:solidFill>
                <a:latin typeface="Arial"/>
                <a:cs typeface="Arial"/>
              </a:rPr>
              <a:t>Agen</a:t>
            </a:r>
            <a:r>
              <a:rPr sz="2800" b="0" i="0" dirty="0">
                <a:solidFill>
                  <a:srgbClr val="53702D"/>
                </a:solidFill>
                <a:latin typeface="Arial"/>
                <a:cs typeface="Arial"/>
              </a:rPr>
              <a:t>d</a:t>
            </a:r>
            <a:r>
              <a:rPr sz="2800" b="0" i="0" spc="-5" dirty="0">
                <a:solidFill>
                  <a:srgbClr val="53702D"/>
                </a:solidFill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80132" y="1152296"/>
            <a:ext cx="4134868" cy="324447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Introduction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Features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Installation</a:t>
            </a:r>
            <a:r>
              <a:rPr lang="en-US" sz="1600" spc="-5" dirty="0">
                <a:solidFill>
                  <a:srgbClr val="4D4F52"/>
                </a:solidFill>
                <a:latin typeface="Arial"/>
                <a:cs typeface="Arial"/>
              </a:rPr>
              <a:t> #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Django</a:t>
            </a:r>
            <a:r>
              <a:rPr sz="1600" spc="-11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Architecture</a:t>
            </a:r>
            <a:r>
              <a:rPr lang="en-US" sz="1600" spc="-5" dirty="0">
                <a:solidFill>
                  <a:srgbClr val="4D4F52"/>
                </a:solidFill>
                <a:latin typeface="Arial"/>
                <a:cs typeface="Arial"/>
              </a:rPr>
              <a:t>(</a:t>
            </a:r>
            <a:r>
              <a:rPr lang="en-US" sz="1600" spc="-5" dirty="0"/>
              <a:t>MVT</a:t>
            </a:r>
            <a:r>
              <a:rPr lang="en-US" sz="1600" spc="-50" dirty="0"/>
              <a:t> </a:t>
            </a:r>
            <a:r>
              <a:rPr lang="en-US" sz="1600" spc="-10" dirty="0"/>
              <a:t>not</a:t>
            </a:r>
            <a:r>
              <a:rPr lang="en-US" sz="1600" spc="-45" dirty="0"/>
              <a:t> </a:t>
            </a:r>
            <a:r>
              <a:rPr lang="en-US" sz="1600" dirty="0"/>
              <a:t>MVC</a:t>
            </a:r>
            <a:r>
              <a:rPr lang="en-US" sz="1600" spc="-5" dirty="0">
                <a:solidFill>
                  <a:srgbClr val="4D4F52"/>
                </a:solidFill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4D4F52"/>
                </a:solidFill>
                <a:latin typeface="Arial"/>
                <a:cs typeface="Arial"/>
              </a:rPr>
              <a:t>Live of Requests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Project</a:t>
            </a:r>
            <a:r>
              <a:rPr sz="1600" spc="-35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structure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Settings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Project</a:t>
            </a:r>
            <a:r>
              <a:rPr sz="1600" spc="-2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/</a:t>
            </a:r>
            <a:r>
              <a:rPr sz="160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Site</a:t>
            </a:r>
            <a:r>
              <a:rPr sz="1600" spc="-1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creation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URL</a:t>
            </a:r>
            <a:r>
              <a:rPr sz="1600" spc="-10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Dispatcher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Who</a:t>
            </a:r>
            <a:r>
              <a:rPr sz="1600" spc="-4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uses</a:t>
            </a:r>
            <a:r>
              <a:rPr sz="1600" spc="-20" dirty="0">
                <a:solidFill>
                  <a:srgbClr val="4D4F5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Arial"/>
                <a:cs typeface="Arial"/>
              </a:rPr>
              <a:t>it?</a:t>
            </a:r>
            <a:r>
              <a:rPr lang="en-US" sz="1600" spc="-5" dirty="0">
                <a:solidFill>
                  <a:srgbClr val="4D4F52"/>
                </a:solidFill>
                <a:latin typeface="Arial"/>
                <a:cs typeface="Arial"/>
              </a:rPr>
              <a:t> # 2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993" y="340626"/>
            <a:ext cx="1781773" cy="286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219836"/>
            <a:ext cx="1818639" cy="452120"/>
          </a:xfrm>
          <a:custGeom>
            <a:avLst/>
            <a:gdLst>
              <a:gd name="connsiteX0" fmla="*/ 0 w 1818639"/>
              <a:gd name="connsiteY0" fmla="*/ 0 h 452120"/>
              <a:gd name="connsiteX1" fmla="*/ 1818639 w 1818639"/>
              <a:gd name="connsiteY1" fmla="*/ 0 h 452120"/>
              <a:gd name="connsiteX2" fmla="*/ 1818639 w 1818639"/>
              <a:gd name="connsiteY2" fmla="*/ 452120 h 452120"/>
              <a:gd name="connsiteX3" fmla="*/ 0 w 1818639"/>
              <a:gd name="connsiteY3" fmla="*/ 452120 h 452120"/>
              <a:gd name="connsiteX4" fmla="*/ 0 w 1818639"/>
              <a:gd name="connsiteY4" fmla="*/ 0 h 452120"/>
              <a:gd name="connsiteX0" fmla="*/ 0 w 1818639"/>
              <a:gd name="connsiteY0" fmla="*/ 0 h 452120"/>
              <a:gd name="connsiteX1" fmla="*/ 1818639 w 1818639"/>
              <a:gd name="connsiteY1" fmla="*/ 0 h 452120"/>
              <a:gd name="connsiteX2" fmla="*/ 1818639 w 1818639"/>
              <a:gd name="connsiteY2" fmla="*/ 452120 h 452120"/>
              <a:gd name="connsiteX3" fmla="*/ 0 w 1818639"/>
              <a:gd name="connsiteY3" fmla="*/ 452120 h 452120"/>
              <a:gd name="connsiteX4" fmla="*/ 0 w 1818639"/>
              <a:gd name="connsiteY4" fmla="*/ 0 h 45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639" h="452120">
                <a:moveTo>
                  <a:pt x="0" y="0"/>
                </a:moveTo>
                <a:lnTo>
                  <a:pt x="1818639" y="0"/>
                </a:lnTo>
                <a:lnTo>
                  <a:pt x="1818639" y="452120"/>
                </a:lnTo>
                <a:lnTo>
                  <a:pt x="0" y="45212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i="0" spc="-15" dirty="0">
                <a:solidFill>
                  <a:srgbClr val="53702D"/>
                </a:solidFill>
                <a:latin typeface="Calibri"/>
                <a:cs typeface="Calibri"/>
              </a:rPr>
              <a:t>Introduction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7284" y="1029461"/>
            <a:ext cx="7371715" cy="190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080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Django</a:t>
            </a:r>
            <a:r>
              <a:rPr sz="18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is</a:t>
            </a:r>
            <a:r>
              <a:rPr sz="1800" spc="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D4F52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free</a:t>
            </a:r>
            <a:r>
              <a:rPr sz="18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D4F52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open</a:t>
            </a:r>
            <a:r>
              <a:rPr sz="18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source</a:t>
            </a:r>
            <a:r>
              <a:rPr sz="18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web</a:t>
            </a:r>
            <a:r>
              <a:rPr sz="1800" spc="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application</a:t>
            </a:r>
            <a:r>
              <a:rPr sz="18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framework,</a:t>
            </a:r>
            <a:r>
              <a:rPr sz="18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D4F52"/>
                </a:solidFill>
                <a:latin typeface="Calibri"/>
                <a:cs typeface="Calibri"/>
              </a:rPr>
              <a:t>written</a:t>
            </a:r>
            <a:r>
              <a:rPr sz="1800" spc="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in </a:t>
            </a:r>
            <a:r>
              <a:rPr sz="1800" spc="-39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D4F52"/>
                </a:solidFill>
                <a:latin typeface="Calibri"/>
                <a:cs typeface="Calibri"/>
              </a:rPr>
              <a:t>Python,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which</a:t>
            </a:r>
            <a:r>
              <a:rPr sz="1800" spc="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D4F52"/>
                </a:solidFill>
                <a:latin typeface="Calibri"/>
                <a:cs typeface="Calibri"/>
              </a:rPr>
              <a:t>follows</a:t>
            </a:r>
            <a:r>
              <a:rPr sz="18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D4F52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Model–View–</a:t>
            </a:r>
            <a:r>
              <a:rPr lang="en-US" sz="1800" spc="-5" dirty="0">
                <a:solidFill>
                  <a:srgbClr val="4D4F52"/>
                </a:solidFill>
                <a:latin typeface="Calibri"/>
                <a:cs typeface="Calibri"/>
              </a:rPr>
              <a:t>Template </a:t>
            </a: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architectural</a:t>
            </a:r>
            <a:r>
              <a:rPr sz="1800" spc="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pattern.</a:t>
            </a:r>
            <a:endParaRPr sz="1800" dirty="0">
              <a:latin typeface="Calibri"/>
              <a:cs typeface="Calibri"/>
            </a:endParaRPr>
          </a:p>
          <a:p>
            <a:pPr marL="7207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D4F52"/>
                </a:solidFill>
                <a:latin typeface="Calibri"/>
                <a:cs typeface="Calibri"/>
              </a:rPr>
              <a:t>It</a:t>
            </a:r>
            <a:r>
              <a:rPr sz="18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is maintained</a:t>
            </a:r>
            <a:r>
              <a:rPr sz="18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4D4F52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Django</a:t>
            </a: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 Software</a:t>
            </a:r>
            <a:r>
              <a:rPr sz="18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Foundation</a:t>
            </a:r>
            <a:r>
              <a:rPr sz="18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(DSF),</a:t>
            </a:r>
            <a:r>
              <a:rPr sz="1800" spc="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D4F52"/>
                </a:solidFill>
                <a:latin typeface="Calibri"/>
                <a:cs typeface="Calibri"/>
              </a:rPr>
              <a:t>an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independent</a:t>
            </a: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D4F52"/>
                </a:solidFill>
                <a:latin typeface="Calibri"/>
                <a:cs typeface="Calibri"/>
              </a:rPr>
              <a:t>organization.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1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Encourages rapid</a:t>
            </a:r>
            <a:r>
              <a:rPr sz="18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development</a:t>
            </a:r>
            <a:r>
              <a:rPr sz="1800" dirty="0">
                <a:solidFill>
                  <a:srgbClr val="4D4F52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clean,</a:t>
            </a:r>
            <a:r>
              <a:rPr sz="1800" spc="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D4F52"/>
                </a:solidFill>
                <a:latin typeface="Calibri"/>
                <a:cs typeface="Calibri"/>
              </a:rPr>
              <a:t>pragmatic </a:t>
            </a:r>
            <a:r>
              <a:rPr sz="1800" spc="-5" dirty="0">
                <a:solidFill>
                  <a:srgbClr val="4D4F52"/>
                </a:solidFill>
                <a:latin typeface="Calibri"/>
                <a:cs typeface="Calibri"/>
              </a:rPr>
              <a:t>design.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350" y="359713"/>
            <a:ext cx="1240451" cy="267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5" y="209550"/>
            <a:ext cx="1266942" cy="4430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0" spc="-45" dirty="0">
                <a:solidFill>
                  <a:srgbClr val="53702D"/>
                </a:solidFill>
                <a:latin typeface="Calibri"/>
                <a:cs typeface="Calibri"/>
              </a:rPr>
              <a:t>F</a:t>
            </a:r>
            <a:r>
              <a:rPr sz="2800" b="0" i="0" spc="-5" dirty="0">
                <a:solidFill>
                  <a:srgbClr val="53702D"/>
                </a:solidFill>
                <a:latin typeface="Calibri"/>
                <a:cs typeface="Calibri"/>
              </a:rPr>
              <a:t>e</a:t>
            </a:r>
            <a:r>
              <a:rPr sz="2800" b="0" i="0" spc="-25" dirty="0">
                <a:solidFill>
                  <a:srgbClr val="53702D"/>
                </a:solidFill>
                <a:latin typeface="Calibri"/>
                <a:cs typeface="Calibri"/>
              </a:rPr>
              <a:t>a</a:t>
            </a:r>
            <a:r>
              <a:rPr sz="2800" b="0" i="0" spc="-5" dirty="0">
                <a:solidFill>
                  <a:srgbClr val="53702D"/>
                </a:solidFill>
                <a:latin typeface="Calibri"/>
                <a:cs typeface="Calibri"/>
              </a:rPr>
              <a:t>tu</a:t>
            </a:r>
            <a:r>
              <a:rPr sz="2800" b="0" i="0" spc="-50" dirty="0">
                <a:solidFill>
                  <a:srgbClr val="53702D"/>
                </a:solidFill>
                <a:latin typeface="Calibri"/>
                <a:cs typeface="Calibri"/>
              </a:rPr>
              <a:t>r</a:t>
            </a:r>
            <a:r>
              <a:rPr lang="en-US" sz="2800" b="0" i="0" spc="-50" dirty="0">
                <a:solidFill>
                  <a:srgbClr val="53702D"/>
                </a:solidFill>
                <a:latin typeface="Calibri"/>
                <a:cs typeface="Calibri"/>
              </a:rPr>
              <a:t>e</a:t>
            </a:r>
            <a:r>
              <a:rPr sz="2800" b="0" i="0" spc="-5" dirty="0">
                <a:solidFill>
                  <a:srgbClr val="53702D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52214" y="1964435"/>
            <a:ext cx="1290320" cy="338455"/>
            <a:chOff x="3852214" y="1964435"/>
            <a:chExt cx="1290320" cy="3384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214" y="2067813"/>
              <a:ext cx="483831" cy="1503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0436" y="1964435"/>
              <a:ext cx="891539" cy="33832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4945" y="2077211"/>
            <a:ext cx="426175" cy="140969"/>
          </a:xfrm>
          <a:prstGeom prst="rect">
            <a:avLst/>
          </a:prstGeom>
        </p:spPr>
      </p:pic>
      <p:sp>
        <p:nvSpPr>
          <p:cNvPr id="9" name="object 9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427733" y="764133"/>
            <a:ext cx="5974080" cy="352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Object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Relational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Mapper</a:t>
            </a:r>
            <a:r>
              <a:rPr sz="14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-</a:t>
            </a:r>
            <a:r>
              <a:rPr sz="14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ORM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MVC</a:t>
            </a:r>
            <a:r>
              <a:rPr sz="1400" spc="-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(MVT)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Architecture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Focuses</a:t>
            </a:r>
            <a:r>
              <a:rPr sz="1400" spc="-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on automating</a:t>
            </a:r>
            <a:r>
              <a:rPr sz="1400" spc="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as</a:t>
            </a:r>
            <a:r>
              <a:rPr sz="14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much</a:t>
            </a:r>
            <a:r>
              <a:rPr sz="14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as</a:t>
            </a:r>
            <a:r>
              <a:rPr sz="14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possible</a:t>
            </a:r>
            <a:r>
              <a:rPr sz="14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and</a:t>
            </a:r>
            <a:r>
              <a:rPr sz="14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adhering</a:t>
            </a:r>
            <a:r>
              <a:rPr sz="1400" spc="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to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the</a:t>
            </a:r>
            <a:r>
              <a:rPr lang="en-US" sz="1400" spc="-5" dirty="0">
                <a:solidFill>
                  <a:srgbClr val="4D4F52"/>
                </a:solidFill>
                <a:latin typeface="Calibri"/>
                <a:cs typeface="Calibri"/>
              </a:rPr>
              <a:t> Day</a:t>
            </a:r>
            <a:r>
              <a:rPr lang="en-US" sz="14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principle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20" dirty="0">
                <a:solidFill>
                  <a:srgbClr val="4D4F52"/>
                </a:solidFill>
                <a:latin typeface="Calibri"/>
                <a:cs typeface="Calibri"/>
              </a:rPr>
              <a:t>Template</a:t>
            </a:r>
            <a:r>
              <a:rPr sz="1400" spc="-4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System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rgbClr val="4D4F52"/>
                </a:solidFill>
                <a:latin typeface="Calibri"/>
                <a:cs typeface="Calibri"/>
              </a:rPr>
              <a:t>Out</a:t>
            </a:r>
            <a:r>
              <a:rPr lang="en-US" sz="14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4D4F52"/>
                </a:solidFill>
                <a:latin typeface="Calibri"/>
                <a:cs typeface="Calibri"/>
              </a:rPr>
              <a:t>of</a:t>
            </a:r>
            <a:r>
              <a:rPr lang="en-US" sz="14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4D4F52"/>
                </a:solidFill>
                <a:latin typeface="Calibri"/>
                <a:cs typeface="Calibri"/>
              </a:rPr>
              <a:t>the</a:t>
            </a:r>
            <a:r>
              <a:rPr lang="en-US" sz="14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4D4F52"/>
                </a:solidFill>
                <a:latin typeface="Calibri"/>
                <a:cs typeface="Calibri"/>
              </a:rPr>
              <a:t>box</a:t>
            </a:r>
            <a:r>
              <a:rPr lang="en-US" sz="1400" spc="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4D4F52"/>
                </a:solidFill>
                <a:latin typeface="Calibri"/>
                <a:cs typeface="Calibri"/>
              </a:rPr>
              <a:t>customizable admin Interface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, </a:t>
            </a:r>
            <a:r>
              <a:rPr lang="en-US" sz="1400" spc="-15" dirty="0">
                <a:solidFill>
                  <a:srgbClr val="4D4F52"/>
                </a:solidFill>
                <a:latin typeface="Calibri"/>
                <a:cs typeface="Calibri"/>
              </a:rPr>
              <a:t>makes</a:t>
            </a:r>
            <a:r>
              <a:rPr lang="en-US" sz="14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4D4F52"/>
                </a:solidFill>
                <a:latin typeface="Calibri"/>
                <a:cs typeface="Calibri"/>
              </a:rPr>
              <a:t>CRUD</a:t>
            </a:r>
            <a:r>
              <a:rPr lang="en-US" sz="1400" spc="-5" dirty="0">
                <a:solidFill>
                  <a:srgbClr val="4D4F52"/>
                </a:solidFill>
                <a:latin typeface="Calibri"/>
                <a:cs typeface="Calibri"/>
              </a:rPr>
              <a:t> easy</a:t>
            </a:r>
            <a:endParaRPr lang="en-US"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Built-in</a:t>
            </a:r>
            <a:r>
              <a:rPr sz="1400" spc="-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light</a:t>
            </a:r>
            <a:r>
              <a:rPr sz="1400" spc="-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weight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D4F52"/>
                </a:solidFill>
                <a:latin typeface="Calibri"/>
                <a:cs typeface="Calibri"/>
              </a:rPr>
              <a:t>Web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Server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Elegant</a:t>
            </a:r>
            <a:r>
              <a:rPr sz="1400" spc="-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URL</a:t>
            </a:r>
            <a:r>
              <a:rPr sz="1400" spc="-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desig</a:t>
            </a:r>
            <a:r>
              <a:rPr lang="en-US" sz="1400" dirty="0">
                <a:solidFill>
                  <a:srgbClr val="4D4F52"/>
                </a:solidFill>
                <a:latin typeface="Calibri"/>
                <a:cs typeface="Calibri"/>
              </a:rPr>
              <a:t>n</a:t>
            </a:r>
            <a:endParaRPr lang="en-US"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Authentication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/</a:t>
            </a:r>
            <a:r>
              <a:rPr sz="14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Authorization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Internationalization</a:t>
            </a:r>
            <a:r>
              <a:rPr sz="1400" spc="-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support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Cache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framework,</a:t>
            </a:r>
            <a:r>
              <a:rPr sz="1400" spc="-3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with</a:t>
            </a:r>
            <a:r>
              <a:rPr sz="1400" spc="-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multiple</a:t>
            </a:r>
            <a:r>
              <a:rPr sz="1400" spc="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cache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mechanisms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Fast</a:t>
            </a:r>
            <a:r>
              <a:rPr sz="1400" spc="-7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Development</a:t>
            </a: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Free,</a:t>
            </a:r>
            <a:r>
              <a:rPr sz="1400" spc="-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and</a:t>
            </a: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 Great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 Documentation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455" y="340626"/>
            <a:ext cx="1587756" cy="286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290830"/>
            <a:ext cx="1624330" cy="452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0" spc="-15" dirty="0">
                <a:solidFill>
                  <a:srgbClr val="53702D"/>
                </a:solidFill>
                <a:latin typeface="Calibri"/>
                <a:cs typeface="Calibri"/>
              </a:rPr>
              <a:t>Installat</a:t>
            </a:r>
            <a:r>
              <a:rPr lang="en-US" sz="2800" b="0" i="0" spc="-15" dirty="0">
                <a:solidFill>
                  <a:srgbClr val="53702D"/>
                </a:solidFill>
                <a:latin typeface="Calibri"/>
                <a:cs typeface="Calibri"/>
              </a:rPr>
              <a:t>i</a:t>
            </a:r>
            <a:r>
              <a:rPr sz="2800" b="0" i="0" spc="-15" dirty="0">
                <a:solidFill>
                  <a:srgbClr val="53702D"/>
                </a:solidFill>
                <a:latin typeface="Calibri"/>
                <a:cs typeface="Calibri"/>
              </a:rPr>
              <a:t>on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9739" y="3409188"/>
            <a:ext cx="297180" cy="5394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1539" y="3487256"/>
            <a:ext cx="839964" cy="1252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1641" y="3736700"/>
            <a:ext cx="286629" cy="1348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1533" y="835608"/>
            <a:ext cx="13728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D4F52"/>
                </a:solidFill>
                <a:latin typeface="Calibri"/>
                <a:cs typeface="Calibri"/>
              </a:rPr>
              <a:t>Prerequisites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351533" y="1172718"/>
            <a:ext cx="6722745" cy="32943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38735" rIns="0" bIns="0" rtlCol="0">
            <a:spAutoFit/>
          </a:bodyPr>
          <a:lstStyle/>
          <a:p>
            <a:pPr marL="812800" indent="-343535">
              <a:lnSpc>
                <a:spcPct val="100000"/>
              </a:lnSpc>
              <a:spcBef>
                <a:spcPts val="305"/>
              </a:spcBef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Python</a:t>
            </a:r>
            <a:r>
              <a:rPr lang="en-US" sz="1200" dirty="0">
                <a:solidFill>
                  <a:srgbClr val="53702D"/>
                </a:solidFill>
                <a:latin typeface="Calibri"/>
                <a:cs typeface="Calibri"/>
              </a:rPr>
              <a:t> # not required</a:t>
            </a:r>
            <a:endParaRPr sz="1200" dirty="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200"/>
              </a:spcBef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PIP</a:t>
            </a:r>
            <a:r>
              <a:rPr sz="1200" spc="1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3702D"/>
                </a:solidFill>
                <a:latin typeface="Calibri"/>
                <a:cs typeface="Calibri"/>
              </a:rPr>
              <a:t>for</a:t>
            </a:r>
            <a:r>
              <a:rPr sz="1200" spc="1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3702D"/>
                </a:solidFill>
                <a:latin typeface="Calibri"/>
                <a:cs typeface="Calibri"/>
              </a:rPr>
              <a:t>installing </a:t>
            </a:r>
            <a:r>
              <a:rPr sz="1200" dirty="0">
                <a:solidFill>
                  <a:srgbClr val="53702D"/>
                </a:solidFill>
                <a:latin typeface="Calibri"/>
                <a:cs typeface="Calibri"/>
              </a:rPr>
              <a:t>Python</a:t>
            </a:r>
            <a:r>
              <a:rPr sz="1200" spc="-1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3702D"/>
                </a:solidFill>
                <a:latin typeface="Calibri"/>
                <a:cs typeface="Calibri"/>
              </a:rPr>
              <a:t>packages</a:t>
            </a:r>
            <a:r>
              <a:rPr sz="1200" spc="5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3702D"/>
                </a:solidFill>
                <a:latin typeface="Calibri"/>
                <a:cs typeface="Calibri"/>
              </a:rPr>
              <a:t>(</a:t>
            </a:r>
            <a:r>
              <a:rPr sz="1200" u="sng" spc="-10" dirty="0">
                <a:solidFill>
                  <a:srgbClr val="00588B"/>
                </a:solidFill>
                <a:uFill>
                  <a:solidFill>
                    <a:srgbClr val="00588B"/>
                  </a:solidFill>
                </a:uFill>
                <a:latin typeface="Calibri"/>
                <a:cs typeface="Calibri"/>
                <a:hlinkClick r:id="rId6"/>
              </a:rPr>
              <a:t>http://www.pip-installer.org/en/latest/installing.html</a:t>
            </a:r>
            <a:r>
              <a:rPr sz="1200" spc="-10" dirty="0">
                <a:solidFill>
                  <a:srgbClr val="53702D"/>
                </a:solidFill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3702D"/>
                </a:solidFill>
                <a:latin typeface="Calibri"/>
                <a:cs typeface="Calibri"/>
              </a:rPr>
              <a:t>pip</a:t>
            </a:r>
            <a:r>
              <a:rPr sz="1600" spc="-4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3702D"/>
                </a:solidFill>
                <a:latin typeface="Calibri"/>
                <a:cs typeface="Calibri"/>
              </a:rPr>
              <a:t>install</a:t>
            </a:r>
            <a:r>
              <a:rPr sz="1600" spc="-5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3702D"/>
                </a:solidFill>
                <a:latin typeface="Calibri"/>
                <a:cs typeface="Calibri"/>
              </a:rPr>
              <a:t>Django==1.5.4</a:t>
            </a:r>
            <a:endParaRPr sz="16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30"/>
              </a:spcBef>
              <a:buFont typeface="Courier New"/>
              <a:buChar char="o"/>
              <a:tabLst>
                <a:tab pos="812165" algn="l"/>
                <a:tab pos="812800" algn="l"/>
              </a:tabLst>
            </a:pP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OR</a:t>
            </a:r>
            <a:r>
              <a:rPr sz="1200" spc="40" dirty="0">
                <a:solidFill>
                  <a:srgbClr val="00588B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0588B"/>
                </a:solidFill>
                <a:uFill>
                  <a:solidFill>
                    <a:srgbClr val="00588B"/>
                  </a:solidFill>
                </a:uFill>
                <a:latin typeface="Calibri"/>
                <a:cs typeface="Calibri"/>
                <a:hlinkClick r:id="rId7"/>
              </a:rPr>
              <a:t>https://www.djangoproject.com/download/</a:t>
            </a:r>
            <a:r>
              <a:rPr sz="1200" spc="265" dirty="0">
                <a:solidFill>
                  <a:srgbClr val="00588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-</a:t>
            </a:r>
            <a:r>
              <a:rPr sz="12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python</a:t>
            </a:r>
            <a:r>
              <a:rPr sz="1200" spc="-3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setup.py</a:t>
            </a:r>
            <a:r>
              <a:rPr sz="12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install</a:t>
            </a:r>
            <a:endParaRPr sz="1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3702D"/>
                </a:solidFill>
                <a:latin typeface="Calibri"/>
                <a:cs typeface="Calibri"/>
              </a:rPr>
              <a:t>pip</a:t>
            </a:r>
            <a:r>
              <a:rPr sz="1600" spc="-4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3702D"/>
                </a:solidFill>
                <a:latin typeface="Calibri"/>
                <a:cs typeface="Calibri"/>
              </a:rPr>
              <a:t>install</a:t>
            </a:r>
            <a:r>
              <a:rPr sz="1600" spc="-4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3702D"/>
                </a:solidFill>
                <a:latin typeface="Calibri"/>
                <a:cs typeface="Calibri"/>
              </a:rPr>
              <a:t>mysql-python</a:t>
            </a:r>
            <a:endParaRPr sz="16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30"/>
              </a:spcBef>
              <a:buFont typeface="Courier New"/>
              <a:buChar char="o"/>
              <a:tabLst>
                <a:tab pos="812165" algn="l"/>
                <a:tab pos="812800" algn="l"/>
              </a:tabLst>
            </a:pP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MySQL</a:t>
            </a:r>
            <a:r>
              <a:rPr sz="1200" spc="-3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windows</a:t>
            </a:r>
            <a:r>
              <a:rPr sz="1200" spc="10" dirty="0">
                <a:solidFill>
                  <a:srgbClr val="00588B"/>
                </a:solidFill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0588B"/>
                </a:solidFill>
                <a:uFill>
                  <a:solidFill>
                    <a:srgbClr val="00588B"/>
                  </a:solidFill>
                </a:uFill>
                <a:latin typeface="Calibri"/>
                <a:cs typeface="Calibri"/>
                <a:hlinkClick r:id="rId8"/>
              </a:rPr>
              <a:t>https://pypi.python.org/pypi/MySQL-python/1.2.4</a:t>
            </a:r>
            <a:endParaRPr sz="1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Add</a:t>
            </a:r>
            <a:r>
              <a:rPr sz="16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D4F52"/>
                </a:solidFill>
                <a:latin typeface="Calibri"/>
                <a:cs typeface="Calibri"/>
              </a:rPr>
              <a:t>Python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and</a:t>
            </a:r>
            <a:r>
              <a:rPr sz="16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D4F52"/>
                </a:solidFill>
                <a:latin typeface="Calibri"/>
                <a:cs typeface="Calibri"/>
              </a:rPr>
              <a:t>Django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to </a:t>
            </a:r>
            <a:r>
              <a:rPr sz="1600" spc="-15" dirty="0">
                <a:solidFill>
                  <a:srgbClr val="4D4F52"/>
                </a:solidFill>
                <a:latin typeface="Calibri"/>
                <a:cs typeface="Calibri"/>
              </a:rPr>
              <a:t>env</a:t>
            </a:r>
            <a:r>
              <a:rPr sz="16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path</a:t>
            </a:r>
            <a:endParaRPr sz="16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812165" algn="l"/>
                <a:tab pos="812800" algn="l"/>
              </a:tabLst>
            </a:pPr>
            <a:r>
              <a:rPr sz="1200" spc="-20" dirty="0">
                <a:solidFill>
                  <a:srgbClr val="4D4F52"/>
                </a:solidFill>
                <a:latin typeface="Calibri"/>
                <a:cs typeface="Calibri"/>
              </a:rPr>
              <a:t>PYTHONPATH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 D:\Python27</a:t>
            </a:r>
            <a:endParaRPr sz="12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812165" algn="l"/>
                <a:tab pos="812800" algn="l"/>
              </a:tabLst>
            </a:pPr>
            <a:r>
              <a:rPr sz="1200" spc="-10" dirty="0">
                <a:solidFill>
                  <a:srgbClr val="4D4F52"/>
                </a:solidFill>
                <a:latin typeface="Calibri"/>
                <a:cs typeface="Calibri"/>
              </a:rPr>
              <a:t>Path</a:t>
            </a:r>
            <a:r>
              <a:rPr sz="1200" spc="28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D4F52"/>
                </a:solidFill>
                <a:latin typeface="Calibri"/>
                <a:cs typeface="Calibri"/>
              </a:rPr>
              <a:t>D:\Python27;</a:t>
            </a:r>
            <a:r>
              <a:rPr sz="1200" spc="-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D:\Python27\Lib\site-packages;</a:t>
            </a:r>
            <a:r>
              <a:rPr sz="12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D4F52"/>
                </a:solidFill>
                <a:latin typeface="Calibri"/>
                <a:cs typeface="Calibri"/>
              </a:rPr>
              <a:t>D:\Python27\Lib\site-packages\django\bin;</a:t>
            </a:r>
            <a:endParaRPr sz="1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30" dirty="0">
                <a:solidFill>
                  <a:srgbClr val="4D4F52"/>
                </a:solidFill>
                <a:latin typeface="Calibri"/>
                <a:cs typeface="Calibri"/>
              </a:rPr>
              <a:t>Testing</a:t>
            </a:r>
            <a:r>
              <a:rPr sz="1600" spc="-5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D4F52"/>
                </a:solidFill>
                <a:latin typeface="Calibri"/>
                <a:cs typeface="Calibri"/>
              </a:rPr>
              <a:t>installation</a:t>
            </a:r>
            <a:endParaRPr sz="16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30"/>
              </a:spcBef>
              <a:buFont typeface="Courier New"/>
              <a:buChar char="o"/>
              <a:tabLst>
                <a:tab pos="812165" algn="l"/>
                <a:tab pos="812800" algn="l"/>
              </a:tabLst>
            </a:pPr>
            <a:r>
              <a:rPr sz="1200" spc="-5" dirty="0">
                <a:solidFill>
                  <a:srgbClr val="92949A"/>
                </a:solidFill>
                <a:latin typeface="Calibri"/>
                <a:cs typeface="Calibri"/>
              </a:rPr>
              <a:t>shell&gt;</a:t>
            </a:r>
            <a:r>
              <a:rPr sz="1200" spc="-25" dirty="0">
                <a:solidFill>
                  <a:srgbClr val="92949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79BC"/>
                </a:solidFill>
                <a:latin typeface="Calibri"/>
                <a:cs typeface="Calibri"/>
              </a:rPr>
              <a:t>import</a:t>
            </a:r>
            <a:r>
              <a:rPr sz="1200" spc="-20" dirty="0">
                <a:solidFill>
                  <a:srgbClr val="0079BC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79BC"/>
                </a:solidFill>
                <a:latin typeface="Calibri"/>
                <a:cs typeface="Calibri"/>
              </a:rPr>
              <a:t>django;</a:t>
            </a:r>
            <a:r>
              <a:rPr sz="1200" spc="265" dirty="0">
                <a:solidFill>
                  <a:srgbClr val="0079B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79BC"/>
                </a:solidFill>
                <a:latin typeface="Calibri"/>
                <a:cs typeface="Calibri"/>
              </a:rPr>
              <a:t>django.VERSION</a:t>
            </a:r>
            <a:r>
              <a:rPr sz="1200" spc="-10" dirty="0">
                <a:solidFill>
                  <a:srgbClr val="535245"/>
                </a:solidFill>
                <a:latin typeface="Calibri"/>
                <a:cs typeface="Calibri"/>
              </a:rPr>
              <a:t>;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022" y="340626"/>
            <a:ext cx="2877857" cy="3531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219836"/>
            <a:ext cx="2905125" cy="452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0" spc="-10" dirty="0">
                <a:solidFill>
                  <a:srgbClr val="53702D"/>
                </a:solidFill>
                <a:latin typeface="Calibri"/>
                <a:cs typeface="Calibri"/>
              </a:rPr>
              <a:t>Django</a:t>
            </a:r>
            <a:r>
              <a:rPr sz="2800" b="0" i="0" spc="-4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2800" b="0" i="0" spc="-15" dirty="0">
                <a:solidFill>
                  <a:srgbClr val="53702D"/>
                </a:solidFill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891" y="1219200"/>
            <a:ext cx="7599323" cy="3238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0600" y="1352486"/>
            <a:ext cx="2546350" cy="846455"/>
          </a:xfrm>
          <a:prstGeom prst="rect">
            <a:avLst/>
          </a:prstGeom>
          <a:solidFill>
            <a:srgbClr val="6F953D"/>
          </a:solidFill>
          <a:ln w="25400">
            <a:solidFill>
              <a:srgbClr val="506C2B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97180" marR="139700">
              <a:lnSpc>
                <a:spcPct val="115199"/>
              </a:lnSpc>
              <a:spcBef>
                <a:spcPts val="95"/>
              </a:spcBef>
              <a:tabLst>
                <a:tab pos="991869" algn="l"/>
                <a:tab pos="1013460" algn="l"/>
              </a:tabLst>
            </a:pP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Models		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Describes your data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00"/>
                </a:solidFill>
                <a:latin typeface="Calibri"/>
                <a:cs typeface="Calibri"/>
              </a:rPr>
              <a:t>Views	</a:t>
            </a:r>
            <a:r>
              <a:rPr sz="1100" dirty="0">
                <a:solidFill>
                  <a:srgbClr val="FFFF00"/>
                </a:solidFill>
                <a:latin typeface="Calibri"/>
                <a:cs typeface="Calibri"/>
              </a:rPr>
              <a:t>Controls</a:t>
            </a:r>
            <a:r>
              <a:rPr sz="11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00"/>
                </a:solidFill>
                <a:latin typeface="Calibri"/>
                <a:cs typeface="Calibri"/>
              </a:rPr>
              <a:t>what</a:t>
            </a:r>
            <a:r>
              <a:rPr sz="1100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00"/>
                </a:solidFill>
                <a:latin typeface="Calibri"/>
                <a:cs typeface="Calibri"/>
              </a:rPr>
              <a:t>users</a:t>
            </a:r>
            <a:r>
              <a:rPr sz="11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00"/>
                </a:solidFill>
                <a:latin typeface="Calibri"/>
                <a:cs typeface="Calibri"/>
              </a:rPr>
              <a:t>sees </a:t>
            </a:r>
            <a:r>
              <a:rPr sz="1100" spc="-2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BEE8FF"/>
                </a:solidFill>
                <a:latin typeface="Calibri"/>
                <a:cs typeface="Calibri"/>
              </a:rPr>
              <a:t>Templates</a:t>
            </a:r>
            <a:r>
              <a:rPr sz="1100" b="1" dirty="0">
                <a:solidFill>
                  <a:srgbClr val="BEE8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BEE8FF"/>
                </a:solidFill>
                <a:latin typeface="Calibri"/>
                <a:cs typeface="Calibri"/>
              </a:rPr>
              <a:t>How </a:t>
            </a:r>
            <a:r>
              <a:rPr sz="1100" spc="-5" dirty="0">
                <a:solidFill>
                  <a:srgbClr val="BEE8FF"/>
                </a:solidFill>
                <a:latin typeface="Calibri"/>
                <a:cs typeface="Calibri"/>
              </a:rPr>
              <a:t>user sees </a:t>
            </a:r>
            <a:r>
              <a:rPr sz="1100" dirty="0">
                <a:solidFill>
                  <a:srgbClr val="BEE8FF"/>
                </a:solidFill>
                <a:latin typeface="Calibri"/>
                <a:cs typeface="Calibri"/>
              </a:rPr>
              <a:t>it </a:t>
            </a:r>
            <a:r>
              <a:rPr sz="1100" spc="5" dirty="0">
                <a:solidFill>
                  <a:srgbClr val="BEE8F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E2E2DD"/>
                </a:solidFill>
                <a:latin typeface="Calibri"/>
                <a:cs typeface="Calibri"/>
              </a:rPr>
              <a:t>Controller</a:t>
            </a:r>
            <a:r>
              <a:rPr sz="1100" b="1" spc="235" dirty="0">
                <a:solidFill>
                  <a:srgbClr val="E2E2D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E2E2DD"/>
                </a:solidFill>
                <a:latin typeface="Calibri"/>
                <a:cs typeface="Calibri"/>
              </a:rPr>
              <a:t>URL</a:t>
            </a:r>
            <a:r>
              <a:rPr sz="1100" spc="-25" dirty="0">
                <a:solidFill>
                  <a:srgbClr val="E2E2DD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E2E2DD"/>
                </a:solidFill>
                <a:latin typeface="Calibri"/>
                <a:cs typeface="Calibri"/>
              </a:rPr>
              <a:t>dispatcher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5842-50D6-4BCA-876E-634DFD81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38150"/>
            <a:ext cx="4724908" cy="430887"/>
          </a:xfrm>
        </p:spPr>
        <p:txBody>
          <a:bodyPr/>
          <a:lstStyle/>
          <a:p>
            <a:r>
              <a:rPr lang="en-US" sz="2800" b="0" i="0" spc="-5" dirty="0">
                <a:latin typeface="+mn-lt"/>
              </a:rPr>
              <a:t>MVT</a:t>
            </a:r>
            <a:r>
              <a:rPr lang="en-US" sz="2800" b="0" i="0" spc="-50" dirty="0">
                <a:latin typeface="+mn-lt"/>
              </a:rPr>
              <a:t> </a:t>
            </a:r>
            <a:r>
              <a:rPr lang="en-US" sz="2800" b="0" i="0" spc="-10" dirty="0">
                <a:latin typeface="+mn-lt"/>
              </a:rPr>
              <a:t>not</a:t>
            </a:r>
            <a:r>
              <a:rPr lang="en-US" sz="2800" b="0" i="0" spc="-45" dirty="0">
                <a:latin typeface="+mn-lt"/>
              </a:rPr>
              <a:t> </a:t>
            </a:r>
            <a:r>
              <a:rPr lang="en-US" sz="2800" b="0" i="0" dirty="0">
                <a:latin typeface="+mn-lt"/>
              </a:rPr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5253B-1444-4438-878B-CC8B8940F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352550"/>
            <a:ext cx="5632450" cy="2477601"/>
          </a:xfrm>
        </p:spPr>
        <p:txBody>
          <a:bodyPr/>
          <a:lstStyle/>
          <a:p>
            <a:pPr marL="471170" indent="-459105">
              <a:lnSpc>
                <a:spcPct val="100000"/>
              </a:lnSpc>
              <a:spcBef>
                <a:spcPts val="630"/>
              </a:spcBef>
              <a:buChar char="●"/>
              <a:tabLst>
                <a:tab pos="471170" algn="l"/>
                <a:tab pos="471805" algn="l"/>
              </a:tabLst>
            </a:pPr>
            <a:r>
              <a:rPr lang="en-US" sz="1400" dirty="0">
                <a:latin typeface="+mn-lt"/>
                <a:cs typeface="Arial"/>
              </a:rPr>
              <a:t>Model #Not required</a:t>
            </a:r>
          </a:p>
          <a:p>
            <a:pPr marL="928369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928369" algn="l"/>
                <a:tab pos="929005" algn="l"/>
              </a:tabLst>
            </a:pPr>
            <a:r>
              <a:rPr lang="en-US" sz="1400" spc="-5" dirty="0">
                <a:cs typeface="Arial"/>
              </a:rPr>
              <a:t>defines</a:t>
            </a:r>
            <a:r>
              <a:rPr lang="en-US" sz="1400" spc="-3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the</a:t>
            </a:r>
            <a:r>
              <a:rPr lang="en-US" sz="1400" spc="-3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data</a:t>
            </a:r>
            <a:r>
              <a:rPr lang="en-US" sz="1400" spc="-2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structure</a:t>
            </a:r>
          </a:p>
          <a:p>
            <a:pPr marL="928369" lvl="1" indent="-413384">
              <a:lnSpc>
                <a:spcPct val="100000"/>
              </a:lnSpc>
              <a:spcBef>
                <a:spcPts val="295"/>
              </a:spcBef>
              <a:buChar char="○"/>
              <a:tabLst>
                <a:tab pos="928369" algn="l"/>
                <a:tab pos="929005" algn="l"/>
              </a:tabLst>
            </a:pPr>
            <a:r>
              <a:rPr lang="en-US" sz="1400" spc="-5" dirty="0">
                <a:cs typeface="Arial"/>
              </a:rPr>
              <a:t>takes</a:t>
            </a:r>
            <a:r>
              <a:rPr lang="en-US" sz="1400" spc="-2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care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for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querying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the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database</a:t>
            </a:r>
            <a:endParaRPr lang="en-US" sz="1400" dirty="0"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1205"/>
              </a:spcBef>
              <a:buChar char="●"/>
              <a:tabLst>
                <a:tab pos="471170" algn="l"/>
                <a:tab pos="471805" algn="l"/>
              </a:tabLst>
            </a:pPr>
            <a:r>
              <a:rPr lang="en-US" sz="1400" spc="-5" dirty="0">
                <a:latin typeface="+mn-lt"/>
                <a:cs typeface="Arial"/>
              </a:rPr>
              <a:t>View</a:t>
            </a:r>
            <a:endParaRPr lang="en-US" sz="1400" dirty="0">
              <a:latin typeface="+mn-lt"/>
              <a:cs typeface="Arial"/>
            </a:endParaRPr>
          </a:p>
          <a:p>
            <a:pPr marL="928369" lvl="1" indent="-413384">
              <a:lnSpc>
                <a:spcPct val="100000"/>
              </a:lnSpc>
              <a:spcBef>
                <a:spcPts val="425"/>
              </a:spcBef>
              <a:buChar char="○"/>
              <a:tabLst>
                <a:tab pos="928369" algn="l"/>
                <a:tab pos="929005" algn="l"/>
              </a:tabLst>
            </a:pPr>
            <a:r>
              <a:rPr lang="en-US" sz="1400" spc="-5" dirty="0">
                <a:cs typeface="Arial"/>
              </a:rPr>
              <a:t>defines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what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data</a:t>
            </a:r>
            <a:r>
              <a:rPr lang="en-US" sz="1400" spc="-1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should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be</a:t>
            </a:r>
            <a:r>
              <a:rPr lang="en-US" sz="1400" spc="-15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presented</a:t>
            </a:r>
            <a:endParaRPr lang="en-US" sz="1400" dirty="0">
              <a:cs typeface="Arial"/>
            </a:endParaRPr>
          </a:p>
          <a:p>
            <a:pPr marL="928369" lvl="1" indent="-413384">
              <a:lnSpc>
                <a:spcPct val="100000"/>
              </a:lnSpc>
              <a:spcBef>
                <a:spcPts val="290"/>
              </a:spcBef>
              <a:buChar char="○"/>
              <a:tabLst>
                <a:tab pos="928369" algn="l"/>
                <a:tab pos="929005" algn="l"/>
              </a:tabLst>
            </a:pPr>
            <a:r>
              <a:rPr lang="en-US" sz="1400" dirty="0">
                <a:cs typeface="Arial"/>
              </a:rPr>
              <a:t>returns</a:t>
            </a:r>
            <a:r>
              <a:rPr lang="en-US" sz="1400" spc="-35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HTTP</a:t>
            </a:r>
            <a:r>
              <a:rPr lang="en-US" sz="1400" spc="-3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response</a:t>
            </a:r>
          </a:p>
          <a:p>
            <a:pPr marL="471170" indent="-459105">
              <a:lnSpc>
                <a:spcPct val="100000"/>
              </a:lnSpc>
              <a:spcBef>
                <a:spcPts val="1205"/>
              </a:spcBef>
              <a:buChar char="●"/>
              <a:tabLst>
                <a:tab pos="471170" algn="l"/>
                <a:tab pos="471805" algn="l"/>
              </a:tabLst>
            </a:pPr>
            <a:r>
              <a:rPr lang="en-US" sz="1400" spc="-5" dirty="0">
                <a:latin typeface="+mn-lt"/>
                <a:cs typeface="Arial"/>
              </a:rPr>
              <a:t>Template</a:t>
            </a:r>
            <a:endParaRPr lang="en-US" sz="1400" dirty="0">
              <a:latin typeface="+mn-lt"/>
              <a:cs typeface="Arial"/>
            </a:endParaRPr>
          </a:p>
          <a:p>
            <a:pPr marL="928369" lvl="1" indent="-413384">
              <a:lnSpc>
                <a:spcPct val="100000"/>
              </a:lnSpc>
              <a:spcBef>
                <a:spcPts val="425"/>
              </a:spcBef>
              <a:buChar char="○"/>
              <a:tabLst>
                <a:tab pos="928369" algn="l"/>
                <a:tab pos="929005" algn="l"/>
              </a:tabLst>
            </a:pPr>
            <a:r>
              <a:rPr lang="en-US" sz="1400" dirty="0">
                <a:cs typeface="Arial"/>
              </a:rPr>
              <a:t>renders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the</a:t>
            </a:r>
            <a:r>
              <a:rPr lang="en-US" sz="1400" spc="-2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data</a:t>
            </a:r>
            <a:r>
              <a:rPr lang="en-US" sz="1400" spc="-15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in</a:t>
            </a:r>
            <a:r>
              <a:rPr lang="en-US" sz="1400" spc="-1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suitable</a:t>
            </a:r>
            <a:r>
              <a:rPr lang="en-US" sz="1400" spc="-15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format</a:t>
            </a:r>
            <a:r>
              <a:rPr lang="en-US" sz="1400" spc="-2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-</a:t>
            </a:r>
            <a:r>
              <a:rPr lang="en-US" sz="1400" spc="-15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HTML/XML/etc.</a:t>
            </a:r>
            <a:endParaRPr lang="en-US" sz="1400" dirty="0">
              <a:cs typeface="Arial"/>
            </a:endParaRPr>
          </a:p>
          <a:p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051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92BFD40F-33FD-4060-8C59-7484B937823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488" y="971549"/>
            <a:ext cx="8201025" cy="361628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B7B006-25CF-43B7-B92C-DA7DD15B8977}"/>
              </a:ext>
            </a:extLst>
          </p:cNvPr>
          <p:cNvSpPr/>
          <p:nvPr/>
        </p:nvSpPr>
        <p:spPr>
          <a:xfrm>
            <a:off x="914400" y="285750"/>
            <a:ext cx="2523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0" dirty="0"/>
              <a:t>The</a:t>
            </a:r>
            <a:r>
              <a:rPr lang="en-US" spc="-40" dirty="0"/>
              <a:t> </a:t>
            </a:r>
            <a:r>
              <a:rPr lang="en-US" spc="-10" dirty="0"/>
              <a:t>flow</a:t>
            </a:r>
            <a:r>
              <a:rPr lang="en-US" spc="-35" dirty="0"/>
              <a:t> </a:t>
            </a:r>
            <a:r>
              <a:rPr lang="en-US" spc="-5" dirty="0"/>
              <a:t>of</a:t>
            </a:r>
            <a:r>
              <a:rPr lang="en-US" spc="-35" dirty="0"/>
              <a:t> </a:t>
            </a:r>
            <a:r>
              <a:rPr lang="en-US" spc="-5" dirty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931" y="359713"/>
            <a:ext cx="3857964" cy="3340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844" y="219836"/>
            <a:ext cx="3881120" cy="452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i="0" spc="-15" dirty="0">
                <a:solidFill>
                  <a:srgbClr val="53702D"/>
                </a:solidFill>
                <a:latin typeface="Calibri"/>
                <a:cs typeface="Calibri"/>
              </a:rPr>
              <a:t>P</a:t>
            </a:r>
            <a:r>
              <a:rPr sz="2800" b="0" i="0" spc="-15" dirty="0">
                <a:solidFill>
                  <a:srgbClr val="53702D"/>
                </a:solidFill>
                <a:latin typeface="Calibri"/>
                <a:cs typeface="Calibri"/>
              </a:rPr>
              <a:t>roject</a:t>
            </a:r>
            <a:r>
              <a:rPr sz="2800" b="0" i="0" spc="-10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2800" b="0" i="0" spc="-15" dirty="0">
                <a:solidFill>
                  <a:srgbClr val="53702D"/>
                </a:solidFill>
                <a:latin typeface="Calibri"/>
                <a:cs typeface="Calibri"/>
              </a:rPr>
              <a:t>Directory</a:t>
            </a:r>
            <a:r>
              <a:rPr sz="2800" b="0" i="0" spc="5" dirty="0">
                <a:solidFill>
                  <a:srgbClr val="53702D"/>
                </a:solidFill>
                <a:latin typeface="Calibri"/>
                <a:cs typeface="Calibri"/>
              </a:rPr>
              <a:t> </a:t>
            </a:r>
            <a:r>
              <a:rPr sz="2800" b="0" i="0" spc="-15" dirty="0">
                <a:solidFill>
                  <a:srgbClr val="53702D"/>
                </a:solidFill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9033" y="833199"/>
            <a:ext cx="684385" cy="1501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233" y="1564719"/>
            <a:ext cx="684385" cy="15011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959864" y="2783919"/>
            <a:ext cx="855344" cy="410845"/>
            <a:chOff x="1959864" y="2783919"/>
            <a:chExt cx="855344" cy="4108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3895" y="2783919"/>
              <a:ext cx="741201" cy="1782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9864" y="2894076"/>
              <a:ext cx="632460" cy="30022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45844" y="763905"/>
            <a:ext cx="769620" cy="2393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demosite/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046477" y="763905"/>
            <a:ext cx="6301740" cy="395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B6B8BB"/>
                </a:solidFill>
                <a:latin typeface="Calibri"/>
                <a:cs typeface="Calibri"/>
              </a:rPr>
              <a:t>----------------------------------</a:t>
            </a:r>
            <a:r>
              <a:rPr sz="1400" spc="-25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Just</a:t>
            </a:r>
            <a:r>
              <a:rPr sz="1000" spc="3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container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for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your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project.</a:t>
            </a:r>
            <a:r>
              <a:rPr sz="1000" spc="3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Its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name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doesn’t</a:t>
            </a:r>
            <a:r>
              <a:rPr sz="1000" spc="6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matter</a:t>
            </a:r>
            <a:r>
              <a:rPr sz="1000" spc="2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Django;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you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can</a:t>
            </a:r>
            <a:r>
              <a:rPr sz="1000" spc="2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rename</a:t>
            </a:r>
            <a:endParaRPr sz="1000">
              <a:latin typeface="Calibri"/>
              <a:cs typeface="Calibri"/>
            </a:endParaRPr>
          </a:p>
          <a:p>
            <a:pPr marL="1911985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it</a:t>
            </a:r>
            <a:r>
              <a:rPr sz="1000" spc="-2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to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anything</a:t>
            </a:r>
            <a:r>
              <a:rPr sz="1000" spc="-3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you</a:t>
            </a:r>
            <a:r>
              <a:rPr sz="1000" spc="-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like.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2994" y="1130045"/>
            <a:ext cx="6704330" cy="395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manage.py</a:t>
            </a:r>
            <a:r>
              <a:rPr sz="1400" spc="65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-------------------------</a:t>
            </a:r>
            <a:r>
              <a:rPr sz="1400" spc="-50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command-line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utility</a:t>
            </a:r>
            <a:r>
              <a:rPr sz="1000" spc="-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that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lets you interact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with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this Django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project</a:t>
            </a:r>
            <a:r>
              <a:rPr sz="1000" spc="2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in various ways.</a:t>
            </a:r>
            <a:endParaRPr sz="1000" dirty="0">
              <a:latin typeface="Calibri"/>
              <a:cs typeface="Calibri"/>
            </a:endParaRPr>
          </a:p>
          <a:p>
            <a:pPr marL="2326005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Type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python</a:t>
            </a:r>
            <a:r>
              <a:rPr sz="1000" spc="-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manage.py</a:t>
            </a:r>
            <a:r>
              <a:rPr sz="1000" spc="2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help.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You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 should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never</a:t>
            </a:r>
            <a:r>
              <a:rPr sz="1000" spc="3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have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edit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this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file.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994" y="1495806"/>
            <a:ext cx="769620" cy="2393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demosite/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3677" y="1495806"/>
            <a:ext cx="5638800" cy="3956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6365" marR="5080" indent="-1384300">
              <a:lnSpc>
                <a:spcPct val="101699"/>
              </a:lnSpc>
              <a:spcBef>
                <a:spcPts val="75"/>
              </a:spcBef>
            </a:pP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-------------------------</a:t>
            </a:r>
            <a:r>
              <a:rPr sz="1400" spc="-45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Actual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Python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package for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your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project.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Use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this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name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to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import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anything</a:t>
            </a:r>
            <a:r>
              <a:rPr sz="1000" spc="-2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inside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it 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(e.g.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import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demosite.settings)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94" y="1861566"/>
            <a:ext cx="6492240" cy="29533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230" algn="l"/>
                <a:tab pos="600710" algn="l"/>
              </a:tabLst>
            </a:pPr>
            <a:r>
              <a:rPr sz="1400" u="sng" dirty="0">
                <a:solidFill>
                  <a:srgbClr val="4D4F52"/>
                </a:solidFill>
                <a:uFill>
                  <a:solidFill>
                    <a:srgbClr val="4C4E51"/>
                  </a:solidFill>
                </a:uFill>
                <a:latin typeface="Calibri"/>
                <a:cs typeface="Calibri"/>
              </a:rPr>
              <a:t> 	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init</a:t>
            </a:r>
            <a:r>
              <a:rPr sz="1400" u="sng" dirty="0">
                <a:solidFill>
                  <a:srgbClr val="4D4F52"/>
                </a:solidFill>
                <a:uFill>
                  <a:solidFill>
                    <a:srgbClr val="4C4E51"/>
                  </a:solidFill>
                </a:uFill>
                <a:latin typeface="Calibri"/>
                <a:cs typeface="Calibri"/>
              </a:rPr>
              <a:t>	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.py</a:t>
            </a:r>
            <a:r>
              <a:rPr sz="1400" spc="3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-----------------</a:t>
            </a:r>
            <a:r>
              <a:rPr sz="1400" spc="-45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file required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for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Python</a:t>
            </a:r>
            <a:r>
              <a:rPr sz="1000" spc="-2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treat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the demosite</a:t>
            </a:r>
            <a:r>
              <a:rPr sz="1000" spc="2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directory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as</a:t>
            </a:r>
            <a:r>
              <a:rPr sz="1000" spc="-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package.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settings.py</a:t>
            </a:r>
            <a:r>
              <a:rPr sz="1400" spc="3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-----------------</a:t>
            </a:r>
            <a:r>
              <a:rPr sz="1400" spc="-55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Settings/configuration</a:t>
            </a:r>
            <a:r>
              <a:rPr sz="1000" spc="2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for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this</a:t>
            </a:r>
            <a:r>
              <a:rPr sz="1000" spc="-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Django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project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urls.py</a:t>
            </a:r>
            <a:r>
              <a:rPr sz="1400" spc="3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----------------------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Root</a:t>
            </a:r>
            <a:r>
              <a:rPr sz="1000" spc="-4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URL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config,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URLs for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this Django project,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provides mapping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views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wsgi.py</a:t>
            </a:r>
            <a:r>
              <a:rPr sz="1400" spc="1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----------------------</a:t>
            </a:r>
            <a:r>
              <a:rPr sz="1400" spc="-40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An entry-point for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WSGI-compatible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webservers</a:t>
            </a:r>
            <a:r>
              <a:rPr sz="1000" spc="4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to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serve</a:t>
            </a:r>
            <a:r>
              <a:rPr sz="1000" spc="2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your project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templates/</a:t>
            </a:r>
            <a:r>
              <a:rPr sz="1400" spc="3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-----------------</a:t>
            </a:r>
            <a:r>
              <a:rPr sz="1400" spc="-35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HTML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files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,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renders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based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on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views.</a:t>
            </a:r>
            <a:r>
              <a:rPr sz="1000" spc="3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You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can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change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to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any dir,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configurable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in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settings.py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static/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-----------------------</a:t>
            </a:r>
            <a:r>
              <a:rPr sz="1400" spc="-55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CSS,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JS,</a:t>
            </a:r>
            <a:r>
              <a:rPr sz="1000" spc="3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images..</a:t>
            </a:r>
            <a:r>
              <a:rPr sz="1000" spc="2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etc,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configurable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in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settings.py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51025" algn="l"/>
              </a:tabLst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demoapp/  </a:t>
            </a:r>
            <a:r>
              <a:rPr sz="1400" spc="-2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u="dash" dirty="0">
                <a:solidFill>
                  <a:srgbClr val="4D4F52"/>
                </a:solidFill>
                <a:uFill>
                  <a:solidFill>
                    <a:srgbClr val="B5B7BA"/>
                  </a:solidFill>
                </a:uFill>
                <a:latin typeface="Calibri"/>
                <a:cs typeface="Calibri"/>
              </a:rPr>
              <a:t> 	</a:t>
            </a:r>
            <a:endParaRPr sz="1400" dirty="0">
              <a:latin typeface="Calibri"/>
              <a:cs typeface="Calibri"/>
            </a:endParaRPr>
          </a:p>
          <a:p>
            <a:pPr marL="469900" marR="4679315">
              <a:lnSpc>
                <a:spcPct val="100000"/>
              </a:lnSpc>
              <a:tabLst>
                <a:tab pos="646430" algn="l"/>
                <a:tab pos="1057910" algn="l"/>
                <a:tab pos="1111250" algn="l"/>
                <a:tab pos="1804035" algn="l"/>
              </a:tabLst>
            </a:pPr>
            <a:r>
              <a:rPr sz="1400" u="sng" dirty="0">
                <a:solidFill>
                  <a:srgbClr val="4D4F52"/>
                </a:solidFill>
                <a:uFill>
                  <a:solidFill>
                    <a:srgbClr val="4C4E51"/>
                  </a:solidFill>
                </a:uFill>
                <a:latin typeface="Calibri"/>
                <a:cs typeface="Calibri"/>
              </a:rPr>
              <a:t> 	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init</a:t>
            </a:r>
            <a:r>
              <a:rPr sz="1400" u="sng" dirty="0">
                <a:solidFill>
                  <a:srgbClr val="4D4F52"/>
                </a:solidFill>
                <a:uFill>
                  <a:solidFill>
                    <a:srgbClr val="4C4E51"/>
                  </a:solidFill>
                </a:uFill>
                <a:latin typeface="Calibri"/>
                <a:cs typeface="Calibri"/>
              </a:rPr>
              <a:t>	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.py</a:t>
            </a:r>
            <a:r>
              <a:rPr sz="140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6B8BB"/>
                </a:solidFill>
                <a:latin typeface="Calibri"/>
                <a:cs typeface="Calibri"/>
              </a:rPr>
              <a:t>-------- </a:t>
            </a:r>
            <a:r>
              <a:rPr sz="1400" spc="-305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urls.py		</a:t>
            </a:r>
            <a:r>
              <a:rPr sz="1400" u="dash" spc="-5" dirty="0">
                <a:solidFill>
                  <a:srgbClr val="4D4F52"/>
                </a:solidFill>
                <a:uFill>
                  <a:solidFill>
                    <a:srgbClr val="B5B7BA"/>
                  </a:solidFill>
                </a:uFill>
                <a:latin typeface="Calibri"/>
                <a:cs typeface="Calibri"/>
              </a:rPr>
              <a:t> 	</a:t>
            </a:r>
            <a:endParaRPr sz="1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views.py</a:t>
            </a:r>
            <a:r>
              <a:rPr sz="1400" spc="3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</a:t>
            </a:r>
            <a:r>
              <a:rPr sz="1400" spc="265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Responsible for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processing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user’s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request</a:t>
            </a:r>
            <a:r>
              <a:rPr sz="1000" spc="2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and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for returning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the response</a:t>
            </a:r>
            <a:endParaRPr sz="1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models.py</a:t>
            </a:r>
            <a:r>
              <a:rPr sz="1400" spc="1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</a:t>
            </a:r>
            <a:r>
              <a:rPr sz="1400" spc="-45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model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is the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single,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definitive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source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of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information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about your data.</a:t>
            </a:r>
            <a:endParaRPr sz="1000" dirty="0">
              <a:latin typeface="Calibri"/>
              <a:cs typeface="Calibri"/>
            </a:endParaRPr>
          </a:p>
          <a:p>
            <a:pPr marL="22225" algn="ctr">
              <a:lnSpc>
                <a:spcPts val="1185"/>
              </a:lnSpc>
              <a:spcBef>
                <a:spcPts val="30"/>
              </a:spcBef>
            </a:pP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Generally,</a:t>
            </a:r>
            <a:r>
              <a:rPr sz="1000" spc="-2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each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model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maps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to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 single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database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table.</a:t>
            </a:r>
            <a:endParaRPr sz="1000" dirty="0">
              <a:latin typeface="Calibri"/>
              <a:cs typeface="Calibri"/>
            </a:endParaRPr>
          </a:p>
          <a:p>
            <a:pPr marL="469900">
              <a:lnSpc>
                <a:spcPts val="1664"/>
              </a:lnSpc>
            </a:pPr>
            <a:r>
              <a:rPr sz="1400" spc="-5" dirty="0">
                <a:solidFill>
                  <a:srgbClr val="4D4F52"/>
                </a:solidFill>
                <a:latin typeface="Calibri"/>
                <a:cs typeface="Calibri"/>
              </a:rPr>
              <a:t>admin.py</a:t>
            </a:r>
            <a:r>
              <a:rPr sz="1400" spc="25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</a:t>
            </a:r>
            <a:r>
              <a:rPr sz="1400" spc="270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It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reads metadata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in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your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model</a:t>
            </a:r>
            <a:r>
              <a:rPr sz="1000" spc="2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to</a:t>
            </a:r>
            <a:r>
              <a:rPr sz="100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provide</a:t>
            </a:r>
            <a:r>
              <a:rPr sz="1000" spc="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powerful</a:t>
            </a:r>
            <a:r>
              <a:rPr sz="1000" spc="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and production-ready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interface</a:t>
            </a:r>
            <a:endParaRPr sz="1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400" spc="-10" dirty="0">
                <a:solidFill>
                  <a:srgbClr val="4D4F52"/>
                </a:solidFill>
                <a:latin typeface="Calibri"/>
                <a:cs typeface="Calibri"/>
              </a:rPr>
              <a:t>forms.py</a:t>
            </a:r>
            <a:r>
              <a:rPr sz="1400" spc="290" dirty="0">
                <a:solidFill>
                  <a:srgbClr val="4D4F5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B6B8BB"/>
                </a:solidFill>
                <a:latin typeface="Calibri"/>
                <a:cs typeface="Calibri"/>
              </a:rPr>
              <a:t>-----------</a:t>
            </a:r>
            <a:r>
              <a:rPr sz="1400" spc="-60" dirty="0">
                <a:solidFill>
                  <a:srgbClr val="B6B8B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To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create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and manipulate</a:t>
            </a:r>
            <a:r>
              <a:rPr sz="1000" spc="-10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form</a:t>
            </a:r>
            <a:r>
              <a:rPr sz="1000" spc="15" dirty="0">
                <a:solidFill>
                  <a:srgbClr val="ACAB9A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CAB9A"/>
                </a:solidFill>
                <a:latin typeface="Calibri"/>
                <a:cs typeface="Calibri"/>
              </a:rPr>
              <a:t>data</a:t>
            </a:r>
            <a:endParaRPr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88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1008</Words>
  <Application>Microsoft Office PowerPoint</Application>
  <PresentationFormat>On-screen Show (16:9)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Python Web Framework</vt:lpstr>
      <vt:lpstr>Agenda</vt:lpstr>
      <vt:lpstr>Introduction</vt:lpstr>
      <vt:lpstr>Features</vt:lpstr>
      <vt:lpstr>Installation</vt:lpstr>
      <vt:lpstr>Django Architecture</vt:lpstr>
      <vt:lpstr>MVT not MVC</vt:lpstr>
      <vt:lpstr>PowerPoint Presentation</vt:lpstr>
      <vt:lpstr>Project Directory Structure</vt:lpstr>
      <vt:lpstr>Settings</vt:lpstr>
      <vt:lpstr>Project / Site Creation</vt:lpstr>
      <vt:lpstr>URL Dispatcher / Patterns</vt:lpstr>
      <vt:lpstr>Who uses Django?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</dc:title>
  <dc:creator>Riddhi Pandya</dc:creator>
  <cp:lastModifiedBy>Riddhi Pandya</cp:lastModifiedBy>
  <cp:revision>10</cp:revision>
  <dcterms:created xsi:type="dcterms:W3CDTF">2021-02-22T16:58:23Z</dcterms:created>
  <dcterms:modified xsi:type="dcterms:W3CDTF">2021-02-23T15:42:36Z</dcterms:modified>
</cp:coreProperties>
</file>