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5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3" r:id="rId15"/>
    <p:sldId id="274" r:id="rId16"/>
    <p:sldId id="275" r:id="rId17"/>
    <p:sldId id="276" r:id="rId18"/>
    <p:sldId id="277" r:id="rId19"/>
    <p:sldId id="282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327" r:id="rId29"/>
    <p:sldId id="298" r:id="rId30"/>
    <p:sldId id="299" r:id="rId31"/>
    <p:sldId id="300" r:id="rId32"/>
    <p:sldId id="301" r:id="rId33"/>
    <p:sldId id="325" r:id="rId34"/>
    <p:sldId id="326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317" r:id="rId48"/>
    <p:sldId id="318" r:id="rId49"/>
    <p:sldId id="319" r:id="rId50"/>
    <p:sldId id="320" r:id="rId51"/>
    <p:sldId id="321" r:id="rId52"/>
    <p:sldId id="322" r:id="rId53"/>
    <p:sldId id="323" r:id="rId54"/>
    <p:sldId id="324" r:id="rId55"/>
    <p:sldId id="329" r:id="rId56"/>
    <p:sldId id="328" r:id="rId5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94" autoAdjust="0"/>
    <p:restoredTop sz="94660"/>
  </p:normalViewPr>
  <p:slideViewPr>
    <p:cSldViewPr>
      <p:cViewPr varScale="1">
        <p:scale>
          <a:sx n="85" d="100"/>
          <a:sy n="85" d="100"/>
        </p:scale>
        <p:origin x="1452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FEF80-A2CD-4EDD-99D8-5095A604B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39DAB8-13A1-4047-97A3-D24064A25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73003-AFE2-46B6-96E6-572F6E908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D480A-20E7-445C-8AB1-FA5B45316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4FAA5-7EAA-4EC2-BF04-B7ACCD1E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072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5B750-8F5E-4F57-A194-58FF42073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E4DCA1-162B-46D3-935E-21D076688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01115-C8A6-49BD-BDBB-EA2F8E78C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FB080-6752-4BD5-A30C-8B989AE73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31F7A-D683-4E05-AA61-DF1DC7079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854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2575DC-FCE9-42D7-B41D-155446209F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D598C-9060-4296-B018-BC67C3BE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1AC97-AC93-48B0-BBAE-C30E69482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57EB0-D287-4529-B9F1-67DBCD08B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2C5A1-2ED8-42C2-ACE2-D93330491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6814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20213" y="2116963"/>
            <a:ext cx="4303572" cy="650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7399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4AB5A-B171-491C-A2A7-CDE833C75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1012B-AB05-4D21-B14F-D51D1D501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B5FE4-2971-47EE-82BD-9FBE4CCDB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053FC-D7A3-4A5E-8DD1-721B8153C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6838A-4E30-4B3C-9A79-F661C133A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277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5C320-5324-48A7-86FD-86283DA38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D1467-4BFF-4AC3-A6C1-838804F20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DF1D4-CDC1-4429-8AF7-984DC854D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606B2-6848-4E5E-B66F-E86822E5E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C20D5-8AA4-4963-A75D-60138AD9B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339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860ED-E6EF-428E-8371-874CF5A3E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3F86B-84FE-4EFE-B20C-8767E77404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7093B-D9D9-462C-B436-7DBA60E98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4C000-7178-40F8-AA92-15F0B1FC9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CE433-B413-4C11-970D-2C039BCA2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3D955-0B49-4872-909D-4F2EF3147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626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6512-9785-4E62-B34B-1E4DC8209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A57C7-42F9-484C-BBDF-72B1F72A5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183169-BC13-4B41-84D3-2D84FFC65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8A39AD-7B69-40AB-A2B8-B507C304A3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BB4085-1DAD-4621-9E3F-547FF5980F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555324-2ECE-43E0-8E8F-D0DAE3AED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214D1E-876A-4E35-B4AE-0199B19AC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F9EC5F-983B-4D7B-A537-9AA07753B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089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3F216-4798-4D9A-AC49-2B8716C0C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A2FC4C-9D35-4267-956C-09941F0D8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57743C-6710-461B-970E-EECB614E0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083028-D57E-4FF8-8CAC-1350C2890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99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530F4C-1007-4A18-9277-B37236265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02FE0E-39F5-413D-BB2D-46D5B02C9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EEAD44-F1D5-4F1D-B7BA-1F4F07A57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417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2EB6D-7938-4E48-964B-220AFC8C0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11C40-437A-40BE-9C54-808E045E6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C07752-24AD-4522-A1BC-4E7C8FE26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D0284-01EA-4516-8B6D-A89F2EF79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63B123-D87D-480D-BD37-2EA18A887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F4540-FFB4-4BC7-BDDC-77CC05971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31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97E91-5D11-4B31-B018-29C5E49FA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F10242-77EE-45DD-94D7-5D979722A3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A09993-5553-4CA7-B851-E3B04A48C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A5C6E-0511-4968-BCE0-E61BD27A9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815A77-31C1-467F-BFE7-FAB7F8FBB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3A9D3-12C5-4059-A3AA-B4374C050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089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3B57C3-B157-4DFE-B066-64ADB53D3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C6FA0-4468-4E3C-A0DA-5469A13C2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E6C39-0806-4432-9AF8-C097998F74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2909C-4021-4EBC-BD53-479F63F276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95388-3540-4930-AA22-3E322E449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619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665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" Type="http://schemas.openxmlformats.org/officeDocument/2006/relationships/image" Target="../media/image44.png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19" Type="http://schemas.openxmlformats.org/officeDocument/2006/relationships/image" Target="../media/image61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blimpup.io/blog/develop-python-docker-applications-faster/" TargetMode="External"/><Relationship Id="rId2" Type="http://schemas.openxmlformats.org/officeDocument/2006/relationships/hyperlink" Target="https://hub.docker.com/repository/docker/mkanjaria/isg_tes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visualstudio.com/docs/containers/overview" TargetMode="External"/><Relationship Id="rId5" Type="http://schemas.openxmlformats.org/officeDocument/2006/relationships/hyperlink" Target="https://www.tutorialspoint.com/docker/docker_quick_guide.htm#:~:text=%20Docker%20-%20Continuous%20Integration%20%201%20Step,you%20will%20now%20be%20able%20to...%20More%20" TargetMode="External"/><Relationship Id="rId4" Type="http://schemas.openxmlformats.org/officeDocument/2006/relationships/hyperlink" Target="https://www.compose.com/articles/getting-started-with-compose-postgresql-and-jupyter-notebooks/" TargetMode="Externa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33401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55296" y="762000"/>
            <a:ext cx="6433408" cy="35353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A8821B0E-574F-4518-ABD5-9ED033991700}"/>
              </a:ext>
            </a:extLst>
          </p:cNvPr>
          <p:cNvSpPr txBox="1">
            <a:spLocks/>
          </p:cNvSpPr>
          <p:nvPr/>
        </p:nvSpPr>
        <p:spPr>
          <a:xfrm>
            <a:off x="2971800" y="304800"/>
            <a:ext cx="3789679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spc="-10" dirty="0">
                <a:latin typeface="Carlito"/>
                <a:cs typeface="Carlito"/>
              </a:rPr>
              <a:t>D</a:t>
            </a:r>
            <a:r>
              <a:rPr lang="en-IN" b="1" spc="-10" dirty="0" err="1">
                <a:latin typeface="Carlito"/>
                <a:cs typeface="Carlito"/>
              </a:rPr>
              <a:t>ocker</a:t>
            </a:r>
            <a:r>
              <a:rPr lang="en-IN" b="1" spc="-10" dirty="0">
                <a:latin typeface="Carlito"/>
                <a:cs typeface="Carlito"/>
              </a:rPr>
              <a:t> Workflow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74D7B5B5-DC55-4D5E-B023-77D9762BD437}"/>
              </a:ext>
            </a:extLst>
          </p:cNvPr>
          <p:cNvSpPr txBox="1"/>
          <p:nvPr/>
        </p:nvSpPr>
        <p:spPr>
          <a:xfrm>
            <a:off x="228600" y="4648200"/>
            <a:ext cx="8686800" cy="1577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en-US" sz="2000" dirty="0">
                <a:latin typeface="Carlito"/>
                <a:cs typeface="Carlito"/>
              </a:rPr>
              <a:t>When client first build the image at that time it’s create a image for the requirement(</a:t>
            </a:r>
            <a:r>
              <a:rPr lang="en-US" sz="2000" dirty="0" err="1">
                <a:latin typeface="Carlito"/>
                <a:cs typeface="Carlito"/>
              </a:rPr>
              <a:t>eg.</a:t>
            </a:r>
            <a:r>
              <a:rPr lang="en-US" sz="2000" dirty="0">
                <a:latin typeface="Carlito"/>
                <a:cs typeface="Carlito"/>
              </a:rPr>
              <a:t> </a:t>
            </a:r>
            <a:r>
              <a:rPr lang="en-US" sz="2000" dirty="0" err="1">
                <a:latin typeface="Carlito"/>
                <a:cs typeface="Carlito"/>
              </a:rPr>
              <a:t>Python,postgres</a:t>
            </a:r>
            <a:r>
              <a:rPr lang="en-US" sz="2000" dirty="0">
                <a:latin typeface="Carlito"/>
                <a:cs typeface="Carlito"/>
              </a:rPr>
              <a:t>)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en-US" sz="2000" dirty="0">
                <a:latin typeface="Carlito"/>
                <a:cs typeface="Carlito"/>
              </a:rPr>
              <a:t>Then, when we pull the image it first check in local system and if not found then it pull from the docker registry(Docker Hub)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en-US" sz="2000" dirty="0">
                <a:latin typeface="Carlito"/>
                <a:cs typeface="Carlito"/>
              </a:rPr>
              <a:t>At the run time it runs in the container that contains complete dependencies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57800" y="788767"/>
            <a:ext cx="2558687" cy="3941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66800" y="914400"/>
            <a:ext cx="2479614" cy="38154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06E07EF3-6158-4809-BDEC-64059B4BB883}"/>
              </a:ext>
            </a:extLst>
          </p:cNvPr>
          <p:cNvSpPr txBox="1">
            <a:spLocks/>
          </p:cNvSpPr>
          <p:nvPr/>
        </p:nvSpPr>
        <p:spPr>
          <a:xfrm>
            <a:off x="2971800" y="304800"/>
            <a:ext cx="3789679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spc="-10" dirty="0">
                <a:latin typeface="Carlito"/>
                <a:cs typeface="Carlito"/>
              </a:rPr>
              <a:t>D</a:t>
            </a:r>
            <a:r>
              <a:rPr lang="en-IN" b="1" spc="-10" dirty="0" err="1">
                <a:latin typeface="Carlito"/>
                <a:cs typeface="Carlito"/>
              </a:rPr>
              <a:t>ocker</a:t>
            </a:r>
            <a:r>
              <a:rPr lang="en-IN" b="1" spc="-10" dirty="0">
                <a:latin typeface="Carlito"/>
                <a:cs typeface="Carlito"/>
              </a:rPr>
              <a:t> Workflow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99E721-A4EE-49BA-9617-F673FAF5F1CF}"/>
              </a:ext>
            </a:extLst>
          </p:cNvPr>
          <p:cNvSpPr txBox="1"/>
          <p:nvPr/>
        </p:nvSpPr>
        <p:spPr>
          <a:xfrm>
            <a:off x="533400" y="5029200"/>
            <a:ext cx="7772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en-US" sz="1800" dirty="0">
                <a:latin typeface="Carlito"/>
                <a:cs typeface="Carlito"/>
              </a:rPr>
              <a:t>Now see Linux VM is </a:t>
            </a:r>
            <a:r>
              <a:rPr lang="en-US" dirty="0">
                <a:latin typeface="Carlito"/>
                <a:cs typeface="Carlito"/>
              </a:rPr>
              <a:t>inside the container when it runs(docker host)</a:t>
            </a:r>
            <a:endParaRPr lang="en-US"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5745" rIns="0" bIns="0" rtlCol="0">
            <a:spAutoFit/>
          </a:bodyPr>
          <a:lstStyle/>
          <a:p>
            <a:pPr marL="13970" algn="ctr">
              <a:lnSpc>
                <a:spcPct val="100000"/>
              </a:lnSpc>
              <a:spcBef>
                <a:spcPts val="1935"/>
              </a:spcBef>
            </a:pPr>
            <a:r>
              <a:rPr sz="6600" b="1" spc="-5" dirty="0">
                <a:latin typeface="Times New Roman"/>
                <a:cs typeface="Times New Roman"/>
              </a:rPr>
              <a:t>Docker</a:t>
            </a:r>
            <a:endParaRPr sz="6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115"/>
              </a:spcBef>
            </a:pPr>
            <a:r>
              <a:rPr sz="4000" spc="-5" dirty="0">
                <a:latin typeface="Times New Roman"/>
                <a:cs typeface="Times New Roman"/>
              </a:rPr>
              <a:t>Client-Server</a:t>
            </a:r>
            <a:r>
              <a:rPr sz="4000" spc="-215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Architecture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3476" y="1139634"/>
            <a:ext cx="38855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Times New Roman"/>
                <a:cs typeface="Times New Roman"/>
              </a:rPr>
              <a:t>Install Docker</a:t>
            </a:r>
            <a:r>
              <a:rPr b="1" spc="-85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Software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081085"/>
            <a:ext cx="787590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latin typeface="Carlito"/>
                <a:cs typeface="Carlito"/>
              </a:rPr>
              <a:t>Link for downloading docker : https://docs.docker.com/get-docker/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7585" y="1752600"/>
            <a:ext cx="7886700" cy="1897038"/>
          </a:xfrm>
          <a:prstGeom prst="rect">
            <a:avLst/>
          </a:prstGeom>
        </p:spPr>
        <p:txBody>
          <a:bodyPr vert="horz" wrap="square" lIns="0" tIns="129647" rIns="0" bIns="0" rtlCol="0">
            <a:spAutoFit/>
          </a:bodyPr>
          <a:lstStyle/>
          <a:p>
            <a:pPr marL="1045844" marR="5080" indent="904240" algn="ctr">
              <a:lnSpc>
                <a:spcPct val="120000"/>
              </a:lnSpc>
              <a:spcBef>
                <a:spcPts val="100"/>
              </a:spcBef>
            </a:pPr>
            <a:r>
              <a:rPr sz="5000" b="1" spc="-5" dirty="0">
                <a:latin typeface="Times New Roman"/>
                <a:cs typeface="Times New Roman"/>
              </a:rPr>
              <a:t>Important  </a:t>
            </a:r>
            <a:r>
              <a:rPr sz="5000" b="1" dirty="0">
                <a:latin typeface="Times New Roman"/>
                <a:cs typeface="Times New Roman"/>
              </a:rPr>
              <a:t>Docker</a:t>
            </a:r>
            <a:r>
              <a:rPr sz="5000" b="1" spc="-150" dirty="0">
                <a:latin typeface="Times New Roman"/>
                <a:cs typeface="Times New Roman"/>
              </a:rPr>
              <a:t> </a:t>
            </a:r>
            <a:r>
              <a:rPr sz="5000" b="1" spc="-5" dirty="0">
                <a:latin typeface="Times New Roman"/>
                <a:cs typeface="Times New Roman"/>
              </a:rPr>
              <a:t>Concepts</a:t>
            </a:r>
            <a:endParaRPr sz="5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53484" y="464312"/>
            <a:ext cx="16357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I</a:t>
            </a:r>
            <a:r>
              <a:rPr sz="4400" spc="-10" dirty="0"/>
              <a:t>m</a:t>
            </a:r>
            <a:r>
              <a:rPr sz="4400" dirty="0"/>
              <a:t>a</a:t>
            </a:r>
            <a:r>
              <a:rPr sz="4400" spc="-35" dirty="0"/>
              <a:t>g</a:t>
            </a:r>
            <a:r>
              <a:rPr sz="4400" spc="-5" dirty="0"/>
              <a:t>e</a:t>
            </a:r>
            <a:r>
              <a:rPr sz="4400" dirty="0"/>
              <a:t>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35874"/>
            <a:ext cx="7921625" cy="2235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Carlito"/>
                <a:cs typeface="Carlito"/>
              </a:rPr>
              <a:t>Images </a:t>
            </a:r>
            <a:r>
              <a:rPr sz="2500" spc="-10" dirty="0">
                <a:latin typeface="Carlito"/>
                <a:cs typeface="Carlito"/>
              </a:rPr>
              <a:t>are read </a:t>
            </a:r>
            <a:r>
              <a:rPr sz="2500" spc="-5" dirty="0">
                <a:latin typeface="Carlito"/>
                <a:cs typeface="Carlito"/>
              </a:rPr>
              <a:t>only </a:t>
            </a:r>
            <a:r>
              <a:rPr sz="2500" spc="-10" dirty="0">
                <a:latin typeface="Carlito"/>
                <a:cs typeface="Carlito"/>
              </a:rPr>
              <a:t>templates </a:t>
            </a:r>
            <a:r>
              <a:rPr sz="2500" spc="-5" dirty="0">
                <a:latin typeface="Carlito"/>
                <a:cs typeface="Carlito"/>
              </a:rPr>
              <a:t>used </a:t>
            </a:r>
            <a:r>
              <a:rPr sz="2500" spc="-15" dirty="0">
                <a:latin typeface="Carlito"/>
                <a:cs typeface="Carlito"/>
              </a:rPr>
              <a:t>to create</a:t>
            </a:r>
            <a:r>
              <a:rPr sz="2500" spc="45" dirty="0">
                <a:latin typeface="Carlito"/>
                <a:cs typeface="Carlito"/>
              </a:rPr>
              <a:t> </a:t>
            </a:r>
            <a:r>
              <a:rPr sz="2500" spc="-15" dirty="0">
                <a:latin typeface="Carlito"/>
                <a:cs typeface="Carlito"/>
              </a:rPr>
              <a:t>containers.</a:t>
            </a:r>
            <a:endParaRPr sz="250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Carlito"/>
                <a:cs typeface="Carlito"/>
              </a:rPr>
              <a:t>Images </a:t>
            </a:r>
            <a:r>
              <a:rPr sz="2500" spc="-10" dirty="0">
                <a:latin typeface="Carlito"/>
                <a:cs typeface="Carlito"/>
              </a:rPr>
              <a:t>are created </a:t>
            </a:r>
            <a:r>
              <a:rPr sz="2500" dirty="0">
                <a:latin typeface="Carlito"/>
                <a:cs typeface="Carlito"/>
              </a:rPr>
              <a:t>with the </a:t>
            </a:r>
            <a:r>
              <a:rPr sz="2500" spc="-15" dirty="0">
                <a:latin typeface="Carlito"/>
                <a:cs typeface="Carlito"/>
              </a:rPr>
              <a:t>docker </a:t>
            </a:r>
            <a:r>
              <a:rPr sz="2500" spc="-5" dirty="0">
                <a:latin typeface="Carlito"/>
                <a:cs typeface="Carlito"/>
              </a:rPr>
              <a:t>build command, </a:t>
            </a:r>
            <a:r>
              <a:rPr sz="2500" dirty="0">
                <a:latin typeface="Carlito"/>
                <a:cs typeface="Carlito"/>
              </a:rPr>
              <a:t>either  </a:t>
            </a:r>
            <a:r>
              <a:rPr sz="2500" spc="-10" dirty="0">
                <a:latin typeface="Carlito"/>
                <a:cs typeface="Carlito"/>
              </a:rPr>
              <a:t>by </a:t>
            </a:r>
            <a:r>
              <a:rPr sz="2500" spc="-5" dirty="0">
                <a:latin typeface="Carlito"/>
                <a:cs typeface="Carlito"/>
              </a:rPr>
              <a:t>us or </a:t>
            </a:r>
            <a:r>
              <a:rPr sz="2500" spc="-10" dirty="0">
                <a:latin typeface="Carlito"/>
                <a:cs typeface="Carlito"/>
              </a:rPr>
              <a:t>by </a:t>
            </a:r>
            <a:r>
              <a:rPr sz="2500" spc="-5" dirty="0">
                <a:latin typeface="Carlito"/>
                <a:cs typeface="Carlito"/>
              </a:rPr>
              <a:t>other </a:t>
            </a:r>
            <a:r>
              <a:rPr sz="2500" spc="-15" dirty="0">
                <a:latin typeface="Carlito"/>
                <a:cs typeface="Carlito"/>
              </a:rPr>
              <a:t>docker</a:t>
            </a:r>
            <a:r>
              <a:rPr sz="2500" spc="15" dirty="0">
                <a:latin typeface="Carlito"/>
                <a:cs typeface="Carlito"/>
              </a:rPr>
              <a:t> </a:t>
            </a:r>
            <a:r>
              <a:rPr sz="2500" spc="-10" dirty="0">
                <a:latin typeface="Carlito"/>
                <a:cs typeface="Carlito"/>
              </a:rPr>
              <a:t>users.</a:t>
            </a:r>
            <a:endParaRPr sz="25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Carlito"/>
                <a:cs typeface="Carlito"/>
              </a:rPr>
              <a:t>Images </a:t>
            </a:r>
            <a:r>
              <a:rPr sz="2500" spc="-10" dirty="0">
                <a:latin typeface="Carlito"/>
                <a:cs typeface="Carlito"/>
              </a:rPr>
              <a:t>are </a:t>
            </a:r>
            <a:r>
              <a:rPr sz="2500" spc="-5" dirty="0">
                <a:latin typeface="Carlito"/>
                <a:cs typeface="Carlito"/>
              </a:rPr>
              <a:t>composed of </a:t>
            </a:r>
            <a:r>
              <a:rPr sz="2500" spc="-20" dirty="0">
                <a:latin typeface="Carlito"/>
                <a:cs typeface="Carlito"/>
              </a:rPr>
              <a:t>layers </a:t>
            </a:r>
            <a:r>
              <a:rPr sz="2500" spc="-5" dirty="0">
                <a:latin typeface="Carlito"/>
                <a:cs typeface="Carlito"/>
              </a:rPr>
              <a:t>of other</a:t>
            </a:r>
            <a:r>
              <a:rPr sz="2500" dirty="0">
                <a:latin typeface="Carlito"/>
                <a:cs typeface="Carlito"/>
              </a:rPr>
              <a:t> </a:t>
            </a:r>
            <a:r>
              <a:rPr sz="2500" spc="-5" dirty="0">
                <a:latin typeface="Carlito"/>
                <a:cs typeface="Carlito"/>
              </a:rPr>
              <a:t>images.</a:t>
            </a:r>
            <a:endParaRPr sz="25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Carlito"/>
                <a:cs typeface="Carlito"/>
              </a:rPr>
              <a:t>Images </a:t>
            </a:r>
            <a:r>
              <a:rPr sz="2500" spc="-10" dirty="0">
                <a:latin typeface="Carlito"/>
                <a:cs typeface="Carlito"/>
              </a:rPr>
              <a:t>are </a:t>
            </a:r>
            <a:r>
              <a:rPr sz="2500" spc="-20" dirty="0">
                <a:latin typeface="Carlito"/>
                <a:cs typeface="Carlito"/>
              </a:rPr>
              <a:t>stored </a:t>
            </a:r>
            <a:r>
              <a:rPr sz="2500" dirty="0">
                <a:latin typeface="Carlito"/>
                <a:cs typeface="Carlito"/>
              </a:rPr>
              <a:t>in a </a:t>
            </a:r>
            <a:r>
              <a:rPr sz="2500" spc="-15" dirty="0">
                <a:latin typeface="Carlito"/>
                <a:cs typeface="Carlito"/>
              </a:rPr>
              <a:t>Docker</a:t>
            </a:r>
            <a:r>
              <a:rPr sz="2500" spc="5" dirty="0">
                <a:latin typeface="Carlito"/>
                <a:cs typeface="Carlito"/>
              </a:rPr>
              <a:t> </a:t>
            </a:r>
            <a:r>
              <a:rPr sz="2500" spc="-25" dirty="0">
                <a:latin typeface="Carlito"/>
                <a:cs typeface="Carlito"/>
              </a:rPr>
              <a:t>registry.</a:t>
            </a:r>
            <a:endParaRPr sz="2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1204" y="464312"/>
            <a:ext cx="24612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0" dirty="0"/>
              <a:t>Containers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612074"/>
            <a:ext cx="7812405" cy="2844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1844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Carlito"/>
                <a:cs typeface="Carlito"/>
              </a:rPr>
              <a:t>If </a:t>
            </a:r>
            <a:r>
              <a:rPr sz="2500" dirty="0">
                <a:latin typeface="Carlito"/>
                <a:cs typeface="Carlito"/>
              </a:rPr>
              <a:t>an </a:t>
            </a:r>
            <a:r>
              <a:rPr sz="2500" spc="-5" dirty="0">
                <a:latin typeface="Carlito"/>
                <a:cs typeface="Carlito"/>
              </a:rPr>
              <a:t>image </a:t>
            </a:r>
            <a:r>
              <a:rPr sz="2500" dirty="0">
                <a:latin typeface="Carlito"/>
                <a:cs typeface="Carlito"/>
              </a:rPr>
              <a:t>is a </a:t>
            </a:r>
            <a:r>
              <a:rPr sz="2500" spc="-5" dirty="0">
                <a:latin typeface="Carlito"/>
                <a:cs typeface="Carlito"/>
              </a:rPr>
              <a:t>class, </a:t>
            </a:r>
            <a:r>
              <a:rPr sz="2500" dirty="0">
                <a:latin typeface="Carlito"/>
                <a:cs typeface="Carlito"/>
              </a:rPr>
              <a:t>then a </a:t>
            </a:r>
            <a:r>
              <a:rPr sz="2500" spc="-10" dirty="0">
                <a:latin typeface="Carlito"/>
                <a:cs typeface="Carlito"/>
              </a:rPr>
              <a:t>container </a:t>
            </a:r>
            <a:r>
              <a:rPr sz="2500" dirty="0">
                <a:latin typeface="Carlito"/>
                <a:cs typeface="Carlito"/>
              </a:rPr>
              <a:t>is an </a:t>
            </a:r>
            <a:r>
              <a:rPr sz="2500" spc="-10" dirty="0">
                <a:latin typeface="Carlito"/>
                <a:cs typeface="Carlito"/>
              </a:rPr>
              <a:t>instance </a:t>
            </a:r>
            <a:r>
              <a:rPr sz="2500" spc="-5" dirty="0">
                <a:latin typeface="Carlito"/>
                <a:cs typeface="Carlito"/>
              </a:rPr>
              <a:t>of </a:t>
            </a:r>
            <a:r>
              <a:rPr sz="2500" dirty="0">
                <a:latin typeface="Carlito"/>
                <a:cs typeface="Carlito"/>
              </a:rPr>
              <a:t>a  class - a </a:t>
            </a:r>
            <a:r>
              <a:rPr sz="2500" spc="-5" dirty="0">
                <a:latin typeface="Carlito"/>
                <a:cs typeface="Carlito"/>
              </a:rPr>
              <a:t>runtime</a:t>
            </a:r>
            <a:r>
              <a:rPr sz="2500" spc="-30" dirty="0">
                <a:latin typeface="Carlito"/>
                <a:cs typeface="Carlito"/>
              </a:rPr>
              <a:t> </a:t>
            </a:r>
            <a:r>
              <a:rPr sz="2500" spc="-5" dirty="0">
                <a:latin typeface="Carlito"/>
                <a:cs typeface="Carlito"/>
              </a:rPr>
              <a:t>object.</a:t>
            </a:r>
            <a:endParaRPr sz="250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15" dirty="0">
                <a:latin typeface="Carlito"/>
                <a:cs typeface="Carlito"/>
              </a:rPr>
              <a:t>Containers </a:t>
            </a:r>
            <a:r>
              <a:rPr sz="2500" spc="-10" dirty="0">
                <a:latin typeface="Carlito"/>
                <a:cs typeface="Carlito"/>
              </a:rPr>
              <a:t>are lightweight </a:t>
            </a:r>
            <a:r>
              <a:rPr sz="2500" spc="-5" dirty="0">
                <a:latin typeface="Carlito"/>
                <a:cs typeface="Carlito"/>
              </a:rPr>
              <a:t>and </a:t>
            </a:r>
            <a:r>
              <a:rPr sz="2500" spc="-10" dirty="0">
                <a:latin typeface="Carlito"/>
                <a:cs typeface="Carlito"/>
              </a:rPr>
              <a:t>portable encapsulations </a:t>
            </a:r>
            <a:r>
              <a:rPr sz="2500" spc="-5" dirty="0">
                <a:latin typeface="Carlito"/>
                <a:cs typeface="Carlito"/>
              </a:rPr>
              <a:t>of  </a:t>
            </a:r>
            <a:r>
              <a:rPr sz="2500" dirty="0">
                <a:latin typeface="Carlito"/>
                <a:cs typeface="Carlito"/>
              </a:rPr>
              <a:t>an </a:t>
            </a:r>
            <a:r>
              <a:rPr sz="2500" spc="-15" dirty="0">
                <a:latin typeface="Carlito"/>
                <a:cs typeface="Carlito"/>
              </a:rPr>
              <a:t>environment </a:t>
            </a:r>
            <a:r>
              <a:rPr sz="2500" dirty="0">
                <a:latin typeface="Carlito"/>
                <a:cs typeface="Carlito"/>
              </a:rPr>
              <a:t>in which </a:t>
            </a:r>
            <a:r>
              <a:rPr sz="2500" spc="-15" dirty="0">
                <a:latin typeface="Carlito"/>
                <a:cs typeface="Carlito"/>
              </a:rPr>
              <a:t>to </a:t>
            </a:r>
            <a:r>
              <a:rPr sz="2500" spc="-5" dirty="0">
                <a:latin typeface="Carlito"/>
                <a:cs typeface="Carlito"/>
              </a:rPr>
              <a:t>run</a:t>
            </a:r>
            <a:r>
              <a:rPr sz="2500" spc="-15" dirty="0">
                <a:latin typeface="Carlito"/>
                <a:cs typeface="Carlito"/>
              </a:rPr>
              <a:t> </a:t>
            </a:r>
            <a:r>
              <a:rPr sz="2500" spc="-5" dirty="0">
                <a:latin typeface="Carlito"/>
                <a:cs typeface="Carlito"/>
              </a:rPr>
              <a:t>applications.</a:t>
            </a:r>
            <a:endParaRPr sz="2500">
              <a:latin typeface="Carlito"/>
              <a:cs typeface="Carlito"/>
            </a:endParaRPr>
          </a:p>
          <a:p>
            <a:pPr marL="355600" marR="104775" indent="-342900" algn="just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5600" algn="l"/>
              </a:tabLst>
            </a:pPr>
            <a:r>
              <a:rPr sz="2500" spc="-15" dirty="0">
                <a:latin typeface="Carlito"/>
                <a:cs typeface="Carlito"/>
              </a:rPr>
              <a:t>Containers </a:t>
            </a:r>
            <a:r>
              <a:rPr sz="2500" spc="-10" dirty="0">
                <a:latin typeface="Carlito"/>
                <a:cs typeface="Carlito"/>
              </a:rPr>
              <a:t>are created </a:t>
            </a:r>
            <a:r>
              <a:rPr sz="2500" spc="-15" dirty="0">
                <a:latin typeface="Carlito"/>
                <a:cs typeface="Carlito"/>
              </a:rPr>
              <a:t>from </a:t>
            </a:r>
            <a:r>
              <a:rPr sz="2500" spc="-5" dirty="0">
                <a:latin typeface="Carlito"/>
                <a:cs typeface="Carlito"/>
              </a:rPr>
              <a:t>images. Inside </a:t>
            </a:r>
            <a:r>
              <a:rPr sz="2500" dirty="0">
                <a:latin typeface="Carlito"/>
                <a:cs typeface="Carlito"/>
              </a:rPr>
              <a:t>a </a:t>
            </a:r>
            <a:r>
              <a:rPr sz="2500" spc="-30" dirty="0">
                <a:latin typeface="Carlito"/>
                <a:cs typeface="Carlito"/>
              </a:rPr>
              <a:t>container, </a:t>
            </a:r>
            <a:r>
              <a:rPr sz="2500" dirty="0">
                <a:latin typeface="Carlito"/>
                <a:cs typeface="Carlito"/>
              </a:rPr>
              <a:t>it  </a:t>
            </a:r>
            <a:r>
              <a:rPr sz="2500" spc="-5" dirty="0">
                <a:latin typeface="Carlito"/>
                <a:cs typeface="Carlito"/>
              </a:rPr>
              <a:t>has </a:t>
            </a:r>
            <a:r>
              <a:rPr sz="2500" dirty="0">
                <a:latin typeface="Carlito"/>
                <a:cs typeface="Carlito"/>
              </a:rPr>
              <a:t>all the </a:t>
            </a:r>
            <a:r>
              <a:rPr sz="2500" spc="-5" dirty="0">
                <a:latin typeface="Carlito"/>
                <a:cs typeface="Carlito"/>
              </a:rPr>
              <a:t>binaries and dependencies needed </a:t>
            </a:r>
            <a:r>
              <a:rPr sz="2500" spc="-15" dirty="0">
                <a:latin typeface="Carlito"/>
                <a:cs typeface="Carlito"/>
              </a:rPr>
              <a:t>to </a:t>
            </a:r>
            <a:r>
              <a:rPr sz="2500" spc="-5" dirty="0">
                <a:latin typeface="Carlito"/>
                <a:cs typeface="Carlito"/>
              </a:rPr>
              <a:t>run </a:t>
            </a:r>
            <a:r>
              <a:rPr sz="2500" dirty="0">
                <a:latin typeface="Carlito"/>
                <a:cs typeface="Carlito"/>
              </a:rPr>
              <a:t>the  </a:t>
            </a:r>
            <a:r>
              <a:rPr sz="2500" spc="-10" dirty="0">
                <a:latin typeface="Carlito"/>
                <a:cs typeface="Carlito"/>
              </a:rPr>
              <a:t>application.</a:t>
            </a:r>
            <a:endParaRPr sz="2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8950" y="464312"/>
            <a:ext cx="61283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5" dirty="0"/>
              <a:t>Registries </a:t>
            </a:r>
            <a:r>
              <a:rPr sz="4400" dirty="0"/>
              <a:t>and</a:t>
            </a:r>
            <a:r>
              <a:rPr sz="4400" spc="-45" dirty="0"/>
              <a:t> </a:t>
            </a:r>
            <a:r>
              <a:rPr sz="4400" spc="-10" dirty="0"/>
              <a:t>Repositories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35874"/>
            <a:ext cx="7927340" cy="2997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dirty="0">
                <a:latin typeface="Carlito"/>
                <a:cs typeface="Carlito"/>
              </a:rPr>
              <a:t>A </a:t>
            </a:r>
            <a:r>
              <a:rPr sz="2500" spc="-10" dirty="0">
                <a:latin typeface="Carlito"/>
                <a:cs typeface="Carlito"/>
              </a:rPr>
              <a:t>registry </a:t>
            </a:r>
            <a:r>
              <a:rPr sz="2500" dirty="0">
                <a:latin typeface="Carlito"/>
                <a:cs typeface="Carlito"/>
              </a:rPr>
              <a:t>is </a:t>
            </a:r>
            <a:r>
              <a:rPr sz="2500" spc="-5" dirty="0">
                <a:latin typeface="Carlito"/>
                <a:cs typeface="Carlito"/>
              </a:rPr>
              <a:t>where </a:t>
            </a:r>
            <a:r>
              <a:rPr sz="2500" spc="-10" dirty="0">
                <a:latin typeface="Carlito"/>
                <a:cs typeface="Carlito"/>
              </a:rPr>
              <a:t>we </a:t>
            </a:r>
            <a:r>
              <a:rPr sz="2500" spc="-20" dirty="0">
                <a:latin typeface="Carlito"/>
                <a:cs typeface="Carlito"/>
              </a:rPr>
              <a:t>store </a:t>
            </a:r>
            <a:r>
              <a:rPr sz="2500" spc="-5" dirty="0">
                <a:latin typeface="Carlito"/>
                <a:cs typeface="Carlito"/>
              </a:rPr>
              <a:t>our</a:t>
            </a:r>
            <a:r>
              <a:rPr sz="2500" spc="20" dirty="0">
                <a:latin typeface="Carlito"/>
                <a:cs typeface="Carlito"/>
              </a:rPr>
              <a:t> </a:t>
            </a:r>
            <a:r>
              <a:rPr sz="2500" spc="-5" dirty="0">
                <a:latin typeface="Carlito"/>
                <a:cs typeface="Carlito"/>
              </a:rPr>
              <a:t>images.</a:t>
            </a:r>
            <a:endParaRPr sz="2500">
              <a:latin typeface="Carlito"/>
              <a:cs typeface="Carlito"/>
            </a:endParaRPr>
          </a:p>
          <a:p>
            <a:pPr marL="355600" marR="447675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70" dirty="0">
                <a:latin typeface="Carlito"/>
                <a:cs typeface="Carlito"/>
              </a:rPr>
              <a:t>You </a:t>
            </a:r>
            <a:r>
              <a:rPr sz="2500" spc="-5" dirty="0">
                <a:latin typeface="Carlito"/>
                <a:cs typeface="Carlito"/>
              </a:rPr>
              <a:t>can </a:t>
            </a:r>
            <a:r>
              <a:rPr sz="2500" spc="-15" dirty="0">
                <a:latin typeface="Carlito"/>
                <a:cs typeface="Carlito"/>
              </a:rPr>
              <a:t>host </a:t>
            </a:r>
            <a:r>
              <a:rPr sz="2500" spc="-10" dirty="0">
                <a:latin typeface="Carlito"/>
                <a:cs typeface="Carlito"/>
              </a:rPr>
              <a:t>your </a:t>
            </a:r>
            <a:r>
              <a:rPr sz="2500" spc="-5" dirty="0">
                <a:latin typeface="Carlito"/>
                <a:cs typeface="Carlito"/>
              </a:rPr>
              <a:t>own </a:t>
            </a:r>
            <a:r>
              <a:rPr sz="2500" spc="-30" dirty="0">
                <a:latin typeface="Carlito"/>
                <a:cs typeface="Carlito"/>
              </a:rPr>
              <a:t>registry, </a:t>
            </a:r>
            <a:r>
              <a:rPr sz="2500" spc="-5" dirty="0">
                <a:latin typeface="Carlito"/>
                <a:cs typeface="Carlito"/>
              </a:rPr>
              <a:t>or </a:t>
            </a:r>
            <a:r>
              <a:rPr sz="2500" spc="-15" dirty="0">
                <a:latin typeface="Carlito"/>
                <a:cs typeface="Carlito"/>
              </a:rPr>
              <a:t>you </a:t>
            </a:r>
            <a:r>
              <a:rPr sz="2500" spc="-5" dirty="0">
                <a:latin typeface="Carlito"/>
                <a:cs typeface="Carlito"/>
              </a:rPr>
              <a:t>can use </a:t>
            </a:r>
            <a:r>
              <a:rPr sz="2500" spc="-20" dirty="0">
                <a:latin typeface="Carlito"/>
                <a:cs typeface="Carlito"/>
              </a:rPr>
              <a:t>Docker’s  </a:t>
            </a:r>
            <a:r>
              <a:rPr sz="2500" spc="-5" dirty="0">
                <a:latin typeface="Carlito"/>
                <a:cs typeface="Carlito"/>
              </a:rPr>
              <a:t>public </a:t>
            </a:r>
            <a:r>
              <a:rPr sz="2500" spc="-10" dirty="0">
                <a:latin typeface="Carlito"/>
                <a:cs typeface="Carlito"/>
              </a:rPr>
              <a:t>registry </a:t>
            </a:r>
            <a:r>
              <a:rPr sz="2500" dirty="0">
                <a:latin typeface="Carlito"/>
                <a:cs typeface="Carlito"/>
              </a:rPr>
              <a:t>which is </a:t>
            </a:r>
            <a:r>
              <a:rPr sz="2500" spc="-5" dirty="0">
                <a:latin typeface="Carlito"/>
                <a:cs typeface="Carlito"/>
              </a:rPr>
              <a:t>called</a:t>
            </a:r>
            <a:r>
              <a:rPr sz="2500" spc="-15" dirty="0">
                <a:latin typeface="Carlito"/>
                <a:cs typeface="Carlito"/>
              </a:rPr>
              <a:t> </a:t>
            </a:r>
            <a:r>
              <a:rPr sz="2500" spc="-10" dirty="0">
                <a:latin typeface="Carlito"/>
                <a:cs typeface="Carlito"/>
              </a:rPr>
              <a:t>DockerHub.</a:t>
            </a:r>
            <a:endParaRPr sz="25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Carlito"/>
                <a:cs typeface="Carlito"/>
              </a:rPr>
              <a:t>Inside </a:t>
            </a:r>
            <a:r>
              <a:rPr sz="2500" dirty="0">
                <a:latin typeface="Carlito"/>
                <a:cs typeface="Carlito"/>
              </a:rPr>
              <a:t>a </a:t>
            </a:r>
            <a:r>
              <a:rPr sz="2500" spc="-30" dirty="0">
                <a:latin typeface="Carlito"/>
                <a:cs typeface="Carlito"/>
              </a:rPr>
              <a:t>registry, </a:t>
            </a:r>
            <a:r>
              <a:rPr sz="2500" spc="-5" dirty="0">
                <a:latin typeface="Carlito"/>
                <a:cs typeface="Carlito"/>
              </a:rPr>
              <a:t>images </a:t>
            </a:r>
            <a:r>
              <a:rPr sz="2500" spc="-10" dirty="0">
                <a:latin typeface="Carlito"/>
                <a:cs typeface="Carlito"/>
              </a:rPr>
              <a:t>are </a:t>
            </a:r>
            <a:r>
              <a:rPr sz="2500" spc="-20" dirty="0">
                <a:latin typeface="Carlito"/>
                <a:cs typeface="Carlito"/>
              </a:rPr>
              <a:t>stored </a:t>
            </a:r>
            <a:r>
              <a:rPr sz="2500" dirty="0">
                <a:latin typeface="Carlito"/>
                <a:cs typeface="Carlito"/>
              </a:rPr>
              <a:t>in</a:t>
            </a:r>
            <a:r>
              <a:rPr sz="2500" spc="50" dirty="0">
                <a:latin typeface="Carlito"/>
                <a:cs typeface="Carlito"/>
              </a:rPr>
              <a:t> </a:t>
            </a:r>
            <a:r>
              <a:rPr sz="2500" spc="-10" dirty="0">
                <a:latin typeface="Carlito"/>
                <a:cs typeface="Carlito"/>
              </a:rPr>
              <a:t>repositories.</a:t>
            </a:r>
            <a:endParaRPr sz="250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15" dirty="0">
                <a:latin typeface="Carlito"/>
                <a:cs typeface="Carlito"/>
              </a:rPr>
              <a:t>Docker </a:t>
            </a:r>
            <a:r>
              <a:rPr sz="2500" spc="-10" dirty="0">
                <a:latin typeface="Carlito"/>
                <a:cs typeface="Carlito"/>
              </a:rPr>
              <a:t>repository </a:t>
            </a:r>
            <a:r>
              <a:rPr sz="2500" dirty="0">
                <a:latin typeface="Carlito"/>
                <a:cs typeface="Carlito"/>
              </a:rPr>
              <a:t>is a </a:t>
            </a:r>
            <a:r>
              <a:rPr sz="2500" spc="-5" dirty="0">
                <a:latin typeface="Carlito"/>
                <a:cs typeface="Carlito"/>
              </a:rPr>
              <a:t>collection of </a:t>
            </a:r>
            <a:r>
              <a:rPr sz="2500" spc="-20" dirty="0">
                <a:latin typeface="Carlito"/>
                <a:cs typeface="Carlito"/>
              </a:rPr>
              <a:t>different </a:t>
            </a:r>
            <a:r>
              <a:rPr sz="2500" spc="-15" dirty="0">
                <a:latin typeface="Carlito"/>
                <a:cs typeface="Carlito"/>
              </a:rPr>
              <a:t>docker </a:t>
            </a:r>
            <a:r>
              <a:rPr sz="2500" spc="-5" dirty="0">
                <a:latin typeface="Carlito"/>
                <a:cs typeface="Carlito"/>
              </a:rPr>
              <a:t>images  </a:t>
            </a:r>
            <a:r>
              <a:rPr sz="2500" dirty="0">
                <a:latin typeface="Carlito"/>
                <a:cs typeface="Carlito"/>
              </a:rPr>
              <a:t>with the </a:t>
            </a:r>
            <a:r>
              <a:rPr sz="2500" spc="-5" dirty="0">
                <a:latin typeface="Carlito"/>
                <a:cs typeface="Carlito"/>
              </a:rPr>
              <a:t>same </a:t>
            </a:r>
            <a:r>
              <a:rPr sz="2500" dirty="0">
                <a:latin typeface="Carlito"/>
                <a:cs typeface="Carlito"/>
              </a:rPr>
              <a:t>name, </a:t>
            </a:r>
            <a:r>
              <a:rPr sz="2500" spc="-5" dirty="0">
                <a:latin typeface="Carlito"/>
                <a:cs typeface="Carlito"/>
              </a:rPr>
              <a:t>that </a:t>
            </a:r>
            <a:r>
              <a:rPr sz="2500" spc="-20" dirty="0">
                <a:latin typeface="Carlito"/>
                <a:cs typeface="Carlito"/>
              </a:rPr>
              <a:t>have different </a:t>
            </a:r>
            <a:r>
              <a:rPr sz="2500" spc="-10" dirty="0">
                <a:latin typeface="Carlito"/>
                <a:cs typeface="Carlito"/>
              </a:rPr>
              <a:t>tags, </a:t>
            </a:r>
            <a:r>
              <a:rPr sz="2500" dirty="0">
                <a:latin typeface="Carlito"/>
                <a:cs typeface="Carlito"/>
              </a:rPr>
              <a:t>each </a:t>
            </a:r>
            <a:r>
              <a:rPr sz="2500" spc="-10" dirty="0">
                <a:latin typeface="Carlito"/>
                <a:cs typeface="Carlito"/>
              </a:rPr>
              <a:t>tag  </a:t>
            </a:r>
            <a:r>
              <a:rPr sz="2500" spc="-5" dirty="0">
                <a:latin typeface="Carlito"/>
                <a:cs typeface="Carlito"/>
              </a:rPr>
              <a:t>usually </a:t>
            </a:r>
            <a:r>
              <a:rPr sz="2500" spc="-10" dirty="0">
                <a:latin typeface="Carlito"/>
                <a:cs typeface="Carlito"/>
              </a:rPr>
              <a:t>represents </a:t>
            </a:r>
            <a:r>
              <a:rPr sz="2500" dirty="0">
                <a:latin typeface="Carlito"/>
                <a:cs typeface="Carlito"/>
              </a:rPr>
              <a:t>a </a:t>
            </a:r>
            <a:r>
              <a:rPr sz="2500" spc="-20" dirty="0">
                <a:latin typeface="Carlito"/>
                <a:cs typeface="Carlito"/>
              </a:rPr>
              <a:t>different </a:t>
            </a:r>
            <a:r>
              <a:rPr sz="2500" spc="-15" dirty="0">
                <a:latin typeface="Carlito"/>
                <a:cs typeface="Carlito"/>
              </a:rPr>
              <a:t>version </a:t>
            </a:r>
            <a:r>
              <a:rPr sz="2500" spc="-5" dirty="0">
                <a:latin typeface="Carlito"/>
                <a:cs typeface="Carlito"/>
              </a:rPr>
              <a:t>of </a:t>
            </a:r>
            <a:r>
              <a:rPr sz="2500" dirty="0">
                <a:latin typeface="Carlito"/>
                <a:cs typeface="Carlito"/>
              </a:rPr>
              <a:t>the</a:t>
            </a:r>
            <a:r>
              <a:rPr sz="2500" spc="25" dirty="0">
                <a:latin typeface="Carlito"/>
                <a:cs typeface="Carlito"/>
              </a:rPr>
              <a:t> </a:t>
            </a:r>
            <a:r>
              <a:rPr sz="2500" spc="-5" dirty="0">
                <a:latin typeface="Carlito"/>
                <a:cs typeface="Carlito"/>
              </a:rPr>
              <a:t>image.</a:t>
            </a:r>
            <a:endParaRPr sz="2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9236" y="494792"/>
            <a:ext cx="55067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25" dirty="0">
                <a:latin typeface="Carlito"/>
                <a:cs typeface="Carlito"/>
              </a:rPr>
              <a:t>Why </a:t>
            </a:r>
            <a:r>
              <a:rPr sz="4000" b="1" dirty="0">
                <a:latin typeface="Carlito"/>
                <a:cs typeface="Carlito"/>
              </a:rPr>
              <a:t>Using </a:t>
            </a:r>
            <a:r>
              <a:rPr sz="4000" b="1" spc="-5" dirty="0">
                <a:latin typeface="Carlito"/>
                <a:cs typeface="Carlito"/>
              </a:rPr>
              <a:t>Official</a:t>
            </a:r>
            <a:r>
              <a:rPr sz="4000" b="1" spc="-15" dirty="0">
                <a:latin typeface="Carlito"/>
                <a:cs typeface="Carlito"/>
              </a:rPr>
              <a:t> Images</a:t>
            </a:r>
            <a:endParaRPr sz="40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232748"/>
            <a:ext cx="7867650" cy="1672589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dirty="0">
                <a:latin typeface="Times New Roman"/>
                <a:cs typeface="Times New Roman"/>
              </a:rPr>
              <a:t>Clear</a:t>
            </a:r>
            <a:r>
              <a:rPr sz="3000" b="1" spc="-55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Documentation</a:t>
            </a:r>
            <a:endParaRPr sz="3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dirty="0">
                <a:latin typeface="Times New Roman"/>
                <a:cs typeface="Times New Roman"/>
              </a:rPr>
              <a:t>Dedicated </a:t>
            </a:r>
            <a:r>
              <a:rPr sz="3000" b="1" spc="-70" dirty="0">
                <a:latin typeface="Times New Roman"/>
                <a:cs typeface="Times New Roman"/>
              </a:rPr>
              <a:t>Team </a:t>
            </a:r>
            <a:r>
              <a:rPr sz="3000" b="1" dirty="0">
                <a:latin typeface="Times New Roman"/>
                <a:cs typeface="Times New Roman"/>
              </a:rPr>
              <a:t>for </a:t>
            </a:r>
            <a:r>
              <a:rPr sz="3000" b="1" spc="-5" dirty="0">
                <a:latin typeface="Times New Roman"/>
                <a:cs typeface="Times New Roman"/>
              </a:rPr>
              <a:t>Reviewing Image</a:t>
            </a:r>
            <a:r>
              <a:rPr sz="3000" b="1" spc="-50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Content</a:t>
            </a:r>
            <a:endParaRPr sz="3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spc="-5" dirty="0">
                <a:latin typeface="Times New Roman"/>
                <a:cs typeface="Times New Roman"/>
              </a:rPr>
              <a:t>Security Update </a:t>
            </a:r>
            <a:r>
              <a:rPr sz="3000" b="1" dirty="0">
                <a:latin typeface="Times New Roman"/>
                <a:cs typeface="Times New Roman"/>
              </a:rPr>
              <a:t>in a </a:t>
            </a:r>
            <a:r>
              <a:rPr sz="3000" b="1" spc="-10" dirty="0">
                <a:latin typeface="Times New Roman"/>
                <a:cs typeface="Times New Roman"/>
              </a:rPr>
              <a:t>Timely</a:t>
            </a:r>
            <a:r>
              <a:rPr sz="3000" b="1" spc="-65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Manner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3066" y="1412558"/>
            <a:ext cx="477774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30" dirty="0"/>
              <a:t>Docker </a:t>
            </a:r>
            <a:r>
              <a:rPr sz="4500" spc="-15" dirty="0"/>
              <a:t>Image</a:t>
            </a:r>
            <a:r>
              <a:rPr sz="4500" spc="-30" dirty="0"/>
              <a:t> </a:t>
            </a:r>
            <a:r>
              <a:rPr sz="4500" spc="-40" dirty="0"/>
              <a:t>Layers</a:t>
            </a:r>
            <a:endParaRPr sz="4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9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20"/>
              </a:spcBef>
            </a:pPr>
            <a:r>
              <a:rPr sz="6600" b="1" spc="-5" dirty="0">
                <a:latin typeface="Times New Roman"/>
                <a:cs typeface="Times New Roman"/>
              </a:rPr>
              <a:t>Docker</a:t>
            </a:r>
            <a:r>
              <a:rPr sz="6600" b="1" spc="-165" dirty="0">
                <a:latin typeface="Times New Roman"/>
                <a:cs typeface="Times New Roman"/>
              </a:rPr>
              <a:t> </a:t>
            </a:r>
            <a:r>
              <a:rPr sz="6600" b="1" spc="-5" dirty="0">
                <a:latin typeface="Times New Roman"/>
                <a:cs typeface="Times New Roman"/>
              </a:rPr>
              <a:t>technology</a:t>
            </a:r>
            <a:endParaRPr sz="6600" dirty="0">
              <a:latin typeface="Times New Roman"/>
              <a:cs typeface="Times New Roman"/>
            </a:endParaRPr>
          </a:p>
          <a:p>
            <a:pPr marL="12065" marR="5080" algn="ctr">
              <a:lnSpc>
                <a:spcPct val="100000"/>
              </a:lnSpc>
              <a:spcBef>
                <a:spcPts val="980"/>
              </a:spcBef>
            </a:pPr>
            <a:r>
              <a:rPr sz="3200" spc="-5" dirty="0">
                <a:latin typeface="Times New Roman"/>
                <a:cs typeface="Times New Roman"/>
              </a:rPr>
              <a:t>is </a:t>
            </a:r>
            <a:r>
              <a:rPr sz="3200" dirty="0">
                <a:latin typeface="Times New Roman"/>
                <a:cs typeface="Times New Roman"/>
              </a:rPr>
              <a:t>one </a:t>
            </a:r>
            <a:r>
              <a:rPr sz="3200" spc="-5" dirty="0">
                <a:latin typeface="Times New Roman"/>
                <a:cs typeface="Times New Roman"/>
              </a:rPr>
              <a:t>implementation </a:t>
            </a:r>
            <a:r>
              <a:rPr sz="3200" dirty="0">
                <a:latin typeface="Times New Roman"/>
                <a:cs typeface="Times New Roman"/>
              </a:rPr>
              <a:t>of </a:t>
            </a:r>
            <a:r>
              <a:rPr sz="3200" spc="-5" dirty="0">
                <a:latin typeface="Times New Roman"/>
                <a:cs typeface="Times New Roman"/>
              </a:rPr>
              <a:t>container </a:t>
            </a:r>
            <a:r>
              <a:rPr sz="3200" dirty="0">
                <a:latin typeface="Times New Roman"/>
                <a:cs typeface="Times New Roman"/>
              </a:rPr>
              <a:t>based  </a:t>
            </a:r>
            <a:r>
              <a:rPr sz="3200" spc="-5" dirty="0">
                <a:latin typeface="Times New Roman"/>
                <a:cs typeface="Times New Roman"/>
              </a:rPr>
              <a:t>virtualization technologies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8767" y="464312"/>
            <a:ext cx="29654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Image</a:t>
            </a:r>
            <a:r>
              <a:rPr sz="4400" spc="-65" dirty="0"/>
              <a:t> </a:t>
            </a:r>
            <a:r>
              <a:rPr sz="4400" spc="-40" dirty="0"/>
              <a:t>Layers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33075" y="1160272"/>
            <a:ext cx="5757652" cy="42232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C7A339-2072-4701-BBF8-224459272AFA}"/>
              </a:ext>
            </a:extLst>
          </p:cNvPr>
          <p:cNvSpPr txBox="1"/>
          <p:nvPr/>
        </p:nvSpPr>
        <p:spPr>
          <a:xfrm>
            <a:off x="533400" y="5747357"/>
            <a:ext cx="7696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en-US" dirty="0">
                <a:latin typeface="Carlito"/>
                <a:cs typeface="Carlito"/>
              </a:rPr>
              <a:t>image layer , layers are created on the base image and that other image layer is that we written in compose-file.</a:t>
            </a:r>
            <a:endParaRPr lang="en-US"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Build </a:t>
            </a:r>
            <a:r>
              <a:rPr spc="-25" dirty="0"/>
              <a:t>Docker</a:t>
            </a:r>
            <a:r>
              <a:rPr spc="-90" dirty="0"/>
              <a:t> </a:t>
            </a:r>
            <a:r>
              <a:rPr spc="-10" dirty="0"/>
              <a:t>Images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44675" y="3154159"/>
            <a:ext cx="54546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Approach </a:t>
            </a:r>
            <a:r>
              <a:rPr sz="2000" dirty="0">
                <a:latin typeface="Times New Roman"/>
                <a:cs typeface="Times New Roman"/>
              </a:rPr>
              <a:t>1: </a:t>
            </a:r>
            <a:r>
              <a:rPr sz="2000" spc="-10" dirty="0">
                <a:latin typeface="Times New Roman"/>
                <a:cs typeface="Times New Roman"/>
              </a:rPr>
              <a:t>committing </a:t>
            </a:r>
            <a:r>
              <a:rPr sz="2000" spc="-5" dirty="0">
                <a:latin typeface="Times New Roman"/>
                <a:cs typeface="Times New Roman"/>
              </a:rPr>
              <a:t>changes made in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container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4658" y="464312"/>
            <a:ext cx="673480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70" dirty="0"/>
              <a:t>Ways </a:t>
            </a:r>
            <a:r>
              <a:rPr sz="4400" spc="-20" dirty="0"/>
              <a:t>to </a:t>
            </a:r>
            <a:r>
              <a:rPr sz="4400" spc="-5" dirty="0"/>
              <a:t>Build </a:t>
            </a:r>
            <a:r>
              <a:rPr sz="4400" dirty="0"/>
              <a:t>a </a:t>
            </a:r>
            <a:r>
              <a:rPr sz="4400" spc="-25" dirty="0"/>
              <a:t>Docker</a:t>
            </a:r>
            <a:r>
              <a:rPr sz="4400" spc="50" dirty="0"/>
              <a:t> </a:t>
            </a:r>
            <a:r>
              <a:rPr sz="4400" spc="-10" dirty="0"/>
              <a:t>Image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11325"/>
            <a:ext cx="7801609" cy="11938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rlito"/>
                <a:cs typeface="Carlito"/>
              </a:rPr>
              <a:t>Commit </a:t>
            </a:r>
            <a:r>
              <a:rPr sz="3200" spc="-5" dirty="0">
                <a:latin typeface="Carlito"/>
                <a:cs typeface="Carlito"/>
              </a:rPr>
              <a:t>changes </a:t>
            </a:r>
            <a:r>
              <a:rPr sz="3200" dirty="0">
                <a:latin typeface="Carlito"/>
                <a:cs typeface="Carlito"/>
              </a:rPr>
              <a:t>made in a </a:t>
            </a:r>
            <a:r>
              <a:rPr sz="3200" spc="-20" dirty="0">
                <a:latin typeface="Carlito"/>
                <a:cs typeface="Carlito"/>
              </a:rPr>
              <a:t>Docker</a:t>
            </a:r>
            <a:r>
              <a:rPr sz="3200" spc="-40" dirty="0">
                <a:latin typeface="Carlito"/>
                <a:cs typeface="Carlito"/>
              </a:rPr>
              <a:t> </a:t>
            </a:r>
            <a:r>
              <a:rPr sz="3200" spc="-45" dirty="0">
                <a:latin typeface="Carlito"/>
                <a:cs typeface="Carlito"/>
              </a:rPr>
              <a:t>container.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5" dirty="0">
                <a:latin typeface="Carlito"/>
                <a:cs typeface="Carlito"/>
              </a:rPr>
              <a:t>Write </a:t>
            </a:r>
            <a:r>
              <a:rPr sz="3200" dirty="0">
                <a:latin typeface="Carlito"/>
                <a:cs typeface="Carlito"/>
              </a:rPr>
              <a:t>a</a:t>
            </a:r>
            <a:r>
              <a:rPr sz="3200" spc="20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Dockerfile.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5661" y="464312"/>
            <a:ext cx="12522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S</a:t>
            </a:r>
            <a:r>
              <a:rPr sz="4400" spc="-50" dirty="0"/>
              <a:t>t</a:t>
            </a:r>
            <a:r>
              <a:rPr sz="4400" spc="-5" dirty="0"/>
              <a:t>e</a:t>
            </a:r>
            <a:r>
              <a:rPr sz="4400" spc="-20" dirty="0"/>
              <a:t>p</a:t>
            </a:r>
            <a:r>
              <a:rPr sz="4400" dirty="0"/>
              <a:t>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11325"/>
            <a:ext cx="7085330" cy="17780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527050" indent="-514350">
              <a:lnSpc>
                <a:spcPct val="100000"/>
              </a:lnSpc>
              <a:spcBef>
                <a:spcPts val="860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sz="3200" dirty="0">
                <a:latin typeface="Carlito"/>
                <a:cs typeface="Carlito"/>
              </a:rPr>
              <a:t>Spin up a </a:t>
            </a:r>
            <a:r>
              <a:rPr sz="3200" spc="-15" dirty="0">
                <a:latin typeface="Carlito"/>
                <a:cs typeface="Carlito"/>
              </a:rPr>
              <a:t>container </a:t>
            </a:r>
            <a:r>
              <a:rPr sz="3200" spc="-20" dirty="0">
                <a:latin typeface="Carlito"/>
                <a:cs typeface="Carlito"/>
              </a:rPr>
              <a:t>from </a:t>
            </a:r>
            <a:r>
              <a:rPr sz="3200" dirty="0">
                <a:latin typeface="Carlito"/>
                <a:cs typeface="Carlito"/>
              </a:rPr>
              <a:t>a </a:t>
            </a:r>
            <a:r>
              <a:rPr sz="3200" spc="-5" dirty="0">
                <a:latin typeface="Carlito"/>
                <a:cs typeface="Carlito"/>
              </a:rPr>
              <a:t>base</a:t>
            </a:r>
            <a:r>
              <a:rPr sz="3200" spc="5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image.</a:t>
            </a:r>
            <a:endParaRPr sz="3200">
              <a:latin typeface="Carlito"/>
              <a:cs typeface="Carlito"/>
            </a:endParaRPr>
          </a:p>
          <a:p>
            <a:pPr marL="527050" indent="-514350">
              <a:lnSpc>
                <a:spcPct val="100000"/>
              </a:lnSpc>
              <a:spcBef>
                <a:spcPts val="760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sz="3200" spc="-10" dirty="0">
                <a:latin typeface="Carlito"/>
                <a:cs typeface="Carlito"/>
              </a:rPr>
              <a:t>Install </a:t>
            </a:r>
            <a:r>
              <a:rPr sz="3200" dirty="0">
                <a:latin typeface="Carlito"/>
                <a:cs typeface="Carlito"/>
              </a:rPr>
              <a:t>Git </a:t>
            </a:r>
            <a:r>
              <a:rPr sz="3200" spc="-15" dirty="0">
                <a:latin typeface="Carlito"/>
                <a:cs typeface="Carlito"/>
              </a:rPr>
              <a:t>package </a:t>
            </a:r>
            <a:r>
              <a:rPr sz="3200" dirty="0">
                <a:latin typeface="Carlito"/>
                <a:cs typeface="Carlito"/>
              </a:rPr>
              <a:t>in the</a:t>
            </a:r>
            <a:r>
              <a:rPr sz="3200" spc="-5" dirty="0">
                <a:latin typeface="Carlito"/>
                <a:cs typeface="Carlito"/>
              </a:rPr>
              <a:t> </a:t>
            </a:r>
            <a:r>
              <a:rPr sz="3200" spc="-45" dirty="0">
                <a:latin typeface="Carlito"/>
                <a:cs typeface="Carlito"/>
              </a:rPr>
              <a:t>container.</a:t>
            </a:r>
            <a:endParaRPr sz="3200">
              <a:latin typeface="Carlito"/>
              <a:cs typeface="Carlito"/>
            </a:endParaRPr>
          </a:p>
          <a:p>
            <a:pPr marL="527050" indent="-514350">
              <a:lnSpc>
                <a:spcPct val="100000"/>
              </a:lnSpc>
              <a:spcBef>
                <a:spcPts val="760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sz="3200" dirty="0">
                <a:latin typeface="Carlito"/>
                <a:cs typeface="Carlito"/>
              </a:rPr>
              <a:t>Commit </a:t>
            </a:r>
            <a:r>
              <a:rPr sz="3200" spc="-5" dirty="0">
                <a:latin typeface="Carlito"/>
                <a:cs typeface="Carlito"/>
              </a:rPr>
              <a:t>changes </a:t>
            </a:r>
            <a:r>
              <a:rPr sz="3200" dirty="0">
                <a:latin typeface="Carlito"/>
                <a:cs typeface="Carlito"/>
              </a:rPr>
              <a:t>made in the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spc="-45" dirty="0">
                <a:latin typeface="Carlito"/>
                <a:cs typeface="Carlito"/>
              </a:rPr>
              <a:t>container.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5338" y="464312"/>
            <a:ext cx="34740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5" dirty="0"/>
              <a:t>Docker</a:t>
            </a:r>
            <a:r>
              <a:rPr sz="4400" spc="-60" dirty="0"/>
              <a:t> </a:t>
            </a:r>
            <a:r>
              <a:rPr sz="4400" spc="-10" dirty="0"/>
              <a:t>commit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607820"/>
            <a:ext cx="7566025" cy="1487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Carlito"/>
                <a:cs typeface="Carlito"/>
              </a:rPr>
              <a:t>Docker </a:t>
            </a:r>
            <a:r>
              <a:rPr sz="3200" spc="-5" dirty="0">
                <a:latin typeface="Carlito"/>
                <a:cs typeface="Carlito"/>
              </a:rPr>
              <a:t>commit command </a:t>
            </a:r>
            <a:r>
              <a:rPr sz="3200" spc="-10" dirty="0">
                <a:latin typeface="Carlito"/>
                <a:cs typeface="Carlito"/>
              </a:rPr>
              <a:t>would </a:t>
            </a:r>
            <a:r>
              <a:rPr sz="3200" spc="-20" dirty="0">
                <a:latin typeface="Carlito"/>
                <a:cs typeface="Carlito"/>
              </a:rPr>
              <a:t>save </a:t>
            </a:r>
            <a:r>
              <a:rPr sz="3200" dirty="0">
                <a:latin typeface="Carlito"/>
                <a:cs typeface="Carlito"/>
              </a:rPr>
              <a:t>the  </a:t>
            </a:r>
            <a:r>
              <a:rPr sz="3200" spc="-5" dirty="0">
                <a:latin typeface="Carlito"/>
                <a:cs typeface="Carlito"/>
              </a:rPr>
              <a:t>changes </a:t>
            </a:r>
            <a:r>
              <a:rPr sz="3200" spc="-15" dirty="0">
                <a:latin typeface="Carlito"/>
                <a:cs typeface="Carlito"/>
              </a:rPr>
              <a:t>we </a:t>
            </a:r>
            <a:r>
              <a:rPr sz="3200" dirty="0">
                <a:latin typeface="Carlito"/>
                <a:cs typeface="Carlito"/>
              </a:rPr>
              <a:t>made </a:t>
            </a:r>
            <a:r>
              <a:rPr sz="3200" spc="-15" dirty="0">
                <a:latin typeface="Carlito"/>
                <a:cs typeface="Carlito"/>
              </a:rPr>
              <a:t>to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20" dirty="0">
                <a:latin typeface="Carlito"/>
                <a:cs typeface="Carlito"/>
              </a:rPr>
              <a:t>Docker </a:t>
            </a:r>
            <a:r>
              <a:rPr sz="3200" spc="-15" dirty="0">
                <a:latin typeface="Carlito"/>
                <a:cs typeface="Carlito"/>
              </a:rPr>
              <a:t>container’s  </a:t>
            </a:r>
            <a:r>
              <a:rPr sz="3200" spc="-5" dirty="0">
                <a:latin typeface="Carlito"/>
                <a:cs typeface="Carlito"/>
              </a:rPr>
              <a:t>file </a:t>
            </a:r>
            <a:r>
              <a:rPr sz="3200" spc="-30" dirty="0">
                <a:latin typeface="Carlito"/>
                <a:cs typeface="Carlito"/>
              </a:rPr>
              <a:t>system </a:t>
            </a:r>
            <a:r>
              <a:rPr sz="3200" spc="-15" dirty="0">
                <a:latin typeface="Carlito"/>
                <a:cs typeface="Carlito"/>
              </a:rPr>
              <a:t>to </a:t>
            </a:r>
            <a:r>
              <a:rPr sz="3200" dirty="0">
                <a:latin typeface="Carlito"/>
                <a:cs typeface="Carlito"/>
              </a:rPr>
              <a:t>a </a:t>
            </a:r>
            <a:r>
              <a:rPr sz="3200" spc="-5" dirty="0">
                <a:latin typeface="Carlito"/>
                <a:cs typeface="Carlito"/>
              </a:rPr>
              <a:t>new</a:t>
            </a:r>
            <a:r>
              <a:rPr sz="3200" spc="4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image.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4505592"/>
            <a:ext cx="192532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i="1" spc="-15" dirty="0">
                <a:latin typeface="Carlito"/>
                <a:cs typeface="Carlito"/>
              </a:rPr>
              <a:t>docker</a:t>
            </a:r>
            <a:r>
              <a:rPr sz="2500" i="1" spc="-60" dirty="0">
                <a:latin typeface="Carlito"/>
                <a:cs typeface="Carlito"/>
              </a:rPr>
              <a:t> </a:t>
            </a:r>
            <a:r>
              <a:rPr sz="2500" i="1" spc="-10" dirty="0">
                <a:latin typeface="Carlito"/>
                <a:cs typeface="Carlito"/>
              </a:rPr>
              <a:t>commit</a:t>
            </a:r>
            <a:endParaRPr sz="25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64510" y="4505592"/>
            <a:ext cx="167703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i="1" spc="-10" dirty="0">
                <a:latin typeface="Carlito"/>
                <a:cs typeface="Carlito"/>
              </a:rPr>
              <a:t>container_ID</a:t>
            </a:r>
            <a:endParaRPr sz="25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01259" y="4505592"/>
            <a:ext cx="273367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i="1" spc="-5" dirty="0">
                <a:latin typeface="Carlito"/>
                <a:cs typeface="Carlito"/>
              </a:rPr>
              <a:t>repository_name:tag</a:t>
            </a:r>
            <a:endParaRPr sz="2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Build </a:t>
            </a:r>
            <a:r>
              <a:rPr spc="-25" dirty="0"/>
              <a:t>Docker</a:t>
            </a:r>
            <a:r>
              <a:rPr spc="-90" dirty="0"/>
              <a:t> </a:t>
            </a:r>
            <a:r>
              <a:rPr spc="-10" dirty="0"/>
              <a:t>Images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47936" y="3154159"/>
            <a:ext cx="34480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Approach </a:t>
            </a:r>
            <a:r>
              <a:rPr sz="2000" dirty="0">
                <a:latin typeface="Times New Roman"/>
                <a:cs typeface="Times New Roman"/>
              </a:rPr>
              <a:t>2: </a:t>
            </a:r>
            <a:r>
              <a:rPr sz="2000" spc="-20" dirty="0">
                <a:latin typeface="Times New Roman"/>
                <a:cs typeface="Times New Roman"/>
              </a:rPr>
              <a:t>Writing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Dockerfile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6989" y="464312"/>
            <a:ext cx="61080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5" dirty="0"/>
              <a:t>Dockerfile </a:t>
            </a:r>
            <a:r>
              <a:rPr sz="4400" dirty="0"/>
              <a:t>and</a:t>
            </a:r>
            <a:r>
              <a:rPr sz="4400" spc="-70" dirty="0"/>
              <a:t> </a:t>
            </a:r>
            <a:r>
              <a:rPr sz="4400" spc="-5" dirty="0"/>
              <a:t>Instructions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612074"/>
            <a:ext cx="8023225" cy="2616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020444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dirty="0">
                <a:latin typeface="Carlito"/>
                <a:cs typeface="Carlito"/>
              </a:rPr>
              <a:t>A </a:t>
            </a:r>
            <a:r>
              <a:rPr sz="2500" spc="-10" dirty="0">
                <a:latin typeface="Carlito"/>
                <a:cs typeface="Carlito"/>
              </a:rPr>
              <a:t>Dockerfile </a:t>
            </a:r>
            <a:r>
              <a:rPr sz="2500" dirty="0">
                <a:latin typeface="Carlito"/>
                <a:cs typeface="Carlito"/>
              </a:rPr>
              <a:t>is a </a:t>
            </a:r>
            <a:r>
              <a:rPr sz="2500" spc="-15" dirty="0">
                <a:latin typeface="Carlito"/>
                <a:cs typeface="Carlito"/>
              </a:rPr>
              <a:t>text </a:t>
            </a:r>
            <a:r>
              <a:rPr sz="2500" spc="-5" dirty="0">
                <a:latin typeface="Carlito"/>
                <a:cs typeface="Carlito"/>
              </a:rPr>
              <a:t>document that </a:t>
            </a:r>
            <a:r>
              <a:rPr sz="2500" spc="-15" dirty="0">
                <a:latin typeface="Carlito"/>
                <a:cs typeface="Carlito"/>
              </a:rPr>
              <a:t>contains </a:t>
            </a:r>
            <a:r>
              <a:rPr sz="2500" dirty="0">
                <a:latin typeface="Carlito"/>
                <a:cs typeface="Carlito"/>
              </a:rPr>
              <a:t>all the  </a:t>
            </a:r>
            <a:r>
              <a:rPr sz="2500" spc="-5" dirty="0">
                <a:latin typeface="Carlito"/>
                <a:cs typeface="Carlito"/>
              </a:rPr>
              <a:t>instructions </a:t>
            </a:r>
            <a:r>
              <a:rPr sz="2500" spc="-10" dirty="0">
                <a:latin typeface="Carlito"/>
                <a:cs typeface="Carlito"/>
              </a:rPr>
              <a:t>users </a:t>
            </a:r>
            <a:r>
              <a:rPr sz="2500" spc="-15" dirty="0">
                <a:latin typeface="Carlito"/>
                <a:cs typeface="Carlito"/>
              </a:rPr>
              <a:t>provide to </a:t>
            </a:r>
            <a:r>
              <a:rPr sz="2500" spc="-5" dirty="0">
                <a:latin typeface="Carlito"/>
                <a:cs typeface="Carlito"/>
              </a:rPr>
              <a:t>assemble </a:t>
            </a:r>
            <a:r>
              <a:rPr sz="2500" dirty="0">
                <a:latin typeface="Carlito"/>
                <a:cs typeface="Carlito"/>
              </a:rPr>
              <a:t>an</a:t>
            </a:r>
            <a:r>
              <a:rPr sz="2500" spc="5" dirty="0">
                <a:latin typeface="Carlito"/>
                <a:cs typeface="Carlito"/>
              </a:rPr>
              <a:t> </a:t>
            </a:r>
            <a:r>
              <a:rPr sz="2500" spc="-5" dirty="0">
                <a:latin typeface="Carlito"/>
                <a:cs typeface="Carlito"/>
              </a:rPr>
              <a:t>image.</a:t>
            </a: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4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10" dirty="0">
                <a:latin typeface="Carlito"/>
                <a:cs typeface="Carlito"/>
              </a:rPr>
              <a:t>Each </a:t>
            </a:r>
            <a:r>
              <a:rPr sz="2500" spc="-5" dirty="0">
                <a:latin typeface="Carlito"/>
                <a:cs typeface="Carlito"/>
              </a:rPr>
              <a:t>instruction </a:t>
            </a:r>
            <a:r>
              <a:rPr sz="2500" dirty="0">
                <a:latin typeface="Carlito"/>
                <a:cs typeface="Carlito"/>
              </a:rPr>
              <a:t>will </a:t>
            </a:r>
            <a:r>
              <a:rPr sz="2500" spc="-15" dirty="0">
                <a:latin typeface="Carlito"/>
                <a:cs typeface="Carlito"/>
              </a:rPr>
              <a:t>create </a:t>
            </a:r>
            <a:r>
              <a:rPr sz="2500" dirty="0">
                <a:latin typeface="Carlito"/>
                <a:cs typeface="Carlito"/>
              </a:rPr>
              <a:t>a </a:t>
            </a:r>
            <a:r>
              <a:rPr sz="2500" spc="-5" dirty="0">
                <a:latin typeface="Carlito"/>
                <a:cs typeface="Carlito"/>
              </a:rPr>
              <a:t>new image </a:t>
            </a:r>
            <a:r>
              <a:rPr sz="2500" spc="-15" dirty="0">
                <a:latin typeface="Carlito"/>
                <a:cs typeface="Carlito"/>
              </a:rPr>
              <a:t>layer to </a:t>
            </a:r>
            <a:r>
              <a:rPr sz="2500" dirty="0">
                <a:latin typeface="Carlito"/>
                <a:cs typeface="Carlito"/>
              </a:rPr>
              <a:t>the</a:t>
            </a:r>
            <a:r>
              <a:rPr sz="2500" spc="-10" dirty="0">
                <a:latin typeface="Carlito"/>
                <a:cs typeface="Carlito"/>
              </a:rPr>
              <a:t> </a:t>
            </a:r>
            <a:r>
              <a:rPr sz="2500" spc="-5" dirty="0">
                <a:latin typeface="Carlito"/>
                <a:cs typeface="Carlito"/>
              </a:rPr>
              <a:t>image.</a:t>
            </a: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4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10" dirty="0">
                <a:latin typeface="Carlito"/>
                <a:cs typeface="Carlito"/>
              </a:rPr>
              <a:t>Instructions </a:t>
            </a:r>
            <a:r>
              <a:rPr sz="2500" dirty="0">
                <a:latin typeface="Carlito"/>
                <a:cs typeface="Carlito"/>
              </a:rPr>
              <a:t>specify </a:t>
            </a:r>
            <a:r>
              <a:rPr sz="2500" spc="-5" dirty="0">
                <a:latin typeface="Carlito"/>
                <a:cs typeface="Carlito"/>
              </a:rPr>
              <a:t>what </a:t>
            </a:r>
            <a:r>
              <a:rPr sz="2500" spc="-15" dirty="0">
                <a:latin typeface="Carlito"/>
                <a:cs typeface="Carlito"/>
              </a:rPr>
              <a:t>to </a:t>
            </a:r>
            <a:r>
              <a:rPr sz="2500" spc="-5" dirty="0">
                <a:latin typeface="Carlito"/>
                <a:cs typeface="Carlito"/>
              </a:rPr>
              <a:t>do </a:t>
            </a:r>
            <a:r>
              <a:rPr sz="2500" dirty="0">
                <a:latin typeface="Carlito"/>
                <a:cs typeface="Carlito"/>
              </a:rPr>
              <a:t>when </a:t>
            </a:r>
            <a:r>
              <a:rPr sz="2500" spc="-5" dirty="0">
                <a:latin typeface="Carlito"/>
                <a:cs typeface="Carlito"/>
              </a:rPr>
              <a:t>building </a:t>
            </a:r>
            <a:r>
              <a:rPr sz="2500" dirty="0">
                <a:latin typeface="Carlito"/>
                <a:cs typeface="Carlito"/>
              </a:rPr>
              <a:t>the</a:t>
            </a:r>
            <a:r>
              <a:rPr sz="2500" spc="-5" dirty="0">
                <a:latin typeface="Carlito"/>
                <a:cs typeface="Carlito"/>
              </a:rPr>
              <a:t> image.</a:t>
            </a:r>
            <a:endParaRPr sz="2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4019" y="464312"/>
            <a:ext cx="47777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5" dirty="0"/>
              <a:t>Docker </a:t>
            </a:r>
            <a:r>
              <a:rPr sz="4400" spc="-5" dirty="0"/>
              <a:t>Build</a:t>
            </a:r>
            <a:r>
              <a:rPr sz="4400" spc="-10" dirty="0"/>
              <a:t> </a:t>
            </a:r>
            <a:r>
              <a:rPr sz="4400" spc="-25" dirty="0"/>
              <a:t>Context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607820"/>
            <a:ext cx="8047990" cy="363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33375" indent="-3429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20" dirty="0">
                <a:latin typeface="Carlito"/>
                <a:cs typeface="Carlito"/>
              </a:rPr>
              <a:t>Docker </a:t>
            </a:r>
            <a:r>
              <a:rPr sz="3200" dirty="0">
                <a:latin typeface="Carlito"/>
                <a:cs typeface="Carlito"/>
              </a:rPr>
              <a:t>build </a:t>
            </a:r>
            <a:r>
              <a:rPr sz="3200" spc="-5" dirty="0">
                <a:latin typeface="Carlito"/>
                <a:cs typeface="Carlito"/>
              </a:rPr>
              <a:t>command </a:t>
            </a:r>
            <a:r>
              <a:rPr sz="3200" spc="-30" dirty="0">
                <a:latin typeface="Carlito"/>
                <a:cs typeface="Carlito"/>
              </a:rPr>
              <a:t>takes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10" dirty="0">
                <a:latin typeface="Carlito"/>
                <a:cs typeface="Carlito"/>
              </a:rPr>
              <a:t>path </a:t>
            </a:r>
            <a:r>
              <a:rPr sz="3200" spc="-15" dirty="0">
                <a:latin typeface="Carlito"/>
                <a:cs typeface="Carlito"/>
              </a:rPr>
              <a:t>to </a:t>
            </a:r>
            <a:r>
              <a:rPr sz="3200" dirty="0">
                <a:latin typeface="Carlito"/>
                <a:cs typeface="Carlito"/>
              </a:rPr>
              <a:t>the  build </a:t>
            </a:r>
            <a:r>
              <a:rPr sz="3200" spc="-20" dirty="0">
                <a:latin typeface="Carlito"/>
                <a:cs typeface="Carlito"/>
              </a:rPr>
              <a:t>context </a:t>
            </a:r>
            <a:r>
              <a:rPr sz="3200" dirty="0">
                <a:latin typeface="Carlito"/>
                <a:cs typeface="Carlito"/>
              </a:rPr>
              <a:t>as an</a:t>
            </a:r>
            <a:r>
              <a:rPr sz="3200" spc="1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argument.</a:t>
            </a:r>
            <a:endParaRPr sz="3200">
              <a:latin typeface="Carlito"/>
              <a:cs typeface="Carlito"/>
            </a:endParaRPr>
          </a:p>
          <a:p>
            <a:pPr marL="355600" marR="5080" indent="-342900" algn="just">
              <a:lnSpc>
                <a:spcPct val="100299"/>
              </a:lnSpc>
              <a:spcBef>
                <a:spcPts val="740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Carlito"/>
                <a:cs typeface="Carlito"/>
              </a:rPr>
              <a:t>When build </a:t>
            </a:r>
            <a:r>
              <a:rPr sz="3200" spc="-15" dirty="0">
                <a:latin typeface="Carlito"/>
                <a:cs typeface="Carlito"/>
              </a:rPr>
              <a:t>starts, </a:t>
            </a:r>
            <a:r>
              <a:rPr sz="3200" spc="-20" dirty="0">
                <a:latin typeface="Carlito"/>
                <a:cs typeface="Carlito"/>
              </a:rPr>
              <a:t>docker </a:t>
            </a:r>
            <a:r>
              <a:rPr sz="3200" spc="-10" dirty="0">
                <a:latin typeface="Carlito"/>
                <a:cs typeface="Carlito"/>
              </a:rPr>
              <a:t>client would </a:t>
            </a:r>
            <a:r>
              <a:rPr sz="3200" dirty="0">
                <a:latin typeface="Carlito"/>
                <a:cs typeface="Carlito"/>
              </a:rPr>
              <a:t>pack all  the </a:t>
            </a:r>
            <a:r>
              <a:rPr sz="3200" spc="-5" dirty="0">
                <a:latin typeface="Carlito"/>
                <a:cs typeface="Carlito"/>
              </a:rPr>
              <a:t>files </a:t>
            </a:r>
            <a:r>
              <a:rPr sz="3200" dirty="0">
                <a:latin typeface="Carlito"/>
                <a:cs typeface="Carlito"/>
              </a:rPr>
              <a:t>in the build </a:t>
            </a:r>
            <a:r>
              <a:rPr sz="3200" spc="-20" dirty="0">
                <a:latin typeface="Carlito"/>
                <a:cs typeface="Carlito"/>
              </a:rPr>
              <a:t>context </a:t>
            </a:r>
            <a:r>
              <a:rPr sz="3200" spc="-15" dirty="0">
                <a:latin typeface="Carlito"/>
                <a:cs typeface="Carlito"/>
              </a:rPr>
              <a:t>into </a:t>
            </a:r>
            <a:r>
              <a:rPr sz="3200" dirty="0">
                <a:latin typeface="Carlito"/>
                <a:cs typeface="Carlito"/>
              </a:rPr>
              <a:t>a </a:t>
            </a:r>
            <a:r>
              <a:rPr sz="3200" spc="-5" dirty="0">
                <a:latin typeface="Carlito"/>
                <a:cs typeface="Carlito"/>
              </a:rPr>
              <a:t>tarball then  </a:t>
            </a:r>
            <a:r>
              <a:rPr sz="3200" spc="-25" dirty="0">
                <a:latin typeface="Carlito"/>
                <a:cs typeface="Carlito"/>
              </a:rPr>
              <a:t>transfer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5" dirty="0">
                <a:latin typeface="Carlito"/>
                <a:cs typeface="Carlito"/>
              </a:rPr>
              <a:t>tarball file </a:t>
            </a:r>
            <a:r>
              <a:rPr sz="3200" spc="-15" dirty="0">
                <a:latin typeface="Carlito"/>
                <a:cs typeface="Carlito"/>
              </a:rPr>
              <a:t>to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1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daemon.</a:t>
            </a:r>
            <a:endParaRPr sz="3200">
              <a:latin typeface="Carlito"/>
              <a:cs typeface="Carlito"/>
            </a:endParaRPr>
          </a:p>
          <a:p>
            <a:pPr marL="355600" marR="1219835" indent="-342900" algn="just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20" dirty="0">
                <a:latin typeface="Carlito"/>
                <a:cs typeface="Carlito"/>
              </a:rPr>
              <a:t>By </a:t>
            </a:r>
            <a:r>
              <a:rPr sz="3200" spc="-15" dirty="0">
                <a:latin typeface="Carlito"/>
                <a:cs typeface="Carlito"/>
              </a:rPr>
              <a:t>default, </a:t>
            </a:r>
            <a:r>
              <a:rPr sz="3200" spc="-20" dirty="0">
                <a:latin typeface="Carlito"/>
                <a:cs typeface="Carlito"/>
              </a:rPr>
              <a:t>docker </a:t>
            </a:r>
            <a:r>
              <a:rPr sz="3200" spc="-5" dirty="0">
                <a:latin typeface="Carlito"/>
                <a:cs typeface="Carlito"/>
              </a:rPr>
              <a:t>would </a:t>
            </a:r>
            <a:r>
              <a:rPr sz="3200" spc="-15" dirty="0">
                <a:latin typeface="Carlito"/>
                <a:cs typeface="Carlito"/>
              </a:rPr>
              <a:t>search </a:t>
            </a:r>
            <a:r>
              <a:rPr sz="3200" spc="-25" dirty="0">
                <a:latin typeface="Carlito"/>
                <a:cs typeface="Carlito"/>
              </a:rPr>
              <a:t>for </a:t>
            </a:r>
            <a:r>
              <a:rPr sz="3200" dirty="0">
                <a:latin typeface="Carlito"/>
                <a:cs typeface="Carlito"/>
              </a:rPr>
              <a:t>the  </a:t>
            </a:r>
            <a:r>
              <a:rPr sz="3200" spc="-15" dirty="0">
                <a:latin typeface="Carlito"/>
                <a:cs typeface="Carlito"/>
              </a:rPr>
              <a:t>Dockerfile </a:t>
            </a:r>
            <a:r>
              <a:rPr sz="3200" dirty="0">
                <a:latin typeface="Carlito"/>
                <a:cs typeface="Carlito"/>
              </a:rPr>
              <a:t>in the build </a:t>
            </a:r>
            <a:r>
              <a:rPr sz="3200" spc="-20" dirty="0">
                <a:latin typeface="Carlito"/>
                <a:cs typeface="Carlito"/>
              </a:rPr>
              <a:t>context</a:t>
            </a:r>
            <a:r>
              <a:rPr sz="3200" spc="-5" dirty="0">
                <a:latin typeface="Carlito"/>
                <a:cs typeface="Carlito"/>
              </a:rPr>
              <a:t> path.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49F97-7F42-4BF8-8592-EA7403E7F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 for creating </a:t>
            </a:r>
            <a:r>
              <a:rPr lang="en-US" b="1" dirty="0" err="1"/>
              <a:t>Dockerfile</a:t>
            </a:r>
            <a:r>
              <a:rPr lang="en-US" b="1" dirty="0"/>
              <a:t> (Reference)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EAEE9-83B1-46A7-A885-84A4B6EB5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5" y="1524000"/>
            <a:ext cx="8210550" cy="4802185"/>
          </a:xfrm>
        </p:spPr>
        <p:txBody>
          <a:bodyPr>
            <a:normAutofit/>
          </a:bodyPr>
          <a:lstStyle/>
          <a:p>
            <a:r>
              <a:rPr lang="en-US" dirty="0"/>
              <a:t>FROM </a:t>
            </a:r>
          </a:p>
          <a:p>
            <a:r>
              <a:rPr lang="en-US" dirty="0"/>
              <a:t>RUN</a:t>
            </a:r>
          </a:p>
          <a:p>
            <a:r>
              <a:rPr lang="en-US" dirty="0"/>
              <a:t>CMD</a:t>
            </a:r>
          </a:p>
          <a:p>
            <a:r>
              <a:rPr lang="en-US" dirty="0"/>
              <a:t>LABEL</a:t>
            </a:r>
          </a:p>
          <a:p>
            <a:r>
              <a:rPr lang="en-US" dirty="0"/>
              <a:t>EXPOSE</a:t>
            </a:r>
          </a:p>
          <a:p>
            <a:r>
              <a:rPr lang="en-US" dirty="0"/>
              <a:t>ENV</a:t>
            </a:r>
          </a:p>
          <a:p>
            <a:r>
              <a:rPr lang="en-US" dirty="0"/>
              <a:t>ADD</a:t>
            </a:r>
          </a:p>
          <a:p>
            <a:r>
              <a:rPr lang="en-US" dirty="0"/>
              <a:t>COPY</a:t>
            </a:r>
          </a:p>
          <a:p>
            <a:r>
              <a:rPr lang="en-US" dirty="0"/>
              <a:t>ENTRYPOINT</a:t>
            </a:r>
          </a:p>
          <a:p>
            <a:r>
              <a:rPr lang="en-US" dirty="0"/>
              <a:t>VOLUME</a:t>
            </a:r>
          </a:p>
          <a:p>
            <a:r>
              <a:rPr lang="en-US" dirty="0"/>
              <a:t>WORKDIR</a:t>
            </a:r>
          </a:p>
          <a:p>
            <a:pPr marL="0" indent="0">
              <a:buNone/>
            </a:pPr>
            <a:r>
              <a:rPr lang="en-US" dirty="0"/>
              <a:t>For deep details : https://docs.docker.com/engine/reference/builder/#run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0823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8908" y="579437"/>
            <a:ext cx="21272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Docker</a:t>
            </a:r>
            <a:r>
              <a:rPr spc="-80" dirty="0"/>
              <a:t> </a:t>
            </a:r>
            <a:r>
              <a:rPr spc="-5" dirty="0"/>
              <a:t>Cache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72425"/>
            <a:ext cx="7861934" cy="1367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rlito"/>
                <a:cs typeface="Carlito"/>
              </a:rPr>
              <a:t>Each </a:t>
            </a:r>
            <a:r>
              <a:rPr sz="2000" dirty="0">
                <a:latin typeface="Carlito"/>
                <a:cs typeface="Carlito"/>
              </a:rPr>
              <a:t>time </a:t>
            </a:r>
            <a:r>
              <a:rPr sz="2000" spc="-15" dirty="0">
                <a:latin typeface="Carlito"/>
                <a:cs typeface="Carlito"/>
              </a:rPr>
              <a:t>Docker executes </a:t>
            </a:r>
            <a:r>
              <a:rPr sz="2000" dirty="0">
                <a:latin typeface="Carlito"/>
                <a:cs typeface="Carlito"/>
              </a:rPr>
              <a:t>an </a:t>
            </a:r>
            <a:r>
              <a:rPr sz="2000" spc="-5" dirty="0">
                <a:latin typeface="Carlito"/>
                <a:cs typeface="Carlito"/>
              </a:rPr>
              <a:t>instruction </a:t>
            </a:r>
            <a:r>
              <a:rPr sz="2000" dirty="0">
                <a:latin typeface="Carlito"/>
                <a:cs typeface="Carlito"/>
              </a:rPr>
              <a:t>it </a:t>
            </a:r>
            <a:r>
              <a:rPr sz="2000" spc="-5" dirty="0">
                <a:latin typeface="Carlito"/>
                <a:cs typeface="Carlito"/>
              </a:rPr>
              <a:t>builds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new image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spc="-45" dirty="0">
                <a:latin typeface="Carlito"/>
                <a:cs typeface="Carlito"/>
              </a:rPr>
              <a:t>layer.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75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next </a:t>
            </a:r>
            <a:r>
              <a:rPr sz="2000" dirty="0">
                <a:latin typeface="Carlito"/>
                <a:cs typeface="Carlito"/>
              </a:rPr>
              <a:t>time, if the </a:t>
            </a:r>
            <a:r>
              <a:rPr sz="2000" spc="-5" dirty="0">
                <a:latin typeface="Carlito"/>
                <a:cs typeface="Carlito"/>
              </a:rPr>
              <a:t>instruction doesn't change, </a:t>
            </a:r>
            <a:r>
              <a:rPr sz="2000" spc="-15" dirty="0">
                <a:latin typeface="Carlito"/>
                <a:cs typeface="Carlito"/>
              </a:rPr>
              <a:t>Docker </a:t>
            </a:r>
            <a:r>
              <a:rPr sz="2000" spc="-5" dirty="0">
                <a:latin typeface="Carlito"/>
                <a:cs typeface="Carlito"/>
              </a:rPr>
              <a:t>will </a:t>
            </a:r>
            <a:r>
              <a:rPr sz="2000" dirty="0">
                <a:latin typeface="Carlito"/>
                <a:cs typeface="Carlito"/>
              </a:rPr>
              <a:t>simply </a:t>
            </a:r>
            <a:r>
              <a:rPr sz="2000" spc="-10" dirty="0">
                <a:latin typeface="Carlito"/>
                <a:cs typeface="Carlito"/>
              </a:rPr>
              <a:t>reuse 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existing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spc="-45" dirty="0">
                <a:latin typeface="Carlito"/>
                <a:cs typeface="Carlito"/>
              </a:rPr>
              <a:t>layer.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3296" y="1312447"/>
            <a:ext cx="7503795" cy="39058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0585" y="464312"/>
            <a:ext cx="79019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5" dirty="0"/>
              <a:t>Dockerfile </a:t>
            </a:r>
            <a:r>
              <a:rPr sz="4400" dirty="0"/>
              <a:t>with </a:t>
            </a:r>
            <a:r>
              <a:rPr sz="4400" spc="-10" dirty="0"/>
              <a:t>Aggressive</a:t>
            </a:r>
            <a:r>
              <a:rPr sz="4400" spc="-5" dirty="0"/>
              <a:t> Caching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612074"/>
            <a:ext cx="263779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10" dirty="0">
                <a:latin typeface="Carlito"/>
                <a:cs typeface="Carlito"/>
              </a:rPr>
              <a:t>FROM</a:t>
            </a:r>
            <a:r>
              <a:rPr sz="2500" spc="-35" dirty="0">
                <a:latin typeface="Carlito"/>
                <a:cs typeface="Carlito"/>
              </a:rPr>
              <a:t> </a:t>
            </a:r>
            <a:r>
              <a:rPr sz="2500" spc="-10" dirty="0">
                <a:latin typeface="Carlito"/>
                <a:cs typeface="Carlito"/>
              </a:rPr>
              <a:t>ubuntu:14.04</a:t>
            </a:r>
            <a:endParaRPr sz="25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526474"/>
            <a:ext cx="258191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Carlito"/>
                <a:cs typeface="Carlito"/>
              </a:rPr>
              <a:t>RUN </a:t>
            </a:r>
            <a:r>
              <a:rPr sz="2500" spc="-20" dirty="0">
                <a:latin typeface="Carlito"/>
                <a:cs typeface="Carlito"/>
              </a:rPr>
              <a:t>apt-get</a:t>
            </a:r>
            <a:r>
              <a:rPr sz="2500" spc="-70" dirty="0">
                <a:latin typeface="Carlito"/>
                <a:cs typeface="Carlito"/>
              </a:rPr>
              <a:t> </a:t>
            </a:r>
            <a:r>
              <a:rPr sz="2500" spc="-15" dirty="0">
                <a:latin typeface="Carlito"/>
                <a:cs typeface="Carlito"/>
              </a:rPr>
              <a:t>update</a:t>
            </a:r>
            <a:endParaRPr sz="25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3440874"/>
            <a:ext cx="3902075" cy="760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95"/>
              </a:lnSpc>
              <a:spcBef>
                <a:spcPts val="100"/>
              </a:spcBef>
            </a:pPr>
            <a:r>
              <a:rPr sz="2500" dirty="0">
                <a:latin typeface="Carlito"/>
                <a:cs typeface="Carlito"/>
              </a:rPr>
              <a:t>RUN </a:t>
            </a:r>
            <a:r>
              <a:rPr sz="2500" spc="-20" dirty="0">
                <a:latin typeface="Carlito"/>
                <a:cs typeface="Carlito"/>
              </a:rPr>
              <a:t>apt-get </a:t>
            </a:r>
            <a:r>
              <a:rPr sz="2500" spc="-10" dirty="0">
                <a:latin typeface="Carlito"/>
                <a:cs typeface="Carlito"/>
              </a:rPr>
              <a:t>install </a:t>
            </a:r>
            <a:r>
              <a:rPr sz="2500" spc="-15" dirty="0">
                <a:latin typeface="Carlito"/>
                <a:cs typeface="Carlito"/>
              </a:rPr>
              <a:t>-y</a:t>
            </a:r>
            <a:r>
              <a:rPr sz="2500" spc="-10" dirty="0">
                <a:latin typeface="Carlito"/>
                <a:cs typeface="Carlito"/>
              </a:rPr>
              <a:t> </a:t>
            </a:r>
            <a:r>
              <a:rPr sz="2500" spc="-5" dirty="0">
                <a:latin typeface="Carlito"/>
                <a:cs typeface="Carlito"/>
              </a:rPr>
              <a:t>git</a:t>
            </a:r>
            <a:endParaRPr sz="2500" dirty="0">
              <a:latin typeface="Carlito"/>
              <a:cs typeface="Carlito"/>
            </a:endParaRPr>
          </a:p>
          <a:p>
            <a:pPr marL="3403600">
              <a:lnSpc>
                <a:spcPts val="2895"/>
              </a:lnSpc>
            </a:pPr>
            <a:r>
              <a:rPr sz="2500" spc="5" dirty="0">
                <a:solidFill>
                  <a:srgbClr val="FF0000"/>
                </a:solidFill>
                <a:latin typeface="Carlito"/>
                <a:cs typeface="Carlito"/>
              </a:rPr>
              <a:t>c</a:t>
            </a:r>
            <a:r>
              <a:rPr sz="2500" spc="-5" dirty="0">
                <a:solidFill>
                  <a:srgbClr val="FF0000"/>
                </a:solidFill>
                <a:latin typeface="Carlito"/>
                <a:cs typeface="Carlito"/>
              </a:rPr>
              <a:t>u</a:t>
            </a:r>
            <a:r>
              <a:rPr sz="2500" dirty="0">
                <a:solidFill>
                  <a:srgbClr val="FF0000"/>
                </a:solidFill>
                <a:latin typeface="Carlito"/>
                <a:cs typeface="Carlito"/>
              </a:rPr>
              <a:t>rl</a:t>
            </a:r>
            <a:endParaRPr sz="2500" dirty="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26840" y="2809240"/>
            <a:ext cx="1295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FF"/>
                </a:solidFill>
                <a:latin typeface="Carlito"/>
                <a:cs typeface="Carlito"/>
              </a:rPr>
              <a:t>reusing</a:t>
            </a:r>
            <a:r>
              <a:rPr sz="1800" spc="-65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rlito"/>
                <a:cs typeface="Carlito"/>
              </a:rPr>
              <a:t>cache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52240" y="1681480"/>
            <a:ext cx="1295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FF"/>
                </a:solidFill>
                <a:latin typeface="Carlito"/>
                <a:cs typeface="Carlito"/>
              </a:rPr>
              <a:t>reusing</a:t>
            </a:r>
            <a:r>
              <a:rPr sz="1800" spc="-65" dirty="0">
                <a:solidFill>
                  <a:srgbClr val="0000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Carlito"/>
                <a:cs typeface="Carlito"/>
              </a:rPr>
              <a:t>cache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6935" y="464312"/>
            <a:ext cx="32080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Cache</a:t>
            </a:r>
            <a:r>
              <a:rPr sz="4400" spc="-75" dirty="0"/>
              <a:t> </a:t>
            </a:r>
            <a:r>
              <a:rPr sz="4400" spc="-10" dirty="0"/>
              <a:t>Busting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612074"/>
            <a:ext cx="5415915" cy="2235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10" dirty="0">
                <a:latin typeface="Carlito"/>
                <a:cs typeface="Carlito"/>
              </a:rPr>
              <a:t>FROM ubuntu:14.04</a:t>
            </a: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900">
              <a:latin typeface="Carlito"/>
              <a:cs typeface="Carlito"/>
            </a:endParaRPr>
          </a:p>
          <a:p>
            <a:pPr marL="226695" marR="5080" indent="-214629">
              <a:lnSpc>
                <a:spcPct val="120000"/>
              </a:lnSpc>
            </a:pPr>
            <a:r>
              <a:rPr sz="2500" dirty="0">
                <a:latin typeface="Carlito"/>
                <a:cs typeface="Carlito"/>
              </a:rPr>
              <a:t>RUN </a:t>
            </a:r>
            <a:r>
              <a:rPr sz="2500" spc="-20" dirty="0">
                <a:latin typeface="Carlito"/>
                <a:cs typeface="Carlito"/>
              </a:rPr>
              <a:t>apt-get </a:t>
            </a:r>
            <a:r>
              <a:rPr sz="2500" spc="-15" dirty="0">
                <a:latin typeface="Carlito"/>
                <a:cs typeface="Carlito"/>
              </a:rPr>
              <a:t>update </a:t>
            </a:r>
            <a:r>
              <a:rPr sz="2500" spc="-5" dirty="0">
                <a:latin typeface="Carlito"/>
                <a:cs typeface="Carlito"/>
              </a:rPr>
              <a:t>&amp;&amp; </a:t>
            </a:r>
            <a:r>
              <a:rPr sz="2500" spc="-20" dirty="0">
                <a:latin typeface="Carlito"/>
                <a:cs typeface="Carlito"/>
              </a:rPr>
              <a:t>apt-get </a:t>
            </a:r>
            <a:r>
              <a:rPr sz="2500" spc="-10" dirty="0">
                <a:latin typeface="Carlito"/>
                <a:cs typeface="Carlito"/>
              </a:rPr>
              <a:t>install </a:t>
            </a:r>
            <a:r>
              <a:rPr sz="2500" spc="-15" dirty="0">
                <a:latin typeface="Carlito"/>
                <a:cs typeface="Carlito"/>
              </a:rPr>
              <a:t>-y </a:t>
            </a:r>
            <a:r>
              <a:rPr sz="2500" dirty="0">
                <a:latin typeface="Carlito"/>
                <a:cs typeface="Carlito"/>
              </a:rPr>
              <a:t>\  </a:t>
            </a:r>
            <a:r>
              <a:rPr sz="2500" spc="-5" dirty="0">
                <a:latin typeface="Carlito"/>
                <a:cs typeface="Carlito"/>
              </a:rPr>
              <a:t>git</a:t>
            </a:r>
            <a:r>
              <a:rPr sz="2500" spc="-10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\</a:t>
            </a:r>
            <a:endParaRPr sz="2500">
              <a:latin typeface="Carlito"/>
              <a:cs typeface="Carlito"/>
            </a:endParaRPr>
          </a:p>
          <a:p>
            <a:pPr marL="226695">
              <a:lnSpc>
                <a:spcPct val="100000"/>
              </a:lnSpc>
              <a:spcBef>
                <a:spcPts val="600"/>
              </a:spcBef>
            </a:pPr>
            <a:r>
              <a:rPr sz="2500" dirty="0">
                <a:latin typeface="Carlito"/>
                <a:cs typeface="Carlito"/>
              </a:rPr>
              <a:t>curl</a:t>
            </a:r>
            <a:endParaRPr sz="2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6935" y="464312"/>
            <a:ext cx="32080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Cache</a:t>
            </a:r>
            <a:r>
              <a:rPr sz="4400" spc="-75" dirty="0"/>
              <a:t> </a:t>
            </a:r>
            <a:r>
              <a:rPr sz="4400" spc="-10" dirty="0"/>
              <a:t>Busting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612074"/>
            <a:ext cx="7946390" cy="3073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70" dirty="0">
                <a:latin typeface="Carlito"/>
                <a:cs typeface="Carlito"/>
              </a:rPr>
              <a:t>You </a:t>
            </a:r>
            <a:r>
              <a:rPr sz="2500" spc="-5" dirty="0">
                <a:latin typeface="Carlito"/>
                <a:cs typeface="Carlito"/>
              </a:rPr>
              <a:t>can also achieve cache-busting </a:t>
            </a:r>
            <a:r>
              <a:rPr sz="2500" spc="-10" dirty="0">
                <a:latin typeface="Carlito"/>
                <a:cs typeface="Carlito"/>
              </a:rPr>
              <a:t>by </a:t>
            </a:r>
            <a:r>
              <a:rPr sz="2500" dirty="0">
                <a:latin typeface="Carlito"/>
                <a:cs typeface="Carlito"/>
              </a:rPr>
              <a:t>specifying a </a:t>
            </a:r>
            <a:r>
              <a:rPr sz="2500" spc="-10" dirty="0">
                <a:latin typeface="Carlito"/>
                <a:cs typeface="Carlito"/>
              </a:rPr>
              <a:t>package  </a:t>
            </a:r>
            <a:r>
              <a:rPr sz="2500" spc="-15" dirty="0">
                <a:latin typeface="Carlito"/>
                <a:cs typeface="Carlito"/>
              </a:rPr>
              <a:t>version. </a:t>
            </a:r>
            <a:r>
              <a:rPr sz="2500" spc="-5" dirty="0">
                <a:latin typeface="Carlito"/>
                <a:cs typeface="Carlito"/>
              </a:rPr>
              <a:t>This </a:t>
            </a:r>
            <a:r>
              <a:rPr sz="2500" dirty="0">
                <a:latin typeface="Carlito"/>
                <a:cs typeface="Carlito"/>
              </a:rPr>
              <a:t>is </a:t>
            </a:r>
            <a:r>
              <a:rPr sz="2500" spc="-5" dirty="0">
                <a:latin typeface="Carlito"/>
                <a:cs typeface="Carlito"/>
              </a:rPr>
              <a:t>known </a:t>
            </a:r>
            <a:r>
              <a:rPr sz="2500" dirty="0">
                <a:latin typeface="Carlito"/>
                <a:cs typeface="Carlito"/>
              </a:rPr>
              <a:t>as </a:t>
            </a:r>
            <a:r>
              <a:rPr sz="2500" spc="-15" dirty="0">
                <a:latin typeface="Carlito"/>
                <a:cs typeface="Carlito"/>
              </a:rPr>
              <a:t>version</a:t>
            </a:r>
            <a:r>
              <a:rPr sz="2500" spc="-35" dirty="0">
                <a:latin typeface="Carlito"/>
                <a:cs typeface="Carlito"/>
              </a:rPr>
              <a:t> </a:t>
            </a:r>
            <a:r>
              <a:rPr sz="2500" spc="-5" dirty="0">
                <a:latin typeface="Carlito"/>
                <a:cs typeface="Carlito"/>
              </a:rPr>
              <a:t>pinning.</a:t>
            </a: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900">
              <a:latin typeface="Carlito"/>
              <a:cs typeface="Carlito"/>
            </a:endParaRPr>
          </a:p>
          <a:p>
            <a:pPr marL="155575" marR="2534920" indent="-142875">
              <a:lnSpc>
                <a:spcPct val="120000"/>
              </a:lnSpc>
            </a:pPr>
            <a:r>
              <a:rPr sz="2500" dirty="0">
                <a:latin typeface="Carlito"/>
                <a:cs typeface="Carlito"/>
              </a:rPr>
              <a:t>RUN </a:t>
            </a:r>
            <a:r>
              <a:rPr sz="2500" spc="-20" dirty="0">
                <a:latin typeface="Carlito"/>
                <a:cs typeface="Carlito"/>
              </a:rPr>
              <a:t>apt-get </a:t>
            </a:r>
            <a:r>
              <a:rPr sz="2500" spc="-15" dirty="0">
                <a:latin typeface="Carlito"/>
                <a:cs typeface="Carlito"/>
              </a:rPr>
              <a:t>update </a:t>
            </a:r>
            <a:r>
              <a:rPr sz="2500" spc="-5" dirty="0">
                <a:latin typeface="Carlito"/>
                <a:cs typeface="Carlito"/>
              </a:rPr>
              <a:t>&amp;&amp; </a:t>
            </a:r>
            <a:r>
              <a:rPr sz="2500" spc="-20" dirty="0">
                <a:latin typeface="Carlito"/>
                <a:cs typeface="Carlito"/>
              </a:rPr>
              <a:t>apt-get </a:t>
            </a:r>
            <a:r>
              <a:rPr sz="2500" spc="-10" dirty="0">
                <a:latin typeface="Carlito"/>
                <a:cs typeface="Carlito"/>
              </a:rPr>
              <a:t>install </a:t>
            </a:r>
            <a:r>
              <a:rPr sz="2500" spc="-15" dirty="0">
                <a:latin typeface="Carlito"/>
                <a:cs typeface="Carlito"/>
              </a:rPr>
              <a:t>-y </a:t>
            </a:r>
            <a:r>
              <a:rPr sz="2500" dirty="0">
                <a:latin typeface="Carlito"/>
                <a:cs typeface="Carlito"/>
              </a:rPr>
              <a:t>\  </a:t>
            </a:r>
            <a:r>
              <a:rPr sz="2500" spc="-10" dirty="0">
                <a:latin typeface="Carlito"/>
                <a:cs typeface="Carlito"/>
              </a:rPr>
              <a:t>package-bar</a:t>
            </a:r>
            <a:r>
              <a:rPr sz="2500" spc="-5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\</a:t>
            </a:r>
            <a:endParaRPr sz="2500">
              <a:latin typeface="Carlito"/>
              <a:cs typeface="Carlito"/>
            </a:endParaRPr>
          </a:p>
          <a:p>
            <a:pPr marL="155575" marR="5417820">
              <a:lnSpc>
                <a:spcPct val="120000"/>
              </a:lnSpc>
            </a:pPr>
            <a:r>
              <a:rPr sz="2500" spc="-10" dirty="0">
                <a:latin typeface="Carlito"/>
                <a:cs typeface="Carlito"/>
              </a:rPr>
              <a:t>package-baz </a:t>
            </a:r>
            <a:r>
              <a:rPr sz="2500" dirty="0">
                <a:latin typeface="Carlito"/>
                <a:cs typeface="Carlito"/>
              </a:rPr>
              <a:t>\  </a:t>
            </a:r>
            <a:r>
              <a:rPr sz="2500" spc="-5" dirty="0">
                <a:latin typeface="Carlito"/>
                <a:cs typeface="Carlito"/>
              </a:rPr>
              <a:t>p</a:t>
            </a:r>
            <a:r>
              <a:rPr sz="2500" dirty="0">
                <a:latin typeface="Carlito"/>
                <a:cs typeface="Carlito"/>
              </a:rPr>
              <a:t>a</a:t>
            </a:r>
            <a:r>
              <a:rPr sz="2500" spc="5" dirty="0">
                <a:latin typeface="Carlito"/>
                <a:cs typeface="Carlito"/>
              </a:rPr>
              <a:t>c</a:t>
            </a:r>
            <a:r>
              <a:rPr sz="2500" spc="-45" dirty="0">
                <a:latin typeface="Carlito"/>
                <a:cs typeface="Carlito"/>
              </a:rPr>
              <a:t>k</a:t>
            </a:r>
            <a:r>
              <a:rPr sz="2500" dirty="0">
                <a:latin typeface="Carlito"/>
                <a:cs typeface="Carlito"/>
              </a:rPr>
              <a:t>a</a:t>
            </a:r>
            <a:r>
              <a:rPr sz="2500" spc="-25" dirty="0">
                <a:latin typeface="Carlito"/>
                <a:cs typeface="Carlito"/>
              </a:rPr>
              <a:t>g</a:t>
            </a:r>
            <a:r>
              <a:rPr sz="2500" spc="5" dirty="0">
                <a:latin typeface="Carlito"/>
                <a:cs typeface="Carlito"/>
              </a:rPr>
              <a:t>e</a:t>
            </a:r>
            <a:r>
              <a:rPr sz="2500" spc="-25" dirty="0">
                <a:latin typeface="Carlito"/>
                <a:cs typeface="Carlito"/>
              </a:rPr>
              <a:t>-</a:t>
            </a:r>
            <a:r>
              <a:rPr sz="2500" spc="-55" dirty="0">
                <a:latin typeface="Carlito"/>
                <a:cs typeface="Carlito"/>
              </a:rPr>
              <a:t>f</a:t>
            </a:r>
            <a:r>
              <a:rPr sz="2500" spc="-10" dirty="0">
                <a:latin typeface="Carlito"/>
                <a:cs typeface="Carlito"/>
              </a:rPr>
              <a:t>oo</a:t>
            </a:r>
            <a:r>
              <a:rPr sz="2500" dirty="0">
                <a:latin typeface="Carlito"/>
                <a:cs typeface="Carlito"/>
              </a:rPr>
              <a:t>=</a:t>
            </a:r>
            <a:r>
              <a:rPr sz="2500" spc="-5" dirty="0">
                <a:latin typeface="Carlito"/>
                <a:cs typeface="Carlito"/>
              </a:rPr>
              <a:t>1</a:t>
            </a:r>
            <a:r>
              <a:rPr sz="2500" spc="-10" dirty="0">
                <a:latin typeface="Carlito"/>
                <a:cs typeface="Carlito"/>
              </a:rPr>
              <a:t>.</a:t>
            </a:r>
            <a:r>
              <a:rPr sz="2500" spc="-5" dirty="0">
                <a:latin typeface="Carlito"/>
                <a:cs typeface="Carlito"/>
              </a:rPr>
              <a:t>3</a:t>
            </a:r>
            <a:r>
              <a:rPr sz="2500" spc="-10" dirty="0">
                <a:latin typeface="Carlito"/>
                <a:cs typeface="Carlito"/>
              </a:rPr>
              <a:t>.</a:t>
            </a:r>
            <a:r>
              <a:rPr sz="2500" dirty="0">
                <a:latin typeface="Carlito"/>
                <a:cs typeface="Carlito"/>
              </a:rPr>
              <a:t>*</a:t>
            </a:r>
            <a:endParaRPr sz="2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2D7B7-7C0F-424E-B8AA-433A6FDF9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304" y="588962"/>
            <a:ext cx="7886700" cy="1325563"/>
          </a:xfrm>
        </p:spPr>
        <p:txBody>
          <a:bodyPr/>
          <a:lstStyle/>
          <a:p>
            <a:r>
              <a:rPr lang="en-US" b="1" dirty="0"/>
              <a:t>Commands for build or push an image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A3E259-096B-4103-9787-7B7D60FF27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5837" y="2396331"/>
            <a:ext cx="7172325" cy="3209925"/>
          </a:xfrm>
        </p:spPr>
      </p:pic>
    </p:spTree>
    <p:extLst>
      <p:ext uri="{BB962C8B-B14F-4D97-AF65-F5344CB8AC3E}">
        <p14:creationId xmlns:p14="http://schemas.microsoft.com/office/powerpoint/2010/main" val="21597782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3553C-BE7A-4A21-94C4-E574C60F1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Commands for run an image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39A85A-C5CC-4AD4-993A-8D0C09A5A8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673756"/>
            <a:ext cx="6653921" cy="4351338"/>
          </a:xfrm>
        </p:spPr>
      </p:pic>
    </p:spTree>
    <p:extLst>
      <p:ext uri="{BB962C8B-B14F-4D97-AF65-F5344CB8AC3E}">
        <p14:creationId xmlns:p14="http://schemas.microsoft.com/office/powerpoint/2010/main" val="15187460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2486" y="1440180"/>
            <a:ext cx="37985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 dirty="0"/>
              <a:t>Docker </a:t>
            </a:r>
            <a:r>
              <a:rPr sz="3200" spc="-10" dirty="0"/>
              <a:t>Container</a:t>
            </a:r>
            <a:r>
              <a:rPr sz="3200" spc="-40" dirty="0"/>
              <a:t> </a:t>
            </a:r>
            <a:r>
              <a:rPr sz="3200" spc="-10" dirty="0"/>
              <a:t>Links</a:t>
            </a:r>
            <a:endParaRPr sz="32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2310" y="427037"/>
            <a:ext cx="35591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Docker </a:t>
            </a:r>
            <a:r>
              <a:rPr spc="-10" dirty="0"/>
              <a:t>Container</a:t>
            </a:r>
            <a:r>
              <a:rPr spc="-65" dirty="0"/>
              <a:t> </a:t>
            </a:r>
            <a:r>
              <a:rPr spc="-10" dirty="0"/>
              <a:t>Links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73102" y="1143000"/>
            <a:ext cx="7759065" cy="4267200"/>
            <a:chOff x="673102" y="1143000"/>
            <a:chExt cx="7759065" cy="4267200"/>
          </a:xfrm>
        </p:grpSpPr>
        <p:sp>
          <p:nvSpPr>
            <p:cNvPr id="4" name="object 4"/>
            <p:cNvSpPr/>
            <p:nvPr/>
          </p:nvSpPr>
          <p:spPr>
            <a:xfrm>
              <a:off x="673102" y="1143000"/>
              <a:ext cx="7758544" cy="4267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06500" y="2209800"/>
              <a:ext cx="1689100" cy="792480"/>
            </a:xfrm>
            <a:custGeom>
              <a:avLst/>
              <a:gdLst/>
              <a:ahLst/>
              <a:cxnLst/>
              <a:rect l="l" t="t" r="r" b="b"/>
              <a:pathLst>
                <a:path w="1689100" h="792480">
                  <a:moveTo>
                    <a:pt x="1557020" y="0"/>
                  </a:moveTo>
                  <a:lnTo>
                    <a:pt x="132080" y="0"/>
                  </a:lnTo>
                  <a:lnTo>
                    <a:pt x="90332" y="6733"/>
                  </a:lnTo>
                  <a:lnTo>
                    <a:pt x="54075" y="25482"/>
                  </a:lnTo>
                  <a:lnTo>
                    <a:pt x="25484" y="54073"/>
                  </a:lnTo>
                  <a:lnTo>
                    <a:pt x="6733" y="90331"/>
                  </a:lnTo>
                  <a:lnTo>
                    <a:pt x="0" y="132079"/>
                  </a:lnTo>
                  <a:lnTo>
                    <a:pt x="0" y="660400"/>
                  </a:lnTo>
                  <a:lnTo>
                    <a:pt x="6733" y="702148"/>
                  </a:lnTo>
                  <a:lnTo>
                    <a:pt x="25484" y="738406"/>
                  </a:lnTo>
                  <a:lnTo>
                    <a:pt x="54075" y="766997"/>
                  </a:lnTo>
                  <a:lnTo>
                    <a:pt x="90332" y="785746"/>
                  </a:lnTo>
                  <a:lnTo>
                    <a:pt x="132080" y="792479"/>
                  </a:lnTo>
                  <a:lnTo>
                    <a:pt x="1557020" y="792479"/>
                  </a:lnTo>
                  <a:lnTo>
                    <a:pt x="1598768" y="785746"/>
                  </a:lnTo>
                  <a:lnTo>
                    <a:pt x="1635026" y="766997"/>
                  </a:lnTo>
                  <a:lnTo>
                    <a:pt x="1663617" y="738406"/>
                  </a:lnTo>
                  <a:lnTo>
                    <a:pt x="1682366" y="702148"/>
                  </a:lnTo>
                  <a:lnTo>
                    <a:pt x="1689100" y="660400"/>
                  </a:lnTo>
                  <a:lnTo>
                    <a:pt x="1689100" y="132079"/>
                  </a:lnTo>
                  <a:lnTo>
                    <a:pt x="1682366" y="90331"/>
                  </a:lnTo>
                  <a:lnTo>
                    <a:pt x="1663617" y="54073"/>
                  </a:lnTo>
                  <a:lnTo>
                    <a:pt x="1635026" y="25482"/>
                  </a:lnTo>
                  <a:lnTo>
                    <a:pt x="1598768" y="6733"/>
                  </a:lnTo>
                  <a:lnTo>
                    <a:pt x="1557020" y="0"/>
                  </a:lnTo>
                  <a:close/>
                </a:path>
              </a:pathLst>
            </a:custGeom>
            <a:solidFill>
              <a:srgbClr val="33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06500" y="2209800"/>
              <a:ext cx="1689100" cy="792480"/>
            </a:xfrm>
            <a:custGeom>
              <a:avLst/>
              <a:gdLst/>
              <a:ahLst/>
              <a:cxnLst/>
              <a:rect l="l" t="t" r="r" b="b"/>
              <a:pathLst>
                <a:path w="1689100" h="792480">
                  <a:moveTo>
                    <a:pt x="0" y="132082"/>
                  </a:moveTo>
                  <a:lnTo>
                    <a:pt x="6733" y="90333"/>
                  </a:lnTo>
                  <a:lnTo>
                    <a:pt x="25484" y="54076"/>
                  </a:lnTo>
                  <a:lnTo>
                    <a:pt x="54076" y="25484"/>
                  </a:lnTo>
                  <a:lnTo>
                    <a:pt x="90333" y="6733"/>
                  </a:lnTo>
                  <a:lnTo>
                    <a:pt x="132082" y="0"/>
                  </a:lnTo>
                  <a:lnTo>
                    <a:pt x="1557020" y="0"/>
                  </a:lnTo>
                  <a:lnTo>
                    <a:pt x="1598770" y="6733"/>
                  </a:lnTo>
                  <a:lnTo>
                    <a:pt x="1635027" y="25484"/>
                  </a:lnTo>
                  <a:lnTo>
                    <a:pt x="1663618" y="54076"/>
                  </a:lnTo>
                  <a:lnTo>
                    <a:pt x="1682367" y="90333"/>
                  </a:lnTo>
                  <a:lnTo>
                    <a:pt x="1689100" y="132082"/>
                  </a:lnTo>
                  <a:lnTo>
                    <a:pt x="1689100" y="660398"/>
                  </a:lnTo>
                  <a:lnTo>
                    <a:pt x="1682367" y="702146"/>
                  </a:lnTo>
                  <a:lnTo>
                    <a:pt x="1663618" y="738404"/>
                  </a:lnTo>
                  <a:lnTo>
                    <a:pt x="1635027" y="766996"/>
                  </a:lnTo>
                  <a:lnTo>
                    <a:pt x="1598770" y="785746"/>
                  </a:lnTo>
                  <a:lnTo>
                    <a:pt x="1557020" y="792480"/>
                  </a:lnTo>
                  <a:lnTo>
                    <a:pt x="132082" y="792480"/>
                  </a:lnTo>
                  <a:lnTo>
                    <a:pt x="90333" y="785746"/>
                  </a:lnTo>
                  <a:lnTo>
                    <a:pt x="54076" y="766996"/>
                  </a:lnTo>
                  <a:lnTo>
                    <a:pt x="25484" y="738404"/>
                  </a:lnTo>
                  <a:lnTo>
                    <a:pt x="6733" y="702146"/>
                  </a:lnTo>
                  <a:lnTo>
                    <a:pt x="0" y="660398"/>
                  </a:lnTo>
                  <a:lnTo>
                    <a:pt x="0" y="13208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531874" y="2443480"/>
            <a:ext cx="1038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D</a:t>
            </a:r>
            <a:r>
              <a:rPr sz="1800" b="1" spc="-10" dirty="0">
                <a:latin typeface="Carlito"/>
                <a:cs typeface="Carlito"/>
              </a:rPr>
              <a:t>o</a:t>
            </a:r>
            <a:r>
              <a:rPr sz="1800" b="1" spc="-5" dirty="0">
                <a:latin typeface="Carlito"/>
                <a:cs typeface="Carlito"/>
              </a:rPr>
              <a:t>c</a:t>
            </a:r>
            <a:r>
              <a:rPr sz="1800" b="1" spc="-55" dirty="0">
                <a:latin typeface="Carlito"/>
                <a:cs typeface="Carlito"/>
              </a:rPr>
              <a:t>k</a:t>
            </a:r>
            <a:r>
              <a:rPr sz="1800" b="1" spc="-10" dirty="0">
                <a:latin typeface="Carlito"/>
                <a:cs typeface="Carlito"/>
              </a:rPr>
              <a:t>e</a:t>
            </a:r>
            <a:r>
              <a:rPr sz="1800" b="1" spc="-45" dirty="0">
                <a:latin typeface="Carlito"/>
                <a:cs typeface="Carlito"/>
              </a:rPr>
              <a:t>r</a:t>
            </a:r>
            <a:r>
              <a:rPr sz="1800" b="1" spc="-5" dirty="0">
                <a:latin typeface="Carlito"/>
                <a:cs typeface="Carlito"/>
              </a:rPr>
              <a:t>ap</a:t>
            </a:r>
            <a:r>
              <a:rPr sz="1800" b="1" dirty="0">
                <a:latin typeface="Carlito"/>
                <a:cs typeface="Carlito"/>
              </a:rPr>
              <a:t>p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065837" y="2205037"/>
            <a:ext cx="1698625" cy="802005"/>
            <a:chOff x="6065837" y="2205037"/>
            <a:chExt cx="1698625" cy="802005"/>
          </a:xfrm>
        </p:grpSpPr>
        <p:sp>
          <p:nvSpPr>
            <p:cNvPr id="9" name="object 9"/>
            <p:cNvSpPr/>
            <p:nvPr/>
          </p:nvSpPr>
          <p:spPr>
            <a:xfrm>
              <a:off x="6070600" y="2209800"/>
              <a:ext cx="1689100" cy="792480"/>
            </a:xfrm>
            <a:custGeom>
              <a:avLst/>
              <a:gdLst/>
              <a:ahLst/>
              <a:cxnLst/>
              <a:rect l="l" t="t" r="r" b="b"/>
              <a:pathLst>
                <a:path w="1689100" h="792480">
                  <a:moveTo>
                    <a:pt x="1557020" y="0"/>
                  </a:moveTo>
                  <a:lnTo>
                    <a:pt x="132079" y="0"/>
                  </a:lnTo>
                  <a:lnTo>
                    <a:pt x="90331" y="6733"/>
                  </a:lnTo>
                  <a:lnTo>
                    <a:pt x="54073" y="25482"/>
                  </a:lnTo>
                  <a:lnTo>
                    <a:pt x="25482" y="54073"/>
                  </a:lnTo>
                  <a:lnTo>
                    <a:pt x="6733" y="90331"/>
                  </a:lnTo>
                  <a:lnTo>
                    <a:pt x="0" y="132079"/>
                  </a:lnTo>
                  <a:lnTo>
                    <a:pt x="0" y="660400"/>
                  </a:lnTo>
                  <a:lnTo>
                    <a:pt x="6733" y="702148"/>
                  </a:lnTo>
                  <a:lnTo>
                    <a:pt x="25482" y="738406"/>
                  </a:lnTo>
                  <a:lnTo>
                    <a:pt x="54073" y="766997"/>
                  </a:lnTo>
                  <a:lnTo>
                    <a:pt x="90331" y="785746"/>
                  </a:lnTo>
                  <a:lnTo>
                    <a:pt x="132079" y="792479"/>
                  </a:lnTo>
                  <a:lnTo>
                    <a:pt x="1557020" y="792479"/>
                  </a:lnTo>
                  <a:lnTo>
                    <a:pt x="1598768" y="785746"/>
                  </a:lnTo>
                  <a:lnTo>
                    <a:pt x="1635026" y="766997"/>
                  </a:lnTo>
                  <a:lnTo>
                    <a:pt x="1663617" y="738406"/>
                  </a:lnTo>
                  <a:lnTo>
                    <a:pt x="1682366" y="702148"/>
                  </a:lnTo>
                  <a:lnTo>
                    <a:pt x="1689100" y="660400"/>
                  </a:lnTo>
                  <a:lnTo>
                    <a:pt x="1689100" y="132079"/>
                  </a:lnTo>
                  <a:lnTo>
                    <a:pt x="1682366" y="90331"/>
                  </a:lnTo>
                  <a:lnTo>
                    <a:pt x="1663617" y="54073"/>
                  </a:lnTo>
                  <a:lnTo>
                    <a:pt x="1635026" y="25482"/>
                  </a:lnTo>
                  <a:lnTo>
                    <a:pt x="1598768" y="6733"/>
                  </a:lnTo>
                  <a:lnTo>
                    <a:pt x="1557020" y="0"/>
                  </a:lnTo>
                  <a:close/>
                </a:path>
              </a:pathLst>
            </a:custGeom>
            <a:solidFill>
              <a:srgbClr val="33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70600" y="2209800"/>
              <a:ext cx="1689100" cy="792480"/>
            </a:xfrm>
            <a:custGeom>
              <a:avLst/>
              <a:gdLst/>
              <a:ahLst/>
              <a:cxnLst/>
              <a:rect l="l" t="t" r="r" b="b"/>
              <a:pathLst>
                <a:path w="1689100" h="792480">
                  <a:moveTo>
                    <a:pt x="0" y="132082"/>
                  </a:moveTo>
                  <a:lnTo>
                    <a:pt x="6733" y="90333"/>
                  </a:lnTo>
                  <a:lnTo>
                    <a:pt x="25484" y="54076"/>
                  </a:lnTo>
                  <a:lnTo>
                    <a:pt x="54076" y="25484"/>
                  </a:lnTo>
                  <a:lnTo>
                    <a:pt x="90333" y="6733"/>
                  </a:lnTo>
                  <a:lnTo>
                    <a:pt x="132082" y="0"/>
                  </a:lnTo>
                  <a:lnTo>
                    <a:pt x="1557020" y="0"/>
                  </a:lnTo>
                  <a:lnTo>
                    <a:pt x="1598770" y="6733"/>
                  </a:lnTo>
                  <a:lnTo>
                    <a:pt x="1635027" y="25484"/>
                  </a:lnTo>
                  <a:lnTo>
                    <a:pt x="1663618" y="54076"/>
                  </a:lnTo>
                  <a:lnTo>
                    <a:pt x="1682367" y="90333"/>
                  </a:lnTo>
                  <a:lnTo>
                    <a:pt x="1689100" y="132082"/>
                  </a:lnTo>
                  <a:lnTo>
                    <a:pt x="1689100" y="660398"/>
                  </a:lnTo>
                  <a:lnTo>
                    <a:pt x="1682367" y="702146"/>
                  </a:lnTo>
                  <a:lnTo>
                    <a:pt x="1663618" y="738404"/>
                  </a:lnTo>
                  <a:lnTo>
                    <a:pt x="1635027" y="766996"/>
                  </a:lnTo>
                  <a:lnTo>
                    <a:pt x="1598770" y="785746"/>
                  </a:lnTo>
                  <a:lnTo>
                    <a:pt x="1557020" y="792480"/>
                  </a:lnTo>
                  <a:lnTo>
                    <a:pt x="132082" y="792480"/>
                  </a:lnTo>
                  <a:lnTo>
                    <a:pt x="90333" y="785746"/>
                  </a:lnTo>
                  <a:lnTo>
                    <a:pt x="54076" y="766996"/>
                  </a:lnTo>
                  <a:lnTo>
                    <a:pt x="25484" y="738404"/>
                  </a:lnTo>
                  <a:lnTo>
                    <a:pt x="6733" y="702146"/>
                  </a:lnTo>
                  <a:lnTo>
                    <a:pt x="0" y="660398"/>
                  </a:lnTo>
                  <a:lnTo>
                    <a:pt x="0" y="13208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648450" y="2443480"/>
            <a:ext cx="534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latin typeface="Carlito"/>
                <a:cs typeface="Carlito"/>
              </a:rPr>
              <a:t>R</a:t>
            </a:r>
            <a:r>
              <a:rPr sz="1800" b="1" spc="-10" dirty="0">
                <a:latin typeface="Carlito"/>
                <a:cs typeface="Carlito"/>
              </a:rPr>
              <a:t>e</a:t>
            </a:r>
            <a:r>
              <a:rPr sz="1800" b="1" spc="-5" dirty="0">
                <a:latin typeface="Carlito"/>
                <a:cs typeface="Carlito"/>
              </a:rPr>
              <a:t>di</a:t>
            </a:r>
            <a:r>
              <a:rPr sz="1800" b="1" dirty="0">
                <a:latin typeface="Carlito"/>
                <a:cs typeface="Carlito"/>
              </a:rPr>
              <a:t>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5E494C-09E8-4EBD-B444-3272DE127362}"/>
              </a:ext>
            </a:extLst>
          </p:cNvPr>
          <p:cNvSpPr txBox="1"/>
          <p:nvPr/>
        </p:nvSpPr>
        <p:spPr>
          <a:xfrm>
            <a:off x="506310" y="5784632"/>
            <a:ext cx="84852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Suppose we have two app in one there is a python and in another one there is database  so in our project we need to connect a container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3456" y="1586675"/>
            <a:ext cx="749427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45160">
              <a:lnSpc>
                <a:spcPct val="100000"/>
              </a:lnSpc>
              <a:spcBef>
                <a:spcPts val="100"/>
              </a:spcBef>
              <a:tabLst>
                <a:tab pos="1769745" algn="l"/>
                <a:tab pos="4032885" algn="l"/>
              </a:tabLst>
            </a:pPr>
            <a:r>
              <a:rPr sz="6000" dirty="0">
                <a:latin typeface="Times New Roman"/>
                <a:cs typeface="Times New Roman"/>
              </a:rPr>
              <a:t>How </a:t>
            </a:r>
            <a:r>
              <a:rPr sz="6000" spc="-5" dirty="0">
                <a:latin typeface="Times New Roman"/>
                <a:cs typeface="Times New Roman"/>
              </a:rPr>
              <a:t>container links  </a:t>
            </a:r>
            <a:r>
              <a:rPr sz="6000" dirty="0">
                <a:latin typeface="Times New Roman"/>
                <a:cs typeface="Times New Roman"/>
              </a:rPr>
              <a:t>work	</a:t>
            </a:r>
            <a:r>
              <a:rPr sz="6000" spc="-5" dirty="0">
                <a:latin typeface="Times New Roman"/>
                <a:cs typeface="Times New Roman"/>
              </a:rPr>
              <a:t>behind	the</a:t>
            </a:r>
            <a:r>
              <a:rPr sz="6000" spc="-75" dirty="0">
                <a:latin typeface="Times New Roman"/>
                <a:cs typeface="Times New Roman"/>
              </a:rPr>
              <a:t> </a:t>
            </a:r>
            <a:r>
              <a:rPr sz="6000" spc="-5" dirty="0">
                <a:latin typeface="Times New Roman"/>
                <a:cs typeface="Times New Roman"/>
              </a:rPr>
              <a:t>scenes?</a:t>
            </a:r>
            <a:endParaRPr sz="6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576" y="464312"/>
            <a:ext cx="77876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Benefits </a:t>
            </a:r>
            <a:r>
              <a:rPr sz="4400" dirty="0"/>
              <a:t>of </a:t>
            </a:r>
            <a:r>
              <a:rPr sz="4400" spc="-25" dirty="0"/>
              <a:t>Docker </a:t>
            </a:r>
            <a:r>
              <a:rPr sz="4400" spc="-15" dirty="0"/>
              <a:t>Container</a:t>
            </a:r>
            <a:r>
              <a:rPr sz="4400" spc="30" dirty="0"/>
              <a:t> </a:t>
            </a:r>
            <a:r>
              <a:rPr sz="4400" spc="-15" dirty="0"/>
              <a:t>Links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616265"/>
            <a:ext cx="8065770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0795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Times New Roman"/>
                <a:cs typeface="Times New Roman"/>
              </a:rPr>
              <a:t>The </a:t>
            </a:r>
            <a:r>
              <a:rPr sz="2500" dirty="0">
                <a:latin typeface="Times New Roman"/>
                <a:cs typeface="Times New Roman"/>
              </a:rPr>
              <a:t>main use for docker container links is </a:t>
            </a:r>
            <a:r>
              <a:rPr sz="2500" spc="-5" dirty="0">
                <a:latin typeface="Times New Roman"/>
                <a:cs typeface="Times New Roman"/>
              </a:rPr>
              <a:t>when we </a:t>
            </a:r>
            <a:r>
              <a:rPr sz="2500" dirty="0">
                <a:latin typeface="Times New Roman"/>
                <a:cs typeface="Times New Roman"/>
              </a:rPr>
              <a:t>build an  application with a microservice architecture, </a:t>
            </a:r>
            <a:r>
              <a:rPr sz="2500" spc="-5" dirty="0">
                <a:latin typeface="Times New Roman"/>
                <a:cs typeface="Times New Roman"/>
              </a:rPr>
              <a:t>we </a:t>
            </a:r>
            <a:r>
              <a:rPr sz="2500" dirty="0">
                <a:latin typeface="Times New Roman"/>
                <a:cs typeface="Times New Roman"/>
              </a:rPr>
              <a:t>are able to  run many independent components in </a:t>
            </a:r>
            <a:r>
              <a:rPr sz="2500" spc="-5" dirty="0">
                <a:latin typeface="Times New Roman"/>
                <a:cs typeface="Times New Roman"/>
              </a:rPr>
              <a:t>different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containers.</a:t>
            </a: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6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Times New Roman"/>
                <a:cs typeface="Times New Roman"/>
              </a:rPr>
              <a:t>Docker </a:t>
            </a:r>
            <a:r>
              <a:rPr sz="2500" dirty="0">
                <a:latin typeface="Times New Roman"/>
                <a:cs typeface="Times New Roman"/>
              </a:rPr>
              <a:t>creates a secure tunnel </a:t>
            </a:r>
            <a:r>
              <a:rPr sz="2500" spc="-5" dirty="0">
                <a:latin typeface="Times New Roman"/>
                <a:cs typeface="Times New Roman"/>
              </a:rPr>
              <a:t>between </a:t>
            </a:r>
            <a:r>
              <a:rPr sz="2500" dirty="0">
                <a:latin typeface="Times New Roman"/>
                <a:cs typeface="Times New Roman"/>
              </a:rPr>
              <a:t>the containers that  </a:t>
            </a:r>
            <a:r>
              <a:rPr sz="2500" spc="-10" dirty="0">
                <a:latin typeface="Times New Roman"/>
                <a:cs typeface="Times New Roman"/>
              </a:rPr>
              <a:t>doesn’t </a:t>
            </a:r>
            <a:r>
              <a:rPr sz="2500" dirty="0">
                <a:latin typeface="Times New Roman"/>
                <a:cs typeface="Times New Roman"/>
              </a:rPr>
              <a:t>need to expose any ports externally on the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15" dirty="0">
                <a:latin typeface="Times New Roman"/>
                <a:cs typeface="Times New Roman"/>
              </a:rPr>
              <a:t>container.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92931" y="525510"/>
            <a:ext cx="1525219" cy="34552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8539" y="4613719"/>
            <a:ext cx="717423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15" dirty="0">
                <a:latin typeface="Carlito"/>
                <a:cs typeface="Carlito"/>
              </a:rPr>
              <a:t>Automate </a:t>
            </a:r>
            <a:r>
              <a:rPr sz="2500" b="1" spc="-5" dirty="0">
                <a:latin typeface="Carlito"/>
                <a:cs typeface="Carlito"/>
              </a:rPr>
              <a:t>the </a:t>
            </a:r>
            <a:r>
              <a:rPr sz="2500" b="1" spc="-15" dirty="0">
                <a:latin typeface="Carlito"/>
                <a:cs typeface="Carlito"/>
              </a:rPr>
              <a:t>Docker Workflow </a:t>
            </a:r>
            <a:r>
              <a:rPr sz="2500" b="1" spc="-5" dirty="0">
                <a:latin typeface="Carlito"/>
                <a:cs typeface="Carlito"/>
              </a:rPr>
              <a:t>with </a:t>
            </a:r>
            <a:r>
              <a:rPr sz="2500" b="1" spc="-15" dirty="0">
                <a:latin typeface="Carlito"/>
                <a:cs typeface="Carlito"/>
              </a:rPr>
              <a:t>Docker</a:t>
            </a:r>
            <a:r>
              <a:rPr sz="2500" b="1" spc="5" dirty="0">
                <a:latin typeface="Carlito"/>
                <a:cs typeface="Carlito"/>
              </a:rPr>
              <a:t> </a:t>
            </a:r>
            <a:r>
              <a:rPr sz="2500" b="1" dirty="0">
                <a:latin typeface="Carlito"/>
                <a:cs typeface="Carlito"/>
              </a:rPr>
              <a:t>Compose</a:t>
            </a:r>
            <a:endParaRPr sz="2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7683" rIns="0" bIns="0" rtlCol="0">
            <a:spAutoFit/>
          </a:bodyPr>
          <a:lstStyle/>
          <a:p>
            <a:pPr marL="397510" marR="5080" indent="1307465">
              <a:lnSpc>
                <a:spcPct val="120100"/>
              </a:lnSpc>
              <a:spcBef>
                <a:spcPts val="100"/>
              </a:spcBef>
            </a:pPr>
            <a:r>
              <a:rPr sz="4000" b="1" spc="-5" dirty="0">
                <a:latin typeface="Times New Roman"/>
                <a:cs typeface="Times New Roman"/>
              </a:rPr>
              <a:t>Introduction </a:t>
            </a:r>
            <a:r>
              <a:rPr sz="4000" b="1" dirty="0">
                <a:latin typeface="Times New Roman"/>
                <a:cs typeface="Times New Roman"/>
              </a:rPr>
              <a:t>to  </a:t>
            </a:r>
            <a:r>
              <a:rPr sz="4000" b="1" spc="-15" dirty="0">
                <a:latin typeface="Times New Roman"/>
                <a:cs typeface="Times New Roman"/>
              </a:rPr>
              <a:t>Virtualization</a:t>
            </a:r>
            <a:r>
              <a:rPr sz="4000" b="1" spc="-75" dirty="0">
                <a:latin typeface="Times New Roman"/>
                <a:cs typeface="Times New Roman"/>
              </a:rPr>
              <a:t> </a:t>
            </a:r>
            <a:r>
              <a:rPr sz="4000" b="1" spc="-35" dirty="0">
                <a:latin typeface="Times New Roman"/>
                <a:cs typeface="Times New Roman"/>
              </a:rPr>
              <a:t>Technologies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5951" y="911034"/>
            <a:ext cx="452183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5156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Times New Roman"/>
                <a:cs typeface="Times New Roman"/>
              </a:rPr>
              <a:t>Deep </a:t>
            </a:r>
            <a:r>
              <a:rPr b="1" spc="-5" dirty="0">
                <a:latin typeface="Times New Roman"/>
                <a:cs typeface="Times New Roman"/>
              </a:rPr>
              <a:t>Dive into  Docker Compose</a:t>
            </a:r>
            <a:r>
              <a:rPr b="1" spc="-120" dirty="0">
                <a:latin typeface="Times New Roman"/>
                <a:cs typeface="Times New Roman"/>
              </a:rPr>
              <a:t> </a:t>
            </a:r>
            <a:r>
              <a:rPr b="1" spc="-25" dirty="0">
                <a:latin typeface="Times New Roman"/>
                <a:cs typeface="Times New Roman"/>
              </a:rPr>
              <a:t>Workflow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30882" y="464312"/>
            <a:ext cx="52812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0" dirty="0">
                <a:latin typeface="Carlito"/>
                <a:cs typeface="Carlito"/>
              </a:rPr>
              <a:t>Why </a:t>
            </a:r>
            <a:r>
              <a:rPr sz="4400" spc="-25" dirty="0">
                <a:latin typeface="Carlito"/>
                <a:cs typeface="Carlito"/>
              </a:rPr>
              <a:t>Docker</a:t>
            </a:r>
            <a:r>
              <a:rPr sz="4400" spc="-35" dirty="0">
                <a:latin typeface="Carlito"/>
                <a:cs typeface="Carlito"/>
              </a:rPr>
              <a:t> </a:t>
            </a:r>
            <a:r>
              <a:rPr sz="4400" spc="-5" dirty="0">
                <a:latin typeface="Carlito"/>
                <a:cs typeface="Carlito"/>
              </a:rPr>
              <a:t>Compose?</a:t>
            </a:r>
            <a:endParaRPr sz="4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8031" y="1943100"/>
            <a:ext cx="7628255" cy="162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3500" spc="-5" dirty="0">
                <a:latin typeface="Times New Roman"/>
                <a:cs typeface="Times New Roman"/>
              </a:rPr>
              <a:t>Manual </a:t>
            </a:r>
            <a:r>
              <a:rPr sz="3500" dirty="0">
                <a:latin typeface="Times New Roman"/>
                <a:cs typeface="Times New Roman"/>
              </a:rPr>
              <a:t>linking </a:t>
            </a:r>
            <a:r>
              <a:rPr sz="3500" spc="-5" dirty="0">
                <a:latin typeface="Times New Roman"/>
                <a:cs typeface="Times New Roman"/>
              </a:rPr>
              <a:t>containers and configuring  services become impractical when </a:t>
            </a:r>
            <a:r>
              <a:rPr sz="3500" dirty="0">
                <a:latin typeface="Times New Roman"/>
                <a:cs typeface="Times New Roman"/>
              </a:rPr>
              <a:t>the  </a:t>
            </a:r>
            <a:r>
              <a:rPr sz="3500" spc="-5" dirty="0">
                <a:latin typeface="Times New Roman"/>
                <a:cs typeface="Times New Roman"/>
              </a:rPr>
              <a:t>number </a:t>
            </a:r>
            <a:r>
              <a:rPr sz="3500" dirty="0">
                <a:latin typeface="Times New Roman"/>
                <a:cs typeface="Times New Roman"/>
              </a:rPr>
              <a:t>of </a:t>
            </a:r>
            <a:r>
              <a:rPr sz="3500" spc="-5" dirty="0">
                <a:latin typeface="Times New Roman"/>
                <a:cs typeface="Times New Roman"/>
              </a:rPr>
              <a:t>containers</a:t>
            </a:r>
            <a:r>
              <a:rPr sz="3500" spc="-15" dirty="0">
                <a:latin typeface="Times New Roman"/>
                <a:cs typeface="Times New Roman"/>
              </a:rPr>
              <a:t> </a:t>
            </a:r>
            <a:r>
              <a:rPr sz="3500" spc="-5" dirty="0">
                <a:latin typeface="Times New Roman"/>
                <a:cs typeface="Times New Roman"/>
              </a:rPr>
              <a:t>grows.</a:t>
            </a:r>
            <a:endParaRPr sz="3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951545"/>
            <a:ext cx="7931150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223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Times New Roman"/>
                <a:cs typeface="Times New Roman"/>
              </a:rPr>
              <a:t>Docker </a:t>
            </a:r>
            <a:r>
              <a:rPr sz="2500" dirty="0">
                <a:latin typeface="Times New Roman"/>
                <a:cs typeface="Times New Roman"/>
              </a:rPr>
              <a:t>compose is a very handy tool to quickly get docker  environment up and running.</a:t>
            </a: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6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Times New Roman"/>
                <a:cs typeface="Times New Roman"/>
              </a:rPr>
              <a:t>Docker </a:t>
            </a:r>
            <a:r>
              <a:rPr sz="2500" dirty="0">
                <a:latin typeface="Times New Roman"/>
                <a:cs typeface="Times New Roman"/>
              </a:rPr>
              <a:t>compose uses yaml files to store the configuration  of all the containers, </a:t>
            </a:r>
            <a:r>
              <a:rPr sz="2500" spc="-5" dirty="0">
                <a:latin typeface="Times New Roman"/>
                <a:cs typeface="Times New Roman"/>
              </a:rPr>
              <a:t>which </a:t>
            </a:r>
            <a:r>
              <a:rPr sz="2500" dirty="0">
                <a:latin typeface="Times New Roman"/>
                <a:cs typeface="Times New Roman"/>
              </a:rPr>
              <a:t>removes the burden to maintain  our scripts for docker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orchestration.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40228" y="464312"/>
            <a:ext cx="38633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5" dirty="0"/>
              <a:t>Docker</a:t>
            </a:r>
            <a:r>
              <a:rPr sz="4400" spc="-55" dirty="0"/>
              <a:t> </a:t>
            </a:r>
            <a:r>
              <a:rPr sz="4400" spc="-5" dirty="0"/>
              <a:t>Compose</a:t>
            </a:r>
            <a:endParaRPr sz="44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5745" y="579437"/>
            <a:ext cx="44723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Docker </a:t>
            </a:r>
            <a:r>
              <a:rPr dirty="0"/>
              <a:t>Compose</a:t>
            </a:r>
            <a:r>
              <a:rPr spc="-45" dirty="0"/>
              <a:t> </a:t>
            </a:r>
            <a:r>
              <a:rPr spc="-5" dirty="0"/>
              <a:t>Commands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9172" y="2133600"/>
            <a:ext cx="8045450" cy="302704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700" b="1" spc="-15" dirty="0">
                <a:solidFill>
                  <a:srgbClr val="FF0000"/>
                </a:solidFill>
                <a:latin typeface="Carlito"/>
                <a:cs typeface="Carlito"/>
              </a:rPr>
              <a:t>docker </a:t>
            </a:r>
            <a:r>
              <a:rPr sz="1700" b="1" spc="-5" dirty="0">
                <a:solidFill>
                  <a:srgbClr val="FF0000"/>
                </a:solidFill>
                <a:latin typeface="Carlito"/>
                <a:cs typeface="Carlito"/>
              </a:rPr>
              <a:t>compose </a:t>
            </a:r>
            <a:r>
              <a:rPr sz="1700" b="1" dirty="0">
                <a:solidFill>
                  <a:srgbClr val="FF0000"/>
                </a:solidFill>
                <a:latin typeface="Carlito"/>
                <a:cs typeface="Carlito"/>
              </a:rPr>
              <a:t>up </a:t>
            </a:r>
            <a:r>
              <a:rPr sz="1700" b="1" spc="-10" dirty="0">
                <a:latin typeface="Carlito"/>
                <a:cs typeface="Carlito"/>
              </a:rPr>
              <a:t>starts </a:t>
            </a:r>
            <a:r>
              <a:rPr sz="1700" b="1" dirty="0">
                <a:latin typeface="Carlito"/>
                <a:cs typeface="Carlito"/>
              </a:rPr>
              <a:t>up </a:t>
            </a:r>
            <a:r>
              <a:rPr sz="1700" b="1" spc="-5" dirty="0">
                <a:latin typeface="Carlito"/>
                <a:cs typeface="Carlito"/>
              </a:rPr>
              <a:t>all the</a:t>
            </a:r>
            <a:r>
              <a:rPr sz="1700" b="1" spc="10" dirty="0">
                <a:latin typeface="Carlito"/>
                <a:cs typeface="Carlito"/>
              </a:rPr>
              <a:t> </a:t>
            </a:r>
            <a:r>
              <a:rPr sz="1700" b="1" spc="-10" dirty="0">
                <a:latin typeface="Carlito"/>
                <a:cs typeface="Carlito"/>
              </a:rPr>
              <a:t>containers.</a:t>
            </a:r>
            <a:endParaRPr sz="17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3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700" b="1" spc="-15" dirty="0">
                <a:solidFill>
                  <a:srgbClr val="FF0000"/>
                </a:solidFill>
                <a:latin typeface="Carlito"/>
                <a:cs typeface="Carlito"/>
              </a:rPr>
              <a:t>docker </a:t>
            </a:r>
            <a:r>
              <a:rPr sz="1700" b="1" spc="-5" dirty="0">
                <a:solidFill>
                  <a:srgbClr val="FF0000"/>
                </a:solidFill>
                <a:latin typeface="Carlito"/>
                <a:cs typeface="Carlito"/>
              </a:rPr>
              <a:t>compose ps </a:t>
            </a:r>
            <a:r>
              <a:rPr sz="1700" b="1" spc="-10" dirty="0">
                <a:latin typeface="Carlito"/>
                <a:cs typeface="Carlito"/>
              </a:rPr>
              <a:t>checks </a:t>
            </a:r>
            <a:r>
              <a:rPr sz="1700" b="1" spc="-5" dirty="0">
                <a:latin typeface="Carlito"/>
                <a:cs typeface="Carlito"/>
              </a:rPr>
              <a:t>the </a:t>
            </a:r>
            <a:r>
              <a:rPr sz="1700" b="1" spc="-15" dirty="0">
                <a:latin typeface="Carlito"/>
                <a:cs typeface="Carlito"/>
              </a:rPr>
              <a:t>status </a:t>
            </a:r>
            <a:r>
              <a:rPr sz="1700" b="1" spc="-5" dirty="0">
                <a:latin typeface="Carlito"/>
                <a:cs typeface="Carlito"/>
              </a:rPr>
              <a:t>of the </a:t>
            </a:r>
            <a:r>
              <a:rPr sz="1700" b="1" spc="-15" dirty="0">
                <a:latin typeface="Carlito"/>
                <a:cs typeface="Carlito"/>
              </a:rPr>
              <a:t>containers </a:t>
            </a:r>
            <a:r>
              <a:rPr sz="1700" b="1" spc="-10" dirty="0">
                <a:latin typeface="Carlito"/>
                <a:cs typeface="Carlito"/>
              </a:rPr>
              <a:t>managed </a:t>
            </a:r>
            <a:r>
              <a:rPr sz="1700" b="1" spc="-5" dirty="0">
                <a:latin typeface="Carlito"/>
                <a:cs typeface="Carlito"/>
              </a:rPr>
              <a:t>by </a:t>
            </a:r>
            <a:r>
              <a:rPr sz="1700" b="1" spc="-15" dirty="0">
                <a:latin typeface="Carlito"/>
                <a:cs typeface="Carlito"/>
              </a:rPr>
              <a:t>docker</a:t>
            </a:r>
            <a:r>
              <a:rPr sz="1700" b="1" spc="175" dirty="0">
                <a:latin typeface="Carlito"/>
                <a:cs typeface="Carlito"/>
              </a:rPr>
              <a:t> </a:t>
            </a:r>
            <a:r>
              <a:rPr sz="1700" b="1" spc="-10" dirty="0">
                <a:latin typeface="Carlito"/>
                <a:cs typeface="Carlito"/>
              </a:rPr>
              <a:t>compose.</a:t>
            </a:r>
            <a:endParaRPr sz="1700" dirty="0">
              <a:latin typeface="Carlito"/>
              <a:cs typeface="Carlito"/>
            </a:endParaRPr>
          </a:p>
          <a:p>
            <a:pPr marL="355600" marR="110489" indent="-342900">
              <a:lnSpc>
                <a:spcPct val="100000"/>
              </a:lnSpc>
              <a:spcBef>
                <a:spcPts val="4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700" b="1" spc="-15" dirty="0">
                <a:solidFill>
                  <a:srgbClr val="FF0000"/>
                </a:solidFill>
                <a:latin typeface="Carlito"/>
                <a:cs typeface="Carlito"/>
              </a:rPr>
              <a:t>docker </a:t>
            </a:r>
            <a:r>
              <a:rPr sz="1700" b="1" spc="-5" dirty="0">
                <a:solidFill>
                  <a:srgbClr val="FF0000"/>
                </a:solidFill>
                <a:latin typeface="Carlito"/>
                <a:cs typeface="Carlito"/>
              </a:rPr>
              <a:t>compose </a:t>
            </a:r>
            <a:r>
              <a:rPr sz="1700" b="1" spc="-10" dirty="0">
                <a:solidFill>
                  <a:srgbClr val="FF0000"/>
                </a:solidFill>
                <a:latin typeface="Carlito"/>
                <a:cs typeface="Carlito"/>
              </a:rPr>
              <a:t>logs </a:t>
            </a:r>
            <a:r>
              <a:rPr sz="1700" b="1" spc="-5" dirty="0">
                <a:latin typeface="Carlito"/>
                <a:cs typeface="Carlito"/>
              </a:rPr>
              <a:t>outputs </a:t>
            </a:r>
            <a:r>
              <a:rPr sz="1700" b="1" spc="-10" dirty="0">
                <a:latin typeface="Carlito"/>
                <a:cs typeface="Carlito"/>
              </a:rPr>
              <a:t>colored </a:t>
            </a:r>
            <a:r>
              <a:rPr sz="1700" b="1" spc="-5" dirty="0">
                <a:latin typeface="Carlito"/>
                <a:cs typeface="Carlito"/>
              </a:rPr>
              <a:t>and </a:t>
            </a:r>
            <a:r>
              <a:rPr sz="1700" b="1" spc="-15" dirty="0">
                <a:latin typeface="Carlito"/>
                <a:cs typeface="Carlito"/>
              </a:rPr>
              <a:t>aggregated </a:t>
            </a:r>
            <a:r>
              <a:rPr sz="1700" b="1" spc="-5" dirty="0">
                <a:latin typeface="Carlito"/>
                <a:cs typeface="Carlito"/>
              </a:rPr>
              <a:t>logs </a:t>
            </a:r>
            <a:r>
              <a:rPr sz="1700" b="1" spc="-15" dirty="0">
                <a:latin typeface="Carlito"/>
                <a:cs typeface="Carlito"/>
              </a:rPr>
              <a:t>for </a:t>
            </a:r>
            <a:r>
              <a:rPr sz="1700" b="1" spc="-5" dirty="0">
                <a:latin typeface="Carlito"/>
                <a:cs typeface="Carlito"/>
              </a:rPr>
              <a:t>the </a:t>
            </a:r>
            <a:r>
              <a:rPr sz="1700" b="1" spc="-10" dirty="0">
                <a:latin typeface="Carlito"/>
                <a:cs typeface="Carlito"/>
              </a:rPr>
              <a:t>compose-managed  containers.</a:t>
            </a:r>
            <a:endParaRPr sz="17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3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700" b="1" spc="-15" dirty="0">
                <a:solidFill>
                  <a:srgbClr val="FF0000"/>
                </a:solidFill>
                <a:latin typeface="Carlito"/>
                <a:cs typeface="Carlito"/>
              </a:rPr>
              <a:t>docker </a:t>
            </a:r>
            <a:r>
              <a:rPr sz="1700" b="1" spc="-5" dirty="0">
                <a:solidFill>
                  <a:srgbClr val="FF0000"/>
                </a:solidFill>
                <a:latin typeface="Carlito"/>
                <a:cs typeface="Carlito"/>
              </a:rPr>
              <a:t>compose </a:t>
            </a:r>
            <a:r>
              <a:rPr sz="1700" b="1" spc="-10" dirty="0">
                <a:solidFill>
                  <a:srgbClr val="FF0000"/>
                </a:solidFill>
                <a:latin typeface="Carlito"/>
                <a:cs typeface="Carlito"/>
              </a:rPr>
              <a:t>logs </a:t>
            </a:r>
            <a:r>
              <a:rPr sz="1700" b="1" spc="-5" dirty="0">
                <a:latin typeface="Carlito"/>
                <a:cs typeface="Carlito"/>
              </a:rPr>
              <a:t>with dash </a:t>
            </a:r>
            <a:r>
              <a:rPr sz="1700" b="1" dirty="0">
                <a:latin typeface="Carlito"/>
                <a:cs typeface="Carlito"/>
              </a:rPr>
              <a:t>f </a:t>
            </a:r>
            <a:r>
              <a:rPr sz="1700" b="1" spc="-10" dirty="0">
                <a:latin typeface="Carlito"/>
                <a:cs typeface="Carlito"/>
              </a:rPr>
              <a:t>option </a:t>
            </a:r>
            <a:r>
              <a:rPr sz="1700" b="1" spc="-5" dirty="0">
                <a:latin typeface="Carlito"/>
                <a:cs typeface="Carlito"/>
              </a:rPr>
              <a:t>outputs appended log when the log</a:t>
            </a:r>
            <a:r>
              <a:rPr sz="1700" b="1" spc="85" dirty="0">
                <a:latin typeface="Carlito"/>
                <a:cs typeface="Carlito"/>
              </a:rPr>
              <a:t> </a:t>
            </a:r>
            <a:r>
              <a:rPr sz="1700" b="1" spc="-15" dirty="0">
                <a:latin typeface="Carlito"/>
                <a:cs typeface="Carlito"/>
              </a:rPr>
              <a:t>grows.</a:t>
            </a:r>
            <a:endParaRPr sz="1700" dirty="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spcBef>
                <a:spcPts val="4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700" b="1" spc="-15" dirty="0">
                <a:solidFill>
                  <a:srgbClr val="FF0000"/>
                </a:solidFill>
                <a:latin typeface="Carlito"/>
                <a:cs typeface="Carlito"/>
              </a:rPr>
              <a:t>docker </a:t>
            </a:r>
            <a:r>
              <a:rPr sz="1700" b="1" spc="-5" dirty="0">
                <a:solidFill>
                  <a:srgbClr val="FF0000"/>
                </a:solidFill>
                <a:latin typeface="Carlito"/>
                <a:cs typeface="Carlito"/>
              </a:rPr>
              <a:t>compose </a:t>
            </a:r>
            <a:r>
              <a:rPr sz="1700" b="1" spc="-10" dirty="0">
                <a:solidFill>
                  <a:srgbClr val="FF0000"/>
                </a:solidFill>
                <a:latin typeface="Carlito"/>
                <a:cs typeface="Carlito"/>
              </a:rPr>
              <a:t>logs </a:t>
            </a:r>
            <a:r>
              <a:rPr sz="1700" b="1" spc="-5" dirty="0">
                <a:latin typeface="Carlito"/>
                <a:cs typeface="Carlito"/>
              </a:rPr>
              <a:t>with the </a:t>
            </a:r>
            <a:r>
              <a:rPr sz="1700" b="1" spc="-10" dirty="0">
                <a:latin typeface="Carlito"/>
                <a:cs typeface="Carlito"/>
              </a:rPr>
              <a:t>container </a:t>
            </a:r>
            <a:r>
              <a:rPr sz="1700" b="1" spc="-5" dirty="0">
                <a:latin typeface="Carlito"/>
                <a:cs typeface="Carlito"/>
              </a:rPr>
              <a:t>name in the end outputs the logs of </a:t>
            </a:r>
            <a:r>
              <a:rPr sz="1700" b="1" dirty="0">
                <a:latin typeface="Carlito"/>
                <a:cs typeface="Carlito"/>
              </a:rPr>
              <a:t>a </a:t>
            </a:r>
            <a:r>
              <a:rPr sz="1700" b="1" spc="-5" dirty="0">
                <a:latin typeface="Carlito"/>
                <a:cs typeface="Carlito"/>
              </a:rPr>
              <a:t>specific  </a:t>
            </a:r>
            <a:r>
              <a:rPr sz="1700" b="1" spc="-25" dirty="0">
                <a:latin typeface="Carlito"/>
                <a:cs typeface="Carlito"/>
              </a:rPr>
              <a:t>container.</a:t>
            </a:r>
            <a:endParaRPr sz="17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700" b="1" spc="-15" dirty="0">
                <a:solidFill>
                  <a:srgbClr val="FF0000"/>
                </a:solidFill>
                <a:latin typeface="Carlito"/>
                <a:cs typeface="Carlito"/>
              </a:rPr>
              <a:t>docker </a:t>
            </a:r>
            <a:r>
              <a:rPr sz="1700" b="1" spc="-5" dirty="0">
                <a:solidFill>
                  <a:srgbClr val="FF0000"/>
                </a:solidFill>
                <a:latin typeface="Carlito"/>
                <a:cs typeface="Carlito"/>
              </a:rPr>
              <a:t>compose </a:t>
            </a:r>
            <a:r>
              <a:rPr sz="1700" b="1" spc="-15" dirty="0">
                <a:solidFill>
                  <a:srgbClr val="FF0000"/>
                </a:solidFill>
                <a:latin typeface="Carlito"/>
                <a:cs typeface="Carlito"/>
              </a:rPr>
              <a:t>stop </a:t>
            </a:r>
            <a:r>
              <a:rPr sz="1700" b="1" spc="-15" dirty="0">
                <a:latin typeface="Carlito"/>
                <a:cs typeface="Carlito"/>
              </a:rPr>
              <a:t>stops </a:t>
            </a:r>
            <a:r>
              <a:rPr sz="1700" b="1" spc="-5" dirty="0">
                <a:latin typeface="Carlito"/>
                <a:cs typeface="Carlito"/>
              </a:rPr>
              <a:t>all the running </a:t>
            </a:r>
            <a:r>
              <a:rPr sz="1700" b="1" spc="-15" dirty="0">
                <a:latin typeface="Carlito"/>
                <a:cs typeface="Carlito"/>
              </a:rPr>
              <a:t>containers </a:t>
            </a:r>
            <a:r>
              <a:rPr sz="1700" b="1" spc="-5" dirty="0">
                <a:latin typeface="Carlito"/>
                <a:cs typeface="Carlito"/>
              </a:rPr>
              <a:t>without </a:t>
            </a:r>
            <a:r>
              <a:rPr sz="1700" b="1" spc="-10" dirty="0">
                <a:latin typeface="Carlito"/>
                <a:cs typeface="Carlito"/>
              </a:rPr>
              <a:t>removing</a:t>
            </a:r>
            <a:r>
              <a:rPr sz="1700" b="1" spc="85" dirty="0">
                <a:latin typeface="Carlito"/>
                <a:cs typeface="Carlito"/>
              </a:rPr>
              <a:t> </a:t>
            </a:r>
            <a:r>
              <a:rPr sz="1700" b="1" spc="-5" dirty="0">
                <a:latin typeface="Carlito"/>
                <a:cs typeface="Carlito"/>
              </a:rPr>
              <a:t>them.</a:t>
            </a:r>
            <a:endParaRPr sz="17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700" b="1" spc="-15" dirty="0">
                <a:solidFill>
                  <a:srgbClr val="FF0000"/>
                </a:solidFill>
                <a:latin typeface="Carlito"/>
                <a:cs typeface="Carlito"/>
              </a:rPr>
              <a:t>docker </a:t>
            </a:r>
            <a:r>
              <a:rPr sz="1700" b="1" spc="-5" dirty="0">
                <a:solidFill>
                  <a:srgbClr val="FF0000"/>
                </a:solidFill>
                <a:latin typeface="Carlito"/>
                <a:cs typeface="Carlito"/>
              </a:rPr>
              <a:t>compose rm </a:t>
            </a:r>
            <a:r>
              <a:rPr sz="1700" b="1" spc="-15" dirty="0">
                <a:latin typeface="Carlito"/>
                <a:cs typeface="Carlito"/>
              </a:rPr>
              <a:t>removes </a:t>
            </a:r>
            <a:r>
              <a:rPr sz="1700" b="1" spc="-5" dirty="0">
                <a:latin typeface="Carlito"/>
                <a:cs typeface="Carlito"/>
              </a:rPr>
              <a:t>all the</a:t>
            </a:r>
            <a:r>
              <a:rPr sz="1700" b="1" spc="25" dirty="0">
                <a:latin typeface="Carlito"/>
                <a:cs typeface="Carlito"/>
              </a:rPr>
              <a:t> </a:t>
            </a:r>
            <a:r>
              <a:rPr sz="1700" b="1" spc="-10" dirty="0">
                <a:latin typeface="Carlito"/>
                <a:cs typeface="Carlito"/>
              </a:rPr>
              <a:t>containers.</a:t>
            </a:r>
            <a:endParaRPr sz="1700" dirty="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3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700" b="1" spc="-15" dirty="0">
                <a:solidFill>
                  <a:srgbClr val="FF0000"/>
                </a:solidFill>
                <a:latin typeface="Carlito"/>
                <a:cs typeface="Carlito"/>
              </a:rPr>
              <a:t>docker </a:t>
            </a:r>
            <a:r>
              <a:rPr sz="1700" b="1" spc="-5" dirty="0">
                <a:solidFill>
                  <a:srgbClr val="FF0000"/>
                </a:solidFill>
                <a:latin typeface="Carlito"/>
                <a:cs typeface="Carlito"/>
              </a:rPr>
              <a:t>compose build </a:t>
            </a:r>
            <a:r>
              <a:rPr sz="1700" b="1" spc="-10" dirty="0">
                <a:latin typeface="Carlito"/>
                <a:cs typeface="Carlito"/>
              </a:rPr>
              <a:t>rebuilds </a:t>
            </a:r>
            <a:r>
              <a:rPr sz="1700" b="1" spc="-5" dirty="0">
                <a:latin typeface="Carlito"/>
                <a:cs typeface="Carlito"/>
              </a:rPr>
              <a:t>all the</a:t>
            </a:r>
            <a:r>
              <a:rPr sz="1700" b="1" spc="20" dirty="0">
                <a:latin typeface="Carlito"/>
                <a:cs typeface="Carlito"/>
              </a:rPr>
              <a:t> </a:t>
            </a:r>
            <a:r>
              <a:rPr sz="1700" b="1" spc="-10" dirty="0">
                <a:latin typeface="Carlito"/>
                <a:cs typeface="Carlito"/>
              </a:rPr>
              <a:t>images.</a:t>
            </a:r>
            <a:endParaRPr sz="17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6214" y="1947354"/>
            <a:ext cx="58007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0" dirty="0">
                <a:latin typeface="Times New Roman"/>
                <a:cs typeface="Times New Roman"/>
              </a:rPr>
              <a:t>Introduction </a:t>
            </a:r>
            <a:r>
              <a:rPr b="1" dirty="0">
                <a:latin typeface="Times New Roman"/>
                <a:cs typeface="Times New Roman"/>
              </a:rPr>
              <a:t>to </a:t>
            </a:r>
            <a:r>
              <a:rPr b="1" spc="-5" dirty="0">
                <a:latin typeface="Times New Roman"/>
                <a:cs typeface="Times New Roman"/>
              </a:rPr>
              <a:t>Docker</a:t>
            </a:r>
            <a:r>
              <a:rPr b="1" spc="-5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Networking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0558" y="1139634"/>
            <a:ext cx="37528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Times New Roman"/>
                <a:cs typeface="Times New Roman"/>
              </a:rPr>
              <a:t>Docker </a:t>
            </a:r>
            <a:r>
              <a:rPr b="1" dirty="0">
                <a:latin typeface="Times New Roman"/>
                <a:cs typeface="Times New Roman"/>
              </a:rPr>
              <a:t>Network</a:t>
            </a:r>
            <a:r>
              <a:rPr b="1" spc="-170" dirty="0">
                <a:latin typeface="Times New Roman"/>
                <a:cs typeface="Times New Roman"/>
              </a:rPr>
              <a:t> </a:t>
            </a:r>
            <a:r>
              <a:rPr b="1" spc="-45" dirty="0">
                <a:latin typeface="Times New Roman"/>
                <a:cs typeface="Times New Roman"/>
              </a:rPr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7739" y="1993074"/>
            <a:ext cx="4561205" cy="1854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Carlito"/>
                <a:cs typeface="Carlito"/>
              </a:rPr>
              <a:t>Closed </a:t>
            </a:r>
            <a:r>
              <a:rPr sz="2500" spc="-10" dirty="0">
                <a:latin typeface="Carlito"/>
                <a:cs typeface="Carlito"/>
              </a:rPr>
              <a:t>Network </a:t>
            </a:r>
            <a:r>
              <a:rPr sz="2500" dirty="0">
                <a:latin typeface="Carlito"/>
                <a:cs typeface="Carlito"/>
              </a:rPr>
              <a:t>/ </a:t>
            </a:r>
            <a:r>
              <a:rPr sz="2500" spc="-5" dirty="0">
                <a:latin typeface="Carlito"/>
                <a:cs typeface="Carlito"/>
              </a:rPr>
              <a:t>None</a:t>
            </a:r>
            <a:r>
              <a:rPr sz="2500" spc="-45" dirty="0">
                <a:latin typeface="Carlito"/>
                <a:cs typeface="Carlito"/>
              </a:rPr>
              <a:t> </a:t>
            </a:r>
            <a:r>
              <a:rPr sz="2500" spc="-10" dirty="0">
                <a:latin typeface="Carlito"/>
                <a:cs typeface="Carlito"/>
              </a:rPr>
              <a:t>Network</a:t>
            </a:r>
            <a:endParaRPr sz="25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Carlito"/>
                <a:cs typeface="Carlito"/>
              </a:rPr>
              <a:t>Bridge </a:t>
            </a:r>
            <a:r>
              <a:rPr sz="2500" spc="-10" dirty="0">
                <a:latin typeface="Carlito"/>
                <a:cs typeface="Carlito"/>
              </a:rPr>
              <a:t>Network</a:t>
            </a:r>
            <a:endParaRPr sz="25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15" dirty="0">
                <a:latin typeface="Carlito"/>
                <a:cs typeface="Carlito"/>
              </a:rPr>
              <a:t>Host</a:t>
            </a:r>
            <a:r>
              <a:rPr sz="2500" spc="-10" dirty="0">
                <a:latin typeface="Carlito"/>
                <a:cs typeface="Carlito"/>
              </a:rPr>
              <a:t> Network</a:t>
            </a:r>
            <a:endParaRPr sz="25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15" dirty="0">
                <a:latin typeface="Carlito"/>
                <a:cs typeface="Carlito"/>
              </a:rPr>
              <a:t>Overlay</a:t>
            </a:r>
            <a:r>
              <a:rPr sz="2500" spc="-5" dirty="0">
                <a:latin typeface="Carlito"/>
                <a:cs typeface="Carlito"/>
              </a:rPr>
              <a:t> </a:t>
            </a:r>
            <a:r>
              <a:rPr sz="2500" spc="-10" dirty="0">
                <a:latin typeface="Carlito"/>
                <a:cs typeface="Carlito"/>
              </a:rPr>
              <a:t>Network</a:t>
            </a:r>
            <a:endParaRPr sz="2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4237" y="1711134"/>
            <a:ext cx="23856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Times New Roman"/>
                <a:cs typeface="Times New Roman"/>
              </a:rPr>
              <a:t>None</a:t>
            </a:r>
            <a:r>
              <a:rPr b="1" spc="-8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Network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1086" y="464312"/>
            <a:ext cx="33432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None</a:t>
            </a:r>
            <a:r>
              <a:rPr sz="4400" spc="-80" dirty="0"/>
              <a:t> </a:t>
            </a:r>
            <a:r>
              <a:rPr sz="4400" spc="-10" dirty="0"/>
              <a:t>Network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054860" y="1808554"/>
            <a:ext cx="1066039" cy="22070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197100" y="3611879"/>
            <a:ext cx="6742430" cy="2072005"/>
            <a:chOff x="2197100" y="3611879"/>
            <a:chExt cx="6742430" cy="2072005"/>
          </a:xfrm>
        </p:grpSpPr>
        <p:sp>
          <p:nvSpPr>
            <p:cNvPr id="5" name="object 5"/>
            <p:cNvSpPr/>
            <p:nvPr/>
          </p:nvSpPr>
          <p:spPr>
            <a:xfrm>
              <a:off x="2197100" y="3611879"/>
              <a:ext cx="2234151" cy="201074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43200" y="4236718"/>
              <a:ext cx="1054100" cy="92964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57433" y="3611879"/>
              <a:ext cx="2234151" cy="201074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16233" y="4175758"/>
              <a:ext cx="1028698" cy="99060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705346" y="3672839"/>
              <a:ext cx="2234151" cy="201074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302500" y="4358639"/>
              <a:ext cx="977900" cy="9906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355466" y="3204248"/>
            <a:ext cx="760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Isolated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34685" y="3187763"/>
            <a:ext cx="760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Isolated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18006" y="3279203"/>
            <a:ext cx="760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Isolated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1086" y="464312"/>
            <a:ext cx="33432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None</a:t>
            </a:r>
            <a:r>
              <a:rPr sz="4400" spc="-80" dirty="0"/>
              <a:t> </a:t>
            </a:r>
            <a:r>
              <a:rPr sz="4400" spc="-10" dirty="0"/>
              <a:t>Network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616265"/>
            <a:ext cx="7595870" cy="2303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Carlito"/>
                <a:cs typeface="Carlito"/>
              </a:rPr>
              <a:t>Provides </a:t>
            </a:r>
            <a:r>
              <a:rPr sz="2200" spc="-5" dirty="0">
                <a:latin typeface="Carlito"/>
                <a:cs typeface="Carlito"/>
              </a:rPr>
              <a:t>the maximum </a:t>
            </a:r>
            <a:r>
              <a:rPr sz="2200" spc="-10" dirty="0">
                <a:latin typeface="Carlito"/>
                <a:cs typeface="Carlito"/>
              </a:rPr>
              <a:t>level </a:t>
            </a:r>
            <a:r>
              <a:rPr sz="2200" dirty="0">
                <a:latin typeface="Carlito"/>
                <a:cs typeface="Carlito"/>
              </a:rPr>
              <a:t>of </a:t>
            </a:r>
            <a:r>
              <a:rPr sz="2200" spc="-10" dirty="0">
                <a:latin typeface="Carlito"/>
                <a:cs typeface="Carlito"/>
              </a:rPr>
              <a:t>network</a:t>
            </a:r>
            <a:r>
              <a:rPr sz="2200" spc="2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protection.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3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dirty="0">
                <a:latin typeface="Carlito"/>
                <a:cs typeface="Carlito"/>
              </a:rPr>
              <a:t>Not a </a:t>
            </a:r>
            <a:r>
              <a:rPr sz="2200" spc="-5" dirty="0">
                <a:latin typeface="Carlito"/>
                <a:cs typeface="Carlito"/>
              </a:rPr>
              <a:t>good </a:t>
            </a:r>
            <a:r>
              <a:rPr sz="2200" spc="-10" dirty="0">
                <a:latin typeface="Carlito"/>
                <a:cs typeface="Carlito"/>
              </a:rPr>
              <a:t>choice </a:t>
            </a:r>
            <a:r>
              <a:rPr sz="2200" spc="-5" dirty="0">
                <a:latin typeface="Carlito"/>
                <a:cs typeface="Carlito"/>
              </a:rPr>
              <a:t>if </a:t>
            </a:r>
            <a:r>
              <a:rPr sz="2200" spc="-10" dirty="0">
                <a:latin typeface="Carlito"/>
                <a:cs typeface="Carlito"/>
              </a:rPr>
              <a:t>network </a:t>
            </a:r>
            <a:r>
              <a:rPr sz="2200" dirty="0">
                <a:latin typeface="Carlito"/>
                <a:cs typeface="Carlito"/>
              </a:rPr>
              <a:t>or </a:t>
            </a:r>
            <a:r>
              <a:rPr sz="2200" spc="-10" dirty="0">
                <a:latin typeface="Carlito"/>
                <a:cs typeface="Carlito"/>
              </a:rPr>
              <a:t>Internet connection </a:t>
            </a:r>
            <a:r>
              <a:rPr sz="2200" spc="-5" dirty="0">
                <a:latin typeface="Carlito"/>
                <a:cs typeface="Carlito"/>
              </a:rPr>
              <a:t>is</a:t>
            </a:r>
            <a:r>
              <a:rPr sz="2200" spc="4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required.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3000">
              <a:latin typeface="Carlito"/>
              <a:cs typeface="Carlito"/>
            </a:endParaRPr>
          </a:p>
          <a:p>
            <a:pPr marL="355600" marR="25019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Carlito"/>
                <a:cs typeface="Carlito"/>
              </a:rPr>
              <a:t>Suites well where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5" dirty="0">
                <a:latin typeface="Carlito"/>
                <a:cs typeface="Carlito"/>
              </a:rPr>
              <a:t>container require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0" dirty="0">
                <a:latin typeface="Carlito"/>
                <a:cs typeface="Carlito"/>
              </a:rPr>
              <a:t>maximum level </a:t>
            </a:r>
            <a:r>
              <a:rPr sz="2200" dirty="0">
                <a:latin typeface="Carlito"/>
                <a:cs typeface="Carlito"/>
              </a:rPr>
              <a:t>of  </a:t>
            </a:r>
            <a:r>
              <a:rPr sz="2200" spc="-10" dirty="0">
                <a:latin typeface="Carlito"/>
                <a:cs typeface="Carlito"/>
              </a:rPr>
              <a:t>network </a:t>
            </a:r>
            <a:r>
              <a:rPr sz="2200" spc="-5" dirty="0">
                <a:latin typeface="Carlito"/>
                <a:cs typeface="Carlito"/>
              </a:rPr>
              <a:t>security and </a:t>
            </a:r>
            <a:r>
              <a:rPr sz="2200" spc="-10" dirty="0">
                <a:latin typeface="Carlito"/>
                <a:cs typeface="Carlito"/>
              </a:rPr>
              <a:t>network </a:t>
            </a:r>
            <a:r>
              <a:rPr sz="2200" spc="-5" dirty="0">
                <a:latin typeface="Carlito"/>
                <a:cs typeface="Carlito"/>
              </a:rPr>
              <a:t>access is not</a:t>
            </a:r>
            <a:r>
              <a:rPr sz="2200" spc="45" dirty="0">
                <a:latin typeface="Carlito"/>
                <a:cs typeface="Carlito"/>
              </a:rPr>
              <a:t> </a:t>
            </a:r>
            <a:r>
              <a:rPr sz="2200" spc="-20" dirty="0">
                <a:latin typeface="Carlito"/>
                <a:cs typeface="Carlito"/>
              </a:rPr>
              <a:t>necessary.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6437" y="1139634"/>
            <a:ext cx="26409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Times New Roman"/>
                <a:cs typeface="Times New Roman"/>
              </a:rPr>
              <a:t>Bridge</a:t>
            </a:r>
            <a:r>
              <a:rPr b="1" spc="-6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Network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457202" y="2645832"/>
            <a:ext cx="3653790" cy="2112010"/>
            <a:chOff x="457202" y="2645832"/>
            <a:chExt cx="3653790" cy="2112010"/>
          </a:xfrm>
        </p:grpSpPr>
        <p:sp>
          <p:nvSpPr>
            <p:cNvPr id="4" name="object 4"/>
            <p:cNvSpPr/>
            <p:nvPr/>
          </p:nvSpPr>
          <p:spPr>
            <a:xfrm>
              <a:off x="685799" y="2645832"/>
              <a:ext cx="3424770" cy="6307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30251" y="2668451"/>
              <a:ext cx="3333750" cy="539115"/>
            </a:xfrm>
            <a:custGeom>
              <a:avLst/>
              <a:gdLst/>
              <a:ahLst/>
              <a:cxnLst/>
              <a:rect l="l" t="t" r="r" b="b"/>
              <a:pathLst>
                <a:path w="3333750" h="539114">
                  <a:moveTo>
                    <a:pt x="3333750" y="0"/>
                  </a:moveTo>
                  <a:lnTo>
                    <a:pt x="0" y="0"/>
                  </a:lnTo>
                  <a:lnTo>
                    <a:pt x="0" y="538565"/>
                  </a:lnTo>
                  <a:lnTo>
                    <a:pt x="3333750" y="538565"/>
                  </a:lnTo>
                  <a:lnTo>
                    <a:pt x="3333750" y="0"/>
                  </a:lnTo>
                  <a:close/>
                </a:path>
              </a:pathLst>
            </a:custGeom>
            <a:solidFill>
              <a:srgbClr val="7BB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202" y="3224745"/>
              <a:ext cx="3606800" cy="15329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82838" y="4706835"/>
            <a:ext cx="11360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Carlito"/>
                <a:cs typeface="Carlito"/>
              </a:rPr>
              <a:t>Pre-Virtualization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85800" y="2023529"/>
            <a:ext cx="3425190" cy="1942464"/>
            <a:chOff x="685800" y="2023529"/>
            <a:chExt cx="3425190" cy="1942464"/>
          </a:xfrm>
        </p:grpSpPr>
        <p:sp>
          <p:nvSpPr>
            <p:cNvPr id="9" name="object 9"/>
            <p:cNvSpPr/>
            <p:nvPr/>
          </p:nvSpPr>
          <p:spPr>
            <a:xfrm>
              <a:off x="685800" y="2023529"/>
              <a:ext cx="3424770" cy="622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92870" y="2226737"/>
              <a:ext cx="402167" cy="25823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30251" y="2048931"/>
              <a:ext cx="3333750" cy="528955"/>
            </a:xfrm>
            <a:custGeom>
              <a:avLst/>
              <a:gdLst/>
              <a:ahLst/>
              <a:cxnLst/>
              <a:rect l="l" t="t" r="r" b="b"/>
              <a:pathLst>
                <a:path w="3333750" h="528955">
                  <a:moveTo>
                    <a:pt x="3333750" y="0"/>
                  </a:moveTo>
                  <a:lnTo>
                    <a:pt x="0" y="0"/>
                  </a:lnTo>
                  <a:lnTo>
                    <a:pt x="0" y="528546"/>
                  </a:lnTo>
                  <a:lnTo>
                    <a:pt x="3333750" y="528546"/>
                  </a:lnTo>
                  <a:lnTo>
                    <a:pt x="3333750" y="0"/>
                  </a:lnTo>
                  <a:close/>
                </a:path>
              </a:pathLst>
            </a:custGeom>
            <a:solidFill>
              <a:srgbClr val="7BB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41387" y="2251560"/>
              <a:ext cx="305995" cy="16324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62409" y="2839911"/>
              <a:ext cx="677614" cy="17134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55651" y="3688690"/>
              <a:ext cx="3308350" cy="277495"/>
            </a:xfrm>
            <a:custGeom>
              <a:avLst/>
              <a:gdLst/>
              <a:ahLst/>
              <a:cxnLst/>
              <a:rect l="l" t="t" r="r" b="b"/>
              <a:pathLst>
                <a:path w="3308350" h="277495">
                  <a:moveTo>
                    <a:pt x="3308350" y="0"/>
                  </a:moveTo>
                  <a:lnTo>
                    <a:pt x="0" y="0"/>
                  </a:lnTo>
                  <a:lnTo>
                    <a:pt x="0" y="276998"/>
                  </a:lnTo>
                  <a:lnTo>
                    <a:pt x="3308350" y="276998"/>
                  </a:lnTo>
                  <a:lnTo>
                    <a:pt x="3308350" y="0"/>
                  </a:lnTo>
                  <a:close/>
                </a:path>
              </a:pathLst>
            </a:custGeom>
            <a:solidFill>
              <a:srgbClr val="303F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58307" y="3770472"/>
              <a:ext cx="913986" cy="13921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765040" y="1739074"/>
            <a:ext cx="2580640" cy="2019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latin typeface="Carlito"/>
                <a:cs typeface="Carlito"/>
              </a:rPr>
              <a:t>Problems: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00">
              <a:latin typeface="Carlito"/>
              <a:cs typeface="Carlito"/>
            </a:endParaRPr>
          </a:p>
          <a:p>
            <a:pPr marL="298450" indent="-28575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500" spc="-10" dirty="0">
                <a:latin typeface="Carlito"/>
                <a:cs typeface="Carlito"/>
              </a:rPr>
              <a:t>Huge</a:t>
            </a:r>
            <a:r>
              <a:rPr sz="2500" spc="-75" dirty="0">
                <a:latin typeface="Carlito"/>
                <a:cs typeface="Carlito"/>
              </a:rPr>
              <a:t> </a:t>
            </a:r>
            <a:r>
              <a:rPr sz="2500" spc="-15" dirty="0">
                <a:latin typeface="Carlito"/>
                <a:cs typeface="Carlito"/>
              </a:rPr>
              <a:t>Cost</a:t>
            </a:r>
            <a:endParaRPr sz="2500">
              <a:latin typeface="Carlito"/>
              <a:cs typeface="Carlito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500" spc="-5" dirty="0">
                <a:latin typeface="Carlito"/>
                <a:cs typeface="Carlito"/>
              </a:rPr>
              <a:t>Slow</a:t>
            </a:r>
            <a:r>
              <a:rPr sz="2500" spc="-95" dirty="0">
                <a:latin typeface="Carlito"/>
                <a:cs typeface="Carlito"/>
              </a:rPr>
              <a:t> </a:t>
            </a:r>
            <a:r>
              <a:rPr sz="2500" spc="-5" dirty="0">
                <a:latin typeface="Carlito"/>
                <a:cs typeface="Carlito"/>
              </a:rPr>
              <a:t>Deployment</a:t>
            </a:r>
            <a:endParaRPr sz="2500">
              <a:latin typeface="Carlito"/>
              <a:cs typeface="Carlito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500" spc="-10" dirty="0">
                <a:latin typeface="Carlito"/>
                <a:cs typeface="Carlito"/>
              </a:rPr>
              <a:t>Hard </a:t>
            </a:r>
            <a:r>
              <a:rPr sz="2500" spc="-15" dirty="0">
                <a:latin typeface="Carlito"/>
                <a:cs typeface="Carlito"/>
              </a:rPr>
              <a:t>to</a:t>
            </a:r>
            <a:r>
              <a:rPr sz="2500" spc="-35" dirty="0">
                <a:latin typeface="Carlito"/>
                <a:cs typeface="Carlito"/>
              </a:rPr>
              <a:t> </a:t>
            </a:r>
            <a:r>
              <a:rPr sz="2500" spc="-15" dirty="0">
                <a:latin typeface="Carlito"/>
                <a:cs typeface="Carlito"/>
              </a:rPr>
              <a:t>Migrate</a:t>
            </a:r>
            <a:endParaRPr sz="2500">
              <a:latin typeface="Carlito"/>
              <a:cs typeface="Carlito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236025" y="607073"/>
            <a:ext cx="38525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0" dirty="0">
                <a:latin typeface="Carlito"/>
                <a:cs typeface="Carlito"/>
              </a:rPr>
              <a:t>Pre-Virtualization</a:t>
            </a:r>
            <a:r>
              <a:rPr b="1" spc="-70" dirty="0">
                <a:latin typeface="Carlito"/>
                <a:cs typeface="Carlito"/>
              </a:rPr>
              <a:t> </a:t>
            </a:r>
            <a:r>
              <a:rPr b="1" spc="-25" dirty="0">
                <a:latin typeface="Carlito"/>
                <a:cs typeface="Carlito"/>
              </a:rPr>
              <a:t>World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5846" y="433832"/>
            <a:ext cx="357377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Bridge</a:t>
            </a:r>
            <a:r>
              <a:rPr sz="4400" spc="-70" dirty="0"/>
              <a:t> </a:t>
            </a:r>
            <a:r>
              <a:rPr sz="4400" spc="-10" dirty="0"/>
              <a:t>Network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990600" y="2057400"/>
            <a:ext cx="4297045" cy="3304540"/>
            <a:chOff x="2581913" y="1728228"/>
            <a:chExt cx="4297045" cy="3304540"/>
          </a:xfrm>
        </p:grpSpPr>
        <p:sp>
          <p:nvSpPr>
            <p:cNvPr id="4" name="object 4"/>
            <p:cNvSpPr/>
            <p:nvPr/>
          </p:nvSpPr>
          <p:spPr>
            <a:xfrm>
              <a:off x="2581913" y="1728228"/>
              <a:ext cx="4296605" cy="330435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00600" y="3444239"/>
              <a:ext cx="1181100" cy="198120"/>
            </a:xfrm>
            <a:custGeom>
              <a:avLst/>
              <a:gdLst/>
              <a:ahLst/>
              <a:cxnLst/>
              <a:rect l="l" t="t" r="r" b="b"/>
              <a:pathLst>
                <a:path w="1181100" h="198120">
                  <a:moveTo>
                    <a:pt x="1181100" y="0"/>
                  </a:moveTo>
                  <a:lnTo>
                    <a:pt x="0" y="0"/>
                  </a:lnTo>
                  <a:lnTo>
                    <a:pt x="0" y="198120"/>
                  </a:lnTo>
                  <a:lnTo>
                    <a:pt x="1181100" y="198120"/>
                  </a:lnTo>
                  <a:lnTo>
                    <a:pt x="11811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00600" y="3444239"/>
              <a:ext cx="1181100" cy="198120"/>
            </a:xfrm>
            <a:custGeom>
              <a:avLst/>
              <a:gdLst/>
              <a:ahLst/>
              <a:cxnLst/>
              <a:rect l="l" t="t" r="r" b="b"/>
              <a:pathLst>
                <a:path w="1181100" h="198120">
                  <a:moveTo>
                    <a:pt x="0" y="0"/>
                  </a:moveTo>
                  <a:lnTo>
                    <a:pt x="1181100" y="0"/>
                  </a:lnTo>
                  <a:lnTo>
                    <a:pt x="1181100" y="198120"/>
                  </a:lnTo>
                  <a:lnTo>
                    <a:pt x="0" y="19812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25">
            <a:extLst>
              <a:ext uri="{FF2B5EF4-FFF2-40B4-BE49-F238E27FC236}">
                <a16:creationId xmlns:a16="http://schemas.microsoft.com/office/drawing/2014/main" id="{FBEBB702-504C-4CF1-892A-C390F904084F}"/>
              </a:ext>
            </a:extLst>
          </p:cNvPr>
          <p:cNvSpPr txBox="1"/>
          <p:nvPr/>
        </p:nvSpPr>
        <p:spPr>
          <a:xfrm>
            <a:off x="5029200" y="2438400"/>
            <a:ext cx="3573779" cy="2241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5156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800" spc="-10" dirty="0">
                <a:latin typeface="Carlito"/>
                <a:cs typeface="Carlito"/>
              </a:rPr>
              <a:t>Threw the bridge network we can connect a different container with one netwo</a:t>
            </a:r>
            <a:r>
              <a:rPr lang="en-US" spc="-10" dirty="0">
                <a:latin typeface="Carlito"/>
                <a:cs typeface="Carlito"/>
              </a:rPr>
              <a:t>rk</a:t>
            </a:r>
          </a:p>
          <a:p>
            <a:pPr marL="105156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800" spc="-10" dirty="0">
                <a:latin typeface="Carlito"/>
                <a:cs typeface="Carlito"/>
              </a:rPr>
              <a:t>By default when container is building up the default network is a bridge network.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65300" y="4538129"/>
            <a:ext cx="7188200" cy="2000885"/>
            <a:chOff x="1765300" y="4538129"/>
            <a:chExt cx="7188200" cy="2000885"/>
          </a:xfrm>
        </p:grpSpPr>
        <p:sp>
          <p:nvSpPr>
            <p:cNvPr id="3" name="object 3"/>
            <p:cNvSpPr/>
            <p:nvPr/>
          </p:nvSpPr>
          <p:spPr>
            <a:xfrm>
              <a:off x="1765300" y="4542362"/>
              <a:ext cx="5956300" cy="4910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347629" y="4538129"/>
              <a:ext cx="791632" cy="5715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16100" y="4571998"/>
              <a:ext cx="5854700" cy="388620"/>
            </a:xfrm>
            <a:custGeom>
              <a:avLst/>
              <a:gdLst/>
              <a:ahLst/>
              <a:cxnLst/>
              <a:rect l="l" t="t" r="r" b="b"/>
              <a:pathLst>
                <a:path w="5854700" h="388620">
                  <a:moveTo>
                    <a:pt x="5854700" y="0"/>
                  </a:moveTo>
                  <a:lnTo>
                    <a:pt x="0" y="0"/>
                  </a:lnTo>
                  <a:lnTo>
                    <a:pt x="0" y="388621"/>
                  </a:lnTo>
                  <a:lnTo>
                    <a:pt x="5854700" y="388621"/>
                  </a:lnTo>
                  <a:lnTo>
                    <a:pt x="58547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16100" y="4572000"/>
              <a:ext cx="5854700" cy="388620"/>
            </a:xfrm>
            <a:custGeom>
              <a:avLst/>
              <a:gdLst/>
              <a:ahLst/>
              <a:cxnLst/>
              <a:rect l="l" t="t" r="r" b="b"/>
              <a:pathLst>
                <a:path w="5854700" h="388620">
                  <a:moveTo>
                    <a:pt x="0" y="0"/>
                  </a:moveTo>
                  <a:lnTo>
                    <a:pt x="5854703" y="0"/>
                  </a:lnTo>
                  <a:lnTo>
                    <a:pt x="5854703" y="388621"/>
                  </a:lnTo>
                  <a:lnTo>
                    <a:pt x="0" y="388621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478530" y="827506"/>
            <a:ext cx="25044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0" dirty="0">
                <a:latin typeface="Carlito"/>
                <a:cs typeface="Carlito"/>
              </a:rPr>
              <a:t>Bridge</a:t>
            </a:r>
            <a:r>
              <a:rPr b="1" spc="-60" dirty="0">
                <a:latin typeface="Carlito"/>
                <a:cs typeface="Carlito"/>
              </a:rPr>
              <a:t> </a:t>
            </a:r>
            <a:r>
              <a:rPr b="1" spc="-10" dirty="0">
                <a:latin typeface="Carlito"/>
                <a:cs typeface="Carlito"/>
              </a:rPr>
              <a:t>Network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816100" y="4571998"/>
            <a:ext cx="5854700" cy="38862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sz="1800" spc="-10" dirty="0">
                <a:latin typeface="Carlito"/>
                <a:cs typeface="Carlito"/>
              </a:rPr>
              <a:t>Host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16100" y="3749040"/>
            <a:ext cx="5854700" cy="388620"/>
          </a:xfrm>
          <a:prstGeom prst="rect">
            <a:avLst/>
          </a:prstGeom>
          <a:ln w="25400">
            <a:solidFill>
              <a:srgbClr val="8064A2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sz="1800" spc="-5" dirty="0">
                <a:latin typeface="Carlito"/>
                <a:cs typeface="Carlito"/>
              </a:rPr>
              <a:t>Bridge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(docker0)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905000" y="1849962"/>
            <a:ext cx="2730500" cy="1867535"/>
            <a:chOff x="1905000" y="1849962"/>
            <a:chExt cx="2730500" cy="1867535"/>
          </a:xfrm>
        </p:grpSpPr>
        <p:sp>
          <p:nvSpPr>
            <p:cNvPr id="11" name="object 11"/>
            <p:cNvSpPr/>
            <p:nvPr/>
          </p:nvSpPr>
          <p:spPr>
            <a:xfrm>
              <a:off x="1905000" y="1849962"/>
              <a:ext cx="2730500" cy="103716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55799" y="1882454"/>
              <a:ext cx="2628899" cy="93519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55800" y="1882457"/>
              <a:ext cx="2628900" cy="935355"/>
            </a:xfrm>
            <a:custGeom>
              <a:avLst/>
              <a:gdLst/>
              <a:ahLst/>
              <a:cxnLst/>
              <a:rect l="l" t="t" r="r" b="b"/>
              <a:pathLst>
                <a:path w="2628900" h="935355">
                  <a:moveTo>
                    <a:pt x="0" y="0"/>
                  </a:moveTo>
                  <a:lnTo>
                    <a:pt x="2628901" y="0"/>
                  </a:lnTo>
                  <a:lnTo>
                    <a:pt x="2628901" y="935192"/>
                  </a:lnTo>
                  <a:lnTo>
                    <a:pt x="0" y="93519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7D6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05000" y="2777062"/>
              <a:ext cx="2730500" cy="36406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39529" y="3204638"/>
              <a:ext cx="338667" cy="5122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92450" y="3230880"/>
              <a:ext cx="234949" cy="41147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92450" y="3230879"/>
              <a:ext cx="234950" cy="411480"/>
            </a:xfrm>
            <a:custGeom>
              <a:avLst/>
              <a:gdLst/>
              <a:ahLst/>
              <a:cxnLst/>
              <a:rect l="l" t="t" r="r" b="b"/>
              <a:pathLst>
                <a:path w="234950" h="411479">
                  <a:moveTo>
                    <a:pt x="117475" y="411480"/>
                  </a:moveTo>
                  <a:lnTo>
                    <a:pt x="0" y="294005"/>
                  </a:lnTo>
                  <a:lnTo>
                    <a:pt x="58737" y="294005"/>
                  </a:lnTo>
                  <a:lnTo>
                    <a:pt x="58737" y="117475"/>
                  </a:lnTo>
                  <a:lnTo>
                    <a:pt x="0" y="117475"/>
                  </a:lnTo>
                  <a:lnTo>
                    <a:pt x="117475" y="0"/>
                  </a:lnTo>
                  <a:lnTo>
                    <a:pt x="234950" y="117475"/>
                  </a:lnTo>
                  <a:lnTo>
                    <a:pt x="176212" y="117475"/>
                  </a:lnTo>
                  <a:lnTo>
                    <a:pt x="176212" y="294005"/>
                  </a:lnTo>
                  <a:lnTo>
                    <a:pt x="234950" y="294005"/>
                  </a:lnTo>
                  <a:lnTo>
                    <a:pt x="117475" y="411480"/>
                  </a:lnTo>
                  <a:close/>
                </a:path>
              </a:pathLst>
            </a:custGeom>
            <a:ln w="95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93900" y="2777062"/>
              <a:ext cx="2590800" cy="41486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55799" y="2804157"/>
              <a:ext cx="2628899" cy="26463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55800" y="2804160"/>
              <a:ext cx="2628900" cy="264795"/>
            </a:xfrm>
            <a:custGeom>
              <a:avLst/>
              <a:gdLst/>
              <a:ahLst/>
              <a:cxnLst/>
              <a:rect l="l" t="t" r="r" b="b"/>
              <a:pathLst>
                <a:path w="2628900" h="264794">
                  <a:moveTo>
                    <a:pt x="0" y="0"/>
                  </a:moveTo>
                  <a:lnTo>
                    <a:pt x="2628901" y="0"/>
                  </a:lnTo>
                  <a:lnTo>
                    <a:pt x="2628901" y="264632"/>
                  </a:lnTo>
                  <a:lnTo>
                    <a:pt x="0" y="26463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4800600" y="1837270"/>
            <a:ext cx="2730500" cy="1181100"/>
            <a:chOff x="4800600" y="1837270"/>
            <a:chExt cx="2730500" cy="1181100"/>
          </a:xfrm>
        </p:grpSpPr>
        <p:sp>
          <p:nvSpPr>
            <p:cNvPr id="22" name="object 22"/>
            <p:cNvSpPr/>
            <p:nvPr/>
          </p:nvSpPr>
          <p:spPr>
            <a:xfrm>
              <a:off x="4800600" y="1837270"/>
              <a:ext cx="2730500" cy="11811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851399" y="1867217"/>
              <a:ext cx="2628899" cy="107965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1400" y="1867217"/>
              <a:ext cx="2628900" cy="1080135"/>
            </a:xfrm>
            <a:custGeom>
              <a:avLst/>
              <a:gdLst/>
              <a:ahLst/>
              <a:cxnLst/>
              <a:rect l="l" t="t" r="r" b="b"/>
              <a:pathLst>
                <a:path w="2628900" h="1080135">
                  <a:moveTo>
                    <a:pt x="0" y="0"/>
                  </a:moveTo>
                  <a:lnTo>
                    <a:pt x="2628901" y="0"/>
                  </a:lnTo>
                  <a:lnTo>
                    <a:pt x="2628901" y="1079650"/>
                  </a:lnTo>
                  <a:lnTo>
                    <a:pt x="0" y="107965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856162" y="2244483"/>
            <a:ext cx="2619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581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Container</a:t>
            </a:r>
            <a:r>
              <a:rPr sz="1800" spc="-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B</a:t>
            </a:r>
          </a:p>
        </p:txBody>
      </p:sp>
      <p:sp>
        <p:nvSpPr>
          <p:cNvPr id="26" name="object 26"/>
          <p:cNvSpPr/>
          <p:nvPr/>
        </p:nvSpPr>
        <p:spPr>
          <a:xfrm>
            <a:off x="2727667" y="5577841"/>
            <a:ext cx="3942664" cy="81502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396740" y="5720080"/>
            <a:ext cx="779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Internet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677829" y="5092700"/>
            <a:ext cx="339090" cy="512445"/>
            <a:chOff x="4677829" y="5092700"/>
            <a:chExt cx="339090" cy="512445"/>
          </a:xfrm>
        </p:grpSpPr>
        <p:sp>
          <p:nvSpPr>
            <p:cNvPr id="29" name="object 29"/>
            <p:cNvSpPr/>
            <p:nvPr/>
          </p:nvSpPr>
          <p:spPr>
            <a:xfrm>
              <a:off x="4677829" y="5092700"/>
              <a:ext cx="338667" cy="5122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730750" y="5120640"/>
              <a:ext cx="234949" cy="41147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730750" y="5120639"/>
              <a:ext cx="234950" cy="411480"/>
            </a:xfrm>
            <a:custGeom>
              <a:avLst/>
              <a:gdLst/>
              <a:ahLst/>
              <a:cxnLst/>
              <a:rect l="l" t="t" r="r" b="b"/>
              <a:pathLst>
                <a:path w="234950" h="411479">
                  <a:moveTo>
                    <a:pt x="117475" y="411480"/>
                  </a:moveTo>
                  <a:lnTo>
                    <a:pt x="0" y="294005"/>
                  </a:lnTo>
                  <a:lnTo>
                    <a:pt x="58737" y="294005"/>
                  </a:lnTo>
                  <a:lnTo>
                    <a:pt x="58737" y="117475"/>
                  </a:lnTo>
                  <a:lnTo>
                    <a:pt x="0" y="117475"/>
                  </a:lnTo>
                  <a:lnTo>
                    <a:pt x="117475" y="0"/>
                  </a:lnTo>
                  <a:lnTo>
                    <a:pt x="234950" y="117475"/>
                  </a:lnTo>
                  <a:lnTo>
                    <a:pt x="176212" y="117475"/>
                  </a:lnTo>
                  <a:lnTo>
                    <a:pt x="176212" y="294005"/>
                  </a:lnTo>
                  <a:lnTo>
                    <a:pt x="234950" y="294005"/>
                  </a:lnTo>
                  <a:lnTo>
                    <a:pt x="117475" y="411480"/>
                  </a:lnTo>
                  <a:close/>
                </a:path>
              </a:pathLst>
            </a:custGeom>
            <a:ln w="95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4800600" y="2781300"/>
            <a:ext cx="2730500" cy="893444"/>
            <a:chOff x="4800600" y="2781300"/>
            <a:chExt cx="2730500" cy="893444"/>
          </a:xfrm>
        </p:grpSpPr>
        <p:sp>
          <p:nvSpPr>
            <p:cNvPr id="33" name="object 33"/>
            <p:cNvSpPr/>
            <p:nvPr/>
          </p:nvSpPr>
          <p:spPr>
            <a:xfrm>
              <a:off x="5947829" y="3162300"/>
              <a:ext cx="338667" cy="51222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000749" y="3190709"/>
              <a:ext cx="234949" cy="41147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000750" y="3190709"/>
              <a:ext cx="234950" cy="411480"/>
            </a:xfrm>
            <a:custGeom>
              <a:avLst/>
              <a:gdLst/>
              <a:ahLst/>
              <a:cxnLst/>
              <a:rect l="l" t="t" r="r" b="b"/>
              <a:pathLst>
                <a:path w="234950" h="411479">
                  <a:moveTo>
                    <a:pt x="117475" y="411480"/>
                  </a:moveTo>
                  <a:lnTo>
                    <a:pt x="0" y="294005"/>
                  </a:lnTo>
                  <a:lnTo>
                    <a:pt x="58737" y="294005"/>
                  </a:lnTo>
                  <a:lnTo>
                    <a:pt x="58737" y="117475"/>
                  </a:lnTo>
                  <a:lnTo>
                    <a:pt x="0" y="117475"/>
                  </a:lnTo>
                  <a:lnTo>
                    <a:pt x="117475" y="0"/>
                  </a:lnTo>
                  <a:lnTo>
                    <a:pt x="234950" y="117475"/>
                  </a:lnTo>
                  <a:lnTo>
                    <a:pt x="176212" y="117475"/>
                  </a:lnTo>
                  <a:lnTo>
                    <a:pt x="176212" y="294005"/>
                  </a:lnTo>
                  <a:lnTo>
                    <a:pt x="234950" y="294005"/>
                  </a:lnTo>
                  <a:lnTo>
                    <a:pt x="117475" y="411480"/>
                  </a:lnTo>
                  <a:close/>
                </a:path>
              </a:pathLst>
            </a:custGeom>
            <a:ln w="95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800600" y="2789762"/>
              <a:ext cx="2730500" cy="35136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889500" y="2781300"/>
              <a:ext cx="2590800" cy="41910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851399" y="2817648"/>
              <a:ext cx="2628899" cy="25114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851400" y="2817647"/>
              <a:ext cx="2628900" cy="251460"/>
            </a:xfrm>
            <a:custGeom>
              <a:avLst/>
              <a:gdLst/>
              <a:ahLst/>
              <a:cxnLst/>
              <a:rect l="l" t="t" r="r" b="b"/>
              <a:pathLst>
                <a:path w="2628900" h="251460">
                  <a:moveTo>
                    <a:pt x="0" y="0"/>
                  </a:moveTo>
                  <a:lnTo>
                    <a:pt x="2628901" y="0"/>
                  </a:lnTo>
                  <a:lnTo>
                    <a:pt x="2628901" y="251141"/>
                  </a:lnTo>
                  <a:lnTo>
                    <a:pt x="0" y="251141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A7E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960562" y="2823896"/>
            <a:ext cx="26193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Carlito"/>
                <a:cs typeface="Carlito"/>
              </a:rPr>
              <a:t>Container </a:t>
            </a: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Private </a:t>
            </a:r>
            <a:r>
              <a:rPr sz="1200" b="1" spc="-5" dirty="0">
                <a:solidFill>
                  <a:srgbClr val="FFFFFF"/>
                </a:solidFill>
                <a:latin typeface="Carlito"/>
                <a:cs typeface="Carlito"/>
              </a:rPr>
              <a:t>Network</a:t>
            </a:r>
            <a:r>
              <a:rPr sz="1200" b="1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Interface</a:t>
            </a:r>
            <a:endParaRPr sz="1200" dirty="0">
              <a:latin typeface="Carlito"/>
              <a:cs typeface="Carlito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012563" y="2830639"/>
            <a:ext cx="23069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Carlito"/>
                <a:cs typeface="Carlito"/>
              </a:rPr>
              <a:t>Container </a:t>
            </a:r>
            <a:r>
              <a:rPr sz="1200" b="1" spc="-15" dirty="0">
                <a:solidFill>
                  <a:srgbClr val="FFFFFF"/>
                </a:solidFill>
                <a:latin typeface="Carlito"/>
                <a:cs typeface="Carlito"/>
              </a:rPr>
              <a:t>Private </a:t>
            </a:r>
            <a:r>
              <a:rPr sz="1200" b="1" spc="-5" dirty="0">
                <a:solidFill>
                  <a:srgbClr val="FFFFFF"/>
                </a:solidFill>
                <a:latin typeface="Carlito"/>
                <a:cs typeface="Carlito"/>
              </a:rPr>
              <a:t>Network</a:t>
            </a:r>
            <a:r>
              <a:rPr sz="1200" b="1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Interface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2" name="object 25">
            <a:extLst>
              <a:ext uri="{FF2B5EF4-FFF2-40B4-BE49-F238E27FC236}">
                <a16:creationId xmlns:a16="http://schemas.microsoft.com/office/drawing/2014/main" id="{A5E22502-D3A4-4EF7-BEC5-EDA27218A0E8}"/>
              </a:ext>
            </a:extLst>
          </p:cNvPr>
          <p:cNvSpPr txBox="1"/>
          <p:nvPr/>
        </p:nvSpPr>
        <p:spPr>
          <a:xfrm>
            <a:off x="1854200" y="2317603"/>
            <a:ext cx="2619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581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Container</a:t>
            </a:r>
            <a:r>
              <a:rPr lang="en-US" sz="1800" spc="-10" dirty="0">
                <a:latin typeface="Carlito"/>
                <a:cs typeface="Carlito"/>
              </a:rPr>
              <a:t> A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7000" y="2769729"/>
            <a:ext cx="59969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5" dirty="0"/>
              <a:t>Host </a:t>
            </a:r>
            <a:r>
              <a:rPr sz="4400" spc="-50" dirty="0"/>
              <a:t> </a:t>
            </a:r>
            <a:r>
              <a:rPr sz="4400" spc="-10" dirty="0"/>
              <a:t>Network</a:t>
            </a:r>
            <a:endParaRPr sz="44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6300" y="1139634"/>
            <a:ext cx="23012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Times New Roman"/>
                <a:cs typeface="Times New Roman"/>
              </a:rPr>
              <a:t>Host</a:t>
            </a:r>
            <a:r>
              <a:rPr b="1" spc="-7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Network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0540" y="2073465"/>
            <a:ext cx="7980045" cy="1833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9944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0" dirty="0">
                <a:latin typeface="Carlito"/>
                <a:cs typeface="Carlito"/>
              </a:rPr>
              <a:t>least </a:t>
            </a:r>
            <a:r>
              <a:rPr sz="2200" spc="-15" dirty="0">
                <a:latin typeface="Carlito"/>
                <a:cs typeface="Carlito"/>
              </a:rPr>
              <a:t>protected </a:t>
            </a:r>
            <a:r>
              <a:rPr sz="2200" spc="-10" dirty="0">
                <a:latin typeface="Carlito"/>
                <a:cs typeface="Carlito"/>
              </a:rPr>
              <a:t>network </a:t>
            </a:r>
            <a:r>
              <a:rPr sz="2200" spc="-5" dirty="0">
                <a:latin typeface="Carlito"/>
                <a:cs typeface="Carlito"/>
              </a:rPr>
              <a:t>model, it </a:t>
            </a:r>
            <a:r>
              <a:rPr sz="2200" spc="-10" dirty="0">
                <a:latin typeface="Carlito"/>
                <a:cs typeface="Carlito"/>
              </a:rPr>
              <a:t>adds </a:t>
            </a:r>
            <a:r>
              <a:rPr sz="2200" dirty="0">
                <a:latin typeface="Carlito"/>
                <a:cs typeface="Carlito"/>
              </a:rPr>
              <a:t>a </a:t>
            </a:r>
            <a:r>
              <a:rPr sz="2200" spc="-15" dirty="0">
                <a:latin typeface="Carlito"/>
                <a:cs typeface="Carlito"/>
              </a:rPr>
              <a:t>container </a:t>
            </a:r>
            <a:r>
              <a:rPr sz="2200" dirty="0">
                <a:latin typeface="Carlito"/>
                <a:cs typeface="Carlito"/>
              </a:rPr>
              <a:t>on </a:t>
            </a:r>
            <a:r>
              <a:rPr sz="2200" spc="-5" dirty="0">
                <a:latin typeface="Carlito"/>
                <a:cs typeface="Carlito"/>
              </a:rPr>
              <a:t>the  </a:t>
            </a:r>
            <a:r>
              <a:rPr sz="2200" spc="-10" dirty="0">
                <a:latin typeface="Carlito"/>
                <a:cs typeface="Carlito"/>
              </a:rPr>
              <a:t>host's network</a:t>
            </a:r>
            <a:r>
              <a:rPr sz="2200" spc="5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stack.</a:t>
            </a:r>
            <a:endParaRPr sz="220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15" dirty="0">
                <a:latin typeface="Carlito"/>
                <a:cs typeface="Carlito"/>
              </a:rPr>
              <a:t>Containers </a:t>
            </a:r>
            <a:r>
              <a:rPr sz="2200" spc="-10" dirty="0">
                <a:latin typeface="Carlito"/>
                <a:cs typeface="Carlito"/>
              </a:rPr>
              <a:t>deployed </a:t>
            </a:r>
            <a:r>
              <a:rPr sz="2200" dirty="0">
                <a:latin typeface="Carlito"/>
                <a:cs typeface="Carlito"/>
              </a:rPr>
              <a:t>on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0" dirty="0">
                <a:latin typeface="Carlito"/>
                <a:cs typeface="Carlito"/>
              </a:rPr>
              <a:t>host </a:t>
            </a:r>
            <a:r>
              <a:rPr sz="2200" spc="-15" dirty="0">
                <a:latin typeface="Carlito"/>
                <a:cs typeface="Carlito"/>
              </a:rPr>
              <a:t>stack </a:t>
            </a:r>
            <a:r>
              <a:rPr sz="2200" spc="-20" dirty="0">
                <a:latin typeface="Carlito"/>
                <a:cs typeface="Carlito"/>
              </a:rPr>
              <a:t>have </a:t>
            </a:r>
            <a:r>
              <a:rPr sz="2200" spc="-5" dirty="0">
                <a:latin typeface="Carlito"/>
                <a:cs typeface="Carlito"/>
              </a:rPr>
              <a:t>full access </a:t>
            </a:r>
            <a:r>
              <a:rPr sz="2200" spc="-1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the host's  </a:t>
            </a:r>
            <a:r>
              <a:rPr sz="2200" spc="-15" dirty="0">
                <a:latin typeface="Carlito"/>
                <a:cs typeface="Carlito"/>
              </a:rPr>
              <a:t>interface.</a:t>
            </a:r>
            <a:endParaRPr sz="2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Carlito"/>
                <a:cs typeface="Carlito"/>
              </a:rPr>
              <a:t>This kind </a:t>
            </a:r>
            <a:r>
              <a:rPr sz="2200" dirty="0">
                <a:latin typeface="Carlito"/>
                <a:cs typeface="Carlito"/>
              </a:rPr>
              <a:t>of </a:t>
            </a:r>
            <a:r>
              <a:rPr sz="2200" spc="-15" dirty="0">
                <a:latin typeface="Carlito"/>
                <a:cs typeface="Carlito"/>
              </a:rPr>
              <a:t>containers are </a:t>
            </a:r>
            <a:r>
              <a:rPr sz="2200" spc="-5" dirty="0">
                <a:latin typeface="Carlito"/>
                <a:cs typeface="Carlito"/>
              </a:rPr>
              <a:t>usually </a:t>
            </a:r>
            <a:r>
              <a:rPr sz="2200" spc="-10" dirty="0">
                <a:latin typeface="Carlito"/>
                <a:cs typeface="Carlito"/>
              </a:rPr>
              <a:t>called </a:t>
            </a:r>
            <a:r>
              <a:rPr sz="2200" spc="-5" dirty="0">
                <a:latin typeface="Carlito"/>
                <a:cs typeface="Carlito"/>
              </a:rPr>
              <a:t>open</a:t>
            </a:r>
            <a:r>
              <a:rPr sz="2200" spc="45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containers.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3072" y="464312"/>
            <a:ext cx="31584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5" dirty="0"/>
              <a:t>Host</a:t>
            </a:r>
            <a:r>
              <a:rPr sz="4400" spc="-70" dirty="0"/>
              <a:t> </a:t>
            </a:r>
            <a:r>
              <a:rPr sz="4400" spc="-10" dirty="0"/>
              <a:t>Network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49362"/>
            <a:ext cx="7876540" cy="2239716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Carlito"/>
                <a:cs typeface="Carlito"/>
              </a:rPr>
              <a:t>Minimum network </a:t>
            </a:r>
            <a:r>
              <a:rPr sz="2200" spc="-5" dirty="0">
                <a:latin typeface="Carlito"/>
                <a:cs typeface="Carlito"/>
              </a:rPr>
              <a:t>security</a:t>
            </a:r>
            <a:r>
              <a:rPr sz="2200" spc="2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level.</a:t>
            </a:r>
            <a:endParaRPr sz="2200" dirty="0">
              <a:latin typeface="Carlito"/>
              <a:cs typeface="Carlito"/>
            </a:endParaRPr>
          </a:p>
          <a:p>
            <a:pPr marL="355600" marR="838200" indent="-342900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dirty="0">
                <a:latin typeface="Carlito"/>
                <a:cs typeface="Carlito"/>
              </a:rPr>
              <a:t>No </a:t>
            </a:r>
            <a:r>
              <a:rPr sz="2200" spc="-5" dirty="0">
                <a:latin typeface="Carlito"/>
                <a:cs typeface="Carlito"/>
              </a:rPr>
              <a:t>isolation </a:t>
            </a:r>
            <a:r>
              <a:rPr sz="2200" dirty="0">
                <a:latin typeface="Carlito"/>
                <a:cs typeface="Carlito"/>
              </a:rPr>
              <a:t>on </a:t>
            </a:r>
            <a:r>
              <a:rPr sz="2200" spc="-5" dirty="0">
                <a:latin typeface="Carlito"/>
                <a:cs typeface="Carlito"/>
              </a:rPr>
              <a:t>this type </a:t>
            </a:r>
            <a:r>
              <a:rPr sz="2200" dirty="0">
                <a:latin typeface="Carlito"/>
                <a:cs typeface="Carlito"/>
              </a:rPr>
              <a:t>of </a:t>
            </a:r>
            <a:r>
              <a:rPr sz="2200" spc="-5" dirty="0">
                <a:latin typeface="Carlito"/>
                <a:cs typeface="Carlito"/>
              </a:rPr>
              <a:t>open </a:t>
            </a:r>
            <a:r>
              <a:rPr sz="2200" spc="-15" dirty="0">
                <a:latin typeface="Carlito"/>
                <a:cs typeface="Carlito"/>
              </a:rPr>
              <a:t>containers, </a:t>
            </a:r>
            <a:r>
              <a:rPr sz="2200" spc="-5" dirty="0">
                <a:latin typeface="Carlito"/>
                <a:cs typeface="Carlito"/>
              </a:rPr>
              <a:t>thus </a:t>
            </a:r>
            <a:r>
              <a:rPr sz="2200" spc="-15" dirty="0">
                <a:latin typeface="Carlito"/>
                <a:cs typeface="Carlito"/>
              </a:rPr>
              <a:t>leave </a:t>
            </a:r>
            <a:r>
              <a:rPr sz="2200" spc="-5" dirty="0">
                <a:latin typeface="Carlito"/>
                <a:cs typeface="Carlito"/>
              </a:rPr>
              <a:t>the  </a:t>
            </a:r>
            <a:r>
              <a:rPr sz="2200" spc="-15" dirty="0">
                <a:latin typeface="Carlito"/>
                <a:cs typeface="Carlito"/>
              </a:rPr>
              <a:t>container </a:t>
            </a:r>
            <a:r>
              <a:rPr sz="2200" spc="-5" dirty="0">
                <a:latin typeface="Carlito"/>
                <a:cs typeface="Carlito"/>
              </a:rPr>
              <a:t>widely</a:t>
            </a:r>
            <a:r>
              <a:rPr sz="2200" spc="1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unprotected.</a:t>
            </a:r>
            <a:endParaRPr sz="2200" dirty="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15" dirty="0">
                <a:latin typeface="Carlito"/>
                <a:cs typeface="Carlito"/>
              </a:rPr>
              <a:t>Containers </a:t>
            </a:r>
            <a:r>
              <a:rPr sz="2200" spc="-10" dirty="0">
                <a:latin typeface="Carlito"/>
                <a:cs typeface="Carlito"/>
              </a:rPr>
              <a:t>running </a:t>
            </a:r>
            <a:r>
              <a:rPr sz="2200" spc="-5" dirty="0">
                <a:latin typeface="Carlito"/>
                <a:cs typeface="Carlito"/>
              </a:rPr>
              <a:t>in the </a:t>
            </a:r>
            <a:r>
              <a:rPr sz="2200" spc="-10" dirty="0">
                <a:latin typeface="Carlito"/>
                <a:cs typeface="Carlito"/>
              </a:rPr>
              <a:t>host network </a:t>
            </a:r>
            <a:r>
              <a:rPr sz="2200" spc="-15" dirty="0">
                <a:latin typeface="Carlito"/>
                <a:cs typeface="Carlito"/>
              </a:rPr>
              <a:t>stack </a:t>
            </a:r>
            <a:r>
              <a:rPr sz="2200" spc="-5" dirty="0">
                <a:latin typeface="Carlito"/>
                <a:cs typeface="Carlito"/>
              </a:rPr>
              <a:t>should </a:t>
            </a:r>
            <a:r>
              <a:rPr sz="2200" dirty="0">
                <a:latin typeface="Carlito"/>
                <a:cs typeface="Carlito"/>
              </a:rPr>
              <a:t>see a </a:t>
            </a:r>
            <a:r>
              <a:rPr sz="2200" spc="-5" dirty="0">
                <a:latin typeface="Carlito"/>
                <a:cs typeface="Carlito"/>
              </a:rPr>
              <a:t>higher  </a:t>
            </a:r>
            <a:r>
              <a:rPr sz="2200" spc="-10" dirty="0">
                <a:latin typeface="Carlito"/>
                <a:cs typeface="Carlito"/>
              </a:rPr>
              <a:t>level </a:t>
            </a:r>
            <a:r>
              <a:rPr sz="2200" dirty="0">
                <a:latin typeface="Carlito"/>
                <a:cs typeface="Carlito"/>
              </a:rPr>
              <a:t>of </a:t>
            </a:r>
            <a:r>
              <a:rPr sz="2200" spc="-10" dirty="0">
                <a:latin typeface="Carlito"/>
                <a:cs typeface="Carlito"/>
              </a:rPr>
              <a:t>performance </a:t>
            </a:r>
            <a:r>
              <a:rPr sz="2200" spc="-5" dirty="0">
                <a:latin typeface="Carlito"/>
                <a:cs typeface="Carlito"/>
              </a:rPr>
              <a:t>than those </a:t>
            </a:r>
            <a:r>
              <a:rPr sz="2200" spc="-20" dirty="0">
                <a:latin typeface="Carlito"/>
                <a:cs typeface="Carlito"/>
              </a:rPr>
              <a:t>traversing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5" dirty="0">
                <a:latin typeface="Carlito"/>
                <a:cs typeface="Carlito"/>
              </a:rPr>
              <a:t>docker0 </a:t>
            </a:r>
            <a:r>
              <a:rPr sz="2200" spc="-10" dirty="0">
                <a:latin typeface="Carlito"/>
                <a:cs typeface="Carlito"/>
              </a:rPr>
              <a:t>bridge </a:t>
            </a:r>
            <a:r>
              <a:rPr sz="2200" spc="-5" dirty="0">
                <a:latin typeface="Carlito"/>
                <a:cs typeface="Carlito"/>
              </a:rPr>
              <a:t>and  </a:t>
            </a:r>
            <a:r>
              <a:rPr sz="2200" spc="-10" dirty="0">
                <a:latin typeface="Carlito"/>
                <a:cs typeface="Carlito"/>
              </a:rPr>
              <a:t>iptables </a:t>
            </a:r>
            <a:r>
              <a:rPr sz="2200" spc="-5" dirty="0">
                <a:latin typeface="Carlito"/>
                <a:cs typeface="Carlito"/>
              </a:rPr>
              <a:t>port</a:t>
            </a:r>
            <a:r>
              <a:rPr sz="2200" spc="1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mappings</a:t>
            </a:r>
            <a:r>
              <a:rPr lang="en-US" sz="2200" spc="-5" dirty="0">
                <a:latin typeface="Carlito"/>
                <a:cs typeface="Carlito"/>
              </a:rPr>
              <a:t>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2E79A-9F70-45CD-87C0-7BF954A80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Reference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CE244-E3CF-4FDB-BEB1-333740831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https://dev.to/siaarzh/vs-code-with-python-in-docker-quickstart-3ph4</a:t>
            </a:r>
          </a:p>
          <a:p>
            <a:r>
              <a:rPr lang="en-US" dirty="0">
                <a:hlinkClick r:id="rId2"/>
              </a:rPr>
              <a:t>https://hub.docker.com/repository/docker/mkanjaria/isg_test</a:t>
            </a:r>
            <a:endParaRPr lang="en-US" dirty="0"/>
          </a:p>
          <a:p>
            <a:r>
              <a:rPr lang="en-US" dirty="0">
                <a:hlinkClick r:id="rId3"/>
              </a:rPr>
              <a:t>https://blimpup.io/blog/develop-python-docker-applications-faster/</a:t>
            </a:r>
            <a:endParaRPr lang="en-US" dirty="0"/>
          </a:p>
          <a:p>
            <a:r>
              <a:rPr lang="en-US" dirty="0">
                <a:hlinkClick r:id="rId4"/>
              </a:rPr>
              <a:t>https://www.compose.com/articles/getting-started-with-compose-postgresql-and-jupyter-notebooks/</a:t>
            </a:r>
            <a:endParaRPr lang="en-US" dirty="0"/>
          </a:p>
          <a:p>
            <a:r>
              <a:rPr lang="en-US" dirty="0">
                <a:hlinkClick r:id="rId5"/>
              </a:rPr>
              <a:t>https://www.tutorialspoint.com/docker/docker_quick_guide.htm#:~:text=%20Docker%20-%20Continuous%20Integration%20%201%20Step,you%20will%20now%20be%20able%20to...%20More%20</a:t>
            </a:r>
            <a:endParaRPr lang="en-US" dirty="0"/>
          </a:p>
          <a:p>
            <a:r>
              <a:rPr lang="en-US" dirty="0">
                <a:hlinkClick r:id="rId6"/>
              </a:rPr>
              <a:t>https://code.visualstudio.com/docs/containers/overview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603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E522E4-A86C-4EB6-A8E2-D830E524EFCC}"/>
              </a:ext>
            </a:extLst>
          </p:cNvPr>
          <p:cNvSpPr/>
          <p:nvPr/>
        </p:nvSpPr>
        <p:spPr>
          <a:xfrm>
            <a:off x="2756631" y="2967335"/>
            <a:ext cx="36307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B41F51-7D47-4A17-83D8-FB0EDCEE05F8}"/>
              </a:ext>
            </a:extLst>
          </p:cNvPr>
          <p:cNvSpPr/>
          <p:nvPr/>
        </p:nvSpPr>
        <p:spPr>
          <a:xfrm>
            <a:off x="2756631" y="2988270"/>
            <a:ext cx="42398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 !!</a:t>
            </a:r>
          </a:p>
        </p:txBody>
      </p:sp>
    </p:spTree>
    <p:extLst>
      <p:ext uri="{BB962C8B-B14F-4D97-AF65-F5344CB8AC3E}">
        <p14:creationId xmlns:p14="http://schemas.microsoft.com/office/powerpoint/2010/main" val="4183365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765040" y="1210780"/>
            <a:ext cx="3935095" cy="37103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Carlito"/>
                <a:cs typeface="Carlito"/>
              </a:rPr>
              <a:t>Benefits:</a:t>
            </a:r>
            <a:endParaRPr sz="2800">
              <a:latin typeface="Carlito"/>
              <a:cs typeface="Carlito"/>
            </a:endParaRPr>
          </a:p>
          <a:p>
            <a:pPr marL="298450" indent="-285750">
              <a:lnSpc>
                <a:spcPct val="100000"/>
              </a:lnSpc>
              <a:spcBef>
                <a:spcPts val="213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500" spc="-20" dirty="0">
                <a:latin typeface="Carlito"/>
                <a:cs typeface="Carlito"/>
              </a:rPr>
              <a:t>Cost-Efficient</a:t>
            </a:r>
            <a:endParaRPr sz="2500">
              <a:latin typeface="Carlito"/>
              <a:cs typeface="Carlito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500" spc="-25" dirty="0">
                <a:latin typeface="Carlito"/>
                <a:cs typeface="Carlito"/>
              </a:rPr>
              <a:t>Easy </a:t>
            </a:r>
            <a:r>
              <a:rPr sz="2500" spc="-15" dirty="0">
                <a:latin typeface="Carlito"/>
                <a:cs typeface="Carlito"/>
              </a:rPr>
              <a:t>to</a:t>
            </a:r>
            <a:r>
              <a:rPr sz="2500" spc="5" dirty="0">
                <a:latin typeface="Carlito"/>
                <a:cs typeface="Carlito"/>
              </a:rPr>
              <a:t> </a:t>
            </a:r>
            <a:r>
              <a:rPr sz="2500" spc="-5" dirty="0">
                <a:latin typeface="Carlito"/>
                <a:cs typeface="Carlito"/>
              </a:rPr>
              <a:t>Scale</a:t>
            </a: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4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800" b="1" spc="-10" dirty="0">
                <a:latin typeface="Carlito"/>
                <a:cs typeface="Carlito"/>
              </a:rPr>
              <a:t>Limitations: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Carlito"/>
              <a:cs typeface="Carlito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500" spc="-10" dirty="0">
                <a:latin typeface="Carlito"/>
                <a:cs typeface="Carlito"/>
              </a:rPr>
              <a:t>Kernel </a:t>
            </a:r>
            <a:r>
              <a:rPr sz="2500" spc="-15" dirty="0">
                <a:latin typeface="Carlito"/>
                <a:cs typeface="Carlito"/>
              </a:rPr>
              <a:t>Resource</a:t>
            </a:r>
            <a:r>
              <a:rPr sz="2500" spc="5" dirty="0">
                <a:latin typeface="Carlito"/>
                <a:cs typeface="Carlito"/>
              </a:rPr>
              <a:t> </a:t>
            </a:r>
            <a:r>
              <a:rPr sz="2500" spc="-10" dirty="0">
                <a:latin typeface="Carlito"/>
                <a:cs typeface="Carlito"/>
              </a:rPr>
              <a:t>Duplication</a:t>
            </a:r>
            <a:endParaRPr sz="2500">
              <a:latin typeface="Carlito"/>
              <a:cs typeface="Carlito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500" spc="-5" dirty="0">
                <a:latin typeface="Carlito"/>
                <a:cs typeface="Carlito"/>
              </a:rPr>
              <a:t>Application </a:t>
            </a:r>
            <a:r>
              <a:rPr sz="2500" spc="-10" dirty="0">
                <a:latin typeface="Carlito"/>
                <a:cs typeface="Carlito"/>
              </a:rPr>
              <a:t>Portability</a:t>
            </a:r>
            <a:r>
              <a:rPr sz="2500" spc="-65" dirty="0">
                <a:latin typeface="Carlito"/>
                <a:cs typeface="Carlito"/>
              </a:rPr>
              <a:t> </a:t>
            </a:r>
            <a:r>
              <a:rPr sz="2500" spc="-5" dirty="0">
                <a:latin typeface="Carlito"/>
                <a:cs typeface="Carlito"/>
              </a:rPr>
              <a:t>Issue</a:t>
            </a:r>
            <a:endParaRPr sz="25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55521" y="217602"/>
            <a:ext cx="50133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Carlito"/>
                <a:cs typeface="Carlito"/>
              </a:rPr>
              <a:t>Hypervisor-based</a:t>
            </a:r>
            <a:r>
              <a:rPr b="1" spc="-60" dirty="0">
                <a:latin typeface="Carlito"/>
                <a:cs typeface="Carlito"/>
              </a:rPr>
              <a:t> </a:t>
            </a:r>
            <a:r>
              <a:rPr b="1" spc="-10" dirty="0">
                <a:latin typeface="Carlito"/>
                <a:cs typeface="Carlito"/>
              </a:rPr>
              <a:t>Virtualization</a:t>
            </a:r>
          </a:p>
        </p:txBody>
      </p:sp>
      <p:sp>
        <p:nvSpPr>
          <p:cNvPr id="5" name="object 5"/>
          <p:cNvSpPr/>
          <p:nvPr/>
        </p:nvSpPr>
        <p:spPr>
          <a:xfrm>
            <a:off x="752539" y="1108604"/>
            <a:ext cx="2885213" cy="41003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82523" y="5162346"/>
            <a:ext cx="20231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Carlito"/>
                <a:cs typeface="Carlito"/>
              </a:rPr>
              <a:t>Hypervisor-based</a:t>
            </a:r>
            <a:r>
              <a:rPr sz="1200" b="1" spc="-15" dirty="0">
                <a:latin typeface="Carlito"/>
                <a:cs typeface="Carlito"/>
              </a:rPr>
              <a:t> </a:t>
            </a:r>
            <a:r>
              <a:rPr sz="1200" b="1" spc="-5" dirty="0">
                <a:latin typeface="Carlito"/>
                <a:cs typeface="Carlito"/>
              </a:rPr>
              <a:t>Virtualization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10879" y="4199904"/>
            <a:ext cx="2756535" cy="277495"/>
            <a:chOff x="810879" y="4199904"/>
            <a:chExt cx="2756535" cy="277495"/>
          </a:xfrm>
        </p:grpSpPr>
        <p:sp>
          <p:nvSpPr>
            <p:cNvPr id="8" name="object 8"/>
            <p:cNvSpPr/>
            <p:nvPr/>
          </p:nvSpPr>
          <p:spPr>
            <a:xfrm>
              <a:off x="810879" y="4199904"/>
              <a:ext cx="2756535" cy="277495"/>
            </a:xfrm>
            <a:custGeom>
              <a:avLst/>
              <a:gdLst/>
              <a:ahLst/>
              <a:cxnLst/>
              <a:rect l="l" t="t" r="r" b="b"/>
              <a:pathLst>
                <a:path w="2756535" h="277495">
                  <a:moveTo>
                    <a:pt x="2755976" y="0"/>
                  </a:moveTo>
                  <a:lnTo>
                    <a:pt x="0" y="0"/>
                  </a:lnTo>
                  <a:lnTo>
                    <a:pt x="0" y="276998"/>
                  </a:lnTo>
                  <a:lnTo>
                    <a:pt x="2755976" y="276998"/>
                  </a:lnTo>
                  <a:lnTo>
                    <a:pt x="2755976" y="0"/>
                  </a:lnTo>
                  <a:close/>
                </a:path>
              </a:pathLst>
            </a:custGeom>
            <a:solidFill>
              <a:srgbClr val="303F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37340" y="4281685"/>
              <a:ext cx="913986" cy="13921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177031" y="2997793"/>
            <a:ext cx="3120334" cy="2355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62069" y="3174707"/>
            <a:ext cx="87376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latin typeface="Carlito"/>
                <a:cs typeface="Carlito"/>
              </a:rPr>
              <a:t>Containers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783670" y="2997196"/>
            <a:ext cx="220345" cy="753745"/>
            <a:chOff x="4783670" y="2997196"/>
            <a:chExt cx="220345" cy="753745"/>
          </a:xfrm>
        </p:grpSpPr>
        <p:sp>
          <p:nvSpPr>
            <p:cNvPr id="6" name="object 6"/>
            <p:cNvSpPr/>
            <p:nvPr/>
          </p:nvSpPr>
          <p:spPr>
            <a:xfrm>
              <a:off x="4783670" y="2997196"/>
              <a:ext cx="220132" cy="7535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42560" y="3037230"/>
              <a:ext cx="113664" cy="635000"/>
            </a:xfrm>
            <a:custGeom>
              <a:avLst/>
              <a:gdLst/>
              <a:ahLst/>
              <a:cxnLst/>
              <a:rect l="l" t="t" r="r" b="b"/>
              <a:pathLst>
                <a:path w="113664" h="635000">
                  <a:moveTo>
                    <a:pt x="113412" y="634603"/>
                  </a:moveTo>
                  <a:lnTo>
                    <a:pt x="91339" y="633860"/>
                  </a:lnTo>
                  <a:lnTo>
                    <a:pt x="73314" y="631835"/>
                  </a:lnTo>
                  <a:lnTo>
                    <a:pt x="61161" y="628831"/>
                  </a:lnTo>
                  <a:lnTo>
                    <a:pt x="56705" y="625153"/>
                  </a:lnTo>
                  <a:lnTo>
                    <a:pt x="56706" y="326752"/>
                  </a:lnTo>
                  <a:lnTo>
                    <a:pt x="52250" y="323073"/>
                  </a:lnTo>
                  <a:lnTo>
                    <a:pt x="40097" y="320069"/>
                  </a:lnTo>
                  <a:lnTo>
                    <a:pt x="22072" y="318043"/>
                  </a:lnTo>
                  <a:lnTo>
                    <a:pt x="0" y="317301"/>
                  </a:lnTo>
                  <a:lnTo>
                    <a:pt x="22072" y="316558"/>
                  </a:lnTo>
                  <a:lnTo>
                    <a:pt x="40097" y="314533"/>
                  </a:lnTo>
                  <a:lnTo>
                    <a:pt x="52250" y="311529"/>
                  </a:lnTo>
                  <a:lnTo>
                    <a:pt x="56706" y="307851"/>
                  </a:lnTo>
                  <a:lnTo>
                    <a:pt x="56706" y="9450"/>
                  </a:lnTo>
                  <a:lnTo>
                    <a:pt x="61162" y="5771"/>
                  </a:lnTo>
                  <a:lnTo>
                    <a:pt x="73315" y="2767"/>
                  </a:lnTo>
                  <a:lnTo>
                    <a:pt x="91340" y="742"/>
                  </a:lnTo>
                  <a:lnTo>
                    <a:pt x="11341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561482" y="5351322"/>
            <a:ext cx="1955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Carlito"/>
                <a:cs typeface="Carlito"/>
              </a:rPr>
              <a:t>Container-based</a:t>
            </a:r>
            <a:r>
              <a:rPr sz="1200" b="1" spc="-30" dirty="0">
                <a:latin typeface="Carlito"/>
                <a:cs typeface="Carlito"/>
              </a:rPr>
              <a:t> </a:t>
            </a:r>
            <a:r>
              <a:rPr sz="1200" b="1" spc="-5" dirty="0">
                <a:latin typeface="Carlito"/>
                <a:cs typeface="Carlito"/>
              </a:rPr>
              <a:t>Virtualization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52539" y="1944454"/>
            <a:ext cx="2885440" cy="3383915"/>
            <a:chOff x="752539" y="1944454"/>
            <a:chExt cx="2885440" cy="3383915"/>
          </a:xfrm>
        </p:grpSpPr>
        <p:sp>
          <p:nvSpPr>
            <p:cNvPr id="10" name="object 10"/>
            <p:cNvSpPr/>
            <p:nvPr/>
          </p:nvSpPr>
          <p:spPr>
            <a:xfrm>
              <a:off x="752539" y="1944454"/>
              <a:ext cx="2885213" cy="33837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10879" y="4554208"/>
              <a:ext cx="2756535" cy="277495"/>
            </a:xfrm>
            <a:custGeom>
              <a:avLst/>
              <a:gdLst/>
              <a:ahLst/>
              <a:cxnLst/>
              <a:rect l="l" t="t" r="r" b="b"/>
              <a:pathLst>
                <a:path w="2756535" h="277495">
                  <a:moveTo>
                    <a:pt x="2755976" y="0"/>
                  </a:moveTo>
                  <a:lnTo>
                    <a:pt x="0" y="0"/>
                  </a:lnTo>
                  <a:lnTo>
                    <a:pt x="0" y="276998"/>
                  </a:lnTo>
                  <a:lnTo>
                    <a:pt x="2755976" y="276998"/>
                  </a:lnTo>
                  <a:lnTo>
                    <a:pt x="2755976" y="0"/>
                  </a:lnTo>
                  <a:close/>
                </a:path>
              </a:pathLst>
            </a:custGeom>
            <a:solidFill>
              <a:srgbClr val="303F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37340" y="4635989"/>
              <a:ext cx="913986" cy="13921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182523" y="5352745"/>
            <a:ext cx="20231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Carlito"/>
                <a:cs typeface="Carlito"/>
              </a:rPr>
              <a:t>Hypervisor-based</a:t>
            </a:r>
            <a:r>
              <a:rPr sz="1200" b="1" spc="-15" dirty="0">
                <a:latin typeface="Carlito"/>
                <a:cs typeface="Carlito"/>
              </a:rPr>
              <a:t> </a:t>
            </a:r>
            <a:r>
              <a:rPr sz="1200" b="1" spc="-5" dirty="0">
                <a:latin typeface="Carlito"/>
                <a:cs typeface="Carlito"/>
              </a:rPr>
              <a:t>Virtualization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086427" y="505473"/>
            <a:ext cx="612711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97710" marR="5080" indent="-1985645">
              <a:lnSpc>
                <a:spcPct val="100000"/>
              </a:lnSpc>
              <a:spcBef>
                <a:spcPts val="100"/>
              </a:spcBef>
              <a:tabLst>
                <a:tab pos="2955925" algn="l"/>
                <a:tab pos="3514725" algn="l"/>
              </a:tabLst>
            </a:pPr>
            <a:r>
              <a:rPr b="1" spc="-5" dirty="0">
                <a:latin typeface="Carlito"/>
                <a:cs typeface="Carlito"/>
              </a:rPr>
              <a:t>Hypervisor-based	</a:t>
            </a:r>
            <a:r>
              <a:rPr i="1" spc="-10" dirty="0">
                <a:latin typeface="Carlito"/>
                <a:cs typeface="Carlito"/>
              </a:rPr>
              <a:t>VS	</a:t>
            </a:r>
            <a:r>
              <a:rPr b="1" spc="-15" dirty="0">
                <a:latin typeface="Carlito"/>
                <a:cs typeface="Carlito"/>
              </a:rPr>
              <a:t>Container-based  </a:t>
            </a:r>
            <a:r>
              <a:rPr b="1" spc="-10" dirty="0">
                <a:latin typeface="Carlito"/>
                <a:cs typeface="Carlito"/>
              </a:rPr>
              <a:t>Virtualization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6678" y="427037"/>
            <a:ext cx="27514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Runtime</a:t>
            </a:r>
            <a:r>
              <a:rPr spc="-80" dirty="0"/>
              <a:t> </a:t>
            </a:r>
            <a:r>
              <a:rPr spc="-5" dirty="0"/>
              <a:t>Isolation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362200" y="1426638"/>
            <a:ext cx="4686300" cy="4017645"/>
            <a:chOff x="2362200" y="1426638"/>
            <a:chExt cx="4686300" cy="4017645"/>
          </a:xfrm>
        </p:grpSpPr>
        <p:sp>
          <p:nvSpPr>
            <p:cNvPr id="4" name="object 4"/>
            <p:cNvSpPr/>
            <p:nvPr/>
          </p:nvSpPr>
          <p:spPr>
            <a:xfrm>
              <a:off x="2362200" y="4068238"/>
              <a:ext cx="4686300" cy="7662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61270" y="4199467"/>
              <a:ext cx="2688170" cy="5757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13000" y="4097870"/>
              <a:ext cx="4584700" cy="660400"/>
            </a:xfrm>
            <a:custGeom>
              <a:avLst/>
              <a:gdLst/>
              <a:ahLst/>
              <a:cxnLst/>
              <a:rect l="l" t="t" r="r" b="b"/>
              <a:pathLst>
                <a:path w="4584700" h="660400">
                  <a:moveTo>
                    <a:pt x="4584700" y="0"/>
                  </a:moveTo>
                  <a:lnTo>
                    <a:pt x="0" y="0"/>
                  </a:lnTo>
                  <a:lnTo>
                    <a:pt x="0" y="660399"/>
                  </a:lnTo>
                  <a:lnTo>
                    <a:pt x="4584700" y="660399"/>
                  </a:lnTo>
                  <a:lnTo>
                    <a:pt x="4584700" y="0"/>
                  </a:lnTo>
                  <a:close/>
                </a:path>
              </a:pathLst>
            </a:custGeom>
            <a:solidFill>
              <a:srgbClr val="E5E6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62200" y="3407838"/>
              <a:ext cx="4686300" cy="7662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62200" y="4677838"/>
              <a:ext cx="4686300" cy="7662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99929" y="3539067"/>
              <a:ext cx="2010829" cy="57573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13000" y="3437470"/>
              <a:ext cx="4584700" cy="660400"/>
            </a:xfrm>
            <a:custGeom>
              <a:avLst/>
              <a:gdLst/>
              <a:ahLst/>
              <a:cxnLst/>
              <a:rect l="l" t="t" r="r" b="b"/>
              <a:pathLst>
                <a:path w="4584700" h="660400">
                  <a:moveTo>
                    <a:pt x="4584700" y="0"/>
                  </a:moveTo>
                  <a:lnTo>
                    <a:pt x="0" y="0"/>
                  </a:lnTo>
                  <a:lnTo>
                    <a:pt x="0" y="660399"/>
                  </a:lnTo>
                  <a:lnTo>
                    <a:pt x="4584700" y="660399"/>
                  </a:lnTo>
                  <a:lnTo>
                    <a:pt x="4584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62200" y="2747438"/>
              <a:ext cx="2349500" cy="76623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06700" y="2878667"/>
              <a:ext cx="1460500" cy="57573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13000" y="2777070"/>
              <a:ext cx="2247900" cy="660400"/>
            </a:xfrm>
            <a:custGeom>
              <a:avLst/>
              <a:gdLst/>
              <a:ahLst/>
              <a:cxnLst/>
              <a:rect l="l" t="t" r="r" b="b"/>
              <a:pathLst>
                <a:path w="2247900" h="660400">
                  <a:moveTo>
                    <a:pt x="2247900" y="0"/>
                  </a:moveTo>
                  <a:lnTo>
                    <a:pt x="0" y="0"/>
                  </a:lnTo>
                  <a:lnTo>
                    <a:pt x="0" y="660400"/>
                  </a:lnTo>
                  <a:lnTo>
                    <a:pt x="2247900" y="660400"/>
                  </a:lnTo>
                  <a:lnTo>
                    <a:pt x="22479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13000" y="2777070"/>
              <a:ext cx="2247900" cy="660400"/>
            </a:xfrm>
            <a:custGeom>
              <a:avLst/>
              <a:gdLst/>
              <a:ahLst/>
              <a:cxnLst/>
              <a:rect l="l" t="t" r="r" b="b"/>
              <a:pathLst>
                <a:path w="2247900" h="660400">
                  <a:moveTo>
                    <a:pt x="0" y="0"/>
                  </a:moveTo>
                  <a:lnTo>
                    <a:pt x="2247901" y="0"/>
                  </a:lnTo>
                  <a:lnTo>
                    <a:pt x="2247901" y="660400"/>
                  </a:lnTo>
                  <a:lnTo>
                    <a:pt x="0" y="660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62200" y="2087038"/>
              <a:ext cx="2349500" cy="76623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15729" y="2218267"/>
              <a:ext cx="842432" cy="5757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13000" y="2116670"/>
              <a:ext cx="2247900" cy="660400"/>
            </a:xfrm>
            <a:custGeom>
              <a:avLst/>
              <a:gdLst/>
              <a:ahLst/>
              <a:cxnLst/>
              <a:rect l="l" t="t" r="r" b="b"/>
              <a:pathLst>
                <a:path w="2247900" h="660400">
                  <a:moveTo>
                    <a:pt x="2247900" y="0"/>
                  </a:moveTo>
                  <a:lnTo>
                    <a:pt x="0" y="0"/>
                  </a:lnTo>
                  <a:lnTo>
                    <a:pt x="0" y="660400"/>
                  </a:lnTo>
                  <a:lnTo>
                    <a:pt x="2247900" y="660400"/>
                  </a:lnTo>
                  <a:lnTo>
                    <a:pt x="22479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413000" y="2116670"/>
              <a:ext cx="2247900" cy="660400"/>
            </a:xfrm>
            <a:custGeom>
              <a:avLst/>
              <a:gdLst/>
              <a:ahLst/>
              <a:cxnLst/>
              <a:rect l="l" t="t" r="r" b="b"/>
              <a:pathLst>
                <a:path w="2247900" h="660400">
                  <a:moveTo>
                    <a:pt x="0" y="0"/>
                  </a:moveTo>
                  <a:lnTo>
                    <a:pt x="2247901" y="0"/>
                  </a:lnTo>
                  <a:lnTo>
                    <a:pt x="2247901" y="660400"/>
                  </a:lnTo>
                  <a:lnTo>
                    <a:pt x="0" y="660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62200" y="1426638"/>
              <a:ext cx="2349500" cy="76623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610100" y="2747438"/>
              <a:ext cx="2438400" cy="76623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734729" y="1557867"/>
              <a:ext cx="1604429" cy="57573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413000" y="1456270"/>
              <a:ext cx="2247900" cy="660400"/>
            </a:xfrm>
            <a:custGeom>
              <a:avLst/>
              <a:gdLst/>
              <a:ahLst/>
              <a:cxnLst/>
              <a:rect l="l" t="t" r="r" b="b"/>
              <a:pathLst>
                <a:path w="2247900" h="660400">
                  <a:moveTo>
                    <a:pt x="2247900" y="0"/>
                  </a:moveTo>
                  <a:lnTo>
                    <a:pt x="0" y="0"/>
                  </a:lnTo>
                  <a:lnTo>
                    <a:pt x="0" y="660400"/>
                  </a:lnTo>
                  <a:lnTo>
                    <a:pt x="2247900" y="660400"/>
                  </a:lnTo>
                  <a:lnTo>
                    <a:pt x="22479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413000" y="1456270"/>
              <a:ext cx="2247900" cy="660400"/>
            </a:xfrm>
            <a:custGeom>
              <a:avLst/>
              <a:gdLst/>
              <a:ahLst/>
              <a:cxnLst/>
              <a:rect l="l" t="t" r="r" b="b"/>
              <a:pathLst>
                <a:path w="2247900" h="660400">
                  <a:moveTo>
                    <a:pt x="0" y="0"/>
                  </a:moveTo>
                  <a:lnTo>
                    <a:pt x="2247901" y="0"/>
                  </a:lnTo>
                  <a:lnTo>
                    <a:pt x="2247901" y="660400"/>
                  </a:lnTo>
                  <a:lnTo>
                    <a:pt x="0" y="660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101170" y="2878667"/>
              <a:ext cx="1456270" cy="57573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660899" y="2777070"/>
              <a:ext cx="2336799" cy="66039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610100" y="2087038"/>
              <a:ext cx="2438400" cy="76623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405970" y="2218267"/>
              <a:ext cx="846667" cy="57573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660899" y="2116671"/>
              <a:ext cx="2336799" cy="66039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610100" y="1426638"/>
              <a:ext cx="2438400" cy="76623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2413000" y="4707470"/>
            <a:ext cx="4584700" cy="677545"/>
            <a:chOff x="2413000" y="4707470"/>
            <a:chExt cx="4584700" cy="677545"/>
          </a:xfrm>
        </p:grpSpPr>
        <p:sp>
          <p:nvSpPr>
            <p:cNvPr id="31" name="object 31"/>
            <p:cNvSpPr/>
            <p:nvPr/>
          </p:nvSpPr>
          <p:spPr>
            <a:xfrm>
              <a:off x="3831170" y="4809066"/>
              <a:ext cx="1748370" cy="57573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413000" y="4707470"/>
              <a:ext cx="4584700" cy="660400"/>
            </a:xfrm>
            <a:custGeom>
              <a:avLst/>
              <a:gdLst/>
              <a:ahLst/>
              <a:cxnLst/>
              <a:rect l="l" t="t" r="r" b="b"/>
              <a:pathLst>
                <a:path w="4584700" h="660400">
                  <a:moveTo>
                    <a:pt x="4584700" y="0"/>
                  </a:moveTo>
                  <a:lnTo>
                    <a:pt x="0" y="0"/>
                  </a:lnTo>
                  <a:lnTo>
                    <a:pt x="0" y="660399"/>
                  </a:lnTo>
                  <a:lnTo>
                    <a:pt x="4584700" y="660399"/>
                  </a:lnTo>
                  <a:lnTo>
                    <a:pt x="4584700" y="0"/>
                  </a:lnTo>
                  <a:close/>
                </a:path>
              </a:pathLst>
            </a:custGeom>
            <a:solidFill>
              <a:srgbClr val="303F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4660900" y="1456271"/>
            <a:ext cx="2336800" cy="677545"/>
            <a:chOff x="4660900" y="1456271"/>
            <a:chExt cx="2336800" cy="677545"/>
          </a:xfrm>
        </p:grpSpPr>
        <p:sp>
          <p:nvSpPr>
            <p:cNvPr id="34" name="object 34"/>
            <p:cNvSpPr/>
            <p:nvPr/>
          </p:nvSpPr>
          <p:spPr>
            <a:xfrm>
              <a:off x="5033429" y="1557867"/>
              <a:ext cx="1591729" cy="5757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660900" y="1456271"/>
              <a:ext cx="2336799" cy="66039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6" name="object 36"/>
          <p:cNvGraphicFramePr>
            <a:graphicFrameLocks noGrp="1"/>
          </p:cNvGraphicFramePr>
          <p:nvPr/>
        </p:nvGraphicFramePr>
        <p:xfrm>
          <a:off x="2408237" y="1451508"/>
          <a:ext cx="4584700" cy="39115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0400">
                <a:tc row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2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Application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6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JRE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8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6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Container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180340" marB="0">
                    <a:lnR w="12700">
                      <a:solidFill>
                        <a:srgbClr val="4A7EBB"/>
                      </a:solidFill>
                      <a:prstDash val="solid"/>
                    </a:lnR>
                    <a:lnB w="12700">
                      <a:solidFill>
                        <a:srgbClr val="4A7EB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2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Application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B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80340" marB="0">
                    <a:lnL w="12700">
                      <a:solidFill>
                        <a:srgbClr val="4A7EBB"/>
                      </a:solidFill>
                      <a:prstDash val="solid"/>
                    </a:lnL>
                    <a:lnR w="12700">
                      <a:solidFill>
                        <a:srgbClr val="4A7EBB"/>
                      </a:solidFill>
                      <a:prstDash val="solid"/>
                    </a:lnR>
                    <a:lnT w="12700">
                      <a:solidFill>
                        <a:srgbClr val="4A7EBB"/>
                      </a:solidFill>
                      <a:prstDash val="solid"/>
                    </a:lnT>
                    <a:lnB w="12700">
                      <a:solidFill>
                        <a:srgbClr val="4A7EB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80340" marB="0">
                    <a:lnR w="12700">
                      <a:solidFill>
                        <a:srgbClr val="4A7EBB"/>
                      </a:solidFill>
                      <a:prstDash val="solid"/>
                    </a:lnR>
                    <a:lnB w="12700">
                      <a:solidFill>
                        <a:srgbClr val="4A7EB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2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JRE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7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180340" marB="0">
                    <a:lnL w="12700">
                      <a:solidFill>
                        <a:srgbClr val="4A7EBB"/>
                      </a:solidFill>
                      <a:prstDash val="solid"/>
                    </a:lnL>
                    <a:lnR w="12700">
                      <a:solidFill>
                        <a:srgbClr val="4A7EBB"/>
                      </a:solidFill>
                      <a:prstDash val="solid"/>
                    </a:lnR>
                    <a:lnT w="12700">
                      <a:solidFill>
                        <a:srgbClr val="4A7EBB"/>
                      </a:solidFill>
                      <a:prstDash val="solid"/>
                    </a:lnT>
                    <a:lnB w="12700">
                      <a:solidFill>
                        <a:srgbClr val="4A7EB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39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80340" marB="0">
                    <a:lnR w="12700">
                      <a:solidFill>
                        <a:srgbClr val="4A7EBB"/>
                      </a:solidFill>
                      <a:prstDash val="solid"/>
                    </a:lnR>
                    <a:lnB w="12700">
                      <a:solidFill>
                        <a:srgbClr val="4A7EB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20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Container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B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80340" marB="0">
                    <a:lnL w="12700">
                      <a:solidFill>
                        <a:srgbClr val="4A7EBB"/>
                      </a:solidFill>
                      <a:prstDash val="solid"/>
                    </a:lnL>
                    <a:lnR w="12700">
                      <a:solidFill>
                        <a:srgbClr val="4A7EBB"/>
                      </a:solidFill>
                      <a:prstDash val="solid"/>
                    </a:lnR>
                    <a:lnT w="12700">
                      <a:solidFill>
                        <a:srgbClr val="4A7EBB"/>
                      </a:solidFill>
                      <a:prstDash val="solid"/>
                    </a:lnT>
                    <a:lnB w="12700">
                      <a:solidFill>
                        <a:srgbClr val="4A7EB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040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20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Container</a:t>
                      </a:r>
                      <a:r>
                        <a:rPr sz="1800" spc="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Engine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80340" marB="0">
                    <a:lnL w="12700">
                      <a:solidFill>
                        <a:srgbClr val="4A7EBB"/>
                      </a:solidFill>
                      <a:prstDash val="solid"/>
                    </a:lnL>
                    <a:lnR w="12700">
                      <a:solidFill>
                        <a:srgbClr val="4A7EBB"/>
                      </a:solidFill>
                      <a:prstDash val="solid"/>
                    </a:lnR>
                    <a:lnT w="12700">
                      <a:solidFill>
                        <a:srgbClr val="4A7EBB"/>
                      </a:solidFill>
                      <a:prstDash val="solid"/>
                    </a:lnT>
                    <a:lnB w="12700">
                      <a:solidFill>
                        <a:srgbClr val="4A7EBB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4999">
                <a:tc gridSpan="2">
                  <a:txBody>
                    <a:bodyPr/>
                    <a:lstStyle/>
                    <a:p>
                      <a:pPr marL="1130935">
                        <a:lnSpc>
                          <a:spcPct val="100000"/>
                        </a:lnSpc>
                        <a:spcBef>
                          <a:spcPts val="1420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Operating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System/Kernel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80340" marB="0">
                    <a:lnL w="12700">
                      <a:solidFill>
                        <a:srgbClr val="4A7EBB"/>
                      </a:solidFill>
                      <a:prstDash val="solid"/>
                    </a:lnL>
                    <a:lnR w="12700">
                      <a:solidFill>
                        <a:srgbClr val="4A7EBB"/>
                      </a:solidFill>
                      <a:prstDash val="solid"/>
                    </a:lnR>
                    <a:lnT w="12700">
                      <a:solidFill>
                        <a:srgbClr val="4A7EBB"/>
                      </a:solidFill>
                      <a:prstDash val="solid"/>
                    </a:lnT>
                    <a:lnB w="12700">
                      <a:solidFill>
                        <a:srgbClr val="4A7EBB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500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800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Physical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Server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154940" marB="0">
                    <a:lnL w="12700">
                      <a:solidFill>
                        <a:srgbClr val="4A7EBB"/>
                      </a:solidFill>
                      <a:prstDash val="solid"/>
                    </a:lnL>
                    <a:lnR w="12700">
                      <a:solidFill>
                        <a:srgbClr val="4A7EBB"/>
                      </a:solidFill>
                      <a:prstDash val="solid"/>
                    </a:lnR>
                    <a:lnT w="12700">
                      <a:solidFill>
                        <a:srgbClr val="4A7EBB"/>
                      </a:solidFill>
                      <a:prstDash val="solid"/>
                    </a:lnT>
                    <a:lnB w="12700">
                      <a:solidFill>
                        <a:srgbClr val="4A7EBB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7" name="object 2">
            <a:extLst>
              <a:ext uri="{FF2B5EF4-FFF2-40B4-BE49-F238E27FC236}">
                <a16:creationId xmlns:a16="http://schemas.microsoft.com/office/drawing/2014/main" id="{B617764F-B358-479B-B31A-D1F8C625B7A3}"/>
              </a:ext>
            </a:extLst>
          </p:cNvPr>
          <p:cNvSpPr txBox="1">
            <a:spLocks/>
          </p:cNvSpPr>
          <p:nvPr/>
        </p:nvSpPr>
        <p:spPr>
          <a:xfrm>
            <a:off x="1367370" y="5649647"/>
            <a:ext cx="7467600" cy="102848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 err="1"/>
              <a:t>Eg.</a:t>
            </a:r>
            <a:r>
              <a:rPr lang="en-US" spc="-10" dirty="0"/>
              <a:t> Two app running on a docker engine with different version in different container</a:t>
            </a:r>
            <a:endParaRPr lang="en-US" spc="-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260340" y="2504694"/>
            <a:ext cx="323596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500" spc="-20" dirty="0">
                <a:latin typeface="Carlito"/>
                <a:cs typeface="Carlito"/>
              </a:rPr>
              <a:t>Cost-Efficient</a:t>
            </a:r>
            <a:endParaRPr sz="2500" dirty="0">
              <a:latin typeface="Carlito"/>
              <a:cs typeface="Carlito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500" spc="-25" dirty="0">
                <a:latin typeface="Carlito"/>
                <a:cs typeface="Carlito"/>
              </a:rPr>
              <a:t>Fast</a:t>
            </a:r>
            <a:r>
              <a:rPr sz="2500" spc="-15" dirty="0">
                <a:latin typeface="Carlito"/>
                <a:cs typeface="Carlito"/>
              </a:rPr>
              <a:t> </a:t>
            </a:r>
            <a:r>
              <a:rPr sz="2500" spc="-5" dirty="0">
                <a:latin typeface="Carlito"/>
                <a:cs typeface="Carlito"/>
              </a:rPr>
              <a:t>Deployment</a:t>
            </a:r>
            <a:endParaRPr sz="2500" dirty="0">
              <a:latin typeface="Carlito"/>
              <a:cs typeface="Carlito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500" spc="-10" dirty="0">
                <a:latin typeface="Carlito"/>
                <a:cs typeface="Carlito"/>
              </a:rPr>
              <a:t>Guaranteed</a:t>
            </a:r>
            <a:r>
              <a:rPr sz="2500" spc="-80" dirty="0">
                <a:latin typeface="Carlito"/>
                <a:cs typeface="Carlito"/>
              </a:rPr>
              <a:t> </a:t>
            </a:r>
            <a:r>
              <a:rPr sz="2500" spc="-10" dirty="0">
                <a:latin typeface="Carlito"/>
                <a:cs typeface="Carlito"/>
              </a:rPr>
              <a:t>Portability</a:t>
            </a:r>
            <a:endParaRPr sz="25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67242" y="522402"/>
            <a:ext cx="378967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0" dirty="0">
                <a:latin typeface="Carlito"/>
                <a:cs typeface="Carlito"/>
              </a:rPr>
              <a:t>Container</a:t>
            </a:r>
            <a:r>
              <a:rPr b="1" spc="-65" dirty="0">
                <a:latin typeface="Carlito"/>
                <a:cs typeface="Carlito"/>
              </a:rPr>
              <a:t> </a:t>
            </a:r>
            <a:r>
              <a:rPr b="1" spc="-10" dirty="0">
                <a:latin typeface="Carlito"/>
                <a:cs typeface="Carlito"/>
              </a:rPr>
              <a:t>Virtualization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60340" y="1654404"/>
            <a:ext cx="13360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Carlito"/>
                <a:cs typeface="Carlito"/>
              </a:rPr>
              <a:t>Benefits: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37103" y="1998096"/>
            <a:ext cx="3215486" cy="28391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79006" y="2207209"/>
            <a:ext cx="87376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latin typeface="Carlito"/>
                <a:cs typeface="Carlito"/>
              </a:rPr>
              <a:t>Containers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130300" y="2006603"/>
            <a:ext cx="220345" cy="885190"/>
            <a:chOff x="1130300" y="2006603"/>
            <a:chExt cx="220345" cy="885190"/>
          </a:xfrm>
        </p:grpSpPr>
        <p:sp>
          <p:nvSpPr>
            <p:cNvPr id="9" name="object 9"/>
            <p:cNvSpPr/>
            <p:nvPr/>
          </p:nvSpPr>
          <p:spPr>
            <a:xfrm>
              <a:off x="1130300" y="2006603"/>
              <a:ext cx="220132" cy="88476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88749" y="2045652"/>
              <a:ext cx="117475" cy="765175"/>
            </a:xfrm>
            <a:custGeom>
              <a:avLst/>
              <a:gdLst/>
              <a:ahLst/>
              <a:cxnLst/>
              <a:rect l="l" t="t" r="r" b="b"/>
              <a:pathLst>
                <a:path w="117475" h="765175">
                  <a:moveTo>
                    <a:pt x="116871" y="765047"/>
                  </a:moveTo>
                  <a:lnTo>
                    <a:pt x="94125" y="764282"/>
                  </a:lnTo>
                  <a:lnTo>
                    <a:pt x="75550" y="762195"/>
                  </a:lnTo>
                  <a:lnTo>
                    <a:pt x="63027" y="759099"/>
                  </a:lnTo>
                  <a:lnTo>
                    <a:pt x="58435" y="755308"/>
                  </a:lnTo>
                  <a:lnTo>
                    <a:pt x="58435" y="392262"/>
                  </a:lnTo>
                  <a:lnTo>
                    <a:pt x="53843" y="388471"/>
                  </a:lnTo>
                  <a:lnTo>
                    <a:pt x="41320" y="385375"/>
                  </a:lnTo>
                  <a:lnTo>
                    <a:pt x="22745" y="383288"/>
                  </a:lnTo>
                  <a:lnTo>
                    <a:pt x="0" y="382523"/>
                  </a:lnTo>
                  <a:lnTo>
                    <a:pt x="22745" y="381757"/>
                  </a:lnTo>
                  <a:lnTo>
                    <a:pt x="41320" y="379670"/>
                  </a:lnTo>
                  <a:lnTo>
                    <a:pt x="53843" y="376575"/>
                  </a:lnTo>
                  <a:lnTo>
                    <a:pt x="58435" y="372785"/>
                  </a:lnTo>
                  <a:lnTo>
                    <a:pt x="58435" y="9738"/>
                  </a:lnTo>
                  <a:lnTo>
                    <a:pt x="63027" y="5948"/>
                  </a:lnTo>
                  <a:lnTo>
                    <a:pt x="75550" y="2852"/>
                  </a:lnTo>
                  <a:lnTo>
                    <a:pt x="94125" y="765"/>
                  </a:lnTo>
                  <a:lnTo>
                    <a:pt x="116871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169096" y="4830356"/>
            <a:ext cx="1536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Carlito"/>
                <a:cs typeface="Carlito"/>
              </a:rPr>
              <a:t>Container</a:t>
            </a:r>
            <a:r>
              <a:rPr sz="1200" b="1" spc="-35" dirty="0">
                <a:latin typeface="Carlito"/>
                <a:cs typeface="Carlito"/>
              </a:rPr>
              <a:t> </a:t>
            </a:r>
            <a:r>
              <a:rPr sz="1200" b="1" spc="-5" dirty="0">
                <a:latin typeface="Carlito"/>
                <a:cs typeface="Carlito"/>
              </a:rPr>
              <a:t>Virtualization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</TotalTime>
  <Words>1392</Words>
  <Application>Microsoft Office PowerPoint</Application>
  <PresentationFormat>On-screen Show (4:3)</PresentationFormat>
  <Paragraphs>213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Arial</vt:lpstr>
      <vt:lpstr>Calibri</vt:lpstr>
      <vt:lpstr>Calibri Light</vt:lpstr>
      <vt:lpstr>Carlito</vt:lpstr>
      <vt:lpstr>Times New Roman</vt:lpstr>
      <vt:lpstr>Office Theme</vt:lpstr>
      <vt:lpstr>PowerPoint Presentation</vt:lpstr>
      <vt:lpstr>Docker technology is one implementation of container based  virtualization technologies</vt:lpstr>
      <vt:lpstr>PowerPoint Presentation</vt:lpstr>
      <vt:lpstr>Introduction to  Virtualization Technologies</vt:lpstr>
      <vt:lpstr>Pre-Virtualization World</vt:lpstr>
      <vt:lpstr>Hypervisor-based Virtualization</vt:lpstr>
      <vt:lpstr>Hypervisor-based VS Container-based  Virtualization</vt:lpstr>
      <vt:lpstr>Runtime Isolation</vt:lpstr>
      <vt:lpstr>Container Virtualization</vt:lpstr>
      <vt:lpstr>PowerPoint Presentation</vt:lpstr>
      <vt:lpstr>PowerPoint Presentation</vt:lpstr>
      <vt:lpstr>Docker Client-Server Architecture</vt:lpstr>
      <vt:lpstr>Install Docker Software</vt:lpstr>
      <vt:lpstr>Important  Docker Concepts</vt:lpstr>
      <vt:lpstr>Images</vt:lpstr>
      <vt:lpstr>Containers</vt:lpstr>
      <vt:lpstr>Registries and Repositories</vt:lpstr>
      <vt:lpstr>Why Using Official Images</vt:lpstr>
      <vt:lpstr>Docker Image Layers</vt:lpstr>
      <vt:lpstr>Image Layers</vt:lpstr>
      <vt:lpstr>Build Docker Images</vt:lpstr>
      <vt:lpstr>Ways to Build a Docker Image</vt:lpstr>
      <vt:lpstr>Steps</vt:lpstr>
      <vt:lpstr>Docker commit</vt:lpstr>
      <vt:lpstr>Build Docker Images</vt:lpstr>
      <vt:lpstr>Dockerfile and Instructions</vt:lpstr>
      <vt:lpstr>Docker Build Context</vt:lpstr>
      <vt:lpstr>IMP for creating Dockerfile (Reference)</vt:lpstr>
      <vt:lpstr>Docker Cache</vt:lpstr>
      <vt:lpstr>Dockerfile with Aggressive Caching</vt:lpstr>
      <vt:lpstr>Cache Busting</vt:lpstr>
      <vt:lpstr>Cache Busting</vt:lpstr>
      <vt:lpstr>Commands for build or push an image</vt:lpstr>
      <vt:lpstr>Commands for run an image</vt:lpstr>
      <vt:lpstr>Docker Container Links</vt:lpstr>
      <vt:lpstr>Docker Container Links</vt:lpstr>
      <vt:lpstr>How container links  work behind the scenes?</vt:lpstr>
      <vt:lpstr>Benefits of Docker Container Links</vt:lpstr>
      <vt:lpstr>Automate the Docker Workflow with Docker Compose</vt:lpstr>
      <vt:lpstr>Deep Dive into  Docker Compose Workflow</vt:lpstr>
      <vt:lpstr>PowerPoint Presentation</vt:lpstr>
      <vt:lpstr>Docker Compose</vt:lpstr>
      <vt:lpstr>Docker Compose Commands</vt:lpstr>
      <vt:lpstr>Introduction to Docker Networking</vt:lpstr>
      <vt:lpstr>Docker Network Types</vt:lpstr>
      <vt:lpstr>None Network</vt:lpstr>
      <vt:lpstr>None Network</vt:lpstr>
      <vt:lpstr>None Network</vt:lpstr>
      <vt:lpstr>Bridge Network</vt:lpstr>
      <vt:lpstr>Bridge Network</vt:lpstr>
      <vt:lpstr>Bridge Network</vt:lpstr>
      <vt:lpstr>Host  Network</vt:lpstr>
      <vt:lpstr>Host Network</vt:lpstr>
      <vt:lpstr>Host Network</vt:lpstr>
      <vt:lpstr>Another Reference 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JINESH</dc:creator>
  <cp:lastModifiedBy>Mansi Kanjaria</cp:lastModifiedBy>
  <cp:revision>18</cp:revision>
  <dcterms:created xsi:type="dcterms:W3CDTF">2020-12-04T11:11:23Z</dcterms:created>
  <dcterms:modified xsi:type="dcterms:W3CDTF">2020-12-05T14:05:53Z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2020-12-04T00:00:00Z</vt:filetime>
  </property>
</Properties>
</file>