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8" r:id="rId3"/>
    <p:sldId id="259" r:id="rId4"/>
    <p:sldId id="260" r:id="rId5"/>
    <p:sldId id="264" r:id="rId6"/>
    <p:sldId id="265" r:id="rId7"/>
    <p:sldId id="263" r:id="rId8"/>
    <p:sldId id="266" r:id="rId9"/>
    <p:sldId id="269"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E2EB"/>
    <a:srgbClr val="4AC6CC"/>
    <a:srgbClr val="0066FF"/>
    <a:srgbClr val="003399"/>
    <a:srgbClr val="0000CC"/>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362" autoAdjust="0"/>
  </p:normalViewPr>
  <p:slideViewPr>
    <p:cSldViewPr>
      <p:cViewPr>
        <p:scale>
          <a:sx n="90" d="100"/>
          <a:sy n="90" d="100"/>
        </p:scale>
        <p:origin x="-804" y="7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74201-A7B6-4F6D-BF63-B77275319579}" type="datetimeFigureOut">
              <a:rPr lang="en-US" smtClean="0"/>
              <a:pPr/>
              <a:t>10/1/2016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2CF550-2C4A-4970-B52A-221883E49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Tour Operator</a:t>
            </a:r>
            <a:r>
              <a:rPr lang="en-US" baseline="0" dirty="0" smtClean="0"/>
              <a:t> -</a:t>
            </a:r>
            <a:r>
              <a:rPr lang="en-US" dirty="0" smtClean="0"/>
              <a:t> </a:t>
            </a:r>
            <a:r>
              <a:rPr lang="en-US" sz="1200" kern="1200" dirty="0" smtClean="0">
                <a:solidFill>
                  <a:schemeClr val="tx1"/>
                </a:solidFill>
                <a:latin typeface="+mn-lt"/>
                <a:ea typeface="+mn-ea"/>
                <a:cs typeface="+mn-cs"/>
              </a:rPr>
              <a:t>Is a Travel company that sells travel related products to travelers or other agents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Supplier - </a:t>
            </a:r>
            <a:r>
              <a:rPr lang="en-IN" sz="1200" kern="1200" dirty="0" smtClean="0">
                <a:solidFill>
                  <a:schemeClr val="tx1"/>
                </a:solidFill>
                <a:latin typeface="+mn-lt"/>
                <a:ea typeface="+mn-ea"/>
                <a:cs typeface="+mn-cs"/>
              </a:rPr>
              <a:t>The Tour Operator does not own any service like a hotel, flight etc. They buy it from Suppliers.</a:t>
            </a:r>
            <a:endParaRPr lang="en-US" sz="1200" kern="1200" dirty="0" smtClean="0">
              <a:solidFill>
                <a:schemeClr val="tx1"/>
              </a:solidFill>
              <a:latin typeface="+mn-lt"/>
              <a:ea typeface="+mn-ea"/>
              <a:cs typeface="+mn-cs"/>
            </a:endParaRPr>
          </a:p>
          <a:p>
            <a:pPr marL="228600" indent="-228600">
              <a:buFont typeface="+mj-lt"/>
              <a:buAutoNum type="arabicPeriod"/>
            </a:pPr>
            <a:r>
              <a:rPr lang="en-US" sz="1200" kern="1200" dirty="0" smtClean="0">
                <a:solidFill>
                  <a:schemeClr val="tx1"/>
                </a:solidFill>
                <a:latin typeface="+mn-lt"/>
                <a:ea typeface="+mn-ea"/>
                <a:cs typeface="+mn-cs"/>
              </a:rPr>
              <a:t>Service - A supplier can have one or many services </a:t>
            </a:r>
          </a:p>
          <a:p>
            <a:pPr marL="685800" lvl="1" indent="-228600">
              <a:buFont typeface="+mj-lt"/>
              <a:buAutoNum type="arabicPeriod"/>
            </a:pPr>
            <a:r>
              <a:rPr lang="en-US" kern="1200" dirty="0" smtClean="0">
                <a:solidFill>
                  <a:schemeClr val="tx1"/>
                </a:solidFill>
                <a:latin typeface="+mn-lt"/>
                <a:ea typeface="+mn-ea"/>
                <a:cs typeface="+mn-cs"/>
              </a:rPr>
              <a:t>Options</a:t>
            </a:r>
          </a:p>
          <a:p>
            <a:pPr marL="685800" lvl="1" indent="-228600">
              <a:buFont typeface="+mj-lt"/>
              <a:buAutoNum type="arabicPeriod"/>
            </a:pPr>
            <a:r>
              <a:rPr lang="en-US" kern="1200" dirty="0" smtClean="0">
                <a:solidFill>
                  <a:schemeClr val="tx1"/>
                </a:solidFill>
                <a:latin typeface="+mn-lt"/>
                <a:ea typeface="+mn-ea"/>
                <a:cs typeface="+mn-cs"/>
              </a:rPr>
              <a:t>Extras and</a:t>
            </a:r>
          </a:p>
          <a:p>
            <a:pPr marL="685800" lvl="1" indent="-228600">
              <a:buFont typeface="+mj-lt"/>
              <a:buAutoNum type="arabicPeriod"/>
            </a:pPr>
            <a:r>
              <a:rPr lang="en-US" kern="1200" dirty="0" smtClean="0">
                <a:solidFill>
                  <a:schemeClr val="tx1"/>
                </a:solidFill>
                <a:latin typeface="+mn-lt"/>
                <a:ea typeface="+mn-ea"/>
                <a:cs typeface="+mn-cs"/>
              </a:rPr>
              <a:t>Facilities</a:t>
            </a:r>
            <a:endParaRPr lang="en-US"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TS makes a request to an endpoint for services based on Service</a:t>
            </a:r>
            <a:r>
              <a:rPr lang="en-US" baseline="0" dirty="0" smtClean="0"/>
              <a:t> Type, Service Name and City. Accordingly the endpoint returns the result to TS</a:t>
            </a:r>
          </a:p>
          <a:p>
            <a:pPr marL="228600" indent="-228600">
              <a:buFont typeface="+mj-lt"/>
              <a:buAutoNum type="arabicPeriod"/>
            </a:pPr>
            <a:r>
              <a:rPr lang="en-US" baseline="0" dirty="0" smtClean="0"/>
              <a:t>TS then updates the TS database with the details received (options, facilities, address and images). These details are editable via the service maintenance option in TS. The imported services will have buying and selling price as 0; therefore if any booking is done via TS the estimated rates will have to be used.</a:t>
            </a:r>
          </a:p>
          <a:p>
            <a:pPr marL="228600" indent="-228600">
              <a:buFont typeface="+mj-lt"/>
              <a:buAutoNum type="arabicPeriod"/>
            </a:pPr>
            <a:r>
              <a:rPr lang="en-US" baseline="0" dirty="0" smtClean="0"/>
              <a:t>When any visitor makes a search for any services on the client website, all the relevant services (including the ones imported via the endpoint would be listed on the website. This is done via the TS B2C XML web service component. TS XML API is used for search requests.</a:t>
            </a:r>
          </a:p>
          <a:p>
            <a:pPr marL="228600" indent="-228600">
              <a:buFont typeface="+mj-lt"/>
              <a:buAutoNum type="arabicPeriod"/>
            </a:pPr>
            <a:r>
              <a:rPr lang="en-US" baseline="0" dirty="0" smtClean="0"/>
              <a:t>When any visitor wants to check for the availability and pricing of an imported services on the website from the displayed result, then the TS B2C XML web service connects to the concerned end-point to get the service price and computes the new selling price by applying the necessary formula  stored in the TS database.</a:t>
            </a:r>
          </a:p>
          <a:p>
            <a:pPr marL="228600" indent="-228600">
              <a:buFont typeface="+mj-lt"/>
              <a:buAutoNum type="arabicPeriod"/>
            </a:pPr>
            <a:r>
              <a:rPr lang="en-US" baseline="0" dirty="0" smtClean="0"/>
              <a:t>If the visitor goes ahead and books the services, the TS B2C XML web service component updates the endpoint database as well as the TS database.</a:t>
            </a:r>
            <a:endParaRPr lang="en-US"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ODL Application</a:t>
            </a:r>
          </a:p>
          <a:p>
            <a:endParaRPr lang="en-US"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ts val="600"/>
              </a:spcBef>
              <a:spcAft>
                <a:spcPts val="1200"/>
              </a:spcAft>
              <a:buFont typeface="Arial" charset="0"/>
              <a:buChar char="•"/>
            </a:pPr>
            <a:r>
              <a:rPr lang="en-US" sz="1200" i="0" dirty="0" smtClean="0">
                <a:solidFill>
                  <a:srgbClr val="3F3151"/>
                </a:solidFill>
                <a:latin typeface="+mj-lt"/>
                <a:sym typeface="Calibri" pitchFamily="34" charset="0"/>
              </a:rPr>
              <a:t>An industry-leading, end-to-end Reservations system for medium to large Tour Operators.</a:t>
            </a:r>
            <a:endParaRPr lang="en-US" altLang="en-US" sz="1200" i="0" dirty="0" smtClean="0">
              <a:solidFill>
                <a:srgbClr val="3F3151"/>
              </a:solidFill>
              <a:latin typeface="+mj-lt"/>
              <a:sym typeface="Calibri" pitchFamily="34" charset="0"/>
            </a:endParaRPr>
          </a:p>
          <a:p>
            <a:pPr marL="342900" indent="-342900">
              <a:spcBef>
                <a:spcPts val="600"/>
              </a:spcBef>
              <a:spcAft>
                <a:spcPts val="1200"/>
              </a:spcAft>
              <a:buFont typeface="Arial" charset="0"/>
              <a:buChar char="•"/>
            </a:pPr>
            <a:r>
              <a:rPr lang="en-US" sz="1200" i="0" dirty="0" smtClean="0">
                <a:solidFill>
                  <a:srgbClr val="3F3151"/>
                </a:solidFill>
                <a:latin typeface="+mj-lt"/>
                <a:sym typeface="Calibri" pitchFamily="34" charset="0"/>
              </a:rPr>
              <a:t>Allows complete functionality related to setting up data and performing booking and related tasks.</a:t>
            </a:r>
            <a:endParaRPr lang="en-US" altLang="en-US" sz="1200" i="0" dirty="0" smtClean="0">
              <a:solidFill>
                <a:srgbClr val="3F3151"/>
              </a:solidFill>
              <a:latin typeface="+mj-lt"/>
              <a:sym typeface="Calibri" pitchFamily="34" charset="0"/>
            </a:endParaRPr>
          </a:p>
          <a:p>
            <a:pPr marL="342900" indent="-342900">
              <a:spcBef>
                <a:spcPts val="600"/>
              </a:spcBef>
              <a:spcAft>
                <a:spcPts val="1200"/>
              </a:spcAft>
              <a:buFont typeface="Arial" charset="0"/>
              <a:buChar char="•"/>
            </a:pPr>
            <a:r>
              <a:rPr lang="en-US" sz="1200" i="0" dirty="0" smtClean="0">
                <a:solidFill>
                  <a:srgbClr val="3F3151"/>
                </a:solidFill>
                <a:latin typeface="+mj-lt"/>
                <a:sym typeface="Calibri" pitchFamily="34" charset="0"/>
              </a:rPr>
              <a:t>It allows to create services, packages, flights etc. and then allows to search, book or amend the bookings.</a:t>
            </a:r>
            <a:endParaRPr lang="en-US" altLang="en-US" sz="1200" i="0" dirty="0" smtClean="0">
              <a:solidFill>
                <a:srgbClr val="3F3151"/>
              </a:solidFill>
              <a:latin typeface="+mj-lt"/>
              <a:sym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dirty="0" smtClean="0">
                <a:solidFill>
                  <a:srgbClr val="3F3151"/>
                </a:solidFill>
                <a:latin typeface="Calibri" pitchFamily="34" charset="0"/>
                <a:sym typeface="Calibri" pitchFamily="34" charset="0"/>
              </a:rPr>
              <a:t>Tour operators can develop their own website and integrate the B2C API to provide Booking functionality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i="0" dirty="0" smtClean="0">
                <a:solidFill>
                  <a:srgbClr val="3F3151"/>
                </a:solidFill>
                <a:latin typeface="Calibri" pitchFamily="34" charset="0"/>
                <a:sym typeface="Calibri" pitchFamily="34" charset="0"/>
              </a:rPr>
              <a:t>Can be</a:t>
            </a:r>
            <a:r>
              <a:rPr lang="en-US" altLang="en-US" sz="1200" i="0" baseline="0" dirty="0" smtClean="0">
                <a:solidFill>
                  <a:srgbClr val="3F3151"/>
                </a:solidFill>
                <a:latin typeface="Calibri" pitchFamily="34" charset="0"/>
                <a:sym typeface="Calibri" pitchFamily="34" charset="0"/>
              </a:rPr>
              <a:t> used for passenger booking as well as Agent Booking.</a:t>
            </a:r>
            <a:endParaRPr lang="en-US" altLang="en-US" i="0" dirty="0" smtClean="0"/>
          </a:p>
          <a:p>
            <a:pPr marL="342900" indent="-342900">
              <a:spcBef>
                <a:spcPts val="600"/>
              </a:spcBef>
              <a:spcAft>
                <a:spcPts val="1200"/>
              </a:spcAft>
              <a:buFont typeface="Arial" charset="0"/>
              <a:buChar char="•"/>
            </a:pPr>
            <a:r>
              <a:rPr lang="en-US" sz="2800" i="0" dirty="0" smtClean="0">
                <a:solidFill>
                  <a:srgbClr val="3F3151"/>
                </a:solidFill>
                <a:latin typeface="Calibri" pitchFamily="34" charset="0"/>
                <a:sym typeface="Calibri" pitchFamily="34" charset="0"/>
              </a:rPr>
              <a:t>Allows to </a:t>
            </a:r>
            <a:endParaRPr lang="en-US" altLang="en-US" sz="2800" i="0" dirty="0" smtClean="0">
              <a:solidFill>
                <a:srgbClr val="3F3151"/>
              </a:solidFill>
              <a:latin typeface="Calibri" pitchFamily="34" charset="0"/>
              <a:sym typeface="Calibri" pitchFamily="34" charset="0"/>
            </a:endParaRPr>
          </a:p>
          <a:p>
            <a:pPr marL="800100" lvl="1" indent="-342900">
              <a:buFont typeface="Arial" charset="0"/>
              <a:buChar char="•"/>
            </a:pPr>
            <a:r>
              <a:rPr lang="en-US" sz="2800" i="0" dirty="0" smtClean="0">
                <a:solidFill>
                  <a:srgbClr val="3F3151"/>
                </a:solidFill>
                <a:latin typeface="Calibri" pitchFamily="34" charset="0"/>
                <a:sym typeface="Calibri" pitchFamily="34" charset="0"/>
              </a:rPr>
              <a:t>Search, Book, Amend, Cancel &amp; other functions </a:t>
            </a:r>
            <a:endParaRPr lang="en-US" altLang="en-US" sz="2800" i="0" dirty="0" smtClean="0">
              <a:solidFill>
                <a:srgbClr val="3F3151"/>
              </a:solidFill>
              <a:latin typeface="Calibri" pitchFamily="34" charset="0"/>
              <a:sym typeface="Calibri" pitchFamily="34" charset="0"/>
            </a:endParaRPr>
          </a:p>
          <a:p>
            <a:pPr marL="800100" lvl="1" indent="-342900">
              <a:buFont typeface="Arial" charset="0"/>
              <a:buChar char="•"/>
            </a:pPr>
            <a:r>
              <a:rPr lang="en-US" sz="2800" i="0" dirty="0" smtClean="0">
                <a:solidFill>
                  <a:srgbClr val="3F3151"/>
                </a:solidFill>
                <a:latin typeface="Calibri" pitchFamily="34" charset="0"/>
                <a:sym typeface="Calibri" pitchFamily="34" charset="0"/>
              </a:rPr>
              <a:t>For Services, Packages, Car-hire, Transfers etc.</a:t>
            </a:r>
            <a:endParaRPr lang="en-US" altLang="en-US" sz="2800" i="0" dirty="0" smtClean="0">
              <a:solidFill>
                <a:srgbClr val="3F3151"/>
              </a:solidFill>
              <a:latin typeface="Calibri" pitchFamily="34" charset="0"/>
              <a:sym typeface="Calibri" pitchFamily="34" charset="0"/>
            </a:endParaRPr>
          </a:p>
          <a:p>
            <a:pPr marL="800100" lvl="1" indent="-342900"/>
            <a:endParaRPr lang="en-US" altLang="en-US" sz="2800" i="0" dirty="0" smtClean="0">
              <a:solidFill>
                <a:srgbClr val="3F3151"/>
              </a:solidFill>
              <a:latin typeface="Calibri" pitchFamily="34" charset="0"/>
              <a:sym typeface="Calibri" pitchFamily="34" charset="0"/>
            </a:endParaRPr>
          </a:p>
          <a:p>
            <a:pPr marL="342900" indent="-342900">
              <a:spcBef>
                <a:spcPts val="600"/>
              </a:spcBef>
              <a:spcAft>
                <a:spcPts val="1200"/>
              </a:spcAft>
              <a:buFont typeface="Arial" charset="0"/>
              <a:buChar char="•"/>
            </a:pPr>
            <a:r>
              <a:rPr lang="en-US" sz="2800" i="0" dirty="0" smtClean="0">
                <a:solidFill>
                  <a:srgbClr val="3F3151"/>
                </a:solidFill>
                <a:latin typeface="Calibri" pitchFamily="34" charset="0"/>
                <a:sym typeface="Calibri" pitchFamily="34" charset="0"/>
              </a:rPr>
              <a:t>Does not allow setup data like creating service etc.</a:t>
            </a:r>
            <a:endParaRPr lang="en-US" altLang="en-US" sz="2800" i="0" dirty="0" smtClean="0">
              <a:solidFill>
                <a:srgbClr val="3F3151"/>
              </a:solidFill>
              <a:latin typeface="Calibri" pitchFamily="34" charset="0"/>
              <a:sym typeface="Calibri" pitchFamily="34" charset="0"/>
            </a:endParaRPr>
          </a:p>
          <a:p>
            <a:pPr marL="342900" indent="-342900">
              <a:spcBef>
                <a:spcPts val="600"/>
              </a:spcBef>
              <a:spcAft>
                <a:spcPts val="1200"/>
              </a:spcAft>
              <a:buFont typeface="Arial" charset="0"/>
              <a:buChar char="•"/>
            </a:pPr>
            <a:r>
              <a:rPr lang="en-US" sz="2800" i="0" dirty="0" smtClean="0">
                <a:solidFill>
                  <a:srgbClr val="3F3151"/>
                </a:solidFill>
                <a:latin typeface="Calibri" pitchFamily="34" charset="0"/>
                <a:sym typeface="Calibri" pitchFamily="34" charset="0"/>
              </a:rPr>
              <a:t>Only verified and </a:t>
            </a:r>
            <a:r>
              <a:rPr lang="en-US" sz="2800" b="1" i="0" dirty="0" smtClean="0">
                <a:solidFill>
                  <a:srgbClr val="3F3151"/>
                </a:solidFill>
                <a:latin typeface="Calibri" pitchFamily="34" charset="0"/>
                <a:sym typeface="Calibri" pitchFamily="34" charset="0"/>
              </a:rPr>
              <a:t>Internet Available </a:t>
            </a:r>
            <a:r>
              <a:rPr lang="en-US" sz="2800" i="0" dirty="0" smtClean="0">
                <a:solidFill>
                  <a:srgbClr val="3F3151"/>
                </a:solidFill>
                <a:latin typeface="Calibri" pitchFamily="34" charset="0"/>
                <a:sym typeface="Calibri" pitchFamily="34" charset="0"/>
              </a:rPr>
              <a:t>prices are returned from API</a:t>
            </a:r>
          </a:p>
          <a:p>
            <a:pPr marL="342900" indent="-342900">
              <a:spcBef>
                <a:spcPts val="600"/>
              </a:spcBef>
              <a:spcAft>
                <a:spcPts val="1200"/>
              </a:spcAft>
              <a:buFont typeface="Arial" charset="0"/>
              <a:buChar char="•"/>
            </a:pPr>
            <a:endParaRPr lang="en-US" altLang="en-US" sz="2800" i="0" dirty="0" smtClean="0">
              <a:solidFill>
                <a:srgbClr val="3F3151"/>
              </a:solidFill>
              <a:latin typeface="Calibri" pitchFamily="34" charset="0"/>
              <a:sym typeface="Calibri" pitchFamily="34" charset="0"/>
            </a:endParaRPr>
          </a:p>
          <a:p>
            <a:pPr marL="342900" indent="-342900">
              <a:spcBef>
                <a:spcPts val="600"/>
              </a:spcBef>
              <a:spcAft>
                <a:spcPts val="1200"/>
              </a:spcAft>
              <a:buFont typeface="Arial" charset="0"/>
              <a:buChar char="•"/>
            </a:pPr>
            <a:r>
              <a:rPr lang="en-US" sz="2800" i="0" dirty="0" smtClean="0">
                <a:solidFill>
                  <a:srgbClr val="3F3151"/>
                </a:solidFill>
                <a:latin typeface="Calibri" pitchFamily="34" charset="0"/>
                <a:sym typeface="Calibri" pitchFamily="34" charset="0"/>
              </a:rPr>
              <a:t>DNN – Helps to create WS without much technical</a:t>
            </a:r>
            <a:r>
              <a:rPr lang="en-US" sz="2800" i="0" baseline="0" dirty="0" smtClean="0">
                <a:solidFill>
                  <a:srgbClr val="3F3151"/>
                </a:solidFill>
                <a:latin typeface="Calibri" pitchFamily="34" charset="0"/>
                <a:sym typeface="Calibri" pitchFamily="34" charset="0"/>
              </a:rPr>
              <a:t> knowledge</a:t>
            </a:r>
          </a:p>
          <a:p>
            <a:pPr marL="342900" indent="-342900">
              <a:spcBef>
                <a:spcPts val="600"/>
              </a:spcBef>
              <a:spcAft>
                <a:spcPts val="1200"/>
              </a:spcAft>
              <a:buFont typeface="Arial" charset="0"/>
              <a:buChar char="•"/>
            </a:pPr>
            <a:r>
              <a:rPr lang="en-US" sz="2800" i="0" baseline="0" dirty="0" smtClean="0">
                <a:solidFill>
                  <a:srgbClr val="3F3151"/>
                </a:solidFill>
                <a:latin typeface="Calibri" pitchFamily="34" charset="0"/>
                <a:sym typeface="Calibri" pitchFamily="34" charset="0"/>
              </a:rPr>
              <a:t>The Tour operator needs to buy the DNN s/w and a database.</a:t>
            </a:r>
          </a:p>
          <a:p>
            <a:pPr marL="342900" indent="-342900">
              <a:spcBef>
                <a:spcPts val="600"/>
              </a:spcBef>
              <a:spcAft>
                <a:spcPts val="1200"/>
              </a:spcAft>
              <a:buFont typeface="Arial" charset="0"/>
              <a:buChar char="•"/>
            </a:pPr>
            <a:r>
              <a:rPr lang="en-US" sz="2800" i="0" baseline="0" dirty="0" smtClean="0">
                <a:solidFill>
                  <a:srgbClr val="3F3151"/>
                </a:solidFill>
                <a:latin typeface="Calibri" pitchFamily="34" charset="0"/>
                <a:sym typeface="Calibri" pitchFamily="34" charset="0"/>
              </a:rPr>
              <a:t>The default functionality of DNN can be expanded by 3</a:t>
            </a:r>
            <a:r>
              <a:rPr lang="en-US" sz="2800" i="0" baseline="30000" dirty="0" smtClean="0">
                <a:solidFill>
                  <a:srgbClr val="3F3151"/>
                </a:solidFill>
                <a:latin typeface="Calibri" pitchFamily="34" charset="0"/>
                <a:sym typeface="Calibri" pitchFamily="34" charset="0"/>
              </a:rPr>
              <a:t>rd</a:t>
            </a:r>
            <a:r>
              <a:rPr lang="en-US" sz="2800" i="0" baseline="0" dirty="0" smtClean="0">
                <a:solidFill>
                  <a:srgbClr val="3F3151"/>
                </a:solidFill>
                <a:latin typeface="Calibri" pitchFamily="34" charset="0"/>
                <a:sym typeface="Calibri" pitchFamily="34" charset="0"/>
              </a:rPr>
              <a:t> party modules</a:t>
            </a:r>
            <a:endParaRPr lang="en-US" sz="2800" i="0" dirty="0" smtClean="0">
              <a:solidFill>
                <a:srgbClr val="3F3151"/>
              </a:solidFill>
              <a:latin typeface="Calibri" pitchFamily="34" charset="0"/>
              <a:sym typeface="Calibri" pitchFamily="34" charset="0"/>
            </a:endParaRPr>
          </a:p>
          <a:p>
            <a:pPr marL="342900" indent="-342900">
              <a:spcBef>
                <a:spcPts val="600"/>
              </a:spcBef>
              <a:spcAft>
                <a:spcPts val="1200"/>
              </a:spcAft>
              <a:buFont typeface="Arial" charset="0"/>
              <a:buChar char="•"/>
            </a:pPr>
            <a:r>
              <a:rPr lang="en-US" sz="2800" i="0" dirty="0" smtClean="0">
                <a:solidFill>
                  <a:srgbClr val="3F3151"/>
                </a:solidFill>
                <a:latin typeface="Calibri" pitchFamily="34" charset="0"/>
                <a:sym typeface="Calibri" pitchFamily="34" charset="0"/>
              </a:rPr>
              <a:t>ODL has developed the booking flow using the </a:t>
            </a:r>
            <a:r>
              <a:rPr lang="en-US" sz="2800" i="0" dirty="0" err="1" smtClean="0">
                <a:solidFill>
                  <a:srgbClr val="3F3151"/>
                </a:solidFill>
                <a:latin typeface="Calibri" pitchFamily="34" charset="0"/>
                <a:sym typeface="Calibri" pitchFamily="34" charset="0"/>
              </a:rPr>
              <a:t>dotnetnuke</a:t>
            </a:r>
            <a:r>
              <a:rPr lang="en-US" sz="2800" i="0" dirty="0" smtClean="0">
                <a:solidFill>
                  <a:srgbClr val="3F3151"/>
                </a:solidFill>
                <a:latin typeface="Calibri" pitchFamily="34" charset="0"/>
                <a:sym typeface="Calibri" pitchFamily="34" charset="0"/>
              </a:rPr>
              <a:t> framework. </a:t>
            </a:r>
            <a:endParaRPr lang="en-US" altLang="en-US" sz="2800" i="0" dirty="0" smtClean="0">
              <a:solidFill>
                <a:srgbClr val="3F3151"/>
              </a:solidFill>
              <a:latin typeface="Calibri" pitchFamily="34" charset="0"/>
              <a:sym typeface="Calibri" pitchFamily="34" charset="0"/>
            </a:endParaRPr>
          </a:p>
          <a:p>
            <a:pPr marL="342900" indent="-342900">
              <a:spcBef>
                <a:spcPts val="600"/>
              </a:spcBef>
              <a:spcAft>
                <a:spcPts val="1200"/>
              </a:spcAft>
              <a:buFont typeface="Arial" charset="0"/>
              <a:buChar char="•"/>
            </a:pPr>
            <a:r>
              <a:rPr lang="en-US" sz="2800" i="0" dirty="0" smtClean="0">
                <a:solidFill>
                  <a:srgbClr val="3F3151"/>
                </a:solidFill>
                <a:latin typeface="Calibri" pitchFamily="34" charset="0"/>
                <a:sym typeface="Calibri" pitchFamily="34" charset="0"/>
              </a:rPr>
              <a:t>This provides the tour operator a ready booking flow which he only has to configure on his DNN website.</a:t>
            </a:r>
            <a:endParaRPr lang="en-US" altLang="en-US" sz="2800" i="0" dirty="0" smtClean="0">
              <a:solidFill>
                <a:srgbClr val="3F3151"/>
              </a:solidFill>
              <a:latin typeface="Calibri" pitchFamily="34" charset="0"/>
              <a:sym typeface="Calibri" pitchFamily="34" charset="0"/>
            </a:endParaRPr>
          </a:p>
          <a:p>
            <a:pPr marL="342900" indent="-342900">
              <a:spcBef>
                <a:spcPts val="600"/>
              </a:spcBef>
              <a:spcAft>
                <a:spcPts val="1200"/>
              </a:spcAft>
              <a:buFont typeface="Arial" charset="0"/>
              <a:buChar char="•"/>
            </a:pPr>
            <a:r>
              <a:rPr lang="en-US" sz="2800" i="0" dirty="0" smtClean="0">
                <a:solidFill>
                  <a:srgbClr val="3F3151"/>
                </a:solidFill>
                <a:latin typeface="Calibri" pitchFamily="34" charset="0"/>
                <a:sym typeface="Calibri" pitchFamily="34" charset="0"/>
              </a:rPr>
              <a:t>The DNN modules internally use the B2C API to provide the functionality.  - Refer to the document</a:t>
            </a:r>
            <a:r>
              <a:rPr lang="en-US" sz="2800" i="0" baseline="0" dirty="0" smtClean="0">
                <a:solidFill>
                  <a:srgbClr val="3F3151"/>
                </a:solidFill>
                <a:latin typeface="Calibri" pitchFamily="34" charset="0"/>
                <a:sym typeface="Calibri" pitchFamily="34" charset="0"/>
              </a:rPr>
              <a:t> on DNN</a:t>
            </a:r>
            <a:endParaRPr lang="en-US" altLang="en-US" sz="2800" i="0" dirty="0" smtClean="0"/>
          </a:p>
          <a:p>
            <a:pPr marL="342900" indent="-342900">
              <a:spcBef>
                <a:spcPts val="600"/>
              </a:spcBef>
              <a:spcAft>
                <a:spcPts val="1200"/>
              </a:spcAft>
              <a:buFont typeface="Arial" charset="0"/>
              <a:buChar char="•"/>
            </a:pPr>
            <a:endParaRPr lang="en-US" altLang="en-US" sz="2800" i="0" dirty="0" smtClean="0">
              <a:solidFill>
                <a:srgbClr val="3F3151"/>
              </a:solidFill>
              <a:latin typeface="Calibri" pitchFamily="34" charset="0"/>
              <a:sym typeface="Calibri" pitchFamily="34" charset="0"/>
            </a:endParaRPr>
          </a:p>
          <a:p>
            <a:endParaRPr lang="en-US" i="0"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 B2B(30 methods) is a wrapper to B2C(300 methods) Web service </a:t>
            </a:r>
          </a:p>
          <a:p>
            <a:pPr>
              <a:buFont typeface="Arial" pitchFamily="34" charset="0"/>
              <a:buChar char="•"/>
            </a:pPr>
            <a:r>
              <a:rPr lang="en-US" baseline="0" dirty="0" smtClean="0"/>
              <a:t> Agents don’t get to see </a:t>
            </a:r>
            <a:r>
              <a:rPr lang="en-US" baseline="0" dirty="0" err="1" smtClean="0"/>
              <a:t>pax</a:t>
            </a:r>
            <a:r>
              <a:rPr lang="en-US" baseline="0" dirty="0" smtClean="0"/>
              <a:t> information in TS.</a:t>
            </a:r>
            <a:endParaRPr lang="en-US"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ts val="600"/>
              </a:spcBef>
              <a:spcAft>
                <a:spcPts val="1200"/>
              </a:spcAft>
              <a:buFont typeface="Arial" charset="0"/>
              <a:buChar char="•"/>
            </a:pPr>
            <a:r>
              <a:rPr lang="en-US" sz="1200" i="0" dirty="0" smtClean="0">
                <a:solidFill>
                  <a:srgbClr val="3F3151"/>
                </a:solidFill>
                <a:latin typeface="+mn-lt"/>
                <a:sym typeface="Calibri" pitchFamily="34" charset="0"/>
              </a:rPr>
              <a:t>Channel manager API is a </a:t>
            </a:r>
            <a:r>
              <a:rPr lang="en-US" sz="1200" i="0" dirty="0" err="1" smtClean="0">
                <a:solidFill>
                  <a:srgbClr val="3F3151"/>
                </a:solidFill>
                <a:latin typeface="+mn-lt"/>
                <a:sym typeface="Calibri" pitchFamily="34" charset="0"/>
              </a:rPr>
              <a:t>webservice</a:t>
            </a:r>
            <a:r>
              <a:rPr lang="en-US" sz="1200" i="0" dirty="0" smtClean="0">
                <a:solidFill>
                  <a:srgbClr val="3F3151"/>
                </a:solidFill>
                <a:latin typeface="+mn-lt"/>
                <a:sym typeface="Calibri" pitchFamily="34" charset="0"/>
              </a:rPr>
              <a:t> API which does not have a UI. </a:t>
            </a:r>
          </a:p>
          <a:p>
            <a:pPr marL="342900" indent="-342900">
              <a:spcBef>
                <a:spcPts val="600"/>
              </a:spcBef>
              <a:spcAft>
                <a:spcPts val="1200"/>
              </a:spcAft>
              <a:buFont typeface="Arial" charset="0"/>
              <a:buChar char="•"/>
            </a:pPr>
            <a:r>
              <a:rPr lang="en-US" sz="1200" i="0" dirty="0" smtClean="0">
                <a:solidFill>
                  <a:srgbClr val="3F3151"/>
                </a:solidFill>
                <a:latin typeface="+mn-lt"/>
                <a:sym typeface="Calibri" pitchFamily="34" charset="0"/>
              </a:rPr>
              <a:t>The API is integrated by their party channel manager companies on behalf of the supplier to send updates for buy prices, allocations etc.</a:t>
            </a:r>
            <a:endParaRPr lang="en-US" altLang="en-US" sz="1200" i="0" dirty="0" smtClean="0">
              <a:solidFill>
                <a:srgbClr val="3F3151"/>
              </a:solidFill>
              <a:latin typeface="+mn-lt"/>
              <a:sym typeface="Calibri" pitchFamily="34" charset="0"/>
            </a:endParaRPr>
          </a:p>
          <a:p>
            <a:pPr marL="342900" indent="-342900">
              <a:spcBef>
                <a:spcPts val="600"/>
              </a:spcBef>
              <a:spcAft>
                <a:spcPts val="1200"/>
              </a:spcAft>
              <a:buFont typeface="Arial" charset="0"/>
              <a:buChar char="•"/>
            </a:pPr>
            <a:r>
              <a:rPr lang="en-US" sz="1200" i="0" dirty="0" smtClean="0">
                <a:solidFill>
                  <a:srgbClr val="3F3151"/>
                </a:solidFill>
                <a:latin typeface="+mn-lt"/>
                <a:sym typeface="Calibri" pitchFamily="34" charset="0"/>
              </a:rPr>
              <a:t>Suppliers are never shown Sell related information.</a:t>
            </a:r>
          </a:p>
          <a:p>
            <a:pPr>
              <a:buFont typeface="Arial" pitchFamily="34" charset="0"/>
              <a:buNone/>
            </a:pPr>
            <a:endParaRPr lang="en-US" i="0" dirty="0">
              <a:latin typeface="+mn-lt"/>
            </a:endParaRPr>
          </a:p>
        </p:txBody>
      </p:sp>
      <p:sp>
        <p:nvSpPr>
          <p:cNvPr id="4" name="Slide Number Placeholder 3"/>
          <p:cNvSpPr>
            <a:spLocks noGrp="1"/>
          </p:cNvSpPr>
          <p:nvPr>
            <p:ph type="sldNum" sz="quarter" idx="10"/>
          </p:nvPr>
        </p:nvSpPr>
        <p:spPr/>
        <p:txBody>
          <a:bodyPr/>
          <a:lstStyle/>
          <a:p>
            <a:fld id="{EC2CF550-2C4A-4970-B52A-221883E4925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sz="1200" dirty="0" smtClean="0">
                <a:latin typeface="Calibri" pitchFamily="34" charset="0"/>
              </a:rPr>
              <a:t>FSDT web service is the key component which connects Travel Studio with Fare Studio and to the external sources such as the GDS and Direct Airline Connections</a:t>
            </a:r>
            <a:endParaRPr lang="en-US" sz="1200" dirty="0" smtClean="0">
              <a:latin typeface="Calibri" pitchFamily="34" charset="0"/>
            </a:endParaRPr>
          </a:p>
          <a:p>
            <a:pPr marL="228600" indent="-228600">
              <a:buFont typeface="+mj-lt"/>
              <a:buAutoNum type="arabicPeriod"/>
            </a:pPr>
            <a:r>
              <a:rPr lang="en-GB" sz="1200" kern="1200" dirty="0" smtClean="0">
                <a:solidFill>
                  <a:schemeClr val="tx1"/>
                </a:solidFill>
                <a:latin typeface="+mn-lt"/>
                <a:ea typeface="+mn-ea"/>
                <a:cs typeface="+mn-cs"/>
              </a:rPr>
              <a:t>A GDS primarily provides the booking functionality of flights on airlines which the GDS has agreements with. Some airlines may completely be hosted in the GDS whereas others simply provide access to their inventory via an API. </a:t>
            </a:r>
          </a:p>
          <a:p>
            <a:pPr marL="228600" indent="-228600">
              <a:buFont typeface="+mj-lt"/>
              <a:buAutoNum type="arabicPeriod"/>
            </a:pPr>
            <a:r>
              <a:rPr lang="en-GB" sz="1200" kern="1200" dirty="0" smtClean="0">
                <a:solidFill>
                  <a:schemeClr val="tx1"/>
                </a:solidFill>
                <a:latin typeface="+mn-lt"/>
                <a:ea typeface="+mn-ea"/>
                <a:cs typeface="+mn-cs"/>
              </a:rPr>
              <a:t>once a client uses Travel Studio, they will be requested to obtain web service credentials in order to perform flight searches from within Travel Studio</a:t>
            </a:r>
          </a:p>
          <a:p>
            <a:pPr marL="228600" indent="-228600">
              <a:buFont typeface="+mj-lt"/>
              <a:buAutoNum type="arabicPeriod"/>
            </a:pPr>
            <a:r>
              <a:rPr lang="en-GB" sz="1200" kern="1200" dirty="0" smtClean="0">
                <a:solidFill>
                  <a:schemeClr val="tx1"/>
                </a:solidFill>
                <a:latin typeface="+mn-lt"/>
                <a:ea typeface="+mn-ea"/>
                <a:cs typeface="+mn-cs"/>
              </a:rPr>
              <a:t>It’s simply a matter of being able to source multiple services via one system</a:t>
            </a:r>
          </a:p>
          <a:p>
            <a:pPr marL="228600" indent="-228600">
              <a:buFont typeface="+mj-lt"/>
              <a:buAutoNum type="arabicPeriod"/>
            </a:pPr>
            <a:r>
              <a:rPr lang="en-GB" sz="1200" kern="1200" dirty="0" smtClean="0">
                <a:solidFill>
                  <a:schemeClr val="tx1"/>
                </a:solidFill>
                <a:latin typeface="+mn-lt"/>
                <a:ea typeface="+mn-ea"/>
                <a:cs typeface="+mn-cs"/>
              </a:rPr>
              <a:t>A PNR (Passenger Name Record) is a unique alpha numeric reference of a passenger in the GDS (like a booking record). The PNR will contain the following details which we use to map back into Travel Studio using web services</a:t>
            </a:r>
            <a:endParaRPr lang="en-US" dirty="0" smtClean="0"/>
          </a:p>
          <a:p>
            <a:endParaRPr lang="en-US"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eaLnBrk="1" hangingPunct="1">
              <a:spcBef>
                <a:spcPts val="600"/>
              </a:spcBef>
              <a:spcAft>
                <a:spcPts val="600"/>
              </a:spcAft>
              <a:buFont typeface="Arial" pitchFamily="34" charset="0"/>
              <a:buChar char="•"/>
            </a:pPr>
            <a:r>
              <a:rPr lang="en-US" altLang="zh-CN" sz="2400" b="0" i="0" dirty="0" smtClean="0">
                <a:solidFill>
                  <a:srgbClr val="3F3151"/>
                </a:solidFill>
              </a:rPr>
              <a:t>Contain</a:t>
            </a:r>
            <a:r>
              <a:rPr lang="en-US" altLang="zh-CN" sz="2400" b="0" i="0" baseline="0" dirty="0" smtClean="0">
                <a:solidFill>
                  <a:srgbClr val="3F3151"/>
                </a:solidFill>
              </a:rPr>
              <a:t> services not part of TS.</a:t>
            </a:r>
            <a:endParaRPr lang="en-US" altLang="zh-CN" sz="2400" b="0" i="0" dirty="0" smtClean="0">
              <a:solidFill>
                <a:srgbClr val="3F3151"/>
              </a:solidFill>
            </a:endParaRPr>
          </a:p>
          <a:p>
            <a:pPr marL="0" indent="0" eaLnBrk="1" hangingPunct="1">
              <a:spcBef>
                <a:spcPts val="600"/>
              </a:spcBef>
              <a:spcAft>
                <a:spcPts val="600"/>
              </a:spcAft>
              <a:buFont typeface="Arial" pitchFamily="34" charset="0"/>
              <a:buChar char="•"/>
            </a:pPr>
            <a:r>
              <a:rPr lang="en-US" altLang="zh-CN" sz="2400" b="0" i="0" dirty="0" smtClean="0">
                <a:solidFill>
                  <a:srgbClr val="3F3151"/>
                </a:solidFill>
              </a:rPr>
              <a:t>No</a:t>
            </a:r>
            <a:r>
              <a:rPr lang="en-US" altLang="zh-CN" sz="2400" b="0" i="0" baseline="0" dirty="0" smtClean="0">
                <a:solidFill>
                  <a:srgbClr val="3F3151"/>
                </a:solidFill>
              </a:rPr>
              <a:t> guarantee of availability </a:t>
            </a:r>
          </a:p>
          <a:p>
            <a:pPr marL="0" indent="0" eaLnBrk="1" hangingPunct="1">
              <a:spcBef>
                <a:spcPts val="600"/>
              </a:spcBef>
              <a:spcAft>
                <a:spcPts val="600"/>
              </a:spcAft>
              <a:buFont typeface="Arial" pitchFamily="34" charset="0"/>
              <a:buChar char="•"/>
            </a:pPr>
            <a:r>
              <a:rPr lang="en-US" altLang="zh-CN" sz="2400" b="0" i="0" baseline="0" dirty="0" smtClean="0">
                <a:solidFill>
                  <a:srgbClr val="3F3151"/>
                </a:solidFill>
              </a:rPr>
              <a:t>No allocations given</a:t>
            </a:r>
          </a:p>
          <a:p>
            <a:pPr marL="0" indent="0" eaLnBrk="1" hangingPunct="1">
              <a:spcBef>
                <a:spcPts val="600"/>
              </a:spcBef>
              <a:spcAft>
                <a:spcPts val="600"/>
              </a:spcAft>
              <a:buFont typeface="Arial" pitchFamily="34" charset="0"/>
              <a:buChar char="•"/>
            </a:pPr>
            <a:endParaRPr lang="en-US" altLang="zh-CN" sz="2400" b="0" i="0" dirty="0" smtClean="0">
              <a:solidFill>
                <a:srgbClr val="3F3151"/>
              </a:solidFill>
            </a:endParaRPr>
          </a:p>
          <a:p>
            <a:pPr marL="457200" indent="-457200" eaLnBrk="1" hangingPunct="1">
              <a:spcBef>
                <a:spcPts val="600"/>
              </a:spcBef>
              <a:spcAft>
                <a:spcPts val="600"/>
              </a:spcAft>
              <a:buFont typeface="+mj-lt"/>
              <a:buAutoNum type="arabicPeriod"/>
            </a:pPr>
            <a:r>
              <a:rPr lang="en-US" altLang="zh-CN" sz="2400" b="1" i="0" dirty="0" smtClean="0">
                <a:solidFill>
                  <a:srgbClr val="3F3151"/>
                </a:solidFill>
              </a:rPr>
              <a:t>Endpoint Configuration</a:t>
            </a:r>
          </a:p>
          <a:p>
            <a:pPr lvl="1" eaLnBrk="1" hangingPunct="1">
              <a:spcBef>
                <a:spcPct val="0"/>
              </a:spcBef>
            </a:pPr>
            <a:r>
              <a:rPr lang="en-US" altLang="zh-CN" sz="2400" i="0" dirty="0" smtClean="0">
                <a:solidFill>
                  <a:srgbClr val="3F3151"/>
                </a:solidFill>
              </a:rPr>
              <a:t>Specify Endpoint URL, Endpoint login details and other settings. </a:t>
            </a:r>
          </a:p>
          <a:p>
            <a:pPr lvl="1" eaLnBrk="1" hangingPunct="1">
              <a:spcBef>
                <a:spcPct val="0"/>
              </a:spcBef>
            </a:pPr>
            <a:r>
              <a:rPr lang="en-US" altLang="zh-CN" sz="2400" i="0" dirty="0" smtClean="0">
                <a:solidFill>
                  <a:srgbClr val="3F3151"/>
                </a:solidFill>
              </a:rPr>
              <a:t>These vary from endpoint to endpoint</a:t>
            </a:r>
          </a:p>
          <a:p>
            <a:pPr marL="0" indent="0" eaLnBrk="1" hangingPunct="1">
              <a:spcBef>
                <a:spcPts val="600"/>
              </a:spcBef>
              <a:spcAft>
                <a:spcPts val="600"/>
              </a:spcAft>
              <a:buFont typeface="Arial" charset="0"/>
              <a:buNone/>
            </a:pPr>
            <a:r>
              <a:rPr lang="en-US" altLang="zh-CN" sz="2400" b="1" i="0" dirty="0" smtClean="0">
                <a:solidFill>
                  <a:srgbClr val="3F3151"/>
                </a:solidFill>
              </a:rPr>
              <a:t>2.  Endpoint Mapping</a:t>
            </a:r>
          </a:p>
          <a:p>
            <a:pPr lvl="1" eaLnBrk="1" hangingPunct="1">
              <a:spcBef>
                <a:spcPts val="600"/>
              </a:spcBef>
              <a:spcAft>
                <a:spcPts val="600"/>
              </a:spcAft>
            </a:pPr>
            <a:r>
              <a:rPr lang="en-US" altLang="zh-CN" sz="2400" i="0" dirty="0" smtClean="0">
                <a:solidFill>
                  <a:srgbClr val="3F3151"/>
                </a:solidFill>
              </a:rPr>
              <a:t>Map TS data with endpoint data</a:t>
            </a:r>
          </a:p>
          <a:p>
            <a:pPr marL="0" indent="0" eaLnBrk="1" hangingPunct="1">
              <a:spcBef>
                <a:spcPts val="600"/>
              </a:spcBef>
              <a:spcAft>
                <a:spcPts val="600"/>
              </a:spcAft>
              <a:buFont typeface="Arial" charset="0"/>
              <a:buNone/>
            </a:pPr>
            <a:r>
              <a:rPr lang="en-US" altLang="zh-CN" sz="2400" b="1" i="0" dirty="0" smtClean="0">
                <a:solidFill>
                  <a:srgbClr val="3F3151"/>
                </a:solidFill>
              </a:rPr>
              <a:t>3.  Endpoint Service Import</a:t>
            </a:r>
          </a:p>
          <a:p>
            <a:pPr lvl="1" eaLnBrk="1" hangingPunct="1">
              <a:spcBef>
                <a:spcPts val="600"/>
              </a:spcBef>
              <a:spcAft>
                <a:spcPts val="600"/>
              </a:spcAft>
            </a:pPr>
            <a:r>
              <a:rPr lang="en-US" altLang="zh-CN" sz="2400" i="0" dirty="0" smtClean="0">
                <a:solidFill>
                  <a:srgbClr val="3F3151"/>
                </a:solidFill>
              </a:rPr>
              <a:t>Endpoints provide either a Remote URL or a CSV/TXT File to be saved on Local Travel Studio installed machine. </a:t>
            </a:r>
          </a:p>
          <a:p>
            <a:pPr lvl="1" eaLnBrk="1" hangingPunct="1">
              <a:spcBef>
                <a:spcPts val="600"/>
              </a:spcBef>
              <a:spcAft>
                <a:spcPts val="600"/>
              </a:spcAft>
            </a:pPr>
            <a:r>
              <a:rPr lang="en-US" altLang="zh-CN" sz="2400" i="0" dirty="0" smtClean="0">
                <a:solidFill>
                  <a:srgbClr val="3F3151"/>
                </a:solidFill>
              </a:rPr>
              <a:t>These contain details of the services contracted by the Tour Operator</a:t>
            </a:r>
          </a:p>
          <a:p>
            <a:pPr lvl="1" eaLnBrk="1" hangingPunct="1">
              <a:spcBef>
                <a:spcPts val="600"/>
              </a:spcBef>
              <a:spcAft>
                <a:spcPts val="600"/>
              </a:spcAft>
            </a:pPr>
            <a:r>
              <a:rPr lang="en-US" altLang="zh-CN" sz="2400" i="0" dirty="0" smtClean="0">
                <a:solidFill>
                  <a:srgbClr val="3F3151"/>
                </a:solidFill>
              </a:rPr>
              <a:t>Except for the Price and the availability of these services these are subject to change so they are obtained in Travel Studio in real time at the time of search or book.</a:t>
            </a:r>
          </a:p>
          <a:p>
            <a:endParaRPr lang="en-US" i="0" dirty="0"/>
          </a:p>
        </p:txBody>
      </p:sp>
      <p:sp>
        <p:nvSpPr>
          <p:cNvPr id="4" name="Slide Number Placeholder 3"/>
          <p:cNvSpPr>
            <a:spLocks noGrp="1"/>
          </p:cNvSpPr>
          <p:nvPr>
            <p:ph type="sldNum" sz="quarter" idx="10"/>
          </p:nvPr>
        </p:nvSpPr>
        <p:spPr/>
        <p:txBody>
          <a:bodyPr/>
          <a:lstStyle/>
          <a:p>
            <a:fld id="{EC2CF550-2C4A-4970-B52A-221883E4925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64CF2E0-CCC4-4E1E-9902-C3C36AB3FDA4}" type="datetimeFigureOut">
              <a:rPr lang="en-US" smtClean="0"/>
              <a:pPr/>
              <a:t>10/1/2016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6F42FDE4-A7DD-41A7-A0A6-9B649FB43336}" type="slidenum">
              <a:rPr kumimoji="0" lang="en-US" smtClean="0"/>
              <a:pPr/>
              <a:t>‹#›</a:t>
            </a:fld>
            <a:endParaRPr kumimoji="0" lang="en-US" sz="1400" dirty="0">
              <a:solidFill>
                <a:srgbClr val="FFFFFF"/>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64CF2E0-CCC4-4E1E-9902-C3C36AB3FDA4}" type="datetimeFigureOut">
              <a:rPr lang="en-US" smtClean="0"/>
              <a:pPr/>
              <a:t>10/1/2016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6F42FDE4-A7DD-41A7-A0A6-9B649FB43336}"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10/1/2016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10/1/2016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10/1/2016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10/1/2016</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ravel_agenc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4000" b="1" dirty="0" smtClean="0">
                <a:solidFill>
                  <a:srgbClr val="003399"/>
                </a:solidFill>
                <a:latin typeface="Calibri" pitchFamily="34" charset="0"/>
              </a:rPr>
              <a:t>Product Technical Training</a:t>
            </a:r>
            <a:endParaRPr lang="en-US" sz="4000" b="1" dirty="0">
              <a:solidFill>
                <a:srgbClr val="003399"/>
              </a:solidFill>
              <a:latin typeface="Calibri" pitchFamily="34" charset="0"/>
            </a:endParaRPr>
          </a:p>
        </p:txBody>
      </p:sp>
      <p:sp>
        <p:nvSpPr>
          <p:cNvPr id="2" name="Subtitle 1"/>
          <p:cNvSpPr>
            <a:spLocks noGrp="1"/>
          </p:cNvSpPr>
          <p:nvPr>
            <p:ph type="subTitle" idx="1"/>
          </p:nvPr>
        </p:nvSpPr>
        <p:spPr/>
        <p:txBody>
          <a:bodyPr/>
          <a:lstStyle/>
          <a:p>
            <a:r>
              <a:rPr lang="en-US" b="1" dirty="0" smtClean="0">
                <a:solidFill>
                  <a:srgbClr val="003399"/>
                </a:solidFill>
                <a:latin typeface="Calibri" pitchFamily="34" charset="0"/>
              </a:rPr>
              <a:t>Module 1. Product Overview</a:t>
            </a:r>
            <a:endParaRPr lang="en-US" b="1" dirty="0">
              <a:solidFill>
                <a:srgbClr val="003399"/>
              </a:solidFill>
              <a:latin typeface="Calibri" pitchFamily="34" charset="0"/>
            </a:endParaRPr>
          </a:p>
        </p:txBody>
      </p:sp>
      <p:pic>
        <p:nvPicPr>
          <p:cNvPr id="4" name="Picture 9"/>
          <p:cNvPicPr>
            <a:picLocks noChangeAspect="1" noChangeArrowheads="1"/>
          </p:cNvPicPr>
          <p:nvPr/>
        </p:nvPicPr>
        <p:blipFill>
          <a:blip r:embed="rId2"/>
          <a:srcRect/>
          <a:stretch>
            <a:fillRect/>
          </a:stretch>
        </p:blipFill>
        <p:spPr bwMode="auto">
          <a:xfrm>
            <a:off x="1219200" y="1295400"/>
            <a:ext cx="6729412" cy="1517650"/>
          </a:xfrm>
          <a:prstGeom prst="rect">
            <a:avLst/>
          </a:prstGeom>
          <a:noFill/>
          <a:ln w="9525">
            <a:noFill/>
            <a:bevel/>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rPr>
              <a:t>Endpoints</a:t>
            </a:r>
            <a:endParaRPr lang="en-US" dirty="0">
              <a:solidFill>
                <a:srgbClr val="C00000"/>
              </a:solidFill>
              <a:latin typeface="Calibri" pitchFamily="34" charset="0"/>
            </a:endParaRPr>
          </a:p>
        </p:txBody>
      </p:sp>
      <p:sp>
        <p:nvSpPr>
          <p:cNvPr id="3" name="Content Placeholder 2"/>
          <p:cNvSpPr>
            <a:spLocks noGrp="1"/>
          </p:cNvSpPr>
          <p:nvPr>
            <p:ph sz="quarter" idx="1"/>
          </p:nvPr>
        </p:nvSpPr>
        <p:spPr/>
        <p:txBody>
          <a:bodyPr>
            <a:normAutofit/>
          </a:bodyPr>
          <a:lstStyle/>
          <a:p>
            <a:pPr>
              <a:spcAft>
                <a:spcPts val="1200"/>
              </a:spcAft>
              <a:buFont typeface="Wingdings" pitchFamily="2" charset="2"/>
              <a:buChar char="§"/>
            </a:pPr>
            <a:r>
              <a:rPr lang="en-US" altLang="zh-CN" sz="2000" dirty="0" smtClean="0">
                <a:solidFill>
                  <a:schemeClr val="accent6">
                    <a:lumMod val="50000"/>
                  </a:schemeClr>
                </a:solidFill>
                <a:latin typeface="Calibri" pitchFamily="34" charset="0"/>
                <a:sym typeface="Calibri" pitchFamily="34" charset="0"/>
              </a:rPr>
              <a:t>Some companies aggregate the services of different supplier and sell it using an API.</a:t>
            </a:r>
            <a:endParaRPr lang="en-US" altLang="en-US" sz="2000" dirty="0" smtClean="0">
              <a:solidFill>
                <a:schemeClr val="accent6">
                  <a:lumMod val="50000"/>
                </a:schemeClr>
              </a:solidFill>
              <a:latin typeface="Calibri" pitchFamily="34" charset="0"/>
              <a:sym typeface="Calibri" pitchFamily="34" charset="0"/>
            </a:endParaRPr>
          </a:p>
          <a:p>
            <a:pPr>
              <a:spcAft>
                <a:spcPts val="1200"/>
              </a:spcAft>
              <a:buFont typeface="Wingdings" pitchFamily="2" charset="2"/>
              <a:buChar char="§"/>
            </a:pPr>
            <a:r>
              <a:rPr lang="en-US" altLang="zh-CN" sz="2000" dirty="0" smtClean="0">
                <a:solidFill>
                  <a:schemeClr val="accent6">
                    <a:lumMod val="50000"/>
                  </a:schemeClr>
                </a:solidFill>
                <a:latin typeface="Calibri" pitchFamily="34" charset="0"/>
                <a:sym typeface="Calibri" pitchFamily="34" charset="0"/>
              </a:rPr>
              <a:t>These third-party API’s are called endpoint which is integrated into the TS application to sell services via TS</a:t>
            </a:r>
            <a:endParaRPr lang="en-US" altLang="en-US" sz="2000" dirty="0" smtClean="0">
              <a:solidFill>
                <a:schemeClr val="accent6">
                  <a:lumMod val="50000"/>
                </a:schemeClr>
              </a:solidFill>
              <a:latin typeface="Calibri" pitchFamily="34" charset="0"/>
            </a:endParaRPr>
          </a:p>
          <a:p>
            <a:pPr>
              <a:buFont typeface="Wingdings" pitchFamily="2" charset="2"/>
              <a:buChar char="§"/>
            </a:pPr>
            <a:r>
              <a:rPr lang="en-US" altLang="zh-CN" sz="2200" b="1" dirty="0" smtClean="0">
                <a:solidFill>
                  <a:schemeClr val="accent6">
                    <a:lumMod val="50000"/>
                  </a:schemeClr>
                </a:solidFill>
                <a:latin typeface="Calibri" pitchFamily="34" charset="0"/>
              </a:rPr>
              <a:t>Steps to configure Endpoints</a:t>
            </a:r>
          </a:p>
          <a:p>
            <a:pPr lvl="1">
              <a:buFont typeface="Wingdings" pitchFamily="2" charset="2"/>
              <a:buChar char="§"/>
            </a:pPr>
            <a:r>
              <a:rPr lang="en-US" altLang="zh-CN" sz="2000" dirty="0" smtClean="0">
                <a:solidFill>
                  <a:schemeClr val="accent6">
                    <a:lumMod val="50000"/>
                  </a:schemeClr>
                </a:solidFill>
                <a:latin typeface="Calibri" pitchFamily="34" charset="0"/>
              </a:rPr>
              <a:t>Endpoint Configuration</a:t>
            </a:r>
          </a:p>
          <a:p>
            <a:pPr lvl="1">
              <a:buFont typeface="Wingdings" pitchFamily="2" charset="2"/>
              <a:buChar char="§"/>
            </a:pPr>
            <a:r>
              <a:rPr lang="en-US" altLang="zh-CN" sz="2000" dirty="0" smtClean="0">
                <a:solidFill>
                  <a:schemeClr val="accent6">
                    <a:lumMod val="50000"/>
                  </a:schemeClr>
                </a:solidFill>
                <a:latin typeface="Calibri" pitchFamily="34" charset="0"/>
              </a:rPr>
              <a:t>Endpoint Mapping</a:t>
            </a:r>
          </a:p>
          <a:p>
            <a:pPr lvl="1">
              <a:buFont typeface="Wingdings" pitchFamily="2" charset="2"/>
              <a:buChar char="§"/>
            </a:pPr>
            <a:r>
              <a:rPr lang="en-US" altLang="zh-CN" sz="2000" dirty="0" smtClean="0">
                <a:solidFill>
                  <a:schemeClr val="accent6">
                    <a:lumMod val="50000"/>
                  </a:schemeClr>
                </a:solidFill>
                <a:latin typeface="Calibri" pitchFamily="34" charset="0"/>
              </a:rPr>
              <a:t>Endpoint Service Import</a:t>
            </a:r>
            <a:endParaRPr lang="en-US" sz="2000" dirty="0">
              <a:solidFill>
                <a:schemeClr val="accent6">
                  <a:lumMod val="50000"/>
                </a:schemeClr>
              </a:solidFill>
              <a:latin typeface="Calibri" pitchFamily="34" charset="0"/>
            </a:endParaRPr>
          </a:p>
        </p:txBody>
      </p:sp>
      <p:pic>
        <p:nvPicPr>
          <p:cNvPr id="7170" name="Picture 2"/>
          <p:cNvPicPr>
            <a:picLocks noGrp="1" noChangeAspect="1" noChangeArrowheads="1"/>
          </p:cNvPicPr>
          <p:nvPr>
            <p:ph sz="quarter" idx="2"/>
          </p:nvPr>
        </p:nvPicPr>
        <p:blipFill>
          <a:blip r:embed="rId3"/>
          <a:srcRect/>
          <a:stretch>
            <a:fillRect/>
          </a:stretch>
        </p:blipFill>
        <p:spPr bwMode="auto">
          <a:xfrm>
            <a:off x="5153025" y="2460625"/>
            <a:ext cx="3000375" cy="2447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rPr>
              <a:t>How Endpoints Work</a:t>
            </a:r>
            <a:endParaRPr lang="en-US" dirty="0">
              <a:solidFill>
                <a:srgbClr val="C00000"/>
              </a:solidFill>
              <a:latin typeface="Calibri" pitchFamily="34"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
            </a:pPr>
            <a:r>
              <a:rPr lang="en-US" sz="2000" dirty="0" smtClean="0">
                <a:solidFill>
                  <a:schemeClr val="accent6">
                    <a:lumMod val="50000"/>
                  </a:schemeClr>
                </a:solidFill>
                <a:latin typeface="Calibri" pitchFamily="34" charset="0"/>
              </a:rPr>
              <a:t>TS request Endpoint for services; accordingly the endpoint return the result.</a:t>
            </a:r>
          </a:p>
          <a:p>
            <a:pPr>
              <a:buFont typeface="Wingdings" pitchFamily="2" charset="2"/>
              <a:buChar char="§"/>
            </a:pPr>
            <a:r>
              <a:rPr lang="en-US" sz="2000" dirty="0" smtClean="0">
                <a:solidFill>
                  <a:schemeClr val="accent6">
                    <a:lumMod val="50000"/>
                  </a:schemeClr>
                </a:solidFill>
                <a:latin typeface="Calibri" pitchFamily="34" charset="0"/>
              </a:rPr>
              <a:t>TS updates the TS database with the details.</a:t>
            </a:r>
          </a:p>
          <a:p>
            <a:pPr>
              <a:buFont typeface="Wingdings" pitchFamily="2" charset="2"/>
              <a:buChar char="§"/>
            </a:pPr>
            <a:r>
              <a:rPr lang="en-US" sz="2000" dirty="0" smtClean="0">
                <a:solidFill>
                  <a:schemeClr val="accent6">
                    <a:lumMod val="50000"/>
                  </a:schemeClr>
                </a:solidFill>
                <a:latin typeface="Calibri" pitchFamily="34" charset="0"/>
              </a:rPr>
              <a:t>When visitor searches for services, all services including the imported ones are listed.</a:t>
            </a:r>
          </a:p>
          <a:p>
            <a:pPr>
              <a:buFont typeface="Wingdings" pitchFamily="2" charset="2"/>
              <a:buChar char="§"/>
            </a:pPr>
            <a:r>
              <a:rPr lang="en-US" sz="2000" dirty="0" smtClean="0">
                <a:solidFill>
                  <a:schemeClr val="accent6">
                    <a:lumMod val="50000"/>
                  </a:schemeClr>
                </a:solidFill>
                <a:latin typeface="Calibri" pitchFamily="34" charset="0"/>
              </a:rPr>
              <a:t>B2C API connects to the endpoint to get availability and pricing.</a:t>
            </a:r>
          </a:p>
          <a:p>
            <a:pPr>
              <a:buFont typeface="Wingdings" pitchFamily="2" charset="2"/>
              <a:buChar char="§"/>
            </a:pPr>
            <a:r>
              <a:rPr lang="en-US" sz="2000" dirty="0" smtClean="0">
                <a:solidFill>
                  <a:schemeClr val="accent6">
                    <a:lumMod val="50000"/>
                  </a:schemeClr>
                </a:solidFill>
                <a:latin typeface="Calibri" pitchFamily="34" charset="0"/>
              </a:rPr>
              <a:t>Incase of booking;  B2C API first updates the TS Database and then sends a booking request to the endpoint Database.</a:t>
            </a:r>
            <a:endParaRPr lang="en-US" sz="2000" dirty="0">
              <a:solidFill>
                <a:schemeClr val="accent6">
                  <a:lumMod val="50000"/>
                </a:schemeClr>
              </a:solidFill>
              <a:latin typeface="Calibri" pitchFamily="34" charset="0"/>
            </a:endParaRPr>
          </a:p>
        </p:txBody>
      </p:sp>
      <p:pic>
        <p:nvPicPr>
          <p:cNvPr id="8194" name="Picture 2"/>
          <p:cNvPicPr>
            <a:picLocks noGrp="1" noChangeAspect="1" noChangeArrowheads="1"/>
          </p:cNvPicPr>
          <p:nvPr>
            <p:ph sz="quarter" idx="2"/>
          </p:nvPr>
        </p:nvPicPr>
        <p:blipFill>
          <a:blip r:embed="rId3"/>
          <a:srcRect/>
          <a:stretch>
            <a:fillRect/>
          </a:stretch>
        </p:blipFill>
        <p:spPr bwMode="auto">
          <a:xfrm>
            <a:off x="4632325" y="1854350"/>
            <a:ext cx="4041775" cy="36604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436267" y="381000"/>
            <a:ext cx="8174333" cy="5791200"/>
            <a:chOff x="436267" y="381000"/>
            <a:chExt cx="8174333" cy="5791200"/>
          </a:xfrm>
        </p:grpSpPr>
        <p:sp>
          <p:nvSpPr>
            <p:cNvPr id="3" name="Rectangle 8"/>
            <p:cNvSpPr>
              <a:spLocks noChangeArrowheads="1"/>
            </p:cNvSpPr>
            <p:nvPr/>
          </p:nvSpPr>
          <p:spPr bwMode="auto">
            <a:xfrm>
              <a:off x="4191000" y="2590800"/>
              <a:ext cx="1828800" cy="1143000"/>
            </a:xfrm>
            <a:prstGeom prst="rect">
              <a:avLst/>
            </a:prstGeom>
            <a:gradFill rotWithShape="1">
              <a:gsLst>
                <a:gs pos="0">
                  <a:srgbClr val="D9FDA5"/>
                </a:gs>
                <a:gs pos="34999">
                  <a:srgbClr val="E3FEBF"/>
                </a:gs>
                <a:gs pos="100000">
                  <a:srgbClr val="F4FEE6"/>
                </a:gs>
              </a:gsLst>
              <a:lin ang="16200000" scaled="1"/>
            </a:gradFill>
            <a:ln w="9525">
              <a:solidFill>
                <a:srgbClr val="9BBB59"/>
              </a:solidFill>
              <a:bevel/>
              <a:headEnd/>
              <a:tailEnd/>
            </a:ln>
          </p:spPr>
          <p:txBody>
            <a:bodyPr anchor="ctr"/>
            <a:lstStyle/>
            <a:p>
              <a:endParaRPr lang="en-US" sz="1200">
                <a:solidFill>
                  <a:srgbClr val="000000"/>
                </a:solidFill>
                <a:latin typeface="Calibri" pitchFamily="34" charset="0"/>
                <a:sym typeface="Calibri" pitchFamily="34" charset="0"/>
              </a:endParaRPr>
            </a:p>
          </p:txBody>
        </p:sp>
        <p:sp>
          <p:nvSpPr>
            <p:cNvPr id="4" name="Text Box 2"/>
            <p:cNvSpPr>
              <a:spLocks noChangeArrowheads="1"/>
            </p:cNvSpPr>
            <p:nvPr/>
          </p:nvSpPr>
          <p:spPr bwMode="auto">
            <a:xfrm>
              <a:off x="4419600" y="2819400"/>
              <a:ext cx="1371600" cy="707886"/>
            </a:xfrm>
            <a:prstGeom prst="rect">
              <a:avLst/>
            </a:prstGeom>
            <a:noFill/>
            <a:ln w="9525">
              <a:noFill/>
              <a:miter lim="800000"/>
              <a:headEnd/>
              <a:tailEnd/>
            </a:ln>
          </p:spPr>
          <p:txBody>
            <a:bodyPr wrap="square">
              <a:spAutoFit/>
            </a:bodyPr>
            <a:lstStyle/>
            <a:p>
              <a:pPr algn="ctr"/>
              <a:r>
                <a:rPr lang="en-US" sz="2000" b="1" dirty="0">
                  <a:solidFill>
                    <a:srgbClr val="595959"/>
                  </a:solidFill>
                  <a:latin typeface="Calibri" pitchFamily="34" charset="0"/>
                  <a:sym typeface="Times New Roman" pitchFamily="18" charset="0"/>
                </a:rPr>
                <a:t>TOUR</a:t>
              </a:r>
              <a:r>
                <a:rPr lang="en-US" sz="2000" b="1" dirty="0">
                  <a:solidFill>
                    <a:srgbClr val="000000"/>
                  </a:solidFill>
                  <a:latin typeface="Calibri" pitchFamily="34" charset="0"/>
                  <a:sym typeface="Times New Roman" pitchFamily="18" charset="0"/>
                </a:rPr>
                <a:t> </a:t>
              </a:r>
            </a:p>
            <a:p>
              <a:pPr algn="ctr"/>
              <a:r>
                <a:rPr lang="en-US" sz="2000" b="1" dirty="0">
                  <a:solidFill>
                    <a:srgbClr val="595959"/>
                  </a:solidFill>
                  <a:latin typeface="Calibri" pitchFamily="34" charset="0"/>
                  <a:sym typeface="Times New Roman" pitchFamily="18" charset="0"/>
                </a:rPr>
                <a:t>OPERATOR</a:t>
              </a:r>
              <a:endParaRPr lang="en-US" sz="2000" b="1" dirty="0">
                <a:solidFill>
                  <a:srgbClr val="000000"/>
                </a:solidFill>
                <a:latin typeface="Calibri" pitchFamily="34" charset="0"/>
                <a:sym typeface="Times New Roman" pitchFamily="18" charset="0"/>
              </a:endParaRPr>
            </a:p>
          </p:txBody>
        </p:sp>
        <p:sp>
          <p:nvSpPr>
            <p:cNvPr id="11" name="Text Box 2"/>
            <p:cNvSpPr>
              <a:spLocks noChangeArrowheads="1"/>
            </p:cNvSpPr>
            <p:nvPr/>
          </p:nvSpPr>
          <p:spPr bwMode="auto">
            <a:xfrm>
              <a:off x="6982471" y="1295400"/>
              <a:ext cx="1628129" cy="277015"/>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spAutoFit/>
            </a:bodyPr>
            <a:lstStyle/>
            <a:p>
              <a:pPr algn="ctr">
                <a:spcAft>
                  <a:spcPts val="600"/>
                </a:spcAft>
              </a:pPr>
              <a:r>
                <a:rPr lang="en-US" sz="1200" b="1">
                  <a:solidFill>
                    <a:srgbClr val="262626"/>
                  </a:solidFill>
                  <a:latin typeface="Calibri" pitchFamily="34" charset="0"/>
                  <a:sym typeface="Times New Roman" pitchFamily="18" charset="0"/>
                </a:rPr>
                <a:t>PASSENGER</a:t>
              </a:r>
              <a:endParaRPr lang="en-US" altLang="en-US" sz="1200"/>
            </a:p>
          </p:txBody>
        </p:sp>
        <p:sp>
          <p:nvSpPr>
            <p:cNvPr id="12" name="Text Box 2"/>
            <p:cNvSpPr>
              <a:spLocks noChangeArrowheads="1"/>
            </p:cNvSpPr>
            <p:nvPr/>
          </p:nvSpPr>
          <p:spPr bwMode="auto">
            <a:xfrm>
              <a:off x="6972643" y="1905000"/>
              <a:ext cx="1637957" cy="276999"/>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spAutoFit/>
            </a:bodyPr>
            <a:lstStyle/>
            <a:p>
              <a:pPr algn="ctr">
                <a:spcAft>
                  <a:spcPts val="600"/>
                </a:spcAft>
              </a:pPr>
              <a:r>
                <a:rPr lang="en-US" sz="1200" b="1">
                  <a:solidFill>
                    <a:srgbClr val="262626"/>
                  </a:solidFill>
                  <a:latin typeface="Calibri" pitchFamily="34" charset="0"/>
                  <a:sym typeface="Times New Roman" pitchFamily="18" charset="0"/>
                </a:rPr>
                <a:t>PASSENGER</a:t>
              </a:r>
              <a:endParaRPr lang="en-US" altLang="en-US" sz="1200"/>
            </a:p>
          </p:txBody>
        </p:sp>
        <p:sp>
          <p:nvSpPr>
            <p:cNvPr id="13" name="Text Box 2"/>
            <p:cNvSpPr>
              <a:spLocks noChangeArrowheads="1"/>
            </p:cNvSpPr>
            <p:nvPr/>
          </p:nvSpPr>
          <p:spPr bwMode="auto">
            <a:xfrm>
              <a:off x="6972643" y="2514600"/>
              <a:ext cx="1637957" cy="276999"/>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spAutoFit/>
            </a:bodyPr>
            <a:lstStyle/>
            <a:p>
              <a:pPr algn="ctr">
                <a:spcAft>
                  <a:spcPts val="600"/>
                </a:spcAft>
              </a:pPr>
              <a:r>
                <a:rPr lang="en-US" sz="1200" b="1" dirty="0">
                  <a:solidFill>
                    <a:srgbClr val="262626"/>
                  </a:solidFill>
                  <a:latin typeface="Calibri" pitchFamily="34" charset="0"/>
                  <a:sym typeface="Times New Roman" pitchFamily="18" charset="0"/>
                </a:rPr>
                <a:t>PASSENGER</a:t>
              </a:r>
              <a:endParaRPr lang="en-US" altLang="en-US" sz="1200" dirty="0"/>
            </a:p>
          </p:txBody>
        </p:sp>
        <p:sp>
          <p:nvSpPr>
            <p:cNvPr id="14" name="Text Box 2"/>
            <p:cNvSpPr>
              <a:spLocks noChangeArrowheads="1"/>
            </p:cNvSpPr>
            <p:nvPr/>
          </p:nvSpPr>
          <p:spPr bwMode="auto">
            <a:xfrm>
              <a:off x="7162800" y="4218801"/>
              <a:ext cx="1444861" cy="276999"/>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spAutoFit/>
            </a:bodyPr>
            <a:lstStyle/>
            <a:p>
              <a:pPr algn="ctr">
                <a:spcAft>
                  <a:spcPts val="600"/>
                </a:spcAft>
              </a:pPr>
              <a:r>
                <a:rPr lang="en-US" sz="1200" b="1">
                  <a:solidFill>
                    <a:srgbClr val="262626"/>
                  </a:solidFill>
                  <a:latin typeface="Calibri" pitchFamily="34" charset="0"/>
                  <a:sym typeface="Times New Roman" pitchFamily="18" charset="0"/>
                </a:rPr>
                <a:t>PASSENGER</a:t>
              </a:r>
              <a:endParaRPr lang="en-US" altLang="en-US" sz="1200"/>
            </a:p>
          </p:txBody>
        </p:sp>
        <p:sp>
          <p:nvSpPr>
            <p:cNvPr id="15" name="Text Box 2"/>
            <p:cNvSpPr>
              <a:spLocks noChangeArrowheads="1"/>
            </p:cNvSpPr>
            <p:nvPr/>
          </p:nvSpPr>
          <p:spPr bwMode="auto">
            <a:xfrm>
              <a:off x="7165739" y="4800600"/>
              <a:ext cx="1444861" cy="276999"/>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spAutoFit/>
            </a:bodyPr>
            <a:lstStyle/>
            <a:p>
              <a:pPr algn="ctr">
                <a:spcAft>
                  <a:spcPts val="600"/>
                </a:spcAft>
              </a:pPr>
              <a:r>
                <a:rPr lang="en-US" sz="1200" b="1">
                  <a:solidFill>
                    <a:srgbClr val="262626"/>
                  </a:solidFill>
                  <a:latin typeface="Calibri" pitchFamily="34" charset="0"/>
                  <a:sym typeface="Times New Roman" pitchFamily="18" charset="0"/>
                </a:rPr>
                <a:t>PASSENGER</a:t>
              </a:r>
              <a:endParaRPr lang="en-US" altLang="en-US" sz="1200"/>
            </a:p>
          </p:txBody>
        </p:sp>
        <p:sp>
          <p:nvSpPr>
            <p:cNvPr id="16" name="Text Box 2"/>
            <p:cNvSpPr>
              <a:spLocks noChangeArrowheads="1"/>
            </p:cNvSpPr>
            <p:nvPr/>
          </p:nvSpPr>
          <p:spPr bwMode="auto">
            <a:xfrm>
              <a:off x="7162800" y="5361801"/>
              <a:ext cx="1444861" cy="276999"/>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spAutoFit/>
            </a:bodyPr>
            <a:lstStyle/>
            <a:p>
              <a:pPr algn="ctr">
                <a:spcAft>
                  <a:spcPts val="600"/>
                </a:spcAft>
              </a:pPr>
              <a:r>
                <a:rPr lang="en-US" sz="1200" b="1">
                  <a:solidFill>
                    <a:srgbClr val="262626"/>
                  </a:solidFill>
                  <a:latin typeface="Calibri" pitchFamily="34" charset="0"/>
                  <a:sym typeface="Times New Roman" pitchFamily="18" charset="0"/>
                </a:rPr>
                <a:t>PASSENGER</a:t>
              </a:r>
              <a:endParaRPr lang="en-US" altLang="en-US" sz="1200"/>
            </a:p>
          </p:txBody>
        </p:sp>
        <p:sp>
          <p:nvSpPr>
            <p:cNvPr id="17" name="Text Box 2"/>
            <p:cNvSpPr>
              <a:spLocks noChangeArrowheads="1"/>
            </p:cNvSpPr>
            <p:nvPr/>
          </p:nvSpPr>
          <p:spPr bwMode="auto">
            <a:xfrm>
              <a:off x="5543980" y="4218801"/>
              <a:ext cx="1085420" cy="276999"/>
            </a:xfrm>
            <a:prstGeom prst="rect">
              <a:avLst/>
            </a:prstGeom>
            <a:gradFill rotWithShape="1">
              <a:gsLst>
                <a:gs pos="0">
                  <a:srgbClr val="A3C2FF"/>
                </a:gs>
                <a:gs pos="34999">
                  <a:srgbClr val="BDD5FF"/>
                </a:gs>
                <a:gs pos="100000">
                  <a:srgbClr val="E5EEFF"/>
                </a:gs>
              </a:gsLst>
              <a:lin ang="16200000" scaled="1"/>
            </a:gradFill>
            <a:ln w="9525">
              <a:solidFill>
                <a:schemeClr val="accent1"/>
              </a:solidFill>
              <a:bevel/>
              <a:headEnd/>
              <a:tailEnd/>
            </a:ln>
          </p:spPr>
          <p:txBody>
            <a:bodyPr>
              <a:spAutoFit/>
            </a:bodyPr>
            <a:lstStyle/>
            <a:p>
              <a:pPr algn="ctr">
                <a:spcAft>
                  <a:spcPts val="600"/>
                </a:spcAft>
              </a:pPr>
              <a:r>
                <a:rPr lang="en-US" sz="1200" b="1" dirty="0" smtClean="0">
                  <a:solidFill>
                    <a:srgbClr val="262626"/>
                  </a:solidFill>
                  <a:latin typeface="Calibri" pitchFamily="34" charset="0"/>
                  <a:sym typeface="Times New Roman" pitchFamily="18" charset="0"/>
                </a:rPr>
                <a:t>AGENT 1</a:t>
              </a:r>
              <a:endParaRPr lang="en-US" altLang="en-US" sz="1200" dirty="0"/>
            </a:p>
          </p:txBody>
        </p:sp>
        <p:sp>
          <p:nvSpPr>
            <p:cNvPr id="18" name="Text Box 2"/>
            <p:cNvSpPr>
              <a:spLocks noChangeArrowheads="1"/>
            </p:cNvSpPr>
            <p:nvPr/>
          </p:nvSpPr>
          <p:spPr bwMode="auto">
            <a:xfrm>
              <a:off x="5562600" y="4953000"/>
              <a:ext cx="1085420" cy="276999"/>
            </a:xfrm>
            <a:prstGeom prst="rect">
              <a:avLst/>
            </a:prstGeom>
            <a:gradFill rotWithShape="1">
              <a:gsLst>
                <a:gs pos="0">
                  <a:srgbClr val="A3C2FF"/>
                </a:gs>
                <a:gs pos="34999">
                  <a:srgbClr val="BDD5FF"/>
                </a:gs>
                <a:gs pos="100000">
                  <a:srgbClr val="E5EEFF"/>
                </a:gs>
              </a:gsLst>
              <a:lin ang="16200000" scaled="1"/>
            </a:gradFill>
            <a:ln w="9525">
              <a:solidFill>
                <a:schemeClr val="accent1"/>
              </a:solidFill>
              <a:bevel/>
              <a:headEnd/>
              <a:tailEnd/>
            </a:ln>
          </p:spPr>
          <p:txBody>
            <a:bodyPr>
              <a:spAutoFit/>
            </a:bodyPr>
            <a:lstStyle/>
            <a:p>
              <a:pPr algn="ctr">
                <a:spcAft>
                  <a:spcPts val="600"/>
                </a:spcAft>
              </a:pPr>
              <a:r>
                <a:rPr lang="en-US" sz="1200" b="1" dirty="0" smtClean="0">
                  <a:solidFill>
                    <a:srgbClr val="262626"/>
                  </a:solidFill>
                  <a:latin typeface="Calibri" pitchFamily="34" charset="0"/>
                  <a:sym typeface="Times New Roman" pitchFamily="18" charset="0"/>
                </a:rPr>
                <a:t>AGENT 2</a:t>
              </a:r>
              <a:endParaRPr lang="en-US" altLang="en-US" sz="1200" dirty="0"/>
            </a:p>
          </p:txBody>
        </p:sp>
        <p:cxnSp>
          <p:nvCxnSpPr>
            <p:cNvPr id="20" name="Straight Arrow Connector 32"/>
            <p:cNvCxnSpPr>
              <a:cxnSpLocks noChangeShapeType="1"/>
            </p:cNvCxnSpPr>
            <p:nvPr/>
          </p:nvCxnSpPr>
          <p:spPr bwMode="auto">
            <a:xfrm flipV="1">
              <a:off x="6019800" y="2057400"/>
              <a:ext cx="953993" cy="685800"/>
            </a:xfrm>
            <a:prstGeom prst="straightConnector1">
              <a:avLst/>
            </a:prstGeom>
            <a:noFill/>
            <a:ln w="25400">
              <a:solidFill>
                <a:schemeClr val="accent2"/>
              </a:solidFill>
              <a:bevel/>
              <a:headEnd/>
              <a:tailEnd type="arrow" w="med" len="med"/>
            </a:ln>
          </p:spPr>
        </p:cxnSp>
        <p:cxnSp>
          <p:nvCxnSpPr>
            <p:cNvPr id="21" name="Straight Arrow Connector 33"/>
            <p:cNvCxnSpPr>
              <a:cxnSpLocks noChangeShapeType="1"/>
              <a:endCxn id="17" idx="0"/>
            </p:cNvCxnSpPr>
            <p:nvPr/>
          </p:nvCxnSpPr>
          <p:spPr bwMode="auto">
            <a:xfrm>
              <a:off x="5562600" y="3733800"/>
              <a:ext cx="524090" cy="485001"/>
            </a:xfrm>
            <a:prstGeom prst="straightConnector1">
              <a:avLst/>
            </a:prstGeom>
            <a:noFill/>
            <a:ln w="25400">
              <a:solidFill>
                <a:schemeClr val="accent2"/>
              </a:solidFill>
              <a:bevel/>
              <a:headEnd/>
              <a:tailEnd type="arrow" w="med" len="med"/>
            </a:ln>
          </p:spPr>
        </p:cxnSp>
        <p:cxnSp>
          <p:nvCxnSpPr>
            <p:cNvPr id="22" name="Straight Arrow Connector 34"/>
            <p:cNvCxnSpPr>
              <a:cxnSpLocks noChangeShapeType="1"/>
              <a:stCxn id="17" idx="3"/>
              <a:endCxn id="14" idx="1"/>
            </p:cNvCxnSpPr>
            <p:nvPr/>
          </p:nvCxnSpPr>
          <p:spPr bwMode="auto">
            <a:xfrm>
              <a:off x="6629400" y="4357301"/>
              <a:ext cx="533400" cy="1588"/>
            </a:xfrm>
            <a:prstGeom prst="straightConnector1">
              <a:avLst/>
            </a:prstGeom>
            <a:noFill/>
            <a:ln w="25400">
              <a:solidFill>
                <a:schemeClr val="accent2"/>
              </a:solidFill>
              <a:bevel/>
              <a:headEnd/>
              <a:tailEnd type="arrow" w="med" len="med"/>
            </a:ln>
          </p:spPr>
        </p:cxnSp>
        <p:cxnSp>
          <p:nvCxnSpPr>
            <p:cNvPr id="23" name="Straight Arrow Connector 35"/>
            <p:cNvCxnSpPr>
              <a:cxnSpLocks noChangeShapeType="1"/>
              <a:endCxn id="16" idx="1"/>
            </p:cNvCxnSpPr>
            <p:nvPr/>
          </p:nvCxnSpPr>
          <p:spPr bwMode="auto">
            <a:xfrm>
              <a:off x="6553200" y="5257800"/>
              <a:ext cx="609600" cy="242501"/>
            </a:xfrm>
            <a:prstGeom prst="straightConnector1">
              <a:avLst/>
            </a:prstGeom>
            <a:noFill/>
            <a:ln w="25400">
              <a:solidFill>
                <a:schemeClr val="accent2"/>
              </a:solidFill>
              <a:bevel/>
              <a:headEnd/>
              <a:tailEnd type="arrow" w="med" len="med"/>
            </a:ln>
          </p:spPr>
        </p:cxnSp>
        <p:grpSp>
          <p:nvGrpSpPr>
            <p:cNvPr id="32" name="Group 31"/>
            <p:cNvGrpSpPr/>
            <p:nvPr/>
          </p:nvGrpSpPr>
          <p:grpSpPr>
            <a:xfrm>
              <a:off x="436267" y="381000"/>
              <a:ext cx="2611733" cy="5791200"/>
              <a:chOff x="228600" y="228600"/>
              <a:chExt cx="2611733" cy="5791200"/>
            </a:xfrm>
          </p:grpSpPr>
          <p:sp>
            <p:nvSpPr>
              <p:cNvPr id="2" name="Rectangle 5"/>
              <p:cNvSpPr>
                <a:spLocks noChangeArrowheads="1"/>
              </p:cNvSpPr>
              <p:nvPr/>
            </p:nvSpPr>
            <p:spPr bwMode="auto">
              <a:xfrm>
                <a:off x="228600" y="914301"/>
                <a:ext cx="2611733" cy="5105499"/>
              </a:xfrm>
              <a:prstGeom prst="rect">
                <a:avLst/>
              </a:prstGeom>
              <a:solidFill>
                <a:schemeClr val="accent3">
                  <a:lumMod val="20000"/>
                  <a:lumOff val="80000"/>
                </a:schemeClr>
              </a:solidFill>
              <a:ln w="19050">
                <a:solidFill>
                  <a:srgbClr val="003399"/>
                </a:solidFill>
                <a:bevel/>
                <a:headEnd/>
                <a:tailEnd/>
              </a:ln>
            </p:spPr>
            <p:txBody>
              <a:bodyPr anchor="ctr"/>
              <a:lstStyle/>
              <a:p>
                <a:endParaRPr lang="en-US" sz="1200">
                  <a:solidFill>
                    <a:srgbClr val="FFFFFF"/>
                  </a:solidFill>
                  <a:latin typeface="Calibri" pitchFamily="34" charset="0"/>
                  <a:sym typeface="Calibri" pitchFamily="34" charset="0"/>
                </a:endParaRPr>
              </a:p>
            </p:txBody>
          </p:sp>
          <p:sp>
            <p:nvSpPr>
              <p:cNvPr id="5" name="Text Box 2"/>
              <p:cNvSpPr>
                <a:spLocks noChangeArrowheads="1"/>
              </p:cNvSpPr>
              <p:nvPr/>
            </p:nvSpPr>
            <p:spPr bwMode="auto">
              <a:xfrm>
                <a:off x="368850" y="1001101"/>
                <a:ext cx="2297931" cy="1061829"/>
              </a:xfrm>
              <a:prstGeom prst="rect">
                <a:avLst/>
              </a:prstGeom>
              <a:gradFill rotWithShape="1">
                <a:gsLst>
                  <a:gs pos="0">
                    <a:srgbClr val="D9FDA5"/>
                  </a:gs>
                  <a:gs pos="34999">
                    <a:srgbClr val="E3FEBF"/>
                  </a:gs>
                  <a:gs pos="100000">
                    <a:srgbClr val="F4FEE6"/>
                  </a:gs>
                </a:gsLst>
                <a:lin ang="16200000" scaled="1"/>
              </a:gradFill>
              <a:ln w="9525">
                <a:solidFill>
                  <a:srgbClr val="9BBB59"/>
                </a:solidFill>
                <a:bevel/>
                <a:headEnd/>
                <a:tailEnd/>
              </a:ln>
            </p:spPr>
            <p:txBody>
              <a:bodyPr>
                <a:spAutoFit/>
              </a:bodyPr>
              <a:lstStyle/>
              <a:p>
                <a:pPr algn="ctr">
                  <a:spcAft>
                    <a:spcPts val="600"/>
                  </a:spcAft>
                </a:pPr>
                <a:r>
                  <a:rPr lang="en-US" sz="1200" b="1" dirty="0">
                    <a:solidFill>
                      <a:srgbClr val="974806"/>
                    </a:solidFill>
                    <a:latin typeface="Calibri" pitchFamily="34" charset="0"/>
                    <a:sym typeface="Times New Roman" pitchFamily="18" charset="0"/>
                  </a:rPr>
                  <a:t>HOTELS / ACCOMODATION</a:t>
                </a:r>
                <a:endParaRPr lang="en-US" altLang="en-US" sz="1200" b="1" dirty="0">
                  <a:solidFill>
                    <a:srgbClr val="974806"/>
                  </a:solidFill>
                  <a:latin typeface="Calibri" pitchFamily="34" charset="0"/>
                  <a:sym typeface="Times New Roman" pitchFamily="18" charset="0"/>
                </a:endParaRPr>
              </a:p>
              <a:p>
                <a:pPr algn="ctr">
                  <a:spcAft>
                    <a:spcPts val="600"/>
                  </a:spcAft>
                </a:pPr>
                <a:r>
                  <a:rPr lang="en-US" sz="1200" b="1" dirty="0">
                    <a:solidFill>
                      <a:srgbClr val="262626"/>
                    </a:solidFill>
                    <a:latin typeface="Calibri" pitchFamily="34" charset="0"/>
                    <a:sym typeface="Times New Roman" pitchFamily="18" charset="0"/>
                  </a:rPr>
                  <a:t>HOTEL MARRIOTT</a:t>
                </a:r>
                <a:endParaRPr lang="en-US" altLang="en-US" sz="1200" b="1" dirty="0">
                  <a:solidFill>
                    <a:srgbClr val="262626"/>
                  </a:solidFill>
                  <a:latin typeface="Calibri" pitchFamily="34" charset="0"/>
                  <a:sym typeface="Times New Roman" pitchFamily="18" charset="0"/>
                </a:endParaRPr>
              </a:p>
              <a:p>
                <a:pPr algn="ctr">
                  <a:spcAft>
                    <a:spcPts val="600"/>
                  </a:spcAft>
                </a:pPr>
                <a:r>
                  <a:rPr lang="en-US" sz="1200" b="1" dirty="0">
                    <a:solidFill>
                      <a:srgbClr val="262626"/>
                    </a:solidFill>
                    <a:latin typeface="Calibri" pitchFamily="34" charset="0"/>
                    <a:sym typeface="Times New Roman" pitchFamily="18" charset="0"/>
                  </a:rPr>
                  <a:t>TAJ HOTELS</a:t>
                </a:r>
                <a:endParaRPr lang="en-US" altLang="en-US" sz="1200" b="1" dirty="0">
                  <a:solidFill>
                    <a:srgbClr val="262626"/>
                  </a:solidFill>
                  <a:latin typeface="Calibri" pitchFamily="34" charset="0"/>
                  <a:sym typeface="Times New Roman" pitchFamily="18" charset="0"/>
                </a:endParaRPr>
              </a:p>
              <a:p>
                <a:pPr algn="ctr">
                  <a:spcAft>
                    <a:spcPts val="600"/>
                  </a:spcAft>
                </a:pPr>
                <a:r>
                  <a:rPr lang="en-US" sz="1200" b="1" dirty="0">
                    <a:solidFill>
                      <a:srgbClr val="262626"/>
                    </a:solidFill>
                    <a:latin typeface="Calibri" pitchFamily="34" charset="0"/>
                    <a:sym typeface="Times New Roman" pitchFamily="18" charset="0"/>
                  </a:rPr>
                  <a:t>HOLIDAY VILLA</a:t>
                </a:r>
                <a:endParaRPr lang="en-US" altLang="en-US" sz="1200" dirty="0"/>
              </a:p>
            </p:txBody>
          </p:sp>
          <p:sp>
            <p:nvSpPr>
              <p:cNvPr id="6" name="Text Box 2"/>
              <p:cNvSpPr>
                <a:spLocks noChangeArrowheads="1"/>
              </p:cNvSpPr>
              <p:nvPr/>
            </p:nvSpPr>
            <p:spPr bwMode="auto">
              <a:xfrm>
                <a:off x="368851" y="2171581"/>
                <a:ext cx="2297930" cy="800219"/>
              </a:xfrm>
              <a:prstGeom prst="rect">
                <a:avLst/>
              </a:prstGeom>
              <a:gradFill rotWithShape="1">
                <a:gsLst>
                  <a:gs pos="0">
                    <a:srgbClr val="C8B3E9"/>
                  </a:gs>
                  <a:gs pos="34999">
                    <a:srgbClr val="D9CAEE"/>
                  </a:gs>
                  <a:gs pos="100000">
                    <a:srgbClr val="EFE8FA"/>
                  </a:gs>
                </a:gsLst>
                <a:lin ang="16200000" scaled="1"/>
              </a:gradFill>
              <a:ln w="9525">
                <a:solidFill>
                  <a:srgbClr val="8064A2"/>
                </a:solidFill>
                <a:bevel/>
                <a:headEnd/>
                <a:tailEnd/>
              </a:ln>
            </p:spPr>
            <p:txBody>
              <a:bodyPr>
                <a:spAutoFit/>
              </a:bodyPr>
              <a:lstStyle/>
              <a:p>
                <a:pPr algn="ctr">
                  <a:spcAft>
                    <a:spcPts val="600"/>
                  </a:spcAft>
                </a:pPr>
                <a:r>
                  <a:rPr lang="en-US" sz="1200" b="1" dirty="0">
                    <a:solidFill>
                      <a:srgbClr val="974806"/>
                    </a:solidFill>
                    <a:latin typeface="Calibri" pitchFamily="34" charset="0"/>
                    <a:sym typeface="Times New Roman" pitchFamily="18" charset="0"/>
                  </a:rPr>
                  <a:t>CAR-HIRE</a:t>
                </a:r>
                <a:endParaRPr lang="en-US" altLang="en-US" sz="1200" b="1" dirty="0">
                  <a:solidFill>
                    <a:srgbClr val="974806"/>
                  </a:solidFill>
                  <a:latin typeface="Calibri" pitchFamily="34" charset="0"/>
                  <a:sym typeface="Times New Roman" pitchFamily="18" charset="0"/>
                </a:endParaRPr>
              </a:p>
              <a:p>
                <a:pPr algn="ctr">
                  <a:spcAft>
                    <a:spcPts val="600"/>
                  </a:spcAft>
                </a:pPr>
                <a:r>
                  <a:rPr lang="en-US" sz="1200" b="1" dirty="0">
                    <a:solidFill>
                      <a:srgbClr val="262626"/>
                    </a:solidFill>
                    <a:latin typeface="Calibri" pitchFamily="34" charset="0"/>
                    <a:sym typeface="Times New Roman" pitchFamily="18" charset="0"/>
                  </a:rPr>
                  <a:t>JOE CAR RENTALS</a:t>
                </a:r>
                <a:endParaRPr lang="en-US" altLang="en-US" sz="1200" b="1" dirty="0">
                  <a:solidFill>
                    <a:srgbClr val="262626"/>
                  </a:solidFill>
                  <a:latin typeface="Calibri" pitchFamily="34" charset="0"/>
                  <a:sym typeface="Times New Roman" pitchFamily="18" charset="0"/>
                </a:endParaRPr>
              </a:p>
              <a:p>
                <a:pPr algn="ctr">
                  <a:spcAft>
                    <a:spcPts val="600"/>
                  </a:spcAft>
                </a:pPr>
                <a:r>
                  <a:rPr lang="en-US" sz="1200" b="1" dirty="0">
                    <a:solidFill>
                      <a:srgbClr val="262626"/>
                    </a:solidFill>
                    <a:latin typeface="Calibri" pitchFamily="34" charset="0"/>
                    <a:sym typeface="Times New Roman" pitchFamily="18" charset="0"/>
                  </a:rPr>
                  <a:t>OLA CABS</a:t>
                </a:r>
                <a:endParaRPr lang="en-US" altLang="en-US" sz="1200" dirty="0"/>
              </a:p>
            </p:txBody>
          </p:sp>
          <p:sp>
            <p:nvSpPr>
              <p:cNvPr id="7" name="Text Box 2"/>
              <p:cNvSpPr>
                <a:spLocks noChangeArrowheads="1"/>
              </p:cNvSpPr>
              <p:nvPr/>
            </p:nvSpPr>
            <p:spPr bwMode="auto">
              <a:xfrm>
                <a:off x="368851" y="3085981"/>
                <a:ext cx="2297931" cy="800219"/>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spAutoFit/>
              </a:bodyPr>
              <a:lstStyle/>
              <a:p>
                <a:pPr algn="ctr">
                  <a:spcAft>
                    <a:spcPts val="600"/>
                  </a:spcAft>
                </a:pPr>
                <a:r>
                  <a:rPr lang="en-US" sz="1200" b="1" dirty="0">
                    <a:solidFill>
                      <a:srgbClr val="974806"/>
                    </a:solidFill>
                    <a:latin typeface="Calibri" pitchFamily="34" charset="0"/>
                    <a:sym typeface="Times New Roman" pitchFamily="18" charset="0"/>
                  </a:rPr>
                  <a:t>TRANSFERS</a:t>
                </a:r>
                <a:endParaRPr lang="en-US" altLang="en-US" sz="1200" b="1" dirty="0">
                  <a:solidFill>
                    <a:srgbClr val="974806"/>
                  </a:solidFill>
                  <a:latin typeface="Calibri" pitchFamily="34" charset="0"/>
                  <a:sym typeface="Times New Roman" pitchFamily="18" charset="0"/>
                </a:endParaRPr>
              </a:p>
              <a:p>
                <a:pPr algn="ctr">
                  <a:spcAft>
                    <a:spcPts val="600"/>
                  </a:spcAft>
                </a:pPr>
                <a:r>
                  <a:rPr lang="en-US" sz="1200" b="1" dirty="0">
                    <a:solidFill>
                      <a:srgbClr val="262626"/>
                    </a:solidFill>
                    <a:latin typeface="Calibri" pitchFamily="34" charset="0"/>
                    <a:sym typeface="Times New Roman" pitchFamily="18" charset="0"/>
                  </a:rPr>
                  <a:t> SAM – CAR TRANSFERS</a:t>
                </a:r>
                <a:endParaRPr lang="en-US" altLang="en-US" sz="1200" b="1" dirty="0">
                  <a:solidFill>
                    <a:srgbClr val="262626"/>
                  </a:solidFill>
                  <a:latin typeface="Calibri" pitchFamily="34" charset="0"/>
                  <a:sym typeface="Times New Roman" pitchFamily="18" charset="0"/>
                </a:endParaRPr>
              </a:p>
              <a:p>
                <a:pPr algn="ctr">
                  <a:spcAft>
                    <a:spcPts val="600"/>
                  </a:spcAft>
                </a:pPr>
                <a:r>
                  <a:rPr lang="en-US" sz="1200" b="1" dirty="0">
                    <a:solidFill>
                      <a:srgbClr val="262626"/>
                    </a:solidFill>
                    <a:latin typeface="Calibri" pitchFamily="34" charset="0"/>
                    <a:sym typeface="Times New Roman" pitchFamily="18" charset="0"/>
                  </a:rPr>
                  <a:t>TR – CAR TRANSFERS</a:t>
                </a:r>
              </a:p>
            </p:txBody>
          </p:sp>
          <p:sp>
            <p:nvSpPr>
              <p:cNvPr id="10" name="Text Box 2"/>
              <p:cNvSpPr>
                <a:spLocks noChangeArrowheads="1"/>
              </p:cNvSpPr>
              <p:nvPr/>
            </p:nvSpPr>
            <p:spPr bwMode="auto">
              <a:xfrm>
                <a:off x="228600" y="228600"/>
                <a:ext cx="2590800" cy="538609"/>
              </a:xfrm>
              <a:prstGeom prst="rect">
                <a:avLst/>
              </a:prstGeom>
              <a:solidFill>
                <a:srgbClr val="FDE9D8"/>
              </a:solidFill>
              <a:ln w="25400">
                <a:solidFill>
                  <a:schemeClr val="accent2"/>
                </a:solidFill>
                <a:bevel/>
                <a:headEnd/>
                <a:tailEnd/>
              </a:ln>
            </p:spPr>
            <p:txBody>
              <a:bodyPr wrap="square">
                <a:spAutoFit/>
              </a:bodyPr>
              <a:lstStyle/>
              <a:p>
                <a:pPr algn="ctr">
                  <a:spcAft>
                    <a:spcPts val="600"/>
                  </a:spcAft>
                </a:pPr>
                <a:r>
                  <a:rPr lang="en-US" altLang="en-US" sz="1200" b="1" dirty="0">
                    <a:solidFill>
                      <a:srgbClr val="262626"/>
                    </a:solidFill>
                    <a:latin typeface="Calibri" pitchFamily="34" charset="0"/>
                    <a:sym typeface="Times New Roman" pitchFamily="18" charset="0"/>
                  </a:rPr>
                  <a:t>SERVICES FROM</a:t>
                </a:r>
              </a:p>
              <a:p>
                <a:pPr algn="ctr">
                  <a:spcAft>
                    <a:spcPts val="600"/>
                  </a:spcAft>
                </a:pPr>
                <a:r>
                  <a:rPr lang="en-US" altLang="en-US" sz="1200" b="1" dirty="0">
                    <a:solidFill>
                      <a:srgbClr val="262626"/>
                    </a:solidFill>
                    <a:latin typeface="Calibri" pitchFamily="34" charset="0"/>
                    <a:sym typeface="Times New Roman" pitchFamily="18" charset="0"/>
                  </a:rPr>
                  <a:t>DIFFERENT </a:t>
                </a:r>
                <a:r>
                  <a:rPr lang="en-US" sz="1200" b="1" dirty="0">
                    <a:solidFill>
                      <a:srgbClr val="262626"/>
                    </a:solidFill>
                    <a:latin typeface="Calibri" pitchFamily="34" charset="0"/>
                    <a:sym typeface="Times New Roman" pitchFamily="18" charset="0"/>
                  </a:rPr>
                  <a:t>SUPPLIERS</a:t>
                </a:r>
              </a:p>
            </p:txBody>
          </p:sp>
          <p:sp>
            <p:nvSpPr>
              <p:cNvPr id="24" name="Text Box 2"/>
              <p:cNvSpPr>
                <a:spLocks noChangeArrowheads="1"/>
              </p:cNvSpPr>
              <p:nvPr/>
            </p:nvSpPr>
            <p:spPr bwMode="auto">
              <a:xfrm>
                <a:off x="368851" y="4038600"/>
                <a:ext cx="2297930" cy="800219"/>
              </a:xfrm>
              <a:prstGeom prst="rect">
                <a:avLst/>
              </a:prstGeom>
              <a:gradFill rotWithShape="1">
                <a:gsLst>
                  <a:gs pos="0">
                    <a:srgbClr val="A6E4FF"/>
                  </a:gs>
                  <a:gs pos="34999">
                    <a:srgbClr val="BFEDFF"/>
                  </a:gs>
                  <a:gs pos="100000">
                    <a:srgbClr val="E6F9FF"/>
                  </a:gs>
                </a:gsLst>
                <a:lin ang="16200000" scaled="1"/>
              </a:gradFill>
              <a:ln w="9525">
                <a:solidFill>
                  <a:srgbClr val="4BACC6"/>
                </a:solidFill>
                <a:bevel/>
                <a:headEnd/>
                <a:tailEnd/>
              </a:ln>
            </p:spPr>
            <p:txBody>
              <a:bodyPr>
                <a:spAutoFit/>
              </a:bodyPr>
              <a:lstStyle/>
              <a:p>
                <a:pPr algn="ctr">
                  <a:spcAft>
                    <a:spcPts val="600"/>
                  </a:spcAft>
                </a:pPr>
                <a:r>
                  <a:rPr lang="en-US" sz="1200" b="1" dirty="0">
                    <a:solidFill>
                      <a:srgbClr val="974806"/>
                    </a:solidFill>
                    <a:latin typeface="Calibri" pitchFamily="34" charset="0"/>
                    <a:sym typeface="Times New Roman" pitchFamily="18" charset="0"/>
                  </a:rPr>
                  <a:t>FLIGHTS</a:t>
                </a:r>
              </a:p>
              <a:p>
                <a:pPr algn="ctr">
                  <a:spcAft>
                    <a:spcPts val="600"/>
                  </a:spcAft>
                </a:pPr>
                <a:r>
                  <a:rPr lang="en-US" sz="1200" b="1" dirty="0">
                    <a:solidFill>
                      <a:srgbClr val="262626"/>
                    </a:solidFill>
                    <a:latin typeface="Calibri" pitchFamily="34" charset="0"/>
                    <a:sym typeface="Times New Roman" pitchFamily="18" charset="0"/>
                  </a:rPr>
                  <a:t>EMIRATES</a:t>
                </a:r>
              </a:p>
              <a:p>
                <a:pPr algn="ctr">
                  <a:spcAft>
                    <a:spcPts val="600"/>
                  </a:spcAft>
                </a:pPr>
                <a:r>
                  <a:rPr lang="en-US" sz="1200" b="1" dirty="0">
                    <a:solidFill>
                      <a:srgbClr val="262626"/>
                    </a:solidFill>
                    <a:latin typeface="Calibri" pitchFamily="34" charset="0"/>
                    <a:sym typeface="Times New Roman" pitchFamily="18" charset="0"/>
                  </a:rPr>
                  <a:t>`JET AIRWAYS</a:t>
                </a:r>
              </a:p>
            </p:txBody>
          </p:sp>
          <p:sp>
            <p:nvSpPr>
              <p:cNvPr id="25" name="Text Box 2"/>
              <p:cNvSpPr>
                <a:spLocks noChangeArrowheads="1"/>
              </p:cNvSpPr>
              <p:nvPr/>
            </p:nvSpPr>
            <p:spPr bwMode="auto">
              <a:xfrm>
                <a:off x="380943" y="5029200"/>
                <a:ext cx="2297929" cy="800219"/>
              </a:xfrm>
              <a:prstGeom prst="rect">
                <a:avLst/>
              </a:prstGeom>
              <a:gradFill rotWithShape="1">
                <a:gsLst>
                  <a:gs pos="0">
                    <a:srgbClr val="FFD1BB"/>
                  </a:gs>
                  <a:gs pos="34999">
                    <a:srgbClr val="FFDDCF"/>
                  </a:gs>
                  <a:gs pos="100000">
                    <a:srgbClr val="FFF2ED"/>
                  </a:gs>
                </a:gsLst>
                <a:lin ang="16200000" scaled="1"/>
              </a:gradFill>
              <a:ln w="9525">
                <a:solidFill>
                  <a:srgbClr val="F79646"/>
                </a:solidFill>
                <a:bevel/>
                <a:headEnd/>
                <a:tailEnd/>
              </a:ln>
            </p:spPr>
            <p:txBody>
              <a:bodyPr>
                <a:spAutoFit/>
              </a:bodyPr>
              <a:lstStyle/>
              <a:p>
                <a:pPr algn="ctr">
                  <a:spcAft>
                    <a:spcPts val="600"/>
                  </a:spcAft>
                </a:pPr>
                <a:r>
                  <a:rPr lang="en-US" sz="1200" b="1" dirty="0">
                    <a:solidFill>
                      <a:srgbClr val="974806"/>
                    </a:solidFill>
                    <a:latin typeface="Calibri" pitchFamily="34" charset="0"/>
                    <a:sym typeface="Times New Roman" pitchFamily="18" charset="0"/>
                  </a:rPr>
                  <a:t>EXCURSION</a:t>
                </a:r>
              </a:p>
              <a:p>
                <a:pPr algn="ctr">
                  <a:spcAft>
                    <a:spcPts val="600"/>
                  </a:spcAft>
                </a:pPr>
                <a:r>
                  <a:rPr lang="en-US" sz="1200" b="1" dirty="0">
                    <a:solidFill>
                      <a:srgbClr val="262626"/>
                    </a:solidFill>
                    <a:latin typeface="Calibri" pitchFamily="34" charset="0"/>
                    <a:sym typeface="Times New Roman" pitchFamily="18" charset="0"/>
                  </a:rPr>
                  <a:t>HALF DAY CITY TOUR</a:t>
                </a:r>
              </a:p>
              <a:p>
                <a:pPr algn="ctr">
                  <a:spcAft>
                    <a:spcPts val="600"/>
                  </a:spcAft>
                </a:pPr>
                <a:r>
                  <a:rPr lang="en-US" sz="1200" b="1" dirty="0">
                    <a:solidFill>
                      <a:srgbClr val="262626"/>
                    </a:solidFill>
                    <a:latin typeface="Calibri" pitchFamily="34" charset="0"/>
                    <a:sym typeface="Times New Roman" pitchFamily="18" charset="0"/>
                  </a:rPr>
                  <a:t>DOLPHIN TRIP</a:t>
                </a:r>
              </a:p>
            </p:txBody>
          </p:sp>
        </p:grpSp>
        <p:cxnSp>
          <p:nvCxnSpPr>
            <p:cNvPr id="26" name="Straight Arrow Connector 39"/>
            <p:cNvCxnSpPr>
              <a:cxnSpLocks noChangeShapeType="1"/>
            </p:cNvCxnSpPr>
            <p:nvPr/>
          </p:nvCxnSpPr>
          <p:spPr bwMode="auto">
            <a:xfrm rot="16200000" flipH="1">
              <a:off x="2819400" y="1447800"/>
              <a:ext cx="1447800" cy="1295400"/>
            </a:xfrm>
            <a:prstGeom prst="straightConnector1">
              <a:avLst/>
            </a:prstGeom>
            <a:noFill/>
            <a:ln w="25400">
              <a:solidFill>
                <a:schemeClr val="accent2"/>
              </a:solidFill>
              <a:bevel/>
              <a:headEnd/>
              <a:tailEnd type="arrow" w="med" len="med"/>
            </a:ln>
          </p:spPr>
        </p:cxnSp>
        <p:cxnSp>
          <p:nvCxnSpPr>
            <p:cNvPr id="27" name="Straight Arrow Connector 43"/>
            <p:cNvCxnSpPr>
              <a:cxnSpLocks noChangeShapeType="1"/>
              <a:stCxn id="25" idx="3"/>
            </p:cNvCxnSpPr>
            <p:nvPr/>
          </p:nvCxnSpPr>
          <p:spPr bwMode="auto">
            <a:xfrm flipV="1">
              <a:off x="2886539" y="3733801"/>
              <a:ext cx="1574011" cy="1847909"/>
            </a:xfrm>
            <a:prstGeom prst="straightConnector1">
              <a:avLst/>
            </a:prstGeom>
            <a:noFill/>
            <a:ln w="25400">
              <a:solidFill>
                <a:schemeClr val="accent2"/>
              </a:solidFill>
              <a:bevel/>
              <a:headEnd/>
              <a:tailEnd type="arrow" w="med" len="med"/>
            </a:ln>
          </p:spPr>
        </p:cxnSp>
        <p:cxnSp>
          <p:nvCxnSpPr>
            <p:cNvPr id="28" name="Straight Arrow Connector 47"/>
            <p:cNvCxnSpPr>
              <a:cxnSpLocks noChangeShapeType="1"/>
            </p:cNvCxnSpPr>
            <p:nvPr/>
          </p:nvCxnSpPr>
          <p:spPr bwMode="auto">
            <a:xfrm rot="16200000" flipH="1">
              <a:off x="4648200" y="3886200"/>
              <a:ext cx="1219200" cy="914400"/>
            </a:xfrm>
            <a:prstGeom prst="straightConnector1">
              <a:avLst/>
            </a:prstGeom>
            <a:noFill/>
            <a:ln w="25400">
              <a:solidFill>
                <a:schemeClr val="accent2"/>
              </a:solidFill>
              <a:bevel/>
              <a:headEnd/>
              <a:tailEnd type="arrow" w="med" len="med"/>
            </a:ln>
          </p:spPr>
        </p:cxnSp>
        <p:cxnSp>
          <p:nvCxnSpPr>
            <p:cNvPr id="29" name="Straight Arrow Connector 51"/>
            <p:cNvCxnSpPr>
              <a:cxnSpLocks noChangeShapeType="1"/>
            </p:cNvCxnSpPr>
            <p:nvPr/>
          </p:nvCxnSpPr>
          <p:spPr bwMode="auto">
            <a:xfrm flipV="1">
              <a:off x="5791200" y="1371601"/>
              <a:ext cx="1219200" cy="1219199"/>
            </a:xfrm>
            <a:prstGeom prst="straightConnector1">
              <a:avLst/>
            </a:prstGeom>
            <a:noFill/>
            <a:ln w="25400">
              <a:solidFill>
                <a:schemeClr val="accent2"/>
              </a:solidFill>
              <a:bevel/>
              <a:headEnd/>
              <a:tailEnd type="arrow" w="med" len="med"/>
            </a:ln>
          </p:spPr>
        </p:cxnSp>
        <p:cxnSp>
          <p:nvCxnSpPr>
            <p:cNvPr id="38" name="Straight Arrow Connector 32"/>
            <p:cNvCxnSpPr>
              <a:cxnSpLocks noChangeShapeType="1"/>
              <a:endCxn id="13" idx="1"/>
            </p:cNvCxnSpPr>
            <p:nvPr/>
          </p:nvCxnSpPr>
          <p:spPr bwMode="auto">
            <a:xfrm flipV="1">
              <a:off x="6019800" y="2653100"/>
              <a:ext cx="952843" cy="242500"/>
            </a:xfrm>
            <a:prstGeom prst="straightConnector1">
              <a:avLst/>
            </a:prstGeom>
            <a:noFill/>
            <a:ln w="25400">
              <a:solidFill>
                <a:schemeClr val="accent2"/>
              </a:solidFill>
              <a:bevel/>
              <a:headEnd/>
              <a:tailEnd type="arrow" w="med" len="med"/>
            </a:ln>
          </p:spPr>
        </p:cxnSp>
        <p:cxnSp>
          <p:nvCxnSpPr>
            <p:cNvPr id="44" name="Straight Arrow Connector 35"/>
            <p:cNvCxnSpPr>
              <a:cxnSpLocks noChangeShapeType="1"/>
            </p:cNvCxnSpPr>
            <p:nvPr/>
          </p:nvCxnSpPr>
          <p:spPr bwMode="auto">
            <a:xfrm flipV="1">
              <a:off x="6629400" y="4939100"/>
              <a:ext cx="536339" cy="166300"/>
            </a:xfrm>
            <a:prstGeom prst="straightConnector1">
              <a:avLst/>
            </a:prstGeom>
            <a:noFill/>
            <a:ln w="25400">
              <a:solidFill>
                <a:schemeClr val="accent2"/>
              </a:solidFill>
              <a:bevel/>
              <a:headEnd/>
              <a:tailEnd type="arrow" w="med" len="med"/>
            </a:ln>
          </p:spPr>
        </p:cxnSp>
        <p:cxnSp>
          <p:nvCxnSpPr>
            <p:cNvPr id="9" name="Straight Arrow Connector 20"/>
            <p:cNvCxnSpPr>
              <a:cxnSpLocks noChangeShapeType="1"/>
            </p:cNvCxnSpPr>
            <p:nvPr/>
          </p:nvCxnSpPr>
          <p:spPr bwMode="auto">
            <a:xfrm flipV="1">
              <a:off x="2895600" y="3276600"/>
              <a:ext cx="1316551" cy="476191"/>
            </a:xfrm>
            <a:prstGeom prst="straightConnector1">
              <a:avLst/>
            </a:prstGeom>
            <a:noFill/>
            <a:ln w="25400">
              <a:solidFill>
                <a:schemeClr val="accent2"/>
              </a:solidFill>
              <a:bevel/>
              <a:headEnd/>
              <a:tailEnd type="arrow" w="med" len="med"/>
            </a:ln>
          </p:spPr>
        </p:cxnSp>
        <p:cxnSp>
          <p:nvCxnSpPr>
            <p:cNvPr id="19" name="Straight Arrow Connector 31"/>
            <p:cNvCxnSpPr>
              <a:cxnSpLocks noChangeShapeType="1"/>
              <a:stCxn id="24" idx="3"/>
            </p:cNvCxnSpPr>
            <p:nvPr/>
          </p:nvCxnSpPr>
          <p:spPr bwMode="auto">
            <a:xfrm flipV="1">
              <a:off x="2874448" y="3505201"/>
              <a:ext cx="1315359" cy="1085909"/>
            </a:xfrm>
            <a:prstGeom prst="straightConnector1">
              <a:avLst/>
            </a:prstGeom>
            <a:noFill/>
            <a:ln w="25400">
              <a:solidFill>
                <a:schemeClr val="accent2"/>
              </a:solidFill>
              <a:bevel/>
              <a:headEnd/>
              <a:tailEnd type="arrow" w="med" len="med"/>
            </a:ln>
          </p:spPr>
        </p:cxnSp>
        <p:cxnSp>
          <p:nvCxnSpPr>
            <p:cNvPr id="8" name="Straight Arrow Connector 19"/>
            <p:cNvCxnSpPr>
              <a:cxnSpLocks noChangeShapeType="1"/>
            </p:cNvCxnSpPr>
            <p:nvPr/>
          </p:nvCxnSpPr>
          <p:spPr bwMode="auto">
            <a:xfrm>
              <a:off x="2895600" y="2743200"/>
              <a:ext cx="1295400" cy="304800"/>
            </a:xfrm>
            <a:prstGeom prst="straightConnector1">
              <a:avLst/>
            </a:prstGeom>
            <a:noFill/>
            <a:ln w="25400">
              <a:solidFill>
                <a:schemeClr val="accent2"/>
              </a:solidFill>
              <a:bevel/>
              <a:headEnd/>
              <a:tailEnd type="arrow" w="med" len="med"/>
            </a:ln>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 name="Group 190"/>
          <p:cNvGrpSpPr/>
          <p:nvPr/>
        </p:nvGrpSpPr>
        <p:grpSpPr>
          <a:xfrm>
            <a:off x="208862" y="0"/>
            <a:ext cx="8782738" cy="6483350"/>
            <a:chOff x="208862" y="0"/>
            <a:chExt cx="8782738" cy="6483350"/>
          </a:xfrm>
        </p:grpSpPr>
        <p:sp>
          <p:nvSpPr>
            <p:cNvPr id="85" name="Text Box 2"/>
            <p:cNvSpPr>
              <a:spLocks noChangeArrowheads="1"/>
            </p:cNvSpPr>
            <p:nvPr/>
          </p:nvSpPr>
          <p:spPr bwMode="auto">
            <a:xfrm>
              <a:off x="7739380" y="2515300"/>
              <a:ext cx="1084951" cy="519268"/>
            </a:xfrm>
            <a:prstGeom prst="rect">
              <a:avLst/>
            </a:prstGeom>
            <a:gradFill rotWithShape="1">
              <a:gsLst>
                <a:gs pos="0">
                  <a:srgbClr val="992F2B"/>
                </a:gs>
                <a:gs pos="79999">
                  <a:srgbClr val="C93D39"/>
                </a:gs>
                <a:gs pos="100000">
                  <a:srgbClr val="CD3A36"/>
                </a:gs>
              </a:gsLst>
              <a:lin ang="16200000" scaled="1"/>
            </a:gradFill>
            <a:ln w="9525">
              <a:solidFill>
                <a:schemeClr val="accent2"/>
              </a:solidFill>
              <a:bevel/>
              <a:headEnd/>
              <a:tailEnd/>
            </a:ln>
          </p:spPr>
          <p:txBody>
            <a:bodyPr/>
            <a:lstStyle/>
            <a:p>
              <a:pPr algn="ctr"/>
              <a:r>
                <a:rPr lang="en-US" sz="1300" b="1">
                  <a:solidFill>
                    <a:schemeClr val="bg1"/>
                  </a:solidFill>
                  <a:latin typeface="Calibri" pitchFamily="34" charset="0"/>
                  <a:sym typeface="Times New Roman" pitchFamily="18" charset="0"/>
                </a:rPr>
                <a:t>TRAVEL </a:t>
              </a:r>
              <a:endParaRPr lang="en-US" altLang="en-US" sz="1300" b="1">
                <a:solidFill>
                  <a:schemeClr val="bg1"/>
                </a:solidFill>
                <a:latin typeface="Calibri" pitchFamily="34" charset="0"/>
                <a:sym typeface="Times New Roman" pitchFamily="18" charset="0"/>
              </a:endParaRPr>
            </a:p>
            <a:p>
              <a:pPr algn="ctr"/>
              <a:r>
                <a:rPr lang="en-US" sz="1300" b="1">
                  <a:solidFill>
                    <a:schemeClr val="bg1"/>
                  </a:solidFill>
                  <a:latin typeface="Calibri" pitchFamily="34" charset="0"/>
                  <a:sym typeface="Times New Roman" pitchFamily="18" charset="0"/>
                </a:rPr>
                <a:t>STUDIO</a:t>
              </a:r>
            </a:p>
          </p:txBody>
        </p:sp>
        <p:sp>
          <p:nvSpPr>
            <p:cNvPr id="86" name="Text Box 2"/>
            <p:cNvSpPr>
              <a:spLocks noChangeArrowheads="1"/>
            </p:cNvSpPr>
            <p:nvPr/>
          </p:nvSpPr>
          <p:spPr bwMode="auto">
            <a:xfrm>
              <a:off x="2133600" y="1981200"/>
              <a:ext cx="1041983" cy="700863"/>
            </a:xfrm>
            <a:prstGeom prst="rect">
              <a:avLst/>
            </a:prstGeom>
            <a:gradFill rotWithShape="1">
              <a:gsLst>
                <a:gs pos="0">
                  <a:srgbClr val="D9FDA5"/>
                </a:gs>
                <a:gs pos="34999">
                  <a:srgbClr val="E3FEBF"/>
                </a:gs>
                <a:gs pos="100000">
                  <a:srgbClr val="F4FEE6"/>
                </a:gs>
              </a:gsLst>
              <a:lin ang="16200000" scaled="1"/>
            </a:gradFill>
            <a:ln w="9525">
              <a:solidFill>
                <a:srgbClr val="9BBB59"/>
              </a:solidFill>
              <a:bevel/>
              <a:headEnd/>
              <a:tailEnd/>
            </a:ln>
          </p:spPr>
          <p:txBody>
            <a:bodyPr/>
            <a:lstStyle/>
            <a:p>
              <a:pPr algn="ctr"/>
              <a:r>
                <a:rPr lang="en-US" sz="1300" b="1">
                  <a:latin typeface="Calibri" pitchFamily="34" charset="0"/>
                  <a:sym typeface="Times New Roman" pitchFamily="18" charset="0"/>
                </a:rPr>
                <a:t>SUPPLIER </a:t>
              </a:r>
              <a:endParaRPr lang="en-US" sz="1300">
                <a:latin typeface="Calibri" pitchFamily="34" charset="0"/>
                <a:sym typeface="Times New Roman" pitchFamily="18" charset="0"/>
              </a:endParaRPr>
            </a:p>
            <a:p>
              <a:pPr algn="ctr"/>
              <a:r>
                <a:rPr lang="en-US" sz="1300" b="1">
                  <a:latin typeface="Calibri" pitchFamily="34" charset="0"/>
                  <a:sym typeface="Times New Roman" pitchFamily="18" charset="0"/>
                </a:rPr>
                <a:t>EXTRANET</a:t>
              </a:r>
              <a:endParaRPr lang="en-US" altLang="en-US" sz="1300" b="1">
                <a:latin typeface="Calibri" pitchFamily="34" charset="0"/>
                <a:sym typeface="Times New Roman" pitchFamily="18" charset="0"/>
              </a:endParaRPr>
            </a:p>
            <a:p>
              <a:pPr algn="ctr"/>
              <a:r>
                <a:rPr lang="en-US" sz="1300" b="1">
                  <a:latin typeface="Calibri" pitchFamily="34" charset="0"/>
                  <a:sym typeface="Times New Roman" pitchFamily="18" charset="0"/>
                </a:rPr>
                <a:t>WEBSITE</a:t>
              </a:r>
              <a:endParaRPr lang="en-US" sz="1300">
                <a:latin typeface="Calibri" pitchFamily="34" charset="0"/>
                <a:sym typeface="Times New Roman" pitchFamily="18" charset="0"/>
              </a:endParaRPr>
            </a:p>
          </p:txBody>
        </p:sp>
        <p:sp>
          <p:nvSpPr>
            <p:cNvPr id="87" name="Text Box 2"/>
            <p:cNvSpPr>
              <a:spLocks noChangeArrowheads="1"/>
            </p:cNvSpPr>
            <p:nvPr/>
          </p:nvSpPr>
          <p:spPr bwMode="auto">
            <a:xfrm>
              <a:off x="2141220" y="3606364"/>
              <a:ext cx="1126384" cy="637829"/>
            </a:xfrm>
            <a:prstGeom prst="rect">
              <a:avLst/>
            </a:prstGeom>
            <a:gradFill rotWithShape="1">
              <a:gsLst>
                <a:gs pos="0">
                  <a:srgbClr val="D9FDA5"/>
                </a:gs>
                <a:gs pos="34999">
                  <a:srgbClr val="E3FEBF"/>
                </a:gs>
                <a:gs pos="100000">
                  <a:srgbClr val="F4FEE6"/>
                </a:gs>
              </a:gsLst>
              <a:lin ang="16200000" scaled="1"/>
            </a:gradFill>
            <a:ln w="9525">
              <a:solidFill>
                <a:srgbClr val="9BBB59"/>
              </a:solidFill>
              <a:bevel/>
              <a:headEnd/>
              <a:tailEnd/>
            </a:ln>
          </p:spPr>
          <p:txBody>
            <a:bodyPr/>
            <a:lstStyle/>
            <a:p>
              <a:pPr algn="ctr"/>
              <a:r>
                <a:rPr lang="en-US" sz="1300" b="1">
                  <a:latin typeface="Calibri" pitchFamily="34" charset="0"/>
                  <a:sym typeface="Times New Roman" pitchFamily="18" charset="0"/>
                </a:rPr>
                <a:t>CHANNEL </a:t>
              </a:r>
              <a:endParaRPr lang="en-US" altLang="en-US" sz="1300" b="1">
                <a:latin typeface="Calibri" pitchFamily="34" charset="0"/>
                <a:sym typeface="Times New Roman" pitchFamily="18" charset="0"/>
              </a:endParaRPr>
            </a:p>
            <a:p>
              <a:pPr algn="ctr"/>
              <a:r>
                <a:rPr lang="en-US" sz="1300" b="1">
                  <a:latin typeface="Calibri" pitchFamily="34" charset="0"/>
                  <a:sym typeface="Times New Roman" pitchFamily="18" charset="0"/>
                </a:rPr>
                <a:t>MANAGER</a:t>
              </a:r>
              <a:endParaRPr lang="en-US" altLang="en-US" sz="1300" b="1">
                <a:latin typeface="Calibri" pitchFamily="34" charset="0"/>
                <a:sym typeface="Times New Roman" pitchFamily="18" charset="0"/>
              </a:endParaRPr>
            </a:p>
            <a:p>
              <a:pPr algn="ctr"/>
              <a:r>
                <a:rPr lang="en-US" sz="1300" b="1">
                  <a:latin typeface="Calibri" pitchFamily="34" charset="0"/>
                  <a:sym typeface="Times New Roman" pitchFamily="18" charset="0"/>
                </a:rPr>
                <a:t>WEBSERVICE</a:t>
              </a:r>
            </a:p>
          </p:txBody>
        </p:sp>
        <p:cxnSp>
          <p:nvCxnSpPr>
            <p:cNvPr id="88" name="Straight Arrow Connector 52"/>
            <p:cNvCxnSpPr>
              <a:cxnSpLocks noChangeShapeType="1"/>
              <a:stCxn id="87" idx="3"/>
              <a:endCxn id="137" idx="2"/>
            </p:cNvCxnSpPr>
            <p:nvPr/>
          </p:nvCxnSpPr>
          <p:spPr bwMode="auto">
            <a:xfrm flipV="1">
              <a:off x="3267604" y="3457230"/>
              <a:ext cx="572188" cy="468049"/>
            </a:xfrm>
            <a:prstGeom prst="straightConnector1">
              <a:avLst/>
            </a:prstGeom>
            <a:noFill/>
            <a:ln w="9525">
              <a:solidFill>
                <a:srgbClr val="4BACC6"/>
              </a:solidFill>
              <a:bevel/>
              <a:headEnd/>
              <a:tailEnd type="arrow" w="med" len="med"/>
            </a:ln>
          </p:spPr>
        </p:cxnSp>
        <p:sp>
          <p:nvSpPr>
            <p:cNvPr id="89" name="Text Box 2"/>
            <p:cNvSpPr>
              <a:spLocks noChangeArrowheads="1"/>
            </p:cNvSpPr>
            <p:nvPr/>
          </p:nvSpPr>
          <p:spPr bwMode="auto">
            <a:xfrm>
              <a:off x="235003" y="1828800"/>
              <a:ext cx="1060397" cy="258133"/>
            </a:xfrm>
            <a:prstGeom prst="rect">
              <a:avLst/>
            </a:prstGeom>
            <a:gradFill rotWithShape="1">
              <a:gsLst>
                <a:gs pos="0">
                  <a:srgbClr val="A3C2FF"/>
                </a:gs>
                <a:gs pos="34999">
                  <a:srgbClr val="BDD5FF"/>
                </a:gs>
                <a:gs pos="100000">
                  <a:srgbClr val="E5EEFF"/>
                </a:gs>
              </a:gsLst>
              <a:lin ang="16200000" scaled="1"/>
            </a:gradFill>
            <a:ln w="9525">
              <a:solidFill>
                <a:schemeClr val="accent1"/>
              </a:solidFill>
              <a:bevel/>
              <a:headEnd/>
              <a:tailEnd/>
            </a:ln>
          </p:spPr>
          <p:txBody>
            <a:bodyPr>
              <a:spAutoFit/>
            </a:bodyPr>
            <a:lstStyle/>
            <a:p>
              <a:pPr algn="ctr">
                <a:spcAft>
                  <a:spcPts val="1950"/>
                </a:spcAft>
              </a:pPr>
              <a:r>
                <a:rPr lang="en-US" sz="1400" b="1">
                  <a:latin typeface="Calibri" pitchFamily="34" charset="0"/>
                  <a:sym typeface="Times New Roman" pitchFamily="18" charset="0"/>
                </a:rPr>
                <a:t>SUPPLIER 1</a:t>
              </a:r>
              <a:endParaRPr lang="en-US" sz="1400">
                <a:latin typeface="Calibri" pitchFamily="34" charset="0"/>
                <a:sym typeface="Times New Roman" pitchFamily="18" charset="0"/>
              </a:endParaRPr>
            </a:p>
          </p:txBody>
        </p:sp>
        <p:sp>
          <p:nvSpPr>
            <p:cNvPr id="90" name="Text Box 2"/>
            <p:cNvSpPr>
              <a:spLocks noChangeArrowheads="1"/>
            </p:cNvSpPr>
            <p:nvPr/>
          </p:nvSpPr>
          <p:spPr bwMode="auto">
            <a:xfrm>
              <a:off x="4719320" y="230243"/>
              <a:ext cx="1236874" cy="303157"/>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lstStyle/>
            <a:p>
              <a:pPr algn="ctr">
                <a:spcAft>
                  <a:spcPts val="1950"/>
                </a:spcAft>
              </a:pPr>
              <a:r>
                <a:rPr lang="en-US" sz="1400" b="1">
                  <a:latin typeface="Calibri" pitchFamily="34" charset="0"/>
                  <a:sym typeface="Times New Roman" pitchFamily="18" charset="0"/>
                </a:rPr>
                <a:t>PASSENGER</a:t>
              </a:r>
              <a:endParaRPr lang="en-US" sz="1400">
                <a:latin typeface="Calibri" pitchFamily="34" charset="0"/>
                <a:sym typeface="Times New Roman" pitchFamily="18" charset="0"/>
              </a:endParaRPr>
            </a:p>
          </p:txBody>
        </p:sp>
        <p:sp>
          <p:nvSpPr>
            <p:cNvPr id="91" name="Text Box 2"/>
            <p:cNvSpPr>
              <a:spLocks noChangeArrowheads="1"/>
            </p:cNvSpPr>
            <p:nvPr/>
          </p:nvSpPr>
          <p:spPr bwMode="auto">
            <a:xfrm>
              <a:off x="6324600" y="230243"/>
              <a:ext cx="1236874" cy="303157"/>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lstStyle/>
            <a:p>
              <a:pPr algn="ctr">
                <a:spcAft>
                  <a:spcPts val="1950"/>
                </a:spcAft>
              </a:pPr>
              <a:r>
                <a:rPr lang="en-US" sz="1400" b="1" dirty="0">
                  <a:latin typeface="Calibri" pitchFamily="34" charset="0"/>
                  <a:sym typeface="Times New Roman" pitchFamily="18" charset="0"/>
                </a:rPr>
                <a:t>PASSENGER</a:t>
              </a:r>
              <a:endParaRPr lang="en-US" altLang="en-US" dirty="0"/>
            </a:p>
          </p:txBody>
        </p:sp>
        <p:sp>
          <p:nvSpPr>
            <p:cNvPr id="92" name="Text Box 2"/>
            <p:cNvSpPr>
              <a:spLocks noChangeArrowheads="1"/>
            </p:cNvSpPr>
            <p:nvPr/>
          </p:nvSpPr>
          <p:spPr bwMode="auto">
            <a:xfrm>
              <a:off x="3629766" y="5264720"/>
              <a:ext cx="1236874" cy="301656"/>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lstStyle/>
            <a:p>
              <a:pPr algn="ctr">
                <a:spcAft>
                  <a:spcPts val="1950"/>
                </a:spcAft>
              </a:pPr>
              <a:r>
                <a:rPr lang="en-US" sz="1400" b="1">
                  <a:latin typeface="Calibri" pitchFamily="34" charset="0"/>
                  <a:sym typeface="Times New Roman" pitchFamily="18" charset="0"/>
                </a:rPr>
                <a:t>PASSENGER</a:t>
              </a:r>
              <a:endParaRPr lang="en-US" altLang="en-US"/>
            </a:p>
          </p:txBody>
        </p:sp>
        <p:cxnSp>
          <p:nvCxnSpPr>
            <p:cNvPr id="94" name="Straight Arrow Connector 57"/>
            <p:cNvCxnSpPr>
              <a:cxnSpLocks noChangeShapeType="1"/>
              <a:stCxn id="109" idx="0"/>
              <a:endCxn id="116" idx="2"/>
            </p:cNvCxnSpPr>
            <p:nvPr/>
          </p:nvCxnSpPr>
          <p:spPr bwMode="auto">
            <a:xfrm rot="16200000" flipV="1">
              <a:off x="5442299" y="4690976"/>
              <a:ext cx="531275" cy="616214"/>
            </a:xfrm>
            <a:prstGeom prst="straightConnector1">
              <a:avLst/>
            </a:prstGeom>
            <a:noFill/>
            <a:ln w="9525">
              <a:solidFill>
                <a:srgbClr val="4BACC6"/>
              </a:solidFill>
              <a:bevel/>
              <a:headEnd/>
              <a:tailEnd type="arrow" w="med" len="med"/>
            </a:ln>
          </p:spPr>
        </p:cxnSp>
        <p:cxnSp>
          <p:nvCxnSpPr>
            <p:cNvPr id="95" name="Straight Arrow Connector 58"/>
            <p:cNvCxnSpPr>
              <a:cxnSpLocks noChangeShapeType="1"/>
              <a:stCxn id="92" idx="0"/>
              <a:endCxn id="116" idx="2"/>
            </p:cNvCxnSpPr>
            <p:nvPr/>
          </p:nvCxnSpPr>
          <p:spPr bwMode="auto">
            <a:xfrm rot="5400000" flipH="1" flipV="1">
              <a:off x="4558379" y="4423270"/>
              <a:ext cx="531275" cy="1151626"/>
            </a:xfrm>
            <a:prstGeom prst="straightConnector1">
              <a:avLst/>
            </a:prstGeom>
            <a:noFill/>
            <a:ln w="9525">
              <a:solidFill>
                <a:srgbClr val="4BACC6"/>
              </a:solidFill>
              <a:bevel/>
              <a:headEnd/>
              <a:tailEnd type="arrow" w="med" len="med"/>
            </a:ln>
          </p:spPr>
        </p:cxnSp>
        <p:sp>
          <p:nvSpPr>
            <p:cNvPr id="96" name="Can 59"/>
            <p:cNvSpPr>
              <a:spLocks noChangeArrowheads="1"/>
            </p:cNvSpPr>
            <p:nvPr/>
          </p:nvSpPr>
          <p:spPr bwMode="auto">
            <a:xfrm>
              <a:off x="4724400" y="2514600"/>
              <a:ext cx="679821" cy="591306"/>
            </a:xfrm>
            <a:prstGeom prst="can">
              <a:avLst>
                <a:gd name="adj" fmla="val 25000"/>
              </a:avLst>
            </a:prstGeom>
            <a:gradFill rotWithShape="1">
              <a:gsLst>
                <a:gs pos="0">
                  <a:srgbClr val="FFD1BB"/>
                </a:gs>
                <a:gs pos="34999">
                  <a:srgbClr val="FFDDCF"/>
                </a:gs>
                <a:gs pos="100000">
                  <a:srgbClr val="FFF2ED"/>
                </a:gs>
              </a:gsLst>
              <a:lin ang="16200000" scaled="1"/>
            </a:gradFill>
            <a:ln w="9525">
              <a:solidFill>
                <a:srgbClr val="F79646"/>
              </a:solidFill>
              <a:bevel/>
              <a:headEnd/>
              <a:tailEnd/>
            </a:ln>
          </p:spPr>
          <p:txBody>
            <a:bodyPr anchor="ctr"/>
            <a:lstStyle/>
            <a:p>
              <a:r>
                <a:rPr lang="en-US" sz="2800">
                  <a:latin typeface="Calibri" pitchFamily="34" charset="0"/>
                  <a:sym typeface="Calibri" pitchFamily="34" charset="0"/>
                </a:rPr>
                <a:t>TS</a:t>
              </a:r>
            </a:p>
          </p:txBody>
        </p:sp>
        <p:sp>
          <p:nvSpPr>
            <p:cNvPr id="97" name="Text Box 2"/>
            <p:cNvSpPr>
              <a:spLocks noChangeArrowheads="1"/>
            </p:cNvSpPr>
            <p:nvPr/>
          </p:nvSpPr>
          <p:spPr bwMode="auto">
            <a:xfrm>
              <a:off x="235003" y="2438400"/>
              <a:ext cx="1060397" cy="307777"/>
            </a:xfrm>
            <a:prstGeom prst="rect">
              <a:avLst/>
            </a:prstGeom>
            <a:gradFill rotWithShape="1">
              <a:gsLst>
                <a:gs pos="0">
                  <a:srgbClr val="A3C2FF"/>
                </a:gs>
                <a:gs pos="34999">
                  <a:srgbClr val="BDD5FF"/>
                </a:gs>
                <a:gs pos="100000">
                  <a:srgbClr val="E5EEFF"/>
                </a:gs>
              </a:gsLst>
              <a:lin ang="16200000" scaled="1"/>
            </a:gradFill>
            <a:ln w="9525">
              <a:solidFill>
                <a:schemeClr val="accent1"/>
              </a:solidFill>
              <a:bevel/>
              <a:headEnd/>
              <a:tailEnd/>
            </a:ln>
          </p:spPr>
          <p:txBody>
            <a:bodyPr wrap="square">
              <a:spAutoFit/>
            </a:bodyPr>
            <a:lstStyle/>
            <a:p>
              <a:pPr algn="ctr">
                <a:spcAft>
                  <a:spcPts val="1950"/>
                </a:spcAft>
              </a:pPr>
              <a:r>
                <a:rPr lang="en-US" sz="1400" b="1" dirty="0">
                  <a:latin typeface="Calibri" pitchFamily="34" charset="0"/>
                  <a:sym typeface="Times New Roman" pitchFamily="18" charset="0"/>
                </a:rPr>
                <a:t>SUPPLIER 2</a:t>
              </a:r>
              <a:endParaRPr lang="en-US" altLang="en-US" dirty="0"/>
            </a:p>
          </p:txBody>
        </p:sp>
        <p:sp>
          <p:nvSpPr>
            <p:cNvPr id="98" name="Text Box 2"/>
            <p:cNvSpPr>
              <a:spLocks noChangeArrowheads="1"/>
            </p:cNvSpPr>
            <p:nvPr/>
          </p:nvSpPr>
          <p:spPr bwMode="auto">
            <a:xfrm>
              <a:off x="235002" y="4244193"/>
              <a:ext cx="1060398" cy="259635"/>
            </a:xfrm>
            <a:prstGeom prst="rect">
              <a:avLst/>
            </a:prstGeom>
            <a:gradFill rotWithShape="1">
              <a:gsLst>
                <a:gs pos="0">
                  <a:srgbClr val="A3C2FF"/>
                </a:gs>
                <a:gs pos="34999">
                  <a:srgbClr val="BDD5FF"/>
                </a:gs>
                <a:gs pos="100000">
                  <a:srgbClr val="E5EEFF"/>
                </a:gs>
              </a:gsLst>
              <a:lin ang="16200000" scaled="1"/>
            </a:gradFill>
            <a:ln w="9525">
              <a:solidFill>
                <a:schemeClr val="accent1"/>
              </a:solidFill>
              <a:bevel/>
              <a:headEnd/>
              <a:tailEnd/>
            </a:ln>
          </p:spPr>
          <p:txBody>
            <a:bodyPr>
              <a:spAutoFit/>
            </a:bodyPr>
            <a:lstStyle/>
            <a:p>
              <a:pPr algn="ctr">
                <a:spcAft>
                  <a:spcPts val="1950"/>
                </a:spcAft>
              </a:pPr>
              <a:r>
                <a:rPr lang="en-US" sz="1400" b="1">
                  <a:latin typeface="Calibri" pitchFamily="34" charset="0"/>
                  <a:sym typeface="Times New Roman" pitchFamily="18" charset="0"/>
                </a:rPr>
                <a:t>SUPPLIER 3</a:t>
              </a:r>
              <a:endParaRPr lang="en-US" altLang="en-US"/>
            </a:p>
          </p:txBody>
        </p:sp>
        <p:sp>
          <p:nvSpPr>
            <p:cNvPr id="99" name="Text Box 2"/>
            <p:cNvSpPr>
              <a:spLocks noChangeArrowheads="1"/>
            </p:cNvSpPr>
            <p:nvPr/>
          </p:nvSpPr>
          <p:spPr bwMode="auto">
            <a:xfrm>
              <a:off x="235002" y="4748454"/>
              <a:ext cx="1060398" cy="259635"/>
            </a:xfrm>
            <a:prstGeom prst="rect">
              <a:avLst/>
            </a:prstGeom>
            <a:gradFill rotWithShape="1">
              <a:gsLst>
                <a:gs pos="0">
                  <a:srgbClr val="A3C2FF"/>
                </a:gs>
                <a:gs pos="34999">
                  <a:srgbClr val="BDD5FF"/>
                </a:gs>
                <a:gs pos="100000">
                  <a:srgbClr val="E5EEFF"/>
                </a:gs>
              </a:gsLst>
              <a:lin ang="16200000" scaled="1"/>
            </a:gradFill>
            <a:ln w="9525">
              <a:solidFill>
                <a:schemeClr val="accent1"/>
              </a:solidFill>
              <a:bevel/>
              <a:headEnd/>
              <a:tailEnd/>
            </a:ln>
          </p:spPr>
          <p:txBody>
            <a:bodyPr>
              <a:spAutoFit/>
            </a:bodyPr>
            <a:lstStyle/>
            <a:p>
              <a:pPr algn="ctr">
                <a:spcAft>
                  <a:spcPts val="1950"/>
                </a:spcAft>
              </a:pPr>
              <a:r>
                <a:rPr lang="en-US" sz="1400" b="1">
                  <a:latin typeface="Calibri" pitchFamily="34" charset="0"/>
                  <a:sym typeface="Times New Roman" pitchFamily="18" charset="0"/>
                </a:rPr>
                <a:t>SUPPLIER 4</a:t>
              </a:r>
              <a:endParaRPr lang="en-US" altLang="en-US"/>
            </a:p>
          </p:txBody>
        </p:sp>
        <p:cxnSp>
          <p:nvCxnSpPr>
            <p:cNvPr id="100" name="Straight Arrow Connector 64"/>
            <p:cNvCxnSpPr>
              <a:cxnSpLocks noChangeShapeType="1"/>
              <a:stCxn id="89" idx="3"/>
              <a:endCxn id="86" idx="1"/>
            </p:cNvCxnSpPr>
            <p:nvPr/>
          </p:nvCxnSpPr>
          <p:spPr bwMode="auto">
            <a:xfrm>
              <a:off x="1295400" y="1957867"/>
              <a:ext cx="838200" cy="373765"/>
            </a:xfrm>
            <a:prstGeom prst="straightConnector1">
              <a:avLst/>
            </a:prstGeom>
            <a:noFill/>
            <a:ln w="9525">
              <a:solidFill>
                <a:srgbClr val="4BACC6"/>
              </a:solidFill>
              <a:bevel/>
              <a:headEnd/>
              <a:tailEnd type="arrow" w="med" len="med"/>
            </a:ln>
          </p:spPr>
        </p:cxnSp>
        <p:cxnSp>
          <p:nvCxnSpPr>
            <p:cNvPr id="101" name="Straight Arrow Connector 65"/>
            <p:cNvCxnSpPr>
              <a:cxnSpLocks noChangeShapeType="1"/>
              <a:stCxn id="97" idx="3"/>
              <a:endCxn id="86" idx="1"/>
            </p:cNvCxnSpPr>
            <p:nvPr/>
          </p:nvCxnSpPr>
          <p:spPr bwMode="auto">
            <a:xfrm flipV="1">
              <a:off x="1295400" y="2331632"/>
              <a:ext cx="838200" cy="260657"/>
            </a:xfrm>
            <a:prstGeom prst="straightConnector1">
              <a:avLst/>
            </a:prstGeom>
            <a:noFill/>
            <a:ln w="9525">
              <a:solidFill>
                <a:srgbClr val="4BACC6"/>
              </a:solidFill>
              <a:bevel/>
              <a:headEnd/>
              <a:tailEnd type="arrow" w="med" len="med"/>
            </a:ln>
          </p:spPr>
        </p:cxnSp>
        <p:cxnSp>
          <p:nvCxnSpPr>
            <p:cNvPr id="102" name="Straight Arrow Connector 66"/>
            <p:cNvCxnSpPr>
              <a:cxnSpLocks noChangeShapeType="1"/>
              <a:stCxn id="98" idx="0"/>
              <a:endCxn id="135" idx="2"/>
            </p:cNvCxnSpPr>
            <p:nvPr/>
          </p:nvCxnSpPr>
          <p:spPr bwMode="auto">
            <a:xfrm rot="5400000" flipH="1" flipV="1">
              <a:off x="904006" y="3817240"/>
              <a:ext cx="288149" cy="565759"/>
            </a:xfrm>
            <a:prstGeom prst="straightConnector1">
              <a:avLst/>
            </a:prstGeom>
            <a:noFill/>
            <a:ln w="9525">
              <a:solidFill>
                <a:srgbClr val="4BACC6"/>
              </a:solidFill>
              <a:bevel/>
              <a:headEnd/>
              <a:tailEnd type="arrow" w="med" len="med"/>
            </a:ln>
          </p:spPr>
        </p:cxnSp>
        <p:cxnSp>
          <p:nvCxnSpPr>
            <p:cNvPr id="103" name="Straight Arrow Connector 67"/>
            <p:cNvCxnSpPr>
              <a:cxnSpLocks noChangeShapeType="1"/>
              <a:stCxn id="99" idx="3"/>
            </p:cNvCxnSpPr>
            <p:nvPr/>
          </p:nvCxnSpPr>
          <p:spPr bwMode="auto">
            <a:xfrm flipV="1">
              <a:off x="1295400" y="3962400"/>
              <a:ext cx="228600" cy="915872"/>
            </a:xfrm>
            <a:prstGeom prst="straightConnector1">
              <a:avLst/>
            </a:prstGeom>
            <a:noFill/>
            <a:ln w="9525">
              <a:solidFill>
                <a:srgbClr val="4BACC6"/>
              </a:solidFill>
              <a:bevel/>
              <a:headEnd/>
              <a:tailEnd type="arrow" w="med" len="med"/>
            </a:ln>
          </p:spPr>
        </p:cxnSp>
        <p:sp>
          <p:nvSpPr>
            <p:cNvPr id="104" name="Text Box 2"/>
            <p:cNvSpPr>
              <a:spLocks noChangeArrowheads="1"/>
            </p:cNvSpPr>
            <p:nvPr/>
          </p:nvSpPr>
          <p:spPr bwMode="auto">
            <a:xfrm>
              <a:off x="7740915" y="1794927"/>
              <a:ext cx="1103365" cy="519268"/>
            </a:xfrm>
            <a:prstGeom prst="rect">
              <a:avLst/>
            </a:prstGeom>
            <a:gradFill rotWithShape="1">
              <a:gsLst>
                <a:gs pos="0">
                  <a:srgbClr val="992F2B"/>
                </a:gs>
                <a:gs pos="79999">
                  <a:srgbClr val="C93D39"/>
                </a:gs>
                <a:gs pos="100000">
                  <a:srgbClr val="CD3A36"/>
                </a:gs>
              </a:gsLst>
              <a:lin ang="16200000" scaled="1"/>
            </a:gradFill>
            <a:ln w="9525">
              <a:solidFill>
                <a:schemeClr val="accent2"/>
              </a:solidFill>
              <a:bevel/>
              <a:headEnd/>
              <a:tailEnd/>
            </a:ln>
          </p:spPr>
          <p:txBody>
            <a:bodyPr/>
            <a:lstStyle/>
            <a:p>
              <a:pPr algn="ctr"/>
              <a:r>
                <a:rPr lang="en-US" sz="1300" b="1">
                  <a:solidFill>
                    <a:schemeClr val="bg1"/>
                  </a:solidFill>
                  <a:latin typeface="Calibri" pitchFamily="34" charset="0"/>
                  <a:sym typeface="Times New Roman" pitchFamily="18" charset="0"/>
                </a:rPr>
                <a:t>TSv2</a:t>
              </a:r>
              <a:endParaRPr lang="en-US" altLang="en-US" sz="1300" b="1">
                <a:solidFill>
                  <a:schemeClr val="bg1"/>
                </a:solidFill>
                <a:latin typeface="Calibri" pitchFamily="34" charset="0"/>
                <a:sym typeface="Times New Roman" pitchFamily="18" charset="0"/>
              </a:endParaRPr>
            </a:p>
            <a:p>
              <a:pPr algn="ctr"/>
              <a:r>
                <a:rPr lang="en-US" sz="1300" b="1">
                  <a:solidFill>
                    <a:schemeClr val="bg1"/>
                  </a:solidFill>
                  <a:latin typeface="Calibri" pitchFamily="34" charset="0"/>
                  <a:sym typeface="Times New Roman" pitchFamily="18" charset="0"/>
                </a:rPr>
                <a:t>WEBSITE</a:t>
              </a:r>
            </a:p>
          </p:txBody>
        </p:sp>
        <p:sp>
          <p:nvSpPr>
            <p:cNvPr id="105" name="Text Box 2"/>
            <p:cNvSpPr>
              <a:spLocks noChangeArrowheads="1"/>
            </p:cNvSpPr>
            <p:nvPr/>
          </p:nvSpPr>
          <p:spPr bwMode="auto">
            <a:xfrm>
              <a:off x="5135193" y="1707882"/>
              <a:ext cx="1172422" cy="519268"/>
            </a:xfrm>
            <a:prstGeom prst="rect">
              <a:avLst/>
            </a:prstGeom>
            <a:gradFill rotWithShape="1">
              <a:gsLst>
                <a:gs pos="0">
                  <a:srgbClr val="5D427D"/>
                </a:gs>
                <a:gs pos="79999">
                  <a:srgbClr val="7A57A5"/>
                </a:gs>
                <a:gs pos="100000">
                  <a:srgbClr val="7A56A7"/>
                </a:gs>
              </a:gsLst>
              <a:lin ang="16200000" scaled="1"/>
            </a:gradFill>
            <a:ln w="9525">
              <a:solidFill>
                <a:srgbClr val="8064A2"/>
              </a:solidFill>
              <a:bevel/>
              <a:headEnd/>
              <a:tailEnd/>
            </a:ln>
          </p:spPr>
          <p:txBody>
            <a:bodyPr/>
            <a:lstStyle/>
            <a:p>
              <a:pPr algn="ctr"/>
              <a:r>
                <a:rPr lang="en-US" sz="1300" b="1">
                  <a:solidFill>
                    <a:schemeClr val="bg1"/>
                  </a:solidFill>
                  <a:latin typeface="Calibri" pitchFamily="34" charset="0"/>
                  <a:sym typeface="Times New Roman" pitchFamily="18" charset="0"/>
                </a:rPr>
                <a:t>B2B</a:t>
              </a:r>
              <a:endParaRPr lang="en-US" altLang="en-US" sz="1300" b="1">
                <a:solidFill>
                  <a:schemeClr val="bg1"/>
                </a:solidFill>
                <a:latin typeface="Calibri" pitchFamily="34" charset="0"/>
                <a:sym typeface="Times New Roman" pitchFamily="18" charset="0"/>
              </a:endParaRPr>
            </a:p>
            <a:p>
              <a:pPr algn="ctr"/>
              <a:r>
                <a:rPr lang="en-US" sz="1300" b="1">
                  <a:solidFill>
                    <a:schemeClr val="bg1"/>
                  </a:solidFill>
                  <a:latin typeface="Calibri" pitchFamily="34" charset="0"/>
                  <a:sym typeface="Times New Roman" pitchFamily="18" charset="0"/>
                </a:rPr>
                <a:t>WEBSERVICE</a:t>
              </a:r>
            </a:p>
          </p:txBody>
        </p:sp>
        <p:sp>
          <p:nvSpPr>
            <p:cNvPr id="106" name="Text Box 2"/>
            <p:cNvSpPr>
              <a:spLocks noChangeArrowheads="1"/>
            </p:cNvSpPr>
            <p:nvPr/>
          </p:nvSpPr>
          <p:spPr bwMode="auto">
            <a:xfrm>
              <a:off x="5050790" y="3550835"/>
              <a:ext cx="1141730" cy="477247"/>
            </a:xfrm>
            <a:prstGeom prst="rect">
              <a:avLst/>
            </a:prstGeom>
            <a:gradFill rotWithShape="1">
              <a:gsLst>
                <a:gs pos="0">
                  <a:srgbClr val="5D427D"/>
                </a:gs>
                <a:gs pos="79999">
                  <a:srgbClr val="7A57A5"/>
                </a:gs>
                <a:gs pos="100000">
                  <a:srgbClr val="7A56A7"/>
                </a:gs>
              </a:gsLst>
              <a:lin ang="16200000" scaled="1"/>
            </a:gradFill>
            <a:ln w="9525">
              <a:solidFill>
                <a:srgbClr val="8064A2"/>
              </a:solidFill>
              <a:bevel/>
              <a:headEnd/>
              <a:tailEnd/>
            </a:ln>
          </p:spPr>
          <p:txBody>
            <a:bodyPr/>
            <a:lstStyle/>
            <a:p>
              <a:pPr algn="ctr"/>
              <a:r>
                <a:rPr lang="en-US" sz="1300" b="1" dirty="0">
                  <a:solidFill>
                    <a:schemeClr val="bg1"/>
                  </a:solidFill>
                  <a:latin typeface="Calibri" pitchFamily="34" charset="0"/>
                  <a:sym typeface="Times New Roman" pitchFamily="18" charset="0"/>
                </a:rPr>
                <a:t>B2C</a:t>
              </a:r>
              <a:endParaRPr lang="en-US" altLang="en-US" sz="1300" b="1" dirty="0">
                <a:solidFill>
                  <a:schemeClr val="bg1"/>
                </a:solidFill>
                <a:latin typeface="Calibri" pitchFamily="34" charset="0"/>
                <a:sym typeface="Times New Roman" pitchFamily="18" charset="0"/>
              </a:endParaRPr>
            </a:p>
            <a:p>
              <a:pPr algn="ctr"/>
              <a:r>
                <a:rPr lang="en-US" sz="1300" b="1" dirty="0">
                  <a:solidFill>
                    <a:schemeClr val="bg1"/>
                  </a:solidFill>
                  <a:latin typeface="Calibri" pitchFamily="34" charset="0"/>
                  <a:sym typeface="Times New Roman" pitchFamily="18" charset="0"/>
                </a:rPr>
                <a:t>WEBSERVICE</a:t>
              </a:r>
            </a:p>
          </p:txBody>
        </p:sp>
        <p:sp>
          <p:nvSpPr>
            <p:cNvPr id="107" name="Text Box 2"/>
            <p:cNvSpPr>
              <a:spLocks noChangeArrowheads="1"/>
            </p:cNvSpPr>
            <p:nvPr/>
          </p:nvSpPr>
          <p:spPr bwMode="auto">
            <a:xfrm>
              <a:off x="5308600" y="786406"/>
              <a:ext cx="1397000" cy="510264"/>
            </a:xfrm>
            <a:prstGeom prst="rect">
              <a:avLst/>
            </a:prstGeom>
            <a:gradFill rotWithShape="1">
              <a:gsLst>
                <a:gs pos="0">
                  <a:srgbClr val="A6E4FF"/>
                </a:gs>
                <a:gs pos="34999">
                  <a:srgbClr val="BFEDFF"/>
                </a:gs>
                <a:gs pos="100000">
                  <a:srgbClr val="E6F9FF"/>
                </a:gs>
              </a:gsLst>
              <a:lin ang="16200000" scaled="1"/>
            </a:gradFill>
            <a:ln w="9525">
              <a:solidFill>
                <a:srgbClr val="4BACC6"/>
              </a:solidFill>
              <a:bevel/>
              <a:headEnd/>
              <a:tailEnd/>
            </a:ln>
          </p:spPr>
          <p:txBody>
            <a:bodyPr/>
            <a:lstStyle/>
            <a:p>
              <a:pPr algn="ctr"/>
              <a:r>
                <a:rPr lang="en-US" sz="1400" b="1" dirty="0" smtClean="0">
                  <a:latin typeface="Calibri" pitchFamily="34" charset="0"/>
                  <a:sym typeface="Times New Roman" pitchFamily="18" charset="0"/>
                </a:rPr>
                <a:t>AGENT</a:t>
              </a:r>
              <a:endParaRPr lang="en-US" sz="1400" dirty="0" smtClean="0">
                <a:latin typeface="Calibri" pitchFamily="34" charset="0"/>
                <a:sym typeface="Times New Roman" pitchFamily="18" charset="0"/>
              </a:endParaRPr>
            </a:p>
            <a:p>
              <a:pPr algn="ctr"/>
              <a:r>
                <a:rPr lang="en-US" sz="1400" b="1" dirty="0" smtClean="0">
                  <a:latin typeface="Calibri" pitchFamily="34" charset="0"/>
                  <a:sym typeface="Times New Roman" pitchFamily="18" charset="0"/>
                </a:rPr>
                <a:t>WEBSITE</a:t>
              </a:r>
              <a:endParaRPr lang="en-US" sz="1400" dirty="0">
                <a:latin typeface="Calibri" pitchFamily="34" charset="0"/>
                <a:sym typeface="Times New Roman" pitchFamily="18" charset="0"/>
              </a:endParaRPr>
            </a:p>
          </p:txBody>
        </p:sp>
        <p:sp>
          <p:nvSpPr>
            <p:cNvPr id="108" name="Text Box 9"/>
            <p:cNvSpPr>
              <a:spLocks noChangeArrowheads="1"/>
            </p:cNvSpPr>
            <p:nvPr/>
          </p:nvSpPr>
          <p:spPr bwMode="auto">
            <a:xfrm>
              <a:off x="6987434" y="5096633"/>
              <a:ext cx="1623166" cy="507262"/>
            </a:xfrm>
            <a:prstGeom prst="rect">
              <a:avLst/>
            </a:prstGeom>
            <a:gradFill rotWithShape="1">
              <a:gsLst>
                <a:gs pos="0">
                  <a:srgbClr val="A6E4FF"/>
                </a:gs>
                <a:gs pos="34999">
                  <a:srgbClr val="BFEDFF"/>
                </a:gs>
                <a:gs pos="100000">
                  <a:srgbClr val="E6F9FF"/>
                </a:gs>
              </a:gsLst>
              <a:lin ang="16200000" scaled="1"/>
            </a:gradFill>
            <a:ln w="9525">
              <a:solidFill>
                <a:srgbClr val="4BACC6"/>
              </a:solidFill>
              <a:bevel/>
              <a:headEnd/>
              <a:tailEnd/>
            </a:ln>
          </p:spPr>
          <p:txBody>
            <a:bodyPr/>
            <a:lstStyle/>
            <a:p>
              <a:pPr algn="ctr"/>
              <a:r>
                <a:rPr lang="en-US" sz="1400" b="1" dirty="0">
                  <a:latin typeface="Calibri" pitchFamily="34" charset="0"/>
                  <a:sym typeface="Times New Roman" pitchFamily="18" charset="0"/>
                </a:rPr>
                <a:t>TOUR OPERATOR WEBSITE</a:t>
              </a:r>
              <a:endParaRPr lang="en-US" sz="1400" dirty="0">
                <a:latin typeface="Calibri" pitchFamily="34" charset="0"/>
                <a:sym typeface="Times New Roman" pitchFamily="18" charset="0"/>
              </a:endParaRPr>
            </a:p>
          </p:txBody>
        </p:sp>
        <p:sp>
          <p:nvSpPr>
            <p:cNvPr id="109" name="Text Box 2"/>
            <p:cNvSpPr>
              <a:spLocks noChangeArrowheads="1"/>
            </p:cNvSpPr>
            <p:nvPr/>
          </p:nvSpPr>
          <p:spPr bwMode="auto">
            <a:xfrm>
              <a:off x="5397606" y="5264720"/>
              <a:ext cx="1236874" cy="301656"/>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lstStyle/>
            <a:p>
              <a:pPr algn="ctr">
                <a:spcAft>
                  <a:spcPts val="1950"/>
                </a:spcAft>
              </a:pPr>
              <a:r>
                <a:rPr lang="en-US" sz="1400" b="1">
                  <a:latin typeface="Calibri" pitchFamily="34" charset="0"/>
                  <a:sym typeface="Times New Roman" pitchFamily="18" charset="0"/>
                </a:rPr>
                <a:t>PASSENGER</a:t>
              </a:r>
              <a:endParaRPr lang="en-US" altLang="en-US"/>
            </a:p>
          </p:txBody>
        </p:sp>
        <p:cxnSp>
          <p:nvCxnSpPr>
            <p:cNvPr id="110" name="Straight Arrow Connector 74"/>
            <p:cNvCxnSpPr>
              <a:cxnSpLocks noChangeShapeType="1"/>
              <a:stCxn id="106" idx="2"/>
              <a:endCxn id="116" idx="0"/>
            </p:cNvCxnSpPr>
            <p:nvPr/>
          </p:nvCxnSpPr>
          <p:spPr bwMode="auto">
            <a:xfrm rot="5400000">
              <a:off x="5330650" y="4097261"/>
              <a:ext cx="360185" cy="221826"/>
            </a:xfrm>
            <a:prstGeom prst="straightConnector1">
              <a:avLst/>
            </a:prstGeom>
            <a:noFill/>
            <a:ln w="9525">
              <a:solidFill>
                <a:srgbClr val="4BACC6"/>
              </a:solidFill>
              <a:bevel/>
              <a:headEnd type="arrow" w="med" len="med"/>
              <a:tailEnd type="arrow" w="med" len="med"/>
            </a:ln>
          </p:spPr>
        </p:cxnSp>
        <p:cxnSp>
          <p:nvCxnSpPr>
            <p:cNvPr id="111" name="Straight Arrow Connector 75"/>
            <p:cNvCxnSpPr>
              <a:cxnSpLocks noChangeShapeType="1"/>
              <a:stCxn id="96" idx="4"/>
              <a:endCxn id="106" idx="0"/>
            </p:cNvCxnSpPr>
            <p:nvPr/>
          </p:nvCxnSpPr>
          <p:spPr bwMode="auto">
            <a:xfrm>
              <a:off x="5404221" y="2810253"/>
              <a:ext cx="217434" cy="740582"/>
            </a:xfrm>
            <a:prstGeom prst="straightConnector1">
              <a:avLst/>
            </a:prstGeom>
            <a:noFill/>
            <a:ln w="9525">
              <a:solidFill>
                <a:srgbClr val="4BACC6"/>
              </a:solidFill>
              <a:bevel/>
              <a:headEnd type="arrow" w="med" len="med"/>
              <a:tailEnd type="arrow" w="med" len="med"/>
            </a:ln>
          </p:spPr>
        </p:cxnSp>
        <p:cxnSp>
          <p:nvCxnSpPr>
            <p:cNvPr id="112" name="Straight Arrow Connector 76"/>
            <p:cNvCxnSpPr>
              <a:cxnSpLocks noChangeShapeType="1"/>
              <a:stCxn id="96" idx="4"/>
              <a:endCxn id="105" idx="2"/>
            </p:cNvCxnSpPr>
            <p:nvPr/>
          </p:nvCxnSpPr>
          <p:spPr bwMode="auto">
            <a:xfrm flipV="1">
              <a:off x="5404221" y="2227150"/>
              <a:ext cx="317183" cy="583103"/>
            </a:xfrm>
            <a:prstGeom prst="straightConnector1">
              <a:avLst/>
            </a:prstGeom>
            <a:noFill/>
            <a:ln w="9525">
              <a:solidFill>
                <a:srgbClr val="4BACC6"/>
              </a:solidFill>
              <a:bevel/>
              <a:headEnd type="arrow" w="med" len="med"/>
              <a:tailEnd type="arrow" w="med" len="med"/>
            </a:ln>
          </p:spPr>
        </p:cxnSp>
        <p:cxnSp>
          <p:nvCxnSpPr>
            <p:cNvPr id="113" name="Straight Arrow Connector 77"/>
            <p:cNvCxnSpPr>
              <a:cxnSpLocks noChangeShapeType="1"/>
              <a:stCxn id="105" idx="0"/>
              <a:endCxn id="107" idx="2"/>
            </p:cNvCxnSpPr>
            <p:nvPr/>
          </p:nvCxnSpPr>
          <p:spPr bwMode="auto">
            <a:xfrm rot="5400000" flipH="1" flipV="1">
              <a:off x="5658646" y="1359428"/>
              <a:ext cx="411212" cy="285696"/>
            </a:xfrm>
            <a:prstGeom prst="straightConnector1">
              <a:avLst/>
            </a:prstGeom>
            <a:noFill/>
            <a:ln w="9525">
              <a:solidFill>
                <a:srgbClr val="4BACC6"/>
              </a:solidFill>
              <a:bevel/>
              <a:headEnd type="arrow" w="med" len="med"/>
              <a:tailEnd type="arrow" w="med" len="med"/>
            </a:ln>
          </p:spPr>
        </p:cxnSp>
        <p:cxnSp>
          <p:nvCxnSpPr>
            <p:cNvPr id="114" name="Straight Arrow Connector 78"/>
            <p:cNvCxnSpPr>
              <a:cxnSpLocks noChangeShapeType="1"/>
              <a:stCxn id="90" idx="2"/>
              <a:endCxn id="107" idx="0"/>
            </p:cNvCxnSpPr>
            <p:nvPr/>
          </p:nvCxnSpPr>
          <p:spPr bwMode="auto">
            <a:xfrm rot="16200000" flipH="1">
              <a:off x="5545925" y="325231"/>
              <a:ext cx="253006" cy="669343"/>
            </a:xfrm>
            <a:prstGeom prst="straightConnector1">
              <a:avLst/>
            </a:prstGeom>
            <a:noFill/>
            <a:ln w="9525">
              <a:solidFill>
                <a:srgbClr val="4BACC6"/>
              </a:solidFill>
              <a:bevel/>
              <a:headEnd/>
              <a:tailEnd type="arrow" w="med" len="med"/>
            </a:ln>
          </p:spPr>
        </p:cxnSp>
        <p:cxnSp>
          <p:nvCxnSpPr>
            <p:cNvPr id="115" name="Straight Arrow Connector 79"/>
            <p:cNvCxnSpPr>
              <a:cxnSpLocks noChangeShapeType="1"/>
              <a:stCxn id="91" idx="2"/>
              <a:endCxn id="107" idx="0"/>
            </p:cNvCxnSpPr>
            <p:nvPr/>
          </p:nvCxnSpPr>
          <p:spPr bwMode="auto">
            <a:xfrm rot="5400000">
              <a:off x="6348566" y="191935"/>
              <a:ext cx="253006" cy="935937"/>
            </a:xfrm>
            <a:prstGeom prst="straightConnector1">
              <a:avLst/>
            </a:prstGeom>
            <a:noFill/>
            <a:ln w="9525">
              <a:solidFill>
                <a:srgbClr val="4BACC6"/>
              </a:solidFill>
              <a:bevel/>
              <a:headEnd/>
              <a:tailEnd type="arrow" w="med" len="med"/>
            </a:ln>
          </p:spPr>
        </p:cxnSp>
        <p:sp>
          <p:nvSpPr>
            <p:cNvPr id="116" name="Text Box 59"/>
            <p:cNvSpPr>
              <a:spLocks noChangeArrowheads="1"/>
            </p:cNvSpPr>
            <p:nvPr/>
          </p:nvSpPr>
          <p:spPr bwMode="auto">
            <a:xfrm>
              <a:off x="4779857" y="4388267"/>
              <a:ext cx="1239943" cy="345178"/>
            </a:xfrm>
            <a:prstGeom prst="rect">
              <a:avLst/>
            </a:prstGeom>
            <a:gradFill rotWithShape="1">
              <a:gsLst>
                <a:gs pos="0">
                  <a:srgbClr val="C8B3E9"/>
                </a:gs>
                <a:gs pos="34999">
                  <a:srgbClr val="D9CAEE"/>
                </a:gs>
                <a:gs pos="100000">
                  <a:srgbClr val="EFE8FA"/>
                </a:gs>
              </a:gsLst>
              <a:lin ang="16200000" scaled="1"/>
            </a:gradFill>
            <a:ln w="9525">
              <a:solidFill>
                <a:srgbClr val="8064A2"/>
              </a:solidFill>
              <a:bevel/>
              <a:headEnd/>
              <a:tailEnd/>
            </a:ln>
          </p:spPr>
          <p:txBody>
            <a:bodyPr/>
            <a:lstStyle/>
            <a:p>
              <a:pPr algn="ctr"/>
              <a:r>
                <a:rPr lang="en-US" sz="1400" b="1">
                  <a:latin typeface="Calibri" pitchFamily="34" charset="0"/>
                  <a:sym typeface="Times New Roman" pitchFamily="18" charset="0"/>
                </a:rPr>
                <a:t>DNN </a:t>
              </a:r>
              <a:r>
                <a:rPr lang="en-US" altLang="en-US" sz="1400" b="1">
                  <a:latin typeface="Calibri" pitchFamily="34" charset="0"/>
                  <a:sym typeface="Times New Roman" pitchFamily="18" charset="0"/>
                </a:rPr>
                <a:t>WEBSITE</a:t>
              </a:r>
              <a:endParaRPr lang="en-US" sz="1400" b="1">
                <a:latin typeface="Calibri" pitchFamily="34" charset="0"/>
                <a:sym typeface="Times New Roman" pitchFamily="18" charset="0"/>
              </a:endParaRPr>
            </a:p>
          </p:txBody>
        </p:sp>
        <p:cxnSp>
          <p:nvCxnSpPr>
            <p:cNvPr id="117" name="Straight Arrow Connector 81"/>
            <p:cNvCxnSpPr>
              <a:cxnSpLocks noChangeShapeType="1"/>
              <a:stCxn id="106" idx="2"/>
              <a:endCxn id="108" idx="0"/>
            </p:cNvCxnSpPr>
            <p:nvPr/>
          </p:nvCxnSpPr>
          <p:spPr bwMode="auto">
            <a:xfrm rot="16200000" flipH="1">
              <a:off x="6176061" y="3473676"/>
              <a:ext cx="1068551" cy="2177362"/>
            </a:xfrm>
            <a:prstGeom prst="straightConnector1">
              <a:avLst/>
            </a:prstGeom>
            <a:noFill/>
            <a:ln w="9525">
              <a:solidFill>
                <a:srgbClr val="4BACC6"/>
              </a:solidFill>
              <a:bevel/>
              <a:headEnd type="arrow" w="med" len="med"/>
              <a:tailEnd type="arrow" w="med" len="med"/>
            </a:ln>
          </p:spPr>
        </p:cxnSp>
        <p:sp>
          <p:nvSpPr>
            <p:cNvPr id="118" name="Text Box 2"/>
            <p:cNvSpPr>
              <a:spLocks noChangeArrowheads="1"/>
            </p:cNvSpPr>
            <p:nvPr/>
          </p:nvSpPr>
          <p:spPr bwMode="auto">
            <a:xfrm>
              <a:off x="6011439" y="5945243"/>
              <a:ext cx="1236874" cy="303157"/>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lstStyle/>
            <a:p>
              <a:pPr algn="ctr">
                <a:spcAft>
                  <a:spcPts val="1950"/>
                </a:spcAft>
              </a:pPr>
              <a:r>
                <a:rPr lang="en-US" sz="1400" b="1">
                  <a:latin typeface="Calibri" pitchFamily="34" charset="0"/>
                  <a:sym typeface="Times New Roman" pitchFamily="18" charset="0"/>
                </a:rPr>
                <a:t>PASSENGER</a:t>
              </a:r>
              <a:endParaRPr lang="en-US" altLang="en-US"/>
            </a:p>
          </p:txBody>
        </p:sp>
        <p:cxnSp>
          <p:nvCxnSpPr>
            <p:cNvPr id="119" name="Straight Arrow Connector 83"/>
            <p:cNvCxnSpPr>
              <a:cxnSpLocks noChangeShapeType="1"/>
              <a:stCxn id="121" idx="0"/>
              <a:endCxn id="108" idx="2"/>
            </p:cNvCxnSpPr>
            <p:nvPr/>
          </p:nvCxnSpPr>
          <p:spPr bwMode="auto">
            <a:xfrm rot="16200000" flipV="1">
              <a:off x="7840038" y="5562875"/>
              <a:ext cx="339705" cy="421746"/>
            </a:xfrm>
            <a:prstGeom prst="straightConnector1">
              <a:avLst/>
            </a:prstGeom>
            <a:noFill/>
            <a:ln w="9525">
              <a:solidFill>
                <a:srgbClr val="4BACC6"/>
              </a:solidFill>
              <a:bevel/>
              <a:headEnd/>
              <a:tailEnd type="arrow" w="med" len="med"/>
            </a:ln>
          </p:spPr>
        </p:cxnSp>
        <p:cxnSp>
          <p:nvCxnSpPr>
            <p:cNvPr id="120" name="Straight Arrow Connector 84"/>
            <p:cNvCxnSpPr>
              <a:cxnSpLocks noChangeShapeType="1"/>
              <a:stCxn id="118" idx="0"/>
              <a:endCxn id="108" idx="2"/>
            </p:cNvCxnSpPr>
            <p:nvPr/>
          </p:nvCxnSpPr>
          <p:spPr bwMode="auto">
            <a:xfrm rot="5400000" flipH="1" flipV="1">
              <a:off x="7043772" y="5189999"/>
              <a:ext cx="341348" cy="1169141"/>
            </a:xfrm>
            <a:prstGeom prst="straightConnector1">
              <a:avLst/>
            </a:prstGeom>
            <a:noFill/>
            <a:ln w="9525">
              <a:solidFill>
                <a:srgbClr val="4BACC6"/>
              </a:solidFill>
              <a:bevel/>
              <a:headEnd/>
              <a:tailEnd type="arrow" w="med" len="med"/>
            </a:ln>
          </p:spPr>
        </p:cxnSp>
        <p:sp>
          <p:nvSpPr>
            <p:cNvPr id="121" name="Text Box 2"/>
            <p:cNvSpPr>
              <a:spLocks noChangeArrowheads="1"/>
            </p:cNvSpPr>
            <p:nvPr/>
          </p:nvSpPr>
          <p:spPr bwMode="auto">
            <a:xfrm>
              <a:off x="7602326" y="5943600"/>
              <a:ext cx="1236874" cy="303157"/>
            </a:xfrm>
            <a:prstGeom prst="rect">
              <a:avLst/>
            </a:prstGeom>
            <a:gradFill rotWithShape="1">
              <a:gsLst>
                <a:gs pos="0">
                  <a:srgbClr val="FFA5A3"/>
                </a:gs>
                <a:gs pos="34999">
                  <a:srgbClr val="FFBEBE"/>
                </a:gs>
                <a:gs pos="100000">
                  <a:srgbClr val="FFE6E6"/>
                </a:gs>
              </a:gsLst>
              <a:lin ang="16200000" scaled="1"/>
            </a:gradFill>
            <a:ln w="9525">
              <a:solidFill>
                <a:schemeClr val="accent2"/>
              </a:solidFill>
              <a:bevel/>
              <a:headEnd/>
              <a:tailEnd/>
            </a:ln>
          </p:spPr>
          <p:txBody>
            <a:bodyPr/>
            <a:lstStyle/>
            <a:p>
              <a:pPr algn="ctr">
                <a:spcAft>
                  <a:spcPts val="1950"/>
                </a:spcAft>
              </a:pPr>
              <a:r>
                <a:rPr lang="en-US" sz="1400" b="1">
                  <a:latin typeface="Calibri" pitchFamily="34" charset="0"/>
                  <a:sym typeface="Times New Roman" pitchFamily="18" charset="0"/>
                </a:rPr>
                <a:t>PASSENGER</a:t>
              </a:r>
              <a:endParaRPr lang="en-US" altLang="en-US"/>
            </a:p>
          </p:txBody>
        </p:sp>
        <p:sp>
          <p:nvSpPr>
            <p:cNvPr id="122" name="Text Box 2"/>
            <p:cNvSpPr>
              <a:spLocks noChangeArrowheads="1"/>
            </p:cNvSpPr>
            <p:nvPr/>
          </p:nvSpPr>
          <p:spPr bwMode="auto">
            <a:xfrm>
              <a:off x="208862" y="457200"/>
              <a:ext cx="1315138" cy="405209"/>
            </a:xfrm>
            <a:prstGeom prst="rect">
              <a:avLst/>
            </a:prstGeom>
            <a:gradFill rotWithShape="1">
              <a:gsLst>
                <a:gs pos="0">
                  <a:srgbClr val="A6E4FF"/>
                </a:gs>
                <a:gs pos="34999">
                  <a:srgbClr val="BFEDFF"/>
                </a:gs>
                <a:gs pos="100000">
                  <a:srgbClr val="E6F9FF"/>
                </a:gs>
              </a:gsLst>
              <a:lin ang="16200000" scaled="1"/>
            </a:gradFill>
            <a:ln w="9525">
              <a:solidFill>
                <a:srgbClr val="4BACC6"/>
              </a:solidFill>
              <a:bevel/>
              <a:headEnd/>
              <a:tailEnd/>
            </a:ln>
          </p:spPr>
          <p:txBody>
            <a:bodyPr/>
            <a:lstStyle/>
            <a:p>
              <a:pPr algn="ctr"/>
              <a:r>
                <a:rPr lang="en-US" sz="1600" b="1">
                  <a:latin typeface="Calibri" pitchFamily="34" charset="0"/>
                  <a:sym typeface="Times New Roman" pitchFamily="18" charset="0"/>
                </a:rPr>
                <a:t>ENDPOINTS</a:t>
              </a:r>
              <a:endParaRPr lang="en-US" sz="1600">
                <a:latin typeface="Calibri" pitchFamily="34" charset="0"/>
                <a:sym typeface="Times New Roman" pitchFamily="18" charset="0"/>
              </a:endParaRPr>
            </a:p>
          </p:txBody>
        </p:sp>
        <p:cxnSp>
          <p:nvCxnSpPr>
            <p:cNvPr id="123" name="Straight Arrow Connector 87"/>
            <p:cNvCxnSpPr>
              <a:cxnSpLocks noChangeShapeType="1"/>
              <a:stCxn id="122" idx="3"/>
              <a:endCxn id="96" idx="2"/>
            </p:cNvCxnSpPr>
            <p:nvPr/>
          </p:nvCxnSpPr>
          <p:spPr bwMode="auto">
            <a:xfrm>
              <a:off x="1524000" y="659805"/>
              <a:ext cx="3200400" cy="2150448"/>
            </a:xfrm>
            <a:prstGeom prst="straightConnector1">
              <a:avLst/>
            </a:prstGeom>
            <a:noFill/>
            <a:ln w="9525">
              <a:solidFill>
                <a:srgbClr val="4BACC6"/>
              </a:solidFill>
              <a:bevel/>
              <a:headEnd/>
              <a:tailEnd type="arrow" w="med" len="med"/>
            </a:ln>
          </p:spPr>
        </p:cxnSp>
        <p:sp>
          <p:nvSpPr>
            <p:cNvPr id="124" name="Straight Connector 128"/>
            <p:cNvSpPr>
              <a:spLocks noChangeShapeType="1"/>
            </p:cNvSpPr>
            <p:nvPr/>
          </p:nvSpPr>
          <p:spPr bwMode="auto">
            <a:xfrm>
              <a:off x="1993900" y="0"/>
              <a:ext cx="0" cy="6483350"/>
            </a:xfrm>
            <a:prstGeom prst="line">
              <a:avLst/>
            </a:prstGeom>
            <a:noFill/>
            <a:ln w="38100">
              <a:solidFill>
                <a:srgbClr val="D8D8D8"/>
              </a:solidFill>
              <a:prstDash val="sysDash"/>
              <a:bevel/>
              <a:headEnd/>
              <a:tailEnd/>
            </a:ln>
          </p:spPr>
          <p:txBody>
            <a:bodyPr/>
            <a:lstStyle/>
            <a:p>
              <a:endParaRPr lang="en-US"/>
            </a:p>
          </p:txBody>
        </p:sp>
        <p:sp>
          <p:nvSpPr>
            <p:cNvPr id="125" name="Straight Connector 129"/>
            <p:cNvSpPr>
              <a:spLocks noChangeShapeType="1"/>
            </p:cNvSpPr>
            <p:nvPr/>
          </p:nvSpPr>
          <p:spPr bwMode="auto">
            <a:xfrm>
              <a:off x="1993900" y="1431740"/>
              <a:ext cx="6997700" cy="0"/>
            </a:xfrm>
            <a:prstGeom prst="line">
              <a:avLst/>
            </a:prstGeom>
            <a:noFill/>
            <a:ln w="38100">
              <a:solidFill>
                <a:srgbClr val="D8D8D8"/>
              </a:solidFill>
              <a:prstDash val="sysDash"/>
              <a:bevel/>
              <a:headEnd/>
              <a:tailEnd/>
            </a:ln>
          </p:spPr>
          <p:txBody>
            <a:bodyPr/>
            <a:lstStyle/>
            <a:p>
              <a:endParaRPr lang="en-US"/>
            </a:p>
          </p:txBody>
        </p:sp>
        <p:sp>
          <p:nvSpPr>
            <p:cNvPr id="126" name="Straight Connector 135"/>
            <p:cNvSpPr>
              <a:spLocks noChangeShapeType="1"/>
            </p:cNvSpPr>
            <p:nvPr/>
          </p:nvSpPr>
          <p:spPr bwMode="auto">
            <a:xfrm>
              <a:off x="1993900" y="4921043"/>
              <a:ext cx="6997700" cy="0"/>
            </a:xfrm>
            <a:prstGeom prst="line">
              <a:avLst/>
            </a:prstGeom>
            <a:noFill/>
            <a:ln w="38100">
              <a:solidFill>
                <a:srgbClr val="D8D8D8"/>
              </a:solidFill>
              <a:prstDash val="sysDash"/>
              <a:bevel/>
              <a:headEnd/>
              <a:tailEnd/>
            </a:ln>
          </p:spPr>
          <p:txBody>
            <a:bodyPr/>
            <a:lstStyle/>
            <a:p>
              <a:endParaRPr lang="en-US"/>
            </a:p>
          </p:txBody>
        </p:sp>
        <p:sp>
          <p:nvSpPr>
            <p:cNvPr id="127" name="Text Box 2"/>
            <p:cNvSpPr>
              <a:spLocks noChangeArrowheads="1"/>
            </p:cNvSpPr>
            <p:nvPr/>
          </p:nvSpPr>
          <p:spPr bwMode="auto">
            <a:xfrm>
              <a:off x="272097" y="5817006"/>
              <a:ext cx="1608243" cy="376695"/>
            </a:xfrm>
            <a:prstGeom prst="rect">
              <a:avLst/>
            </a:prstGeom>
            <a:noFill/>
            <a:ln w="9525">
              <a:noFill/>
              <a:bevel/>
              <a:headEnd/>
              <a:tailEnd/>
            </a:ln>
          </p:spPr>
          <p:txBody>
            <a:bodyPr/>
            <a:lstStyle/>
            <a:p>
              <a:pPr algn="ctr"/>
              <a:r>
                <a:rPr lang="en-US" sz="2800" b="1">
                  <a:solidFill>
                    <a:srgbClr val="A5A5A5"/>
                  </a:solidFill>
                  <a:latin typeface="Calibri" pitchFamily="34" charset="0"/>
                  <a:sym typeface="Times New Roman" pitchFamily="18" charset="0"/>
                </a:rPr>
                <a:t>SUPPLIER</a:t>
              </a:r>
            </a:p>
          </p:txBody>
        </p:sp>
        <p:sp>
          <p:nvSpPr>
            <p:cNvPr id="128" name="Text Box 2"/>
            <p:cNvSpPr>
              <a:spLocks noChangeArrowheads="1"/>
            </p:cNvSpPr>
            <p:nvPr/>
          </p:nvSpPr>
          <p:spPr bwMode="auto">
            <a:xfrm>
              <a:off x="2658375" y="5811003"/>
              <a:ext cx="1936644" cy="378195"/>
            </a:xfrm>
            <a:prstGeom prst="rect">
              <a:avLst/>
            </a:prstGeom>
            <a:noFill/>
            <a:ln w="9525">
              <a:noFill/>
              <a:bevel/>
              <a:headEnd/>
              <a:tailEnd/>
            </a:ln>
          </p:spPr>
          <p:txBody>
            <a:bodyPr/>
            <a:lstStyle/>
            <a:p>
              <a:pPr algn="ctr"/>
              <a:r>
                <a:rPr lang="en-US" sz="2800" b="1">
                  <a:solidFill>
                    <a:srgbClr val="A5A5A5"/>
                  </a:solidFill>
                  <a:latin typeface="Calibri" pitchFamily="34" charset="0"/>
                  <a:sym typeface="Times New Roman" pitchFamily="18" charset="0"/>
                </a:rPr>
                <a:t>PASSENGER</a:t>
              </a:r>
              <a:endParaRPr lang="en-US" altLang="en-US"/>
            </a:p>
          </p:txBody>
        </p:sp>
        <p:sp>
          <p:nvSpPr>
            <p:cNvPr id="129" name="Text Box 2"/>
            <p:cNvSpPr>
              <a:spLocks noChangeArrowheads="1"/>
            </p:cNvSpPr>
            <p:nvPr/>
          </p:nvSpPr>
          <p:spPr bwMode="auto">
            <a:xfrm>
              <a:off x="7239000" y="914400"/>
              <a:ext cx="1723337" cy="378195"/>
            </a:xfrm>
            <a:prstGeom prst="rect">
              <a:avLst/>
            </a:prstGeom>
            <a:noFill/>
            <a:ln w="9525">
              <a:noFill/>
              <a:bevel/>
              <a:headEnd/>
              <a:tailEnd/>
            </a:ln>
          </p:spPr>
          <p:txBody>
            <a:bodyPr/>
            <a:lstStyle/>
            <a:p>
              <a:pPr algn="ctr"/>
              <a:r>
                <a:rPr lang="en-US" sz="2800" b="1" dirty="0">
                  <a:solidFill>
                    <a:srgbClr val="A5A5A5"/>
                  </a:solidFill>
                  <a:latin typeface="Calibri" pitchFamily="34" charset="0"/>
                  <a:sym typeface="Times New Roman" pitchFamily="18" charset="0"/>
                </a:rPr>
                <a:t>AGENT</a:t>
              </a:r>
              <a:endParaRPr lang="en-US" altLang="en-US" dirty="0"/>
            </a:p>
          </p:txBody>
        </p:sp>
        <p:sp>
          <p:nvSpPr>
            <p:cNvPr id="130" name="Text Box 2"/>
            <p:cNvSpPr>
              <a:spLocks noChangeArrowheads="1"/>
            </p:cNvSpPr>
            <p:nvPr/>
          </p:nvSpPr>
          <p:spPr bwMode="auto">
            <a:xfrm>
              <a:off x="6560820" y="1794927"/>
              <a:ext cx="736600" cy="519268"/>
            </a:xfrm>
            <a:prstGeom prst="rect">
              <a:avLst/>
            </a:prstGeom>
            <a:gradFill rotWithShape="1">
              <a:gsLst>
                <a:gs pos="0">
                  <a:srgbClr val="992F2B"/>
                </a:gs>
                <a:gs pos="79999">
                  <a:srgbClr val="C93D39"/>
                </a:gs>
                <a:gs pos="100000">
                  <a:srgbClr val="CD3A36"/>
                </a:gs>
              </a:gsLst>
              <a:lin ang="16200000" scaled="1"/>
            </a:gradFill>
            <a:ln w="9525">
              <a:solidFill>
                <a:schemeClr val="accent2"/>
              </a:solidFill>
              <a:bevel/>
              <a:headEnd/>
              <a:tailEnd/>
            </a:ln>
          </p:spPr>
          <p:txBody>
            <a:bodyPr/>
            <a:lstStyle/>
            <a:p>
              <a:pPr algn="ctr"/>
              <a:r>
                <a:rPr lang="en-US" sz="1400" b="1">
                  <a:solidFill>
                    <a:schemeClr val="bg1"/>
                  </a:solidFill>
                  <a:latin typeface="Calibri" pitchFamily="34" charset="0"/>
                  <a:sym typeface="Times New Roman" pitchFamily="18" charset="0"/>
                </a:rPr>
                <a:t>TSv2</a:t>
              </a:r>
              <a:endParaRPr lang="en-US" altLang="en-US" sz="1400" b="1">
                <a:solidFill>
                  <a:schemeClr val="bg1"/>
                </a:solidFill>
                <a:latin typeface="Calibri" pitchFamily="34" charset="0"/>
                <a:sym typeface="Times New Roman" pitchFamily="18" charset="0"/>
              </a:endParaRPr>
            </a:p>
            <a:p>
              <a:pPr algn="ctr"/>
              <a:r>
                <a:rPr lang="en-US" sz="1400" b="1">
                  <a:solidFill>
                    <a:schemeClr val="bg1"/>
                  </a:solidFill>
                  <a:latin typeface="Calibri" pitchFamily="34" charset="0"/>
                  <a:sym typeface="Times New Roman" pitchFamily="18" charset="0"/>
                </a:rPr>
                <a:t>API</a:t>
              </a:r>
            </a:p>
          </p:txBody>
        </p:sp>
        <p:cxnSp>
          <p:nvCxnSpPr>
            <p:cNvPr id="131" name="Straight Arrow Connector 89"/>
            <p:cNvCxnSpPr>
              <a:cxnSpLocks noChangeShapeType="1"/>
              <a:stCxn id="96" idx="4"/>
            </p:cNvCxnSpPr>
            <p:nvPr/>
          </p:nvCxnSpPr>
          <p:spPr bwMode="auto">
            <a:xfrm flipV="1">
              <a:off x="5404221" y="2209800"/>
              <a:ext cx="1148979" cy="600453"/>
            </a:xfrm>
            <a:prstGeom prst="straightConnector1">
              <a:avLst/>
            </a:prstGeom>
            <a:noFill/>
            <a:ln w="9525">
              <a:solidFill>
                <a:srgbClr val="4BACC6"/>
              </a:solidFill>
              <a:bevel/>
              <a:headEnd type="arrow" w="med" len="med"/>
              <a:tailEnd type="arrow" w="med" len="med"/>
            </a:ln>
          </p:spPr>
        </p:cxnSp>
        <p:cxnSp>
          <p:nvCxnSpPr>
            <p:cNvPr id="132" name="Straight Arrow Connector 90"/>
            <p:cNvCxnSpPr>
              <a:cxnSpLocks noChangeShapeType="1"/>
              <a:stCxn id="96" idx="4"/>
              <a:endCxn id="85" idx="1"/>
            </p:cNvCxnSpPr>
            <p:nvPr/>
          </p:nvCxnSpPr>
          <p:spPr bwMode="auto">
            <a:xfrm flipV="1">
              <a:off x="5404221" y="2774934"/>
              <a:ext cx="2335159" cy="35319"/>
            </a:xfrm>
            <a:prstGeom prst="straightConnector1">
              <a:avLst/>
            </a:prstGeom>
            <a:noFill/>
            <a:ln w="9525">
              <a:solidFill>
                <a:srgbClr val="4BACC6"/>
              </a:solidFill>
              <a:bevel/>
              <a:headEnd type="arrow" w="med" len="med"/>
              <a:tailEnd type="arrow" w="med" len="med"/>
            </a:ln>
          </p:spPr>
        </p:cxnSp>
        <p:sp>
          <p:nvSpPr>
            <p:cNvPr id="133" name="Text Box 2"/>
            <p:cNvSpPr>
              <a:spLocks noChangeArrowheads="1"/>
            </p:cNvSpPr>
            <p:nvPr/>
          </p:nvSpPr>
          <p:spPr bwMode="auto">
            <a:xfrm>
              <a:off x="2819400" y="4038600"/>
              <a:ext cx="1936644" cy="879454"/>
            </a:xfrm>
            <a:prstGeom prst="rect">
              <a:avLst/>
            </a:prstGeom>
            <a:noFill/>
            <a:ln w="9525">
              <a:noFill/>
              <a:bevel/>
              <a:headEnd/>
              <a:tailEnd/>
            </a:ln>
          </p:spPr>
          <p:txBody>
            <a:bodyPr/>
            <a:lstStyle/>
            <a:p>
              <a:pPr algn="ctr"/>
              <a:r>
                <a:rPr lang="en-US" sz="2800" b="1" dirty="0">
                  <a:solidFill>
                    <a:srgbClr val="A5A5A5"/>
                  </a:solidFill>
                  <a:latin typeface="Calibri" pitchFamily="34" charset="0"/>
                  <a:sym typeface="Times New Roman" pitchFamily="18" charset="0"/>
                </a:rPr>
                <a:t>TOUR OPERATOR</a:t>
              </a:r>
              <a:endParaRPr lang="en-US" altLang="en-US" dirty="0"/>
            </a:p>
          </p:txBody>
        </p:sp>
        <p:cxnSp>
          <p:nvCxnSpPr>
            <p:cNvPr id="134" name="Straight Arrow Connector 92"/>
            <p:cNvCxnSpPr>
              <a:cxnSpLocks noChangeShapeType="1"/>
              <a:stCxn id="130" idx="3"/>
              <a:endCxn id="104" idx="1"/>
            </p:cNvCxnSpPr>
            <p:nvPr/>
          </p:nvCxnSpPr>
          <p:spPr bwMode="auto">
            <a:xfrm>
              <a:off x="7297420" y="2054562"/>
              <a:ext cx="443495" cy="1500"/>
            </a:xfrm>
            <a:prstGeom prst="straightConnector1">
              <a:avLst/>
            </a:prstGeom>
            <a:noFill/>
            <a:ln w="9525">
              <a:solidFill>
                <a:srgbClr val="4BACC6"/>
              </a:solidFill>
              <a:bevel/>
              <a:headEnd type="arrow" w="med" len="med"/>
              <a:tailEnd type="arrow" w="med" len="med"/>
            </a:ln>
          </p:spPr>
        </p:cxnSp>
        <p:sp>
          <p:nvSpPr>
            <p:cNvPr id="135" name="Text Box 59"/>
            <p:cNvSpPr>
              <a:spLocks noChangeArrowheads="1"/>
            </p:cNvSpPr>
            <p:nvPr/>
          </p:nvSpPr>
          <p:spPr bwMode="auto">
            <a:xfrm>
              <a:off x="815340" y="3163635"/>
              <a:ext cx="1031240" cy="792409"/>
            </a:xfrm>
            <a:prstGeom prst="rect">
              <a:avLst/>
            </a:prstGeom>
            <a:gradFill rotWithShape="1">
              <a:gsLst>
                <a:gs pos="0">
                  <a:srgbClr val="C8B3E9"/>
                </a:gs>
                <a:gs pos="34999">
                  <a:srgbClr val="D9CAEE"/>
                </a:gs>
                <a:gs pos="100000">
                  <a:srgbClr val="EFE8FA"/>
                </a:gs>
              </a:gsLst>
              <a:lin ang="16200000" scaled="1"/>
            </a:gradFill>
            <a:ln w="9525">
              <a:solidFill>
                <a:srgbClr val="8064A2"/>
              </a:solidFill>
              <a:bevel/>
              <a:headEnd/>
              <a:tailEnd/>
            </a:ln>
          </p:spPr>
          <p:txBody>
            <a:bodyPr/>
            <a:lstStyle/>
            <a:p>
              <a:pPr algn="ctr"/>
              <a:r>
                <a:rPr lang="en-US" sz="1400" b="1" dirty="0">
                  <a:latin typeface="Calibri" pitchFamily="34" charset="0"/>
                  <a:sym typeface="Times New Roman" pitchFamily="18" charset="0"/>
                </a:rPr>
                <a:t>Channel Manager Companies</a:t>
              </a:r>
            </a:p>
            <a:p>
              <a:pPr algn="ctr"/>
              <a:endParaRPr lang="en-US" sz="1400" b="1" dirty="0">
                <a:latin typeface="Calibri" pitchFamily="34" charset="0"/>
                <a:sym typeface="Times New Roman" pitchFamily="18" charset="0"/>
              </a:endParaRPr>
            </a:p>
          </p:txBody>
        </p:sp>
        <p:cxnSp>
          <p:nvCxnSpPr>
            <p:cNvPr id="136" name="Straight Arrow Connector 87"/>
            <p:cNvCxnSpPr>
              <a:cxnSpLocks noChangeShapeType="1"/>
              <a:stCxn id="135" idx="3"/>
              <a:endCxn id="87" idx="1"/>
            </p:cNvCxnSpPr>
            <p:nvPr/>
          </p:nvCxnSpPr>
          <p:spPr bwMode="auto">
            <a:xfrm>
              <a:off x="1846580" y="3559839"/>
              <a:ext cx="294640" cy="364689"/>
            </a:xfrm>
            <a:prstGeom prst="straightConnector1">
              <a:avLst/>
            </a:prstGeom>
            <a:noFill/>
            <a:ln w="9525">
              <a:solidFill>
                <a:srgbClr val="4BACC6"/>
              </a:solidFill>
              <a:bevel/>
              <a:headEnd/>
              <a:tailEnd type="arrow" w="med" len="med"/>
            </a:ln>
          </p:spPr>
        </p:cxnSp>
        <p:sp>
          <p:nvSpPr>
            <p:cNvPr id="137" name="Text Box 2"/>
            <p:cNvSpPr>
              <a:spLocks noChangeArrowheads="1"/>
            </p:cNvSpPr>
            <p:nvPr/>
          </p:nvSpPr>
          <p:spPr bwMode="auto">
            <a:xfrm>
              <a:off x="3276600" y="2819400"/>
              <a:ext cx="1126384" cy="637830"/>
            </a:xfrm>
            <a:prstGeom prst="rect">
              <a:avLst/>
            </a:prstGeom>
            <a:gradFill rotWithShape="1">
              <a:gsLst>
                <a:gs pos="0">
                  <a:srgbClr val="D9FDA5"/>
                </a:gs>
                <a:gs pos="34999">
                  <a:srgbClr val="E3FEBF"/>
                </a:gs>
                <a:gs pos="100000">
                  <a:srgbClr val="F4FEE6"/>
                </a:gs>
              </a:gsLst>
              <a:lin ang="16200000" scaled="1"/>
            </a:gradFill>
            <a:ln w="9525">
              <a:solidFill>
                <a:srgbClr val="9BBB59"/>
              </a:solidFill>
              <a:bevel/>
              <a:headEnd/>
              <a:tailEnd/>
            </a:ln>
          </p:spPr>
          <p:txBody>
            <a:bodyPr/>
            <a:lstStyle/>
            <a:p>
              <a:pPr algn="ctr"/>
              <a:r>
                <a:rPr lang="en-US" sz="1300" b="1">
                  <a:latin typeface="Calibri" pitchFamily="34" charset="0"/>
                  <a:sym typeface="Times New Roman" pitchFamily="18" charset="0"/>
                </a:rPr>
                <a:t>Supplier Extranet Webservice</a:t>
              </a:r>
            </a:p>
            <a:p>
              <a:pPr algn="ctr"/>
              <a:endParaRPr lang="en-US" sz="1300" b="1">
                <a:latin typeface="Calibri" pitchFamily="34" charset="0"/>
                <a:sym typeface="Times New Roman" pitchFamily="18" charset="0"/>
              </a:endParaRPr>
            </a:p>
          </p:txBody>
        </p:sp>
        <p:sp>
          <p:nvSpPr>
            <p:cNvPr id="138" name="Can 59"/>
            <p:cNvSpPr>
              <a:spLocks noChangeArrowheads="1"/>
            </p:cNvSpPr>
            <p:nvPr/>
          </p:nvSpPr>
          <p:spPr bwMode="auto">
            <a:xfrm>
              <a:off x="8181340" y="4267200"/>
              <a:ext cx="589280" cy="496261"/>
            </a:xfrm>
            <a:prstGeom prst="can">
              <a:avLst>
                <a:gd name="adj" fmla="val 25000"/>
              </a:avLst>
            </a:prstGeom>
            <a:gradFill rotWithShape="1">
              <a:gsLst>
                <a:gs pos="0">
                  <a:srgbClr val="FFD1BB"/>
                </a:gs>
                <a:gs pos="34999">
                  <a:srgbClr val="FFDDCF"/>
                </a:gs>
                <a:gs pos="100000">
                  <a:srgbClr val="FFF2ED"/>
                </a:gs>
              </a:gsLst>
              <a:lin ang="16200000" scaled="1"/>
            </a:gradFill>
            <a:ln w="9525">
              <a:solidFill>
                <a:srgbClr val="F79646"/>
              </a:solidFill>
              <a:bevel/>
              <a:headEnd/>
              <a:tailEnd/>
            </a:ln>
          </p:spPr>
          <p:txBody>
            <a:bodyPr anchor="ctr"/>
            <a:lstStyle/>
            <a:p>
              <a:pPr algn="ctr"/>
              <a:r>
                <a:rPr lang="en-US" sz="2800" dirty="0">
                  <a:latin typeface="Calibri" pitchFamily="34" charset="0"/>
                  <a:sym typeface="Calibri" pitchFamily="34" charset="0"/>
                </a:rPr>
                <a:t>FS</a:t>
              </a:r>
            </a:p>
          </p:txBody>
        </p:sp>
        <p:sp>
          <p:nvSpPr>
            <p:cNvPr id="139" name="Text Box 2"/>
            <p:cNvSpPr>
              <a:spLocks noChangeArrowheads="1"/>
            </p:cNvSpPr>
            <p:nvPr/>
          </p:nvSpPr>
          <p:spPr bwMode="auto">
            <a:xfrm>
              <a:off x="6612996" y="3523821"/>
              <a:ext cx="1126384" cy="504261"/>
            </a:xfrm>
            <a:prstGeom prst="rect">
              <a:avLst/>
            </a:prstGeom>
            <a:gradFill rotWithShape="1">
              <a:gsLst>
                <a:gs pos="0">
                  <a:srgbClr val="D9FDA5"/>
                </a:gs>
                <a:gs pos="34999">
                  <a:srgbClr val="E3FEBF"/>
                </a:gs>
                <a:gs pos="100000">
                  <a:srgbClr val="F4FEE6"/>
                </a:gs>
              </a:gsLst>
              <a:lin ang="16200000" scaled="1"/>
            </a:gradFill>
            <a:ln w="9525">
              <a:solidFill>
                <a:srgbClr val="9BBB59"/>
              </a:solidFill>
              <a:bevel/>
              <a:headEnd/>
              <a:tailEnd/>
            </a:ln>
          </p:spPr>
          <p:txBody>
            <a:bodyPr/>
            <a:lstStyle/>
            <a:p>
              <a:pPr algn="ctr"/>
              <a:r>
                <a:rPr lang="en-US" sz="1300" b="1">
                  <a:latin typeface="Calibri" pitchFamily="34" charset="0"/>
                  <a:sym typeface="Times New Roman" pitchFamily="18" charset="0"/>
                </a:rPr>
                <a:t>FSDT Webservice</a:t>
              </a:r>
            </a:p>
            <a:p>
              <a:pPr algn="ctr"/>
              <a:endParaRPr lang="en-US" sz="1300" b="1">
                <a:latin typeface="Calibri" pitchFamily="34" charset="0"/>
                <a:sym typeface="Times New Roman" pitchFamily="18" charset="0"/>
              </a:endParaRPr>
            </a:p>
          </p:txBody>
        </p:sp>
        <p:sp>
          <p:nvSpPr>
            <p:cNvPr id="140" name="Text Box 2"/>
            <p:cNvSpPr>
              <a:spLocks noChangeArrowheads="1"/>
            </p:cNvSpPr>
            <p:nvPr/>
          </p:nvSpPr>
          <p:spPr bwMode="auto">
            <a:xfrm>
              <a:off x="8107680" y="3595858"/>
              <a:ext cx="736600" cy="288149"/>
            </a:xfrm>
            <a:prstGeom prst="rect">
              <a:avLst/>
            </a:prstGeom>
            <a:gradFill rotWithShape="1">
              <a:gsLst>
                <a:gs pos="0">
                  <a:srgbClr val="D9FDA5"/>
                </a:gs>
                <a:gs pos="34999">
                  <a:srgbClr val="E3FEBF"/>
                </a:gs>
                <a:gs pos="100000">
                  <a:srgbClr val="F4FEE6"/>
                </a:gs>
              </a:gsLst>
              <a:lin ang="16200000" scaled="1"/>
            </a:gradFill>
            <a:ln w="9525">
              <a:solidFill>
                <a:srgbClr val="9BBB59"/>
              </a:solidFill>
              <a:bevel/>
              <a:headEnd/>
              <a:tailEnd/>
            </a:ln>
          </p:spPr>
          <p:txBody>
            <a:bodyPr/>
            <a:lstStyle/>
            <a:p>
              <a:pPr algn="ctr"/>
              <a:r>
                <a:rPr lang="en-US" sz="1300" b="1">
                  <a:latin typeface="Calibri" pitchFamily="34" charset="0"/>
                  <a:sym typeface="Times New Roman" pitchFamily="18" charset="0"/>
                </a:rPr>
                <a:t>FS</a:t>
              </a:r>
            </a:p>
          </p:txBody>
        </p:sp>
        <p:cxnSp>
          <p:nvCxnSpPr>
            <p:cNvPr id="141" name="Straight Arrow Connector 98"/>
            <p:cNvCxnSpPr>
              <a:cxnSpLocks noChangeShapeType="1"/>
              <a:stCxn id="138" idx="1"/>
              <a:endCxn id="140" idx="2"/>
            </p:cNvCxnSpPr>
            <p:nvPr/>
          </p:nvCxnSpPr>
          <p:spPr bwMode="auto">
            <a:xfrm rot="5400000" flipH="1" flipV="1">
              <a:off x="8284384" y="4075604"/>
              <a:ext cx="383193" cy="1588"/>
            </a:xfrm>
            <a:prstGeom prst="straightConnector1">
              <a:avLst/>
            </a:prstGeom>
            <a:noFill/>
            <a:ln w="9525" algn="ctr">
              <a:solidFill>
                <a:srgbClr val="00B0F0"/>
              </a:solidFill>
              <a:round/>
              <a:headEnd type="arrow" w="med" len="med"/>
              <a:tailEnd type="arrow" w="med" len="med"/>
            </a:ln>
          </p:spPr>
        </p:cxnSp>
        <p:cxnSp>
          <p:nvCxnSpPr>
            <p:cNvPr id="142" name="Straight Arrow Connector 100"/>
            <p:cNvCxnSpPr>
              <a:cxnSpLocks noChangeShapeType="1"/>
              <a:stCxn id="138" idx="1"/>
              <a:endCxn id="139" idx="2"/>
            </p:cNvCxnSpPr>
            <p:nvPr/>
          </p:nvCxnSpPr>
          <p:spPr bwMode="auto">
            <a:xfrm rot="16200000" flipV="1">
              <a:off x="7706525" y="3497745"/>
              <a:ext cx="239118" cy="1299792"/>
            </a:xfrm>
            <a:prstGeom prst="straightConnector1">
              <a:avLst/>
            </a:prstGeom>
            <a:noFill/>
            <a:ln w="9525" algn="ctr">
              <a:solidFill>
                <a:srgbClr val="00B0F0"/>
              </a:solidFill>
              <a:round/>
              <a:headEnd type="arrow" w="med" len="med"/>
              <a:tailEnd type="arrow" w="med" len="med"/>
            </a:ln>
          </p:spPr>
        </p:cxnSp>
        <p:cxnSp>
          <p:nvCxnSpPr>
            <p:cNvPr id="143" name="Straight Arrow Connector 105"/>
            <p:cNvCxnSpPr>
              <a:cxnSpLocks noChangeShapeType="1"/>
              <a:stCxn id="130" idx="2"/>
              <a:endCxn id="139" idx="0"/>
            </p:cNvCxnSpPr>
            <p:nvPr/>
          </p:nvCxnSpPr>
          <p:spPr bwMode="auto">
            <a:xfrm rot="16200000" flipH="1">
              <a:off x="6447841" y="2795475"/>
              <a:ext cx="1209625" cy="247068"/>
            </a:xfrm>
            <a:prstGeom prst="straightConnector1">
              <a:avLst/>
            </a:prstGeom>
            <a:noFill/>
            <a:ln w="9525" algn="ctr">
              <a:solidFill>
                <a:srgbClr val="00B0F0"/>
              </a:solidFill>
              <a:round/>
              <a:headEnd type="arrow" w="med" len="med"/>
              <a:tailEnd type="arrow" w="med" len="med"/>
            </a:ln>
          </p:spPr>
        </p:cxnSp>
        <p:cxnSp>
          <p:nvCxnSpPr>
            <p:cNvPr id="144" name="Straight Arrow Connector 106"/>
            <p:cNvCxnSpPr>
              <a:cxnSpLocks noChangeShapeType="1"/>
            </p:cNvCxnSpPr>
            <p:nvPr/>
          </p:nvCxnSpPr>
          <p:spPr bwMode="auto">
            <a:xfrm rot="10800000" flipV="1">
              <a:off x="7150100" y="2731411"/>
              <a:ext cx="615368" cy="748887"/>
            </a:xfrm>
            <a:prstGeom prst="straightConnector1">
              <a:avLst/>
            </a:prstGeom>
            <a:noFill/>
            <a:ln w="9525" algn="ctr">
              <a:solidFill>
                <a:srgbClr val="00B0F0"/>
              </a:solidFill>
              <a:round/>
              <a:headEnd type="arrow" w="med" len="med"/>
              <a:tailEnd type="arrow" w="med" len="med"/>
            </a:ln>
          </p:spPr>
        </p:cxnSp>
        <p:cxnSp>
          <p:nvCxnSpPr>
            <p:cNvPr id="145" name="Straight Arrow Connector 111"/>
            <p:cNvCxnSpPr>
              <a:cxnSpLocks noChangeShapeType="1"/>
              <a:stCxn id="139" idx="1"/>
              <a:endCxn id="106" idx="3"/>
            </p:cNvCxnSpPr>
            <p:nvPr/>
          </p:nvCxnSpPr>
          <p:spPr bwMode="auto">
            <a:xfrm rot="10800000" flipV="1">
              <a:off x="6192520" y="3775951"/>
              <a:ext cx="420476" cy="13507"/>
            </a:xfrm>
            <a:prstGeom prst="straightConnector1">
              <a:avLst/>
            </a:prstGeom>
            <a:noFill/>
            <a:ln w="9525" algn="ctr">
              <a:solidFill>
                <a:srgbClr val="00B0F0"/>
              </a:solidFill>
              <a:round/>
              <a:headEnd type="arrow" w="med" len="med"/>
              <a:tailEnd type="arrow" w="med" len="med"/>
            </a:ln>
          </p:spPr>
        </p:cxnSp>
        <p:cxnSp>
          <p:nvCxnSpPr>
            <p:cNvPr id="146" name="Straight Arrow Connector 52"/>
            <p:cNvCxnSpPr>
              <a:cxnSpLocks noChangeShapeType="1"/>
              <a:stCxn id="86" idx="3"/>
              <a:endCxn id="137" idx="0"/>
            </p:cNvCxnSpPr>
            <p:nvPr/>
          </p:nvCxnSpPr>
          <p:spPr bwMode="auto">
            <a:xfrm>
              <a:off x="3175583" y="2331632"/>
              <a:ext cx="664209" cy="487768"/>
            </a:xfrm>
            <a:prstGeom prst="straightConnector1">
              <a:avLst/>
            </a:prstGeom>
            <a:noFill/>
            <a:ln w="9525">
              <a:solidFill>
                <a:srgbClr val="4BACC6"/>
              </a:solidFill>
              <a:bevel/>
              <a:headEnd/>
              <a:tailEnd type="arrow" w="med" len="med"/>
            </a:ln>
          </p:spPr>
        </p:cxnSp>
        <p:cxnSp>
          <p:nvCxnSpPr>
            <p:cNvPr id="147" name="Straight Arrow Connector 52"/>
            <p:cNvCxnSpPr>
              <a:cxnSpLocks noChangeShapeType="1"/>
              <a:stCxn id="137" idx="3"/>
            </p:cNvCxnSpPr>
            <p:nvPr/>
          </p:nvCxnSpPr>
          <p:spPr bwMode="auto">
            <a:xfrm flipV="1">
              <a:off x="4402984" y="2971800"/>
              <a:ext cx="321416" cy="166515"/>
            </a:xfrm>
            <a:prstGeom prst="straightConnector1">
              <a:avLst/>
            </a:prstGeom>
            <a:noFill/>
            <a:ln w="9525">
              <a:solidFill>
                <a:srgbClr val="4BACC6"/>
              </a:solidFill>
              <a:bevel/>
              <a:headEnd/>
              <a:tailEnd type="arrow" w="med" len="med"/>
            </a:ln>
          </p:spPr>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25"/>
          <p:cNvSpPr>
            <a:spLocks noGrp="1"/>
          </p:cNvSpPr>
          <p:nvPr>
            <p:ph type="title"/>
          </p:nvPr>
        </p:nvSpPr>
        <p:spPr/>
        <p:txBody>
          <a:bodyPr/>
          <a:lstStyle/>
          <a:p>
            <a:r>
              <a:rPr lang="en-US" dirty="0" smtClean="0">
                <a:solidFill>
                  <a:srgbClr val="C00000"/>
                </a:solidFill>
                <a:latin typeface="Calibri" pitchFamily="34" charset="0"/>
              </a:rPr>
              <a:t>Travel Studio and TSv2</a:t>
            </a:r>
            <a:endParaRPr lang="en-US" dirty="0">
              <a:solidFill>
                <a:srgbClr val="C00000"/>
              </a:solidFill>
              <a:latin typeface="Calibri" pitchFamily="34" charset="0"/>
            </a:endParaRPr>
          </a:p>
        </p:txBody>
      </p:sp>
      <p:sp>
        <p:nvSpPr>
          <p:cNvPr id="127" name="Content Placeholder 126"/>
          <p:cNvSpPr>
            <a:spLocks noGrp="1"/>
          </p:cNvSpPr>
          <p:nvPr>
            <p:ph sz="quarter" idx="1"/>
          </p:nvPr>
        </p:nvSpPr>
        <p:spPr/>
        <p:txBody>
          <a:bodyPr>
            <a:normAutofit/>
          </a:bodyPr>
          <a:lstStyle/>
          <a:p>
            <a:pPr>
              <a:buFont typeface="Wingdings" pitchFamily="2" charset="2"/>
              <a:buChar char="§"/>
            </a:pPr>
            <a:r>
              <a:rPr lang="en-US" sz="2000" dirty="0" smtClean="0">
                <a:solidFill>
                  <a:schemeClr val="accent6">
                    <a:lumMod val="50000"/>
                  </a:schemeClr>
                </a:solidFill>
                <a:latin typeface="Calibri" pitchFamily="34" charset="0"/>
              </a:rPr>
              <a:t>TS is Windows based Application</a:t>
            </a:r>
          </a:p>
          <a:p>
            <a:pPr>
              <a:buFont typeface="Wingdings" pitchFamily="2" charset="2"/>
              <a:buChar char="§"/>
            </a:pPr>
            <a:r>
              <a:rPr lang="en-US" sz="2000" dirty="0" smtClean="0">
                <a:solidFill>
                  <a:schemeClr val="accent6">
                    <a:lumMod val="50000"/>
                  </a:schemeClr>
                </a:solidFill>
                <a:latin typeface="Calibri" pitchFamily="34" charset="0"/>
              </a:rPr>
              <a:t>TSv2 is Web based version of TS</a:t>
            </a:r>
          </a:p>
          <a:p>
            <a:pPr>
              <a:buFont typeface="Wingdings" pitchFamily="2" charset="2"/>
              <a:buChar char="§"/>
            </a:pPr>
            <a:r>
              <a:rPr lang="en-US" sz="2000" dirty="0" smtClean="0">
                <a:solidFill>
                  <a:schemeClr val="accent6">
                    <a:lumMod val="50000"/>
                  </a:schemeClr>
                </a:solidFill>
                <a:latin typeface="Calibri" pitchFamily="34" charset="0"/>
              </a:rPr>
              <a:t>Product used by medium to large Tour Operators</a:t>
            </a:r>
          </a:p>
          <a:p>
            <a:pPr>
              <a:buFont typeface="Wingdings" pitchFamily="2" charset="2"/>
              <a:buChar char="§"/>
            </a:pPr>
            <a:r>
              <a:rPr lang="en-US" sz="2000" dirty="0" smtClean="0">
                <a:solidFill>
                  <a:schemeClr val="accent6">
                    <a:lumMod val="50000"/>
                  </a:schemeClr>
                </a:solidFill>
                <a:latin typeface="Calibri" pitchFamily="34" charset="0"/>
              </a:rPr>
              <a:t>Used by the employees of the Tour Operator</a:t>
            </a:r>
            <a:endParaRPr lang="en-US" sz="2000" dirty="0">
              <a:solidFill>
                <a:schemeClr val="accent6">
                  <a:lumMod val="50000"/>
                </a:schemeClr>
              </a:solidFill>
              <a:latin typeface="Calibri" pitchFamily="34" charset="0"/>
            </a:endParaRPr>
          </a:p>
        </p:txBody>
      </p:sp>
      <p:pic>
        <p:nvPicPr>
          <p:cNvPr id="1027" name="Picture 3"/>
          <p:cNvPicPr>
            <a:picLocks noChangeAspect="1" noChangeArrowheads="1"/>
          </p:cNvPicPr>
          <p:nvPr/>
        </p:nvPicPr>
        <p:blipFill>
          <a:blip r:embed="rId3"/>
          <a:srcRect/>
          <a:stretch>
            <a:fillRect/>
          </a:stretch>
        </p:blipFill>
        <p:spPr bwMode="auto">
          <a:xfrm>
            <a:off x="1447800" y="3609975"/>
            <a:ext cx="5934075"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sym typeface="Calibri" pitchFamily="34" charset="0"/>
              </a:rPr>
              <a:t>B2C API and DNN Website</a:t>
            </a:r>
            <a:endParaRPr lang="en-US" dirty="0">
              <a:latin typeface="Calibri" pitchFamily="34" charset="0"/>
            </a:endParaRPr>
          </a:p>
        </p:txBody>
      </p:sp>
      <p:sp>
        <p:nvSpPr>
          <p:cNvPr id="3" name="Content Placeholder 2"/>
          <p:cNvSpPr>
            <a:spLocks noGrp="1"/>
          </p:cNvSpPr>
          <p:nvPr>
            <p:ph sz="quarter" idx="1"/>
          </p:nvPr>
        </p:nvSpPr>
        <p:spPr>
          <a:xfrm>
            <a:off x="457200" y="1219200"/>
            <a:ext cx="4343400" cy="4937760"/>
          </a:xfrm>
        </p:spPr>
        <p:txBody>
          <a:bodyPr>
            <a:normAutofit fontScale="62500" lnSpcReduction="20000"/>
          </a:bodyPr>
          <a:lstStyle/>
          <a:p>
            <a:pPr>
              <a:buFont typeface="Wingdings" pitchFamily="2" charset="2"/>
              <a:buChar char="§"/>
            </a:pPr>
            <a:r>
              <a:rPr lang="en-US" sz="3200" b="1" dirty="0" smtClean="0">
                <a:solidFill>
                  <a:schemeClr val="accent6">
                    <a:lumMod val="50000"/>
                  </a:schemeClr>
                </a:solidFill>
                <a:latin typeface="Calibri" pitchFamily="34" charset="0"/>
              </a:rPr>
              <a:t>B2C API</a:t>
            </a:r>
          </a:p>
          <a:p>
            <a:pPr lvl="1">
              <a:lnSpc>
                <a:spcPct val="120000"/>
              </a:lnSpc>
              <a:buFont typeface="Wingdings" pitchFamily="2" charset="2"/>
              <a:buChar char="§"/>
            </a:pPr>
            <a:r>
              <a:rPr lang="en-US" sz="2900" dirty="0" smtClean="0">
                <a:solidFill>
                  <a:schemeClr val="accent6">
                    <a:lumMod val="50000"/>
                  </a:schemeClr>
                </a:solidFill>
                <a:latin typeface="Calibri" pitchFamily="34" charset="0"/>
              </a:rPr>
              <a:t>Web Service that allows booking and related functionality on Tour Operator’s Website</a:t>
            </a:r>
          </a:p>
          <a:p>
            <a:pPr lvl="1">
              <a:lnSpc>
                <a:spcPct val="120000"/>
              </a:lnSpc>
              <a:buFont typeface="Wingdings" pitchFamily="2" charset="2"/>
              <a:buChar char="§"/>
            </a:pPr>
            <a:r>
              <a:rPr lang="en-US" sz="2900" dirty="0" smtClean="0">
                <a:solidFill>
                  <a:schemeClr val="accent6">
                    <a:lumMod val="50000"/>
                  </a:schemeClr>
                </a:solidFill>
                <a:latin typeface="Calibri" pitchFamily="34" charset="0"/>
                <a:sym typeface="Calibri" pitchFamily="34" charset="0"/>
              </a:rPr>
              <a:t>Only verified and Internet Available prices are returned from API</a:t>
            </a:r>
          </a:p>
          <a:p>
            <a:pPr lvl="1">
              <a:buFont typeface="Wingdings" pitchFamily="2" charset="2"/>
              <a:buChar char="§"/>
            </a:pPr>
            <a:endParaRPr lang="en-US" sz="2200" dirty="0" smtClean="0">
              <a:solidFill>
                <a:schemeClr val="accent6">
                  <a:lumMod val="50000"/>
                </a:schemeClr>
              </a:solidFill>
              <a:latin typeface="Calibri" pitchFamily="34" charset="0"/>
              <a:sym typeface="Calibri" pitchFamily="34" charset="0"/>
            </a:endParaRPr>
          </a:p>
          <a:p>
            <a:pPr>
              <a:buFont typeface="Wingdings" pitchFamily="2" charset="2"/>
              <a:buChar char="§"/>
            </a:pPr>
            <a:r>
              <a:rPr lang="en-US" altLang="en-US" sz="3200" b="1" dirty="0" smtClean="0">
                <a:solidFill>
                  <a:schemeClr val="accent6">
                    <a:lumMod val="50000"/>
                  </a:schemeClr>
                </a:solidFill>
                <a:latin typeface="Calibri" pitchFamily="34" charset="0"/>
                <a:sym typeface="Calibri" pitchFamily="34" charset="0"/>
              </a:rPr>
              <a:t>DNN Website</a:t>
            </a:r>
            <a:endParaRPr lang="en-US" altLang="en-US" sz="2900" b="1" dirty="0" smtClean="0">
              <a:solidFill>
                <a:schemeClr val="accent6">
                  <a:lumMod val="50000"/>
                </a:schemeClr>
              </a:solidFill>
              <a:latin typeface="Calibri" pitchFamily="34" charset="0"/>
              <a:sym typeface="Calibri" pitchFamily="34" charset="0"/>
            </a:endParaRPr>
          </a:p>
          <a:p>
            <a:pPr lvl="1">
              <a:lnSpc>
                <a:spcPct val="120000"/>
              </a:lnSpc>
              <a:buFont typeface="Wingdings" pitchFamily="2" charset="2"/>
              <a:buChar char="§"/>
            </a:pPr>
            <a:r>
              <a:rPr lang="en-US" altLang="en-US" sz="2900" dirty="0" smtClean="0">
                <a:solidFill>
                  <a:schemeClr val="accent6">
                    <a:lumMod val="50000"/>
                  </a:schemeClr>
                </a:solidFill>
                <a:latin typeface="Calibri" pitchFamily="34" charset="0"/>
                <a:sym typeface="Calibri" pitchFamily="34" charset="0"/>
              </a:rPr>
              <a:t>Web Content Management Software.</a:t>
            </a:r>
          </a:p>
          <a:p>
            <a:pPr lvl="1">
              <a:lnSpc>
                <a:spcPct val="120000"/>
              </a:lnSpc>
              <a:buFont typeface="Wingdings" pitchFamily="2" charset="2"/>
              <a:buChar char="§"/>
            </a:pPr>
            <a:r>
              <a:rPr lang="en-US" altLang="en-US" sz="2900" dirty="0" smtClean="0">
                <a:solidFill>
                  <a:schemeClr val="accent6">
                    <a:lumMod val="50000"/>
                  </a:schemeClr>
                </a:solidFill>
                <a:latin typeface="Calibri" pitchFamily="34" charset="0"/>
                <a:sym typeface="Calibri" pitchFamily="34" charset="0"/>
              </a:rPr>
              <a:t>DNN can be customized by creating Modules. </a:t>
            </a:r>
            <a:r>
              <a:rPr lang="en-US" sz="2900" dirty="0" smtClean="0">
                <a:solidFill>
                  <a:schemeClr val="accent6">
                    <a:lumMod val="50000"/>
                  </a:schemeClr>
                </a:solidFill>
                <a:latin typeface="Calibri" pitchFamily="34" charset="0"/>
                <a:sym typeface="Calibri" pitchFamily="34" charset="0"/>
              </a:rPr>
              <a:t>ODL has developed the booking flow using the </a:t>
            </a:r>
            <a:r>
              <a:rPr lang="en-US" sz="2900" dirty="0" err="1" smtClean="0">
                <a:solidFill>
                  <a:schemeClr val="accent6">
                    <a:lumMod val="50000"/>
                  </a:schemeClr>
                </a:solidFill>
                <a:latin typeface="Calibri" pitchFamily="34" charset="0"/>
                <a:sym typeface="Calibri" pitchFamily="34" charset="0"/>
              </a:rPr>
              <a:t>dotnetnuke</a:t>
            </a:r>
            <a:r>
              <a:rPr lang="en-US" sz="2900" dirty="0" smtClean="0">
                <a:solidFill>
                  <a:schemeClr val="accent6">
                    <a:lumMod val="50000"/>
                  </a:schemeClr>
                </a:solidFill>
                <a:latin typeface="Calibri" pitchFamily="34" charset="0"/>
                <a:sym typeface="Calibri" pitchFamily="34" charset="0"/>
              </a:rPr>
              <a:t> framework.</a:t>
            </a:r>
            <a:endParaRPr lang="en-US" altLang="en-US" sz="2900" dirty="0" smtClean="0">
              <a:solidFill>
                <a:schemeClr val="accent6">
                  <a:lumMod val="50000"/>
                </a:schemeClr>
              </a:solidFill>
              <a:latin typeface="Calibri" pitchFamily="34" charset="0"/>
              <a:sym typeface="Calibri" pitchFamily="34" charset="0"/>
            </a:endParaRPr>
          </a:p>
          <a:p>
            <a:pPr lvl="1">
              <a:lnSpc>
                <a:spcPct val="120000"/>
              </a:lnSpc>
              <a:buFont typeface="Wingdings" pitchFamily="2" charset="2"/>
              <a:buChar char="§"/>
            </a:pPr>
            <a:r>
              <a:rPr lang="en-US" sz="2900" dirty="0" smtClean="0">
                <a:solidFill>
                  <a:schemeClr val="accent6">
                    <a:lumMod val="50000"/>
                  </a:schemeClr>
                </a:solidFill>
                <a:latin typeface="Calibri" pitchFamily="34" charset="0"/>
                <a:sym typeface="Calibri" pitchFamily="34" charset="0"/>
              </a:rPr>
              <a:t>The DNN modules internally use the B2C API.</a:t>
            </a:r>
            <a:endParaRPr lang="en-US" altLang="en-US" sz="2900" dirty="0" smtClean="0">
              <a:solidFill>
                <a:schemeClr val="accent6">
                  <a:lumMod val="50000"/>
                </a:schemeClr>
              </a:solidFill>
              <a:latin typeface="Calibri" pitchFamily="34" charset="0"/>
              <a:sym typeface="Calibri" pitchFamily="34" charset="0"/>
            </a:endParaRPr>
          </a:p>
        </p:txBody>
      </p:sp>
      <p:pic>
        <p:nvPicPr>
          <p:cNvPr id="4099" name="Picture 3"/>
          <p:cNvPicPr>
            <a:picLocks noGrp="1" noChangeAspect="1" noChangeArrowheads="1"/>
          </p:cNvPicPr>
          <p:nvPr>
            <p:ph sz="quarter" idx="2"/>
          </p:nvPr>
        </p:nvPicPr>
        <p:blipFill>
          <a:blip r:embed="rId3"/>
          <a:srcRect/>
          <a:stretch>
            <a:fillRect/>
          </a:stretch>
        </p:blipFill>
        <p:spPr bwMode="auto">
          <a:xfrm>
            <a:off x="4797425" y="2119759"/>
            <a:ext cx="4041775" cy="312965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latin typeface="Calibri" pitchFamily="34" charset="0"/>
                <a:sym typeface="Calibri" pitchFamily="34" charset="0"/>
              </a:rPr>
              <a:t>B2B API</a:t>
            </a:r>
            <a:endParaRPr lang="en-US" dirty="0"/>
          </a:p>
        </p:txBody>
      </p:sp>
      <p:sp>
        <p:nvSpPr>
          <p:cNvPr id="3" name="Content Placeholder 2"/>
          <p:cNvSpPr>
            <a:spLocks noGrp="1"/>
          </p:cNvSpPr>
          <p:nvPr>
            <p:ph sz="quarter" idx="1"/>
          </p:nvPr>
        </p:nvSpPr>
        <p:spPr/>
        <p:txBody>
          <a:bodyPr/>
          <a:lstStyle/>
          <a:p>
            <a:pPr>
              <a:buFont typeface="Wingdings" pitchFamily="2" charset="2"/>
              <a:buChar char="§"/>
            </a:pPr>
            <a:r>
              <a:rPr lang="en-US" sz="2000" dirty="0" smtClean="0">
                <a:solidFill>
                  <a:schemeClr val="accent6">
                    <a:lumMod val="50000"/>
                  </a:schemeClr>
                </a:solidFill>
                <a:latin typeface="Calibri" pitchFamily="34" charset="0"/>
              </a:rPr>
              <a:t>B2B API is a Web service</a:t>
            </a:r>
          </a:p>
          <a:p>
            <a:pPr>
              <a:buFont typeface="Wingdings" pitchFamily="2" charset="2"/>
              <a:buChar char="§"/>
            </a:pPr>
            <a:r>
              <a:rPr lang="en-US" altLang="zh-CN" sz="2000" dirty="0" smtClean="0">
                <a:solidFill>
                  <a:schemeClr val="accent6">
                    <a:lumMod val="50000"/>
                  </a:schemeClr>
                </a:solidFill>
                <a:latin typeface="Calibri" pitchFamily="34" charset="0"/>
                <a:ea typeface="SimSun" pitchFamily="2" charset="-122"/>
                <a:cs typeface="Calibri" pitchFamily="34" charset="0"/>
                <a:sym typeface="Calibri" pitchFamily="34" charset="0"/>
              </a:rPr>
              <a:t>Used by Agents of the Tour operator on their Website</a:t>
            </a:r>
          </a:p>
          <a:p>
            <a:pPr lvl="0">
              <a:buFont typeface="Wingdings" pitchFamily="2" charset="2"/>
              <a:buChar char="§"/>
            </a:pPr>
            <a:r>
              <a:rPr lang="en-US" altLang="zh-CN" sz="2000" dirty="0" smtClean="0">
                <a:solidFill>
                  <a:schemeClr val="accent6">
                    <a:lumMod val="50000"/>
                  </a:schemeClr>
                </a:solidFill>
                <a:latin typeface="Calibri" pitchFamily="34" charset="0"/>
                <a:ea typeface="SimSun" pitchFamily="2" charset="-122"/>
                <a:cs typeface="Calibri" pitchFamily="34" charset="0"/>
                <a:sym typeface="Calibri" pitchFamily="34" charset="0"/>
              </a:rPr>
              <a:t>Prices returned as per pricing policy of Agent</a:t>
            </a:r>
            <a:endParaRPr lang="en-US" altLang="zh-CN" sz="2000" dirty="0" smtClean="0">
              <a:solidFill>
                <a:schemeClr val="accent6">
                  <a:lumMod val="50000"/>
                </a:schemeClr>
              </a:solidFill>
              <a:latin typeface="Calibri" pitchFamily="34" charset="0"/>
              <a:ea typeface="SimSun" pitchFamily="2" charset="-122"/>
              <a:sym typeface="Calibri" pitchFamily="34" charset="0"/>
            </a:endParaRPr>
          </a:p>
          <a:p>
            <a:pPr>
              <a:buFont typeface="Wingdings" pitchFamily="2" charset="2"/>
              <a:buChar char="§"/>
            </a:pPr>
            <a:endParaRPr lang="en-US" dirty="0">
              <a:solidFill>
                <a:schemeClr val="accent6">
                  <a:lumMod val="50000"/>
                </a:schemeClr>
              </a:solidFill>
              <a:latin typeface="Calibri" pitchFamily="34" charset="0"/>
            </a:endParaRPr>
          </a:p>
        </p:txBody>
      </p:sp>
      <p:pic>
        <p:nvPicPr>
          <p:cNvPr id="5122" name="Picture 2"/>
          <p:cNvPicPr>
            <a:picLocks noGrp="1" noChangeAspect="1" noChangeArrowheads="1"/>
          </p:cNvPicPr>
          <p:nvPr>
            <p:ph sz="quarter" idx="2"/>
          </p:nvPr>
        </p:nvPicPr>
        <p:blipFill>
          <a:blip r:embed="rId3"/>
          <a:srcRect/>
          <a:stretch>
            <a:fillRect/>
          </a:stretch>
        </p:blipFill>
        <p:spPr bwMode="auto">
          <a:xfrm>
            <a:off x="5100637" y="2308225"/>
            <a:ext cx="3105150" cy="2752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sym typeface="Calibri" pitchFamily="34" charset="0"/>
              </a:rPr>
              <a:t>Supplier Extranet &amp; Channel Manager API</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
            </a:pPr>
            <a:r>
              <a:rPr lang="en-US" sz="2000" b="1" dirty="0" smtClean="0">
                <a:solidFill>
                  <a:schemeClr val="accent6">
                    <a:lumMod val="50000"/>
                  </a:schemeClr>
                </a:solidFill>
                <a:latin typeface="Calibri" pitchFamily="34" charset="0"/>
              </a:rPr>
              <a:t>Supplier Extranet</a:t>
            </a:r>
          </a:p>
          <a:p>
            <a:pPr lvl="1">
              <a:buFont typeface="Wingdings" pitchFamily="2" charset="2"/>
              <a:buChar char="§"/>
            </a:pPr>
            <a:r>
              <a:rPr lang="en-US" sz="1800" dirty="0" smtClean="0">
                <a:solidFill>
                  <a:schemeClr val="accent6">
                    <a:lumMod val="50000"/>
                  </a:schemeClr>
                </a:solidFill>
                <a:latin typeface="Calibri" pitchFamily="34" charset="0"/>
              </a:rPr>
              <a:t>Website Developed by ODL</a:t>
            </a:r>
          </a:p>
          <a:p>
            <a:pPr lvl="1">
              <a:buFont typeface="Wingdings" pitchFamily="2" charset="2"/>
              <a:buChar char="§"/>
            </a:pPr>
            <a:r>
              <a:rPr lang="en-US" sz="1800" dirty="0" smtClean="0">
                <a:solidFill>
                  <a:schemeClr val="accent6">
                    <a:lumMod val="50000"/>
                  </a:schemeClr>
                </a:solidFill>
                <a:latin typeface="Calibri" pitchFamily="34" charset="0"/>
              </a:rPr>
              <a:t>The Tour Operator provides this to Supplier to update Supplier related information </a:t>
            </a:r>
          </a:p>
          <a:p>
            <a:pPr lvl="1">
              <a:buFont typeface="Wingdings" pitchFamily="2" charset="2"/>
              <a:buChar char="§"/>
            </a:pPr>
            <a:r>
              <a:rPr lang="en-US" sz="1800" dirty="0" smtClean="0">
                <a:solidFill>
                  <a:schemeClr val="accent6">
                    <a:lumMod val="50000"/>
                  </a:schemeClr>
                </a:solidFill>
                <a:latin typeface="Calibri" pitchFamily="34" charset="0"/>
              </a:rPr>
              <a:t>Price, Allocation, Rules</a:t>
            </a:r>
          </a:p>
          <a:p>
            <a:pPr lvl="1">
              <a:buFont typeface="Wingdings" pitchFamily="2" charset="2"/>
              <a:buChar char="§"/>
            </a:pPr>
            <a:endParaRPr lang="en-US" sz="2000" dirty="0" smtClean="0">
              <a:solidFill>
                <a:schemeClr val="accent6">
                  <a:lumMod val="50000"/>
                </a:schemeClr>
              </a:solidFill>
              <a:latin typeface="Calibri" pitchFamily="34" charset="0"/>
            </a:endParaRPr>
          </a:p>
          <a:p>
            <a:pPr>
              <a:buFont typeface="Wingdings" pitchFamily="2" charset="2"/>
              <a:buChar char="§"/>
            </a:pPr>
            <a:r>
              <a:rPr lang="en-US" sz="2000" b="1" dirty="0" smtClean="0">
                <a:solidFill>
                  <a:schemeClr val="accent6">
                    <a:lumMod val="50000"/>
                  </a:schemeClr>
                </a:solidFill>
                <a:latin typeface="Calibri" pitchFamily="34" charset="0"/>
              </a:rPr>
              <a:t>Channel Manager API</a:t>
            </a:r>
          </a:p>
          <a:p>
            <a:pPr lvl="1">
              <a:buFont typeface="Wingdings" pitchFamily="2" charset="2"/>
              <a:buChar char="§"/>
            </a:pPr>
            <a:r>
              <a:rPr lang="en-US" sz="1800" dirty="0" smtClean="0">
                <a:solidFill>
                  <a:schemeClr val="accent6">
                    <a:lumMod val="50000"/>
                  </a:schemeClr>
                </a:solidFill>
                <a:latin typeface="Calibri" pitchFamily="34" charset="0"/>
              </a:rPr>
              <a:t>Web Service</a:t>
            </a:r>
          </a:p>
          <a:p>
            <a:pPr lvl="1">
              <a:buFont typeface="Wingdings" pitchFamily="2" charset="2"/>
              <a:buChar char="§"/>
            </a:pPr>
            <a:r>
              <a:rPr lang="en-US" sz="1800" dirty="0" smtClean="0">
                <a:solidFill>
                  <a:schemeClr val="accent6">
                    <a:lumMod val="50000"/>
                  </a:schemeClr>
                </a:solidFill>
                <a:latin typeface="Calibri" pitchFamily="34" charset="0"/>
              </a:rPr>
              <a:t>Integrated by Third Party Channel Manager Companies</a:t>
            </a:r>
          </a:p>
          <a:p>
            <a:pPr lvl="1" algn="just">
              <a:buFont typeface="Wingdings" pitchFamily="2" charset="2"/>
              <a:buChar char="§"/>
            </a:pPr>
            <a:r>
              <a:rPr lang="en-US" sz="1800" dirty="0" smtClean="0">
                <a:solidFill>
                  <a:schemeClr val="accent6">
                    <a:lumMod val="50000"/>
                  </a:schemeClr>
                </a:solidFill>
                <a:latin typeface="Calibri" pitchFamily="34" charset="0"/>
              </a:rPr>
              <a:t>Send updates for buy prices, allocations etc</a:t>
            </a:r>
          </a:p>
          <a:p>
            <a:pPr lvl="1">
              <a:buFont typeface="Wingdings" pitchFamily="2" charset="2"/>
              <a:buChar char="§"/>
            </a:pPr>
            <a:endParaRPr lang="en-US" dirty="0">
              <a:solidFill>
                <a:schemeClr val="accent6">
                  <a:lumMod val="50000"/>
                </a:schemeClr>
              </a:solidFill>
              <a:latin typeface="Calibri" pitchFamily="34" charset="0"/>
            </a:endParaRPr>
          </a:p>
        </p:txBody>
      </p:sp>
      <p:pic>
        <p:nvPicPr>
          <p:cNvPr id="3074" name="Picture 2"/>
          <p:cNvPicPr>
            <a:picLocks noGrp="1" noChangeAspect="1" noChangeArrowheads="1"/>
          </p:cNvPicPr>
          <p:nvPr>
            <p:ph sz="quarter" idx="2"/>
          </p:nvPr>
        </p:nvPicPr>
        <p:blipFill>
          <a:blip r:embed="rId3"/>
          <a:srcRect/>
          <a:stretch>
            <a:fillRect/>
          </a:stretch>
        </p:blipFill>
        <p:spPr bwMode="auto">
          <a:xfrm>
            <a:off x="4632325" y="2278948"/>
            <a:ext cx="4041775" cy="2811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rPr>
              <a:t>Fare Studio and FSDT Web Service</a:t>
            </a:r>
            <a:endParaRPr lang="en-US" dirty="0">
              <a:solidFill>
                <a:srgbClr val="C00000"/>
              </a:solidFill>
              <a:latin typeface="Calibri" pitchFamily="34"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
            </a:pPr>
            <a:r>
              <a:rPr lang="en-GB" sz="2000" b="1" dirty="0" smtClean="0">
                <a:solidFill>
                  <a:schemeClr val="accent6">
                    <a:lumMod val="50000"/>
                  </a:schemeClr>
                </a:solidFill>
                <a:latin typeface="Calibri" pitchFamily="34" charset="0"/>
              </a:rPr>
              <a:t>FSDT </a:t>
            </a:r>
            <a:r>
              <a:rPr lang="en-GB" sz="2000" b="1" dirty="0" smtClean="0">
                <a:solidFill>
                  <a:schemeClr val="accent6">
                    <a:lumMod val="50000"/>
                  </a:schemeClr>
                </a:solidFill>
                <a:latin typeface="Calibri" pitchFamily="34" charset="0"/>
              </a:rPr>
              <a:t>Web Service </a:t>
            </a:r>
            <a:r>
              <a:rPr lang="en-GB" sz="2000" dirty="0" smtClean="0">
                <a:solidFill>
                  <a:schemeClr val="accent6">
                    <a:lumMod val="50000"/>
                  </a:schemeClr>
                </a:solidFill>
                <a:latin typeface="Calibri" pitchFamily="34" charset="0"/>
              </a:rPr>
              <a:t>- connects Travel Studio with Fare Studio and to the external sources such as the GDS and Direct Airline Connections</a:t>
            </a:r>
          </a:p>
          <a:p>
            <a:pPr>
              <a:buFont typeface="Wingdings" pitchFamily="2" charset="2"/>
              <a:buChar char="§"/>
            </a:pPr>
            <a:endParaRPr lang="en-GB" sz="2000" dirty="0" smtClean="0">
              <a:solidFill>
                <a:schemeClr val="accent6">
                  <a:lumMod val="50000"/>
                </a:schemeClr>
              </a:solidFill>
              <a:latin typeface="Calibri" pitchFamily="34" charset="0"/>
            </a:endParaRPr>
          </a:p>
          <a:p>
            <a:pPr>
              <a:buFont typeface="Wingdings" pitchFamily="2" charset="2"/>
              <a:buChar char="§"/>
            </a:pPr>
            <a:r>
              <a:rPr lang="en-GB" sz="2000" b="1" dirty="0" smtClean="0">
                <a:solidFill>
                  <a:schemeClr val="accent6">
                    <a:lumMod val="50000"/>
                  </a:schemeClr>
                </a:solidFill>
                <a:latin typeface="Calibri" pitchFamily="34" charset="0"/>
              </a:rPr>
              <a:t>Fare Studio </a:t>
            </a:r>
            <a:r>
              <a:rPr lang="en-GB" sz="2000" dirty="0" smtClean="0">
                <a:solidFill>
                  <a:schemeClr val="accent6">
                    <a:lumMod val="50000"/>
                  </a:schemeClr>
                </a:solidFill>
                <a:latin typeface="Calibri" pitchFamily="34" charset="0"/>
              </a:rPr>
              <a:t>is the management tool which handles flight contracts</a:t>
            </a:r>
          </a:p>
          <a:p>
            <a:pPr>
              <a:buFont typeface="Wingdings" pitchFamily="2" charset="2"/>
              <a:buChar char="§"/>
            </a:pPr>
            <a:endParaRPr lang="en-GB" sz="2000" dirty="0" smtClean="0">
              <a:solidFill>
                <a:schemeClr val="accent6">
                  <a:lumMod val="50000"/>
                </a:schemeClr>
              </a:solidFill>
              <a:latin typeface="Calibri" pitchFamily="34" charset="0"/>
            </a:endParaRPr>
          </a:p>
          <a:p>
            <a:pPr lvl="0">
              <a:buFont typeface="Wingdings" pitchFamily="2" charset="2"/>
              <a:buChar char="§"/>
            </a:pPr>
            <a:r>
              <a:rPr lang="en-GB" sz="2000" b="1" dirty="0" smtClean="0">
                <a:solidFill>
                  <a:schemeClr val="accent6">
                    <a:lumMod val="50000"/>
                  </a:schemeClr>
                </a:solidFill>
                <a:latin typeface="Calibri" pitchFamily="34" charset="0"/>
              </a:rPr>
              <a:t>Travel Studio </a:t>
            </a:r>
            <a:r>
              <a:rPr lang="en-GB" sz="2000" dirty="0" smtClean="0">
                <a:solidFill>
                  <a:schemeClr val="accent6">
                    <a:lumMod val="50000"/>
                  </a:schemeClr>
                </a:solidFill>
                <a:latin typeface="Calibri" pitchFamily="34" charset="0"/>
              </a:rPr>
              <a:t>is the management tool which handles the reservation aspect of a flight and subsequent documentation</a:t>
            </a:r>
            <a:endParaRPr lang="en-US" sz="2000" dirty="0" smtClean="0">
              <a:solidFill>
                <a:schemeClr val="accent6">
                  <a:lumMod val="50000"/>
                </a:schemeClr>
              </a:solidFill>
              <a:latin typeface="Calibri" pitchFamily="34" charset="0"/>
            </a:endParaRPr>
          </a:p>
          <a:p>
            <a:pPr>
              <a:buFont typeface="Wingdings" pitchFamily="2" charset="2"/>
              <a:buChar char="§"/>
            </a:pPr>
            <a:endParaRPr lang="en-US" sz="2000" dirty="0">
              <a:solidFill>
                <a:schemeClr val="accent6">
                  <a:lumMod val="50000"/>
                </a:schemeClr>
              </a:solidFill>
              <a:latin typeface="Calibri" pitchFamily="34" charset="0"/>
            </a:endParaRPr>
          </a:p>
        </p:txBody>
      </p:sp>
      <p:pic>
        <p:nvPicPr>
          <p:cNvPr id="6146" name="Picture 2"/>
          <p:cNvPicPr>
            <a:picLocks noGrp="1" noChangeAspect="1" noChangeArrowheads="1"/>
          </p:cNvPicPr>
          <p:nvPr>
            <p:ph sz="quarter" idx="2"/>
          </p:nvPr>
        </p:nvPicPr>
        <p:blipFill>
          <a:blip r:embed="rId3"/>
          <a:srcRect/>
          <a:stretch>
            <a:fillRect/>
          </a:stretch>
        </p:blipFill>
        <p:spPr bwMode="auto">
          <a:xfrm>
            <a:off x="4829175" y="2198687"/>
            <a:ext cx="3648075"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rPr>
              <a:t>Global Distribution System(GDS)</a:t>
            </a:r>
            <a:endParaRPr lang="en-US" dirty="0">
              <a:solidFill>
                <a:srgbClr val="C00000"/>
              </a:solidFill>
              <a:latin typeface="Calibri" pitchFamily="34" charset="0"/>
            </a:endParaRPr>
          </a:p>
        </p:txBody>
      </p:sp>
      <p:sp>
        <p:nvSpPr>
          <p:cNvPr id="3" name="Content Placeholder 2"/>
          <p:cNvSpPr>
            <a:spLocks noGrp="1"/>
          </p:cNvSpPr>
          <p:nvPr>
            <p:ph sz="quarter" idx="1"/>
          </p:nvPr>
        </p:nvSpPr>
        <p:spPr>
          <a:xfrm>
            <a:off x="457200" y="1219200"/>
            <a:ext cx="5943600" cy="4937760"/>
          </a:xfrm>
        </p:spPr>
        <p:txBody>
          <a:bodyPr>
            <a:normAutofit/>
          </a:bodyPr>
          <a:lstStyle/>
          <a:p>
            <a:pPr>
              <a:buFont typeface="Wingdings" pitchFamily="2" charset="2"/>
              <a:buChar char="§"/>
            </a:pPr>
            <a:r>
              <a:rPr lang="en-US" sz="2000" dirty="0" smtClean="0">
                <a:latin typeface="Calibri" pitchFamily="34" charset="0"/>
              </a:rPr>
              <a:t>(</a:t>
            </a:r>
            <a:r>
              <a:rPr lang="en-US" sz="2000" b="1" dirty="0" smtClean="0">
                <a:latin typeface="Calibri" pitchFamily="34" charset="0"/>
              </a:rPr>
              <a:t>GDS</a:t>
            </a:r>
            <a:r>
              <a:rPr lang="en-US" sz="2000" dirty="0" smtClean="0">
                <a:latin typeface="Calibri" pitchFamily="34" charset="0"/>
              </a:rPr>
              <a:t>) is a network operated by a company that enables automated transactions between travel service providers (mainly airlines, hotels and car rental companies) and </a:t>
            </a:r>
            <a:r>
              <a:rPr lang="en-US" sz="2000" dirty="0" smtClean="0">
                <a:solidFill>
                  <a:schemeClr val="accent6">
                    <a:lumMod val="50000"/>
                  </a:schemeClr>
                </a:solidFill>
                <a:latin typeface="Calibri" pitchFamily="34" charset="0"/>
                <a:hlinkClick r:id="rId3" tooltip="Travel agency"/>
              </a:rPr>
              <a:t>travel agencies</a:t>
            </a:r>
            <a:r>
              <a:rPr lang="en-US" sz="2000" dirty="0" smtClean="0">
                <a:solidFill>
                  <a:schemeClr val="accent6">
                    <a:lumMod val="50000"/>
                  </a:schemeClr>
                </a:solidFill>
                <a:latin typeface="Calibri" pitchFamily="34" charset="0"/>
              </a:rPr>
              <a:t>.</a:t>
            </a:r>
          </a:p>
          <a:p>
            <a:pPr>
              <a:buFont typeface="Wingdings" pitchFamily="2" charset="2"/>
              <a:buChar char="§"/>
            </a:pPr>
            <a:endParaRPr lang="en-US" sz="2000" dirty="0">
              <a:latin typeface="Calibri" pitchFamily="34" charset="0"/>
            </a:endParaRPr>
          </a:p>
        </p:txBody>
      </p:sp>
      <p:pic>
        <p:nvPicPr>
          <p:cNvPr id="1027" name="Picture 3"/>
          <p:cNvPicPr>
            <a:picLocks noChangeAspect="1" noChangeArrowheads="1"/>
          </p:cNvPicPr>
          <p:nvPr/>
        </p:nvPicPr>
        <p:blipFill>
          <a:blip r:embed="rId4"/>
          <a:srcRect/>
          <a:stretch>
            <a:fillRect/>
          </a:stretch>
        </p:blipFill>
        <p:spPr bwMode="auto">
          <a:xfrm>
            <a:off x="6096000" y="1190688"/>
            <a:ext cx="2514600" cy="1628712"/>
          </a:xfrm>
          <a:prstGeom prst="rect">
            <a:avLst/>
          </a:prstGeom>
          <a:noFill/>
          <a:ln w="9525">
            <a:noFill/>
            <a:miter lim="800000"/>
            <a:headEnd/>
            <a:tailEnd/>
          </a:ln>
          <a:effectLst/>
        </p:spPr>
      </p:pic>
      <p:grpSp>
        <p:nvGrpSpPr>
          <p:cNvPr id="6" name="Group 5"/>
          <p:cNvGrpSpPr/>
          <p:nvPr/>
        </p:nvGrpSpPr>
        <p:grpSpPr>
          <a:xfrm>
            <a:off x="1676400" y="3276600"/>
            <a:ext cx="5257800" cy="2743200"/>
            <a:chOff x="609600" y="2057400"/>
            <a:chExt cx="5257800" cy="2743200"/>
          </a:xfrm>
        </p:grpSpPr>
        <p:sp>
          <p:nvSpPr>
            <p:cNvPr id="7" name="Rectangle 6"/>
            <p:cNvSpPr/>
            <p:nvPr/>
          </p:nvSpPr>
          <p:spPr>
            <a:xfrm>
              <a:off x="609600" y="2057400"/>
              <a:ext cx="990600" cy="3048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accent6">
                      <a:lumMod val="50000"/>
                    </a:schemeClr>
                  </a:solidFill>
                  <a:latin typeface="Calibri" pitchFamily="34" charset="0"/>
                </a:rPr>
                <a:t>Airline-1 CRS</a:t>
              </a:r>
              <a:endParaRPr lang="en-US" sz="1100" b="1" dirty="0">
                <a:solidFill>
                  <a:schemeClr val="accent6">
                    <a:lumMod val="50000"/>
                  </a:schemeClr>
                </a:solidFill>
                <a:latin typeface="Calibri" pitchFamily="34" charset="0"/>
              </a:endParaRPr>
            </a:p>
          </p:txBody>
        </p:sp>
        <p:sp>
          <p:nvSpPr>
            <p:cNvPr id="8" name="Rectangle 7"/>
            <p:cNvSpPr/>
            <p:nvPr/>
          </p:nvSpPr>
          <p:spPr>
            <a:xfrm>
              <a:off x="1676400" y="2057400"/>
              <a:ext cx="990600" cy="3048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accent6">
                      <a:lumMod val="50000"/>
                    </a:schemeClr>
                  </a:solidFill>
                  <a:latin typeface="Calibri" pitchFamily="34" charset="0"/>
                </a:rPr>
                <a:t>Airline-2 CRS</a:t>
              </a:r>
              <a:endParaRPr lang="en-US" sz="1100" b="1" dirty="0">
                <a:solidFill>
                  <a:schemeClr val="accent6">
                    <a:lumMod val="50000"/>
                  </a:schemeClr>
                </a:solidFill>
                <a:latin typeface="Calibri" pitchFamily="34" charset="0"/>
              </a:endParaRPr>
            </a:p>
          </p:txBody>
        </p:sp>
        <p:sp>
          <p:nvSpPr>
            <p:cNvPr id="9" name="Rectangle 8"/>
            <p:cNvSpPr/>
            <p:nvPr/>
          </p:nvSpPr>
          <p:spPr>
            <a:xfrm>
              <a:off x="2743200" y="2057400"/>
              <a:ext cx="990600" cy="3048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accent6">
                      <a:lumMod val="50000"/>
                    </a:schemeClr>
                  </a:solidFill>
                  <a:latin typeface="Calibri" pitchFamily="34" charset="0"/>
                </a:rPr>
                <a:t>Airline-3 CRS</a:t>
              </a:r>
              <a:endParaRPr lang="en-US" sz="1100" b="1" dirty="0">
                <a:solidFill>
                  <a:schemeClr val="accent6">
                    <a:lumMod val="50000"/>
                  </a:schemeClr>
                </a:solidFill>
                <a:latin typeface="Calibri" pitchFamily="34" charset="0"/>
              </a:endParaRPr>
            </a:p>
          </p:txBody>
        </p:sp>
        <p:sp>
          <p:nvSpPr>
            <p:cNvPr id="10" name="Rectangle 9"/>
            <p:cNvSpPr/>
            <p:nvPr/>
          </p:nvSpPr>
          <p:spPr>
            <a:xfrm>
              <a:off x="3810000" y="2057400"/>
              <a:ext cx="990600" cy="3048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accent6">
                      <a:lumMod val="50000"/>
                    </a:schemeClr>
                  </a:solidFill>
                  <a:latin typeface="Calibri" pitchFamily="34" charset="0"/>
                </a:rPr>
                <a:t>Airline-4 CRS</a:t>
              </a:r>
              <a:endParaRPr lang="en-US" sz="1100" b="1" dirty="0">
                <a:solidFill>
                  <a:schemeClr val="accent6">
                    <a:lumMod val="50000"/>
                  </a:schemeClr>
                </a:solidFill>
                <a:latin typeface="Calibri" pitchFamily="34" charset="0"/>
              </a:endParaRPr>
            </a:p>
          </p:txBody>
        </p:sp>
        <p:sp>
          <p:nvSpPr>
            <p:cNvPr id="11" name="Rectangle 10"/>
            <p:cNvSpPr/>
            <p:nvPr/>
          </p:nvSpPr>
          <p:spPr>
            <a:xfrm>
              <a:off x="4876800" y="2057400"/>
              <a:ext cx="990600" cy="3048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accent6">
                      <a:lumMod val="50000"/>
                    </a:schemeClr>
                  </a:solidFill>
                  <a:latin typeface="Calibri" pitchFamily="34" charset="0"/>
                </a:rPr>
                <a:t>Airline-5 CRS</a:t>
              </a:r>
              <a:endParaRPr lang="en-US" sz="1100" b="1" dirty="0">
                <a:solidFill>
                  <a:schemeClr val="accent6">
                    <a:lumMod val="50000"/>
                  </a:schemeClr>
                </a:solidFill>
                <a:latin typeface="Calibri" pitchFamily="34" charset="0"/>
              </a:endParaRPr>
            </a:p>
          </p:txBody>
        </p:sp>
        <p:sp>
          <p:nvSpPr>
            <p:cNvPr id="12" name="Rectangle 11"/>
            <p:cNvSpPr/>
            <p:nvPr/>
          </p:nvSpPr>
          <p:spPr>
            <a:xfrm>
              <a:off x="1295400" y="3124200"/>
              <a:ext cx="762000" cy="3048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solidFill>
                    <a:schemeClr val="tx1"/>
                  </a:solidFill>
                  <a:latin typeface="Calibri" pitchFamily="34" charset="0"/>
                </a:rPr>
                <a:t>GDS 1</a:t>
              </a:r>
              <a:endParaRPr lang="en-US" sz="1100" b="1" dirty="0">
                <a:solidFill>
                  <a:schemeClr val="tx1"/>
                </a:solidFill>
                <a:latin typeface="Calibri" pitchFamily="34" charset="0"/>
              </a:endParaRPr>
            </a:p>
          </p:txBody>
        </p:sp>
        <p:sp>
          <p:nvSpPr>
            <p:cNvPr id="13" name="Rectangle 12"/>
            <p:cNvSpPr/>
            <p:nvPr/>
          </p:nvSpPr>
          <p:spPr>
            <a:xfrm>
              <a:off x="2590800" y="3124200"/>
              <a:ext cx="762000" cy="3048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solidFill>
                    <a:schemeClr val="tx1"/>
                  </a:solidFill>
                  <a:latin typeface="Calibri" pitchFamily="34" charset="0"/>
                </a:rPr>
                <a:t>GDS 2</a:t>
              </a:r>
              <a:endParaRPr lang="en-US" sz="1100" b="1" dirty="0">
                <a:solidFill>
                  <a:schemeClr val="tx1"/>
                </a:solidFill>
                <a:latin typeface="Calibri" pitchFamily="34" charset="0"/>
              </a:endParaRPr>
            </a:p>
          </p:txBody>
        </p:sp>
        <p:sp>
          <p:nvSpPr>
            <p:cNvPr id="14" name="Rectangle 13"/>
            <p:cNvSpPr/>
            <p:nvPr/>
          </p:nvSpPr>
          <p:spPr>
            <a:xfrm>
              <a:off x="4114800" y="3124200"/>
              <a:ext cx="762000" cy="3048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solidFill>
                    <a:schemeClr val="tx1"/>
                  </a:solidFill>
                  <a:latin typeface="Calibri" pitchFamily="34" charset="0"/>
                </a:rPr>
                <a:t>GDS 3</a:t>
              </a:r>
              <a:endParaRPr lang="en-US" sz="1100" b="1" dirty="0">
                <a:solidFill>
                  <a:schemeClr val="tx1"/>
                </a:solidFill>
                <a:latin typeface="Calibri" pitchFamily="34" charset="0"/>
              </a:endParaRPr>
            </a:p>
          </p:txBody>
        </p:sp>
        <p:sp>
          <p:nvSpPr>
            <p:cNvPr id="15" name="Rectangle 14"/>
            <p:cNvSpPr/>
            <p:nvPr/>
          </p:nvSpPr>
          <p:spPr>
            <a:xfrm>
              <a:off x="4800600" y="46482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16" name="Rectangle 15"/>
            <p:cNvSpPr/>
            <p:nvPr/>
          </p:nvSpPr>
          <p:spPr>
            <a:xfrm>
              <a:off x="4800600" y="43434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17" name="Rectangle 16"/>
            <p:cNvSpPr/>
            <p:nvPr/>
          </p:nvSpPr>
          <p:spPr>
            <a:xfrm>
              <a:off x="4800600" y="37338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18" name="Rectangle 17"/>
            <p:cNvSpPr/>
            <p:nvPr/>
          </p:nvSpPr>
          <p:spPr>
            <a:xfrm>
              <a:off x="4800600" y="40386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19" name="Rectangle 18"/>
            <p:cNvSpPr/>
            <p:nvPr/>
          </p:nvSpPr>
          <p:spPr>
            <a:xfrm>
              <a:off x="3124200" y="46482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20" name="Rectangle 19"/>
            <p:cNvSpPr/>
            <p:nvPr/>
          </p:nvSpPr>
          <p:spPr>
            <a:xfrm>
              <a:off x="3124200" y="43434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21" name="Rectangle 20"/>
            <p:cNvSpPr/>
            <p:nvPr/>
          </p:nvSpPr>
          <p:spPr>
            <a:xfrm>
              <a:off x="3124200" y="37338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22" name="Rectangle 21"/>
            <p:cNvSpPr/>
            <p:nvPr/>
          </p:nvSpPr>
          <p:spPr>
            <a:xfrm>
              <a:off x="3124200" y="40386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23" name="Rectangle 22"/>
            <p:cNvSpPr/>
            <p:nvPr/>
          </p:nvSpPr>
          <p:spPr>
            <a:xfrm>
              <a:off x="609600" y="46482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24" name="Rectangle 23"/>
            <p:cNvSpPr/>
            <p:nvPr/>
          </p:nvSpPr>
          <p:spPr>
            <a:xfrm>
              <a:off x="609600" y="43434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25" name="Rectangle 24"/>
            <p:cNvSpPr/>
            <p:nvPr/>
          </p:nvSpPr>
          <p:spPr>
            <a:xfrm>
              <a:off x="609600" y="37338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sp>
          <p:nvSpPr>
            <p:cNvPr id="26" name="Rectangle 25"/>
            <p:cNvSpPr/>
            <p:nvPr/>
          </p:nvSpPr>
          <p:spPr>
            <a:xfrm>
              <a:off x="609600" y="4038600"/>
              <a:ext cx="1066800" cy="152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smtClean="0">
                  <a:latin typeface="Calibri" pitchFamily="34" charset="0"/>
                </a:rPr>
                <a:t>Travel Agency</a:t>
              </a:r>
              <a:endParaRPr lang="en-US" sz="900" b="1" dirty="0">
                <a:latin typeface="Calibri" pitchFamily="34" charset="0"/>
              </a:endParaRPr>
            </a:p>
          </p:txBody>
        </p:sp>
        <p:cxnSp>
          <p:nvCxnSpPr>
            <p:cNvPr id="27" name="Shape 26"/>
            <p:cNvCxnSpPr>
              <a:endCxn id="25" idx="3"/>
            </p:cNvCxnSpPr>
            <p:nvPr/>
          </p:nvCxnSpPr>
          <p:spPr>
            <a:xfrm rot="5400000">
              <a:off x="1600200" y="3505200"/>
              <a:ext cx="3810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endCxn id="26" idx="3"/>
            </p:cNvCxnSpPr>
            <p:nvPr/>
          </p:nvCxnSpPr>
          <p:spPr>
            <a:xfrm rot="5400000">
              <a:off x="1638300" y="3848100"/>
              <a:ext cx="304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endCxn id="24" idx="3"/>
            </p:cNvCxnSpPr>
            <p:nvPr/>
          </p:nvCxnSpPr>
          <p:spPr>
            <a:xfrm rot="5400000">
              <a:off x="1638300" y="4152900"/>
              <a:ext cx="304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endCxn id="23" idx="3"/>
            </p:cNvCxnSpPr>
            <p:nvPr/>
          </p:nvCxnSpPr>
          <p:spPr>
            <a:xfrm rot="5400000">
              <a:off x="1638300" y="4457700"/>
              <a:ext cx="304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endCxn id="21" idx="1"/>
            </p:cNvCxnSpPr>
            <p:nvPr/>
          </p:nvCxnSpPr>
          <p:spPr>
            <a:xfrm rot="16200000" flipH="1">
              <a:off x="2781300" y="3467100"/>
              <a:ext cx="3810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 name="Group 53"/>
            <p:cNvGrpSpPr/>
            <p:nvPr/>
          </p:nvGrpSpPr>
          <p:grpSpPr>
            <a:xfrm>
              <a:off x="2819400" y="3810000"/>
              <a:ext cx="304800" cy="914400"/>
              <a:chOff x="2819400" y="3810000"/>
              <a:chExt cx="304800" cy="914400"/>
            </a:xfrm>
          </p:grpSpPr>
          <p:cxnSp>
            <p:nvCxnSpPr>
              <p:cNvPr id="53" name="Shape 52"/>
              <p:cNvCxnSpPr>
                <a:endCxn id="22" idx="1"/>
              </p:cNvCxnSpPr>
              <p:nvPr/>
            </p:nvCxnSpPr>
            <p:spPr>
              <a:xfrm rot="16200000" flipH="1">
                <a:off x="2819400" y="3810000"/>
                <a:ext cx="3048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a:endCxn id="20" idx="1"/>
              </p:cNvCxnSpPr>
              <p:nvPr/>
            </p:nvCxnSpPr>
            <p:spPr>
              <a:xfrm rot="16200000" flipH="1">
                <a:off x="2819400" y="4114800"/>
                <a:ext cx="3048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hape 54"/>
              <p:cNvCxnSpPr>
                <a:endCxn id="19" idx="1"/>
              </p:cNvCxnSpPr>
              <p:nvPr/>
            </p:nvCxnSpPr>
            <p:spPr>
              <a:xfrm rot="16200000" flipH="1">
                <a:off x="2819400" y="4419600"/>
                <a:ext cx="3048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3" name="Group 54"/>
            <p:cNvGrpSpPr/>
            <p:nvPr/>
          </p:nvGrpSpPr>
          <p:grpSpPr>
            <a:xfrm>
              <a:off x="4495800" y="3810000"/>
              <a:ext cx="304800" cy="914400"/>
              <a:chOff x="2819400" y="3810000"/>
              <a:chExt cx="304800" cy="914400"/>
            </a:xfrm>
          </p:grpSpPr>
          <p:cxnSp>
            <p:nvCxnSpPr>
              <p:cNvPr id="50" name="Shape 49"/>
              <p:cNvCxnSpPr/>
              <p:nvPr/>
            </p:nvCxnSpPr>
            <p:spPr>
              <a:xfrm rot="16200000" flipH="1">
                <a:off x="2819400" y="3810000"/>
                <a:ext cx="3048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p:nvPr/>
            </p:nvCxnSpPr>
            <p:spPr>
              <a:xfrm rot="16200000" flipH="1">
                <a:off x="2819400" y="4114800"/>
                <a:ext cx="3048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hape 51"/>
              <p:cNvCxnSpPr/>
              <p:nvPr/>
            </p:nvCxnSpPr>
            <p:spPr>
              <a:xfrm rot="16200000" flipH="1">
                <a:off x="2819400" y="4419600"/>
                <a:ext cx="3048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4" name="Shape 33"/>
            <p:cNvCxnSpPr>
              <a:stCxn id="14" idx="2"/>
              <a:endCxn id="17" idx="1"/>
            </p:cNvCxnSpPr>
            <p:nvPr/>
          </p:nvCxnSpPr>
          <p:spPr>
            <a:xfrm rot="16200000" flipH="1">
              <a:off x="4457700" y="3467100"/>
              <a:ext cx="3810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2"/>
              <a:endCxn id="12" idx="0"/>
            </p:cNvCxnSpPr>
            <p:nvPr/>
          </p:nvCxnSpPr>
          <p:spPr>
            <a:xfrm rot="16200000" flipH="1">
              <a:off x="1009650" y="2457450"/>
              <a:ext cx="7620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2"/>
              <a:endCxn id="12" idx="0"/>
            </p:cNvCxnSpPr>
            <p:nvPr/>
          </p:nvCxnSpPr>
          <p:spPr>
            <a:xfrm rot="5400000">
              <a:off x="1543050" y="2495550"/>
              <a:ext cx="7620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2"/>
              <a:endCxn id="12" idx="0"/>
            </p:cNvCxnSpPr>
            <p:nvPr/>
          </p:nvCxnSpPr>
          <p:spPr>
            <a:xfrm rot="5400000">
              <a:off x="2076450" y="1962150"/>
              <a:ext cx="762000" cy="156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2" idx="0"/>
            </p:cNvCxnSpPr>
            <p:nvPr/>
          </p:nvCxnSpPr>
          <p:spPr>
            <a:xfrm rot="5400000">
              <a:off x="2609850" y="1428750"/>
              <a:ext cx="762000" cy="262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1" idx="2"/>
              <a:endCxn id="12" idx="0"/>
            </p:cNvCxnSpPr>
            <p:nvPr/>
          </p:nvCxnSpPr>
          <p:spPr>
            <a:xfrm rot="5400000">
              <a:off x="3143250" y="895350"/>
              <a:ext cx="762000" cy="369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 idx="2"/>
              <a:endCxn id="13" idx="0"/>
            </p:cNvCxnSpPr>
            <p:nvPr/>
          </p:nvCxnSpPr>
          <p:spPr>
            <a:xfrm rot="16200000" flipH="1">
              <a:off x="1657350" y="1809750"/>
              <a:ext cx="762000" cy="186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2"/>
              <a:endCxn id="13" idx="0"/>
            </p:cNvCxnSpPr>
            <p:nvPr/>
          </p:nvCxnSpPr>
          <p:spPr>
            <a:xfrm rot="16200000" flipH="1">
              <a:off x="2190750" y="2343150"/>
              <a:ext cx="7620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2"/>
              <a:endCxn id="14" idx="0"/>
            </p:cNvCxnSpPr>
            <p:nvPr/>
          </p:nvCxnSpPr>
          <p:spPr>
            <a:xfrm rot="16200000" flipH="1">
              <a:off x="2952750" y="1581150"/>
              <a:ext cx="762000" cy="2324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 idx="2"/>
              <a:endCxn id="14" idx="0"/>
            </p:cNvCxnSpPr>
            <p:nvPr/>
          </p:nvCxnSpPr>
          <p:spPr>
            <a:xfrm rot="16200000" flipH="1">
              <a:off x="2419350" y="1047750"/>
              <a:ext cx="762000" cy="339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 idx="2"/>
              <a:endCxn id="13" idx="0"/>
            </p:cNvCxnSpPr>
            <p:nvPr/>
          </p:nvCxnSpPr>
          <p:spPr>
            <a:xfrm rot="5400000">
              <a:off x="2724150" y="2609850"/>
              <a:ext cx="7620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2"/>
              <a:endCxn id="14" idx="0"/>
            </p:cNvCxnSpPr>
            <p:nvPr/>
          </p:nvCxnSpPr>
          <p:spPr>
            <a:xfrm rot="16200000" flipH="1">
              <a:off x="3486150" y="2114550"/>
              <a:ext cx="762000" cy="125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2"/>
              <a:endCxn id="13" idx="0"/>
            </p:cNvCxnSpPr>
            <p:nvPr/>
          </p:nvCxnSpPr>
          <p:spPr>
            <a:xfrm rot="5400000">
              <a:off x="3257550" y="2076450"/>
              <a:ext cx="762000" cy="133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0" idx="2"/>
              <a:endCxn id="14" idx="0"/>
            </p:cNvCxnSpPr>
            <p:nvPr/>
          </p:nvCxnSpPr>
          <p:spPr>
            <a:xfrm rot="16200000" flipH="1">
              <a:off x="4019550" y="2647950"/>
              <a:ext cx="7620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a:endCxn id="14" idx="0"/>
            </p:cNvCxnSpPr>
            <p:nvPr/>
          </p:nvCxnSpPr>
          <p:spPr>
            <a:xfrm rot="5400000">
              <a:off x="4552950" y="2305050"/>
              <a:ext cx="7620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1" idx="2"/>
              <a:endCxn id="13" idx="0"/>
            </p:cNvCxnSpPr>
            <p:nvPr/>
          </p:nvCxnSpPr>
          <p:spPr>
            <a:xfrm rot="5400000">
              <a:off x="3790950" y="1543050"/>
              <a:ext cx="762000" cy="24003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643</TotalTime>
  <Words>1366</Words>
  <Application>Microsoft Office PowerPoint</Application>
  <PresentationFormat>On-screen Show (4:3)</PresentationFormat>
  <Paragraphs>203</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Product Technical Training</vt:lpstr>
      <vt:lpstr>Slide 2</vt:lpstr>
      <vt:lpstr>Slide 3</vt:lpstr>
      <vt:lpstr>Travel Studio and TSv2</vt:lpstr>
      <vt:lpstr>B2C API and DNN Website</vt:lpstr>
      <vt:lpstr>B2B API</vt:lpstr>
      <vt:lpstr>Supplier Extranet &amp; Channel Manager API</vt:lpstr>
      <vt:lpstr>Fare Studio and FSDT Web Service</vt:lpstr>
      <vt:lpstr>Global Distribution System(GDS)</vt:lpstr>
      <vt:lpstr>Endpoints</vt:lpstr>
      <vt:lpstr>How Endpoints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Overview</dc:title>
  <dc:creator>ruena</dc:creator>
  <cp:lastModifiedBy>ruena</cp:lastModifiedBy>
  <cp:revision>77</cp:revision>
  <dcterms:created xsi:type="dcterms:W3CDTF">2016-09-14T12:13:59Z</dcterms:created>
  <dcterms:modified xsi:type="dcterms:W3CDTF">2016-10-01T05:31:05Z</dcterms:modified>
</cp:coreProperties>
</file>