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0"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65412" autoAdjust="0"/>
  </p:normalViewPr>
  <p:slideViewPr>
    <p:cSldViewPr>
      <p:cViewPr varScale="1">
        <p:scale>
          <a:sx n="46" d="100"/>
          <a:sy n="46" d="100"/>
        </p:scale>
        <p:origin x="-206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0F2DA0-9FF5-4EE8-B2AB-86964133E2EF}" type="datetimeFigureOut">
              <a:rPr lang="en-US" smtClean="0"/>
              <a:pPr/>
              <a:t>10/1/2016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3E2AE1-65A6-4FF9-A451-55B1B6E362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unwords.com/unword/blamestorming.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sz="1100" b="1" i="0" kern="1200" dirty="0" smtClean="0">
                <a:solidFill>
                  <a:schemeClr val="tx1"/>
                </a:solidFill>
                <a:latin typeface="+mn-lt"/>
                <a:ea typeface="+mn-ea"/>
                <a:cs typeface="+mn-cs"/>
              </a:rPr>
              <a:t>Backup and Restore.</a:t>
            </a:r>
            <a:r>
              <a:rPr lang="en-US" sz="1100" b="0" i="0" kern="1200" dirty="0" smtClean="0">
                <a:solidFill>
                  <a:schemeClr val="tx1"/>
                </a:solidFill>
                <a:latin typeface="+mn-lt"/>
                <a:ea typeface="+mn-ea"/>
                <a:cs typeface="+mn-cs"/>
              </a:rPr>
              <a:t> Files are saved as they are edited, and you can jump to any moment in time. Need that file as it was on Feb 23, 2007? No problem.</a:t>
            </a:r>
          </a:p>
          <a:p>
            <a:pPr marL="228600" indent="-228600">
              <a:buFont typeface="+mj-lt"/>
              <a:buAutoNum type="arabicPeriod"/>
            </a:pPr>
            <a:r>
              <a:rPr lang="en-US" sz="1100" b="1" i="0" kern="1200" dirty="0" smtClean="0">
                <a:solidFill>
                  <a:schemeClr val="tx1"/>
                </a:solidFill>
                <a:latin typeface="+mn-lt"/>
                <a:ea typeface="+mn-ea"/>
                <a:cs typeface="+mn-cs"/>
              </a:rPr>
              <a:t>Synchronization.</a:t>
            </a:r>
            <a:r>
              <a:rPr lang="en-US" sz="1100" b="0" i="0" kern="1200" dirty="0" smtClean="0">
                <a:solidFill>
                  <a:schemeClr val="tx1"/>
                </a:solidFill>
                <a:latin typeface="+mn-lt"/>
                <a:ea typeface="+mn-ea"/>
                <a:cs typeface="+mn-cs"/>
              </a:rPr>
              <a:t> Lets people share files and stay up-to-date with the latest version.</a:t>
            </a:r>
          </a:p>
          <a:p>
            <a:pPr marL="228600" indent="-228600">
              <a:buFont typeface="+mj-lt"/>
              <a:buAutoNum type="arabicPeriod"/>
            </a:pPr>
            <a:r>
              <a:rPr lang="en-US" sz="1100" b="1" i="0" kern="1200" dirty="0" smtClean="0">
                <a:solidFill>
                  <a:schemeClr val="tx1"/>
                </a:solidFill>
                <a:latin typeface="+mn-lt"/>
                <a:ea typeface="+mn-ea"/>
                <a:cs typeface="+mn-cs"/>
              </a:rPr>
              <a:t>Short-term undo.</a:t>
            </a:r>
            <a:r>
              <a:rPr lang="en-US" sz="1100" b="0" i="0" kern="1200" dirty="0" smtClean="0">
                <a:solidFill>
                  <a:schemeClr val="tx1"/>
                </a:solidFill>
                <a:latin typeface="+mn-lt"/>
                <a:ea typeface="+mn-ea"/>
                <a:cs typeface="+mn-cs"/>
              </a:rPr>
              <a:t> </a:t>
            </a:r>
            <a:r>
              <a:rPr lang="en-US" sz="1100" b="0" i="0" kern="1200" dirty="0" err="1" smtClean="0">
                <a:solidFill>
                  <a:schemeClr val="tx1"/>
                </a:solidFill>
                <a:latin typeface="+mn-lt"/>
                <a:ea typeface="+mn-ea"/>
                <a:cs typeface="+mn-cs"/>
              </a:rPr>
              <a:t>Monkeying</a:t>
            </a:r>
            <a:r>
              <a:rPr lang="en-US" sz="1100" b="0" i="0" kern="1200" dirty="0" smtClean="0">
                <a:solidFill>
                  <a:schemeClr val="tx1"/>
                </a:solidFill>
                <a:latin typeface="+mn-lt"/>
                <a:ea typeface="+mn-ea"/>
                <a:cs typeface="+mn-cs"/>
              </a:rPr>
              <a:t> with a file and messed it up? (That’s just like you, isn’t it?). Throw away your changes and go back to the “last known good” version in the database.</a:t>
            </a:r>
          </a:p>
          <a:p>
            <a:pPr marL="228600" indent="-228600">
              <a:buFont typeface="+mj-lt"/>
              <a:buAutoNum type="arabicPeriod"/>
            </a:pPr>
            <a:r>
              <a:rPr lang="en-US" sz="1100" b="1" i="0" kern="1200" dirty="0" smtClean="0">
                <a:solidFill>
                  <a:schemeClr val="tx1"/>
                </a:solidFill>
                <a:latin typeface="+mn-lt"/>
                <a:ea typeface="+mn-ea"/>
                <a:cs typeface="+mn-cs"/>
              </a:rPr>
              <a:t>Long-term undo.</a:t>
            </a:r>
            <a:r>
              <a:rPr lang="en-US" sz="1100" b="0" i="0" kern="1200" dirty="0" smtClean="0">
                <a:solidFill>
                  <a:schemeClr val="tx1"/>
                </a:solidFill>
                <a:latin typeface="+mn-lt"/>
                <a:ea typeface="+mn-ea"/>
                <a:cs typeface="+mn-cs"/>
              </a:rPr>
              <a:t> Sometimes we mess up bad. Suppose you made a change a year ago, and it had a bug. Jump back to the old version, and see what change was made that day.</a:t>
            </a:r>
          </a:p>
          <a:p>
            <a:pPr marL="228600" indent="-228600">
              <a:buFont typeface="+mj-lt"/>
              <a:buAutoNum type="arabicPeriod"/>
            </a:pPr>
            <a:r>
              <a:rPr lang="en-US" sz="1100" b="1" i="0" kern="1200" dirty="0" smtClean="0">
                <a:solidFill>
                  <a:schemeClr val="tx1"/>
                </a:solidFill>
                <a:latin typeface="+mn-lt"/>
                <a:ea typeface="+mn-ea"/>
                <a:cs typeface="+mn-cs"/>
              </a:rPr>
              <a:t>Track Changes</a:t>
            </a:r>
            <a:r>
              <a:rPr lang="en-US" sz="1100" b="0" i="0" kern="1200" dirty="0" smtClean="0">
                <a:solidFill>
                  <a:schemeClr val="tx1"/>
                </a:solidFill>
                <a:latin typeface="+mn-lt"/>
                <a:ea typeface="+mn-ea"/>
                <a:cs typeface="+mn-cs"/>
              </a:rPr>
              <a:t>. As files are updated, you can leave messages explaining why the change happened (stored in the VCS, not the file). This makes it easy to see how a file is evolving over time, and why.</a:t>
            </a:r>
          </a:p>
          <a:p>
            <a:pPr marL="228600" indent="-228600">
              <a:buFont typeface="+mj-lt"/>
              <a:buAutoNum type="arabicPeriod"/>
            </a:pPr>
            <a:r>
              <a:rPr lang="en-US" sz="1100" b="1" i="0" kern="1200" dirty="0" smtClean="0">
                <a:solidFill>
                  <a:schemeClr val="tx1"/>
                </a:solidFill>
                <a:latin typeface="+mn-lt"/>
                <a:ea typeface="+mn-ea"/>
                <a:cs typeface="+mn-cs"/>
              </a:rPr>
              <a:t>Track Ownership.</a:t>
            </a:r>
            <a:r>
              <a:rPr lang="en-US" sz="1100" b="0" i="0" kern="1200" dirty="0" smtClean="0">
                <a:solidFill>
                  <a:schemeClr val="tx1"/>
                </a:solidFill>
                <a:latin typeface="+mn-lt"/>
                <a:ea typeface="+mn-ea"/>
                <a:cs typeface="+mn-cs"/>
              </a:rPr>
              <a:t> A VCS tags every change with the name of the person who made it. Helpful for </a:t>
            </a:r>
            <a:r>
              <a:rPr lang="en-US" sz="1100" b="0" i="0" u="none" strike="noStrike" kern="1200" dirty="0" err="1" smtClean="0">
                <a:solidFill>
                  <a:schemeClr val="tx1"/>
                </a:solidFill>
                <a:latin typeface="+mn-lt"/>
                <a:ea typeface="+mn-ea"/>
                <a:cs typeface="+mn-cs"/>
                <a:hlinkClick r:id="rId3"/>
              </a:rPr>
              <a:t>blamestorming</a:t>
            </a:r>
            <a:r>
              <a:rPr lang="en-US" sz="1100" b="0" i="0" kern="1200" dirty="0" smtClean="0">
                <a:solidFill>
                  <a:schemeClr val="tx1"/>
                </a:solidFill>
                <a:latin typeface="+mn-lt"/>
                <a:ea typeface="+mn-ea"/>
                <a:cs typeface="+mn-cs"/>
              </a:rPr>
              <a:t> giving credit.</a:t>
            </a:r>
          </a:p>
          <a:p>
            <a:pPr marL="228600" indent="-228600">
              <a:buFont typeface="+mj-lt"/>
              <a:buAutoNum type="arabicPeriod"/>
            </a:pPr>
            <a:r>
              <a:rPr lang="en-US" sz="1100" b="1" i="0" kern="1200" dirty="0" smtClean="0">
                <a:solidFill>
                  <a:schemeClr val="tx1"/>
                </a:solidFill>
                <a:latin typeface="+mn-lt"/>
                <a:ea typeface="+mn-ea"/>
                <a:cs typeface="+mn-cs"/>
              </a:rPr>
              <a:t>Sandboxing</a:t>
            </a:r>
            <a:r>
              <a:rPr lang="en-US" sz="1100" b="0" i="0" kern="1200" dirty="0" smtClean="0">
                <a:solidFill>
                  <a:schemeClr val="tx1"/>
                </a:solidFill>
                <a:latin typeface="+mn-lt"/>
                <a:ea typeface="+mn-ea"/>
                <a:cs typeface="+mn-cs"/>
              </a:rPr>
              <a:t>, or insurance against yourself. Making a big change? You can make temporary changes in an isolated area, test and work out the kinks before “checking in” your changes.</a:t>
            </a:r>
          </a:p>
          <a:p>
            <a:pPr marL="228600" indent="-228600">
              <a:buFont typeface="+mj-lt"/>
              <a:buAutoNum type="arabicPeriod"/>
            </a:pPr>
            <a:r>
              <a:rPr lang="en-US" sz="1100" b="1" i="0" kern="1200" dirty="0" smtClean="0">
                <a:solidFill>
                  <a:schemeClr val="tx1"/>
                </a:solidFill>
                <a:latin typeface="+mn-lt"/>
                <a:ea typeface="+mn-ea"/>
                <a:cs typeface="+mn-cs"/>
              </a:rPr>
              <a:t>Branching and merging</a:t>
            </a:r>
            <a:r>
              <a:rPr lang="en-US" sz="1100" b="0" i="0" kern="1200" dirty="0" smtClean="0">
                <a:solidFill>
                  <a:schemeClr val="tx1"/>
                </a:solidFill>
                <a:latin typeface="+mn-lt"/>
                <a:ea typeface="+mn-ea"/>
                <a:cs typeface="+mn-cs"/>
              </a:rPr>
              <a:t>. A larger sandbox. You can </a:t>
            </a:r>
            <a:r>
              <a:rPr lang="en-US" sz="1100" b="1" i="0" kern="1200" dirty="0" smtClean="0">
                <a:solidFill>
                  <a:schemeClr val="tx1"/>
                </a:solidFill>
                <a:latin typeface="+mn-lt"/>
                <a:ea typeface="+mn-ea"/>
                <a:cs typeface="+mn-cs"/>
              </a:rPr>
              <a:t>branch</a:t>
            </a:r>
            <a:r>
              <a:rPr lang="en-US" sz="1100" b="0" i="0" kern="1200" dirty="0" smtClean="0">
                <a:solidFill>
                  <a:schemeClr val="tx1"/>
                </a:solidFill>
                <a:latin typeface="+mn-lt"/>
                <a:ea typeface="+mn-ea"/>
                <a:cs typeface="+mn-cs"/>
              </a:rPr>
              <a:t> a copy of your code into a separate area and modify it in isolation (tracking changes separately). Later, you can </a:t>
            </a:r>
            <a:r>
              <a:rPr lang="en-US" sz="1100" b="1" i="0" kern="1200" dirty="0" smtClean="0">
                <a:solidFill>
                  <a:schemeClr val="tx1"/>
                </a:solidFill>
                <a:latin typeface="+mn-lt"/>
                <a:ea typeface="+mn-ea"/>
                <a:cs typeface="+mn-cs"/>
              </a:rPr>
              <a:t>merge</a:t>
            </a:r>
            <a:r>
              <a:rPr lang="en-US" sz="1100" b="0" i="0" kern="1200" dirty="0" smtClean="0">
                <a:solidFill>
                  <a:schemeClr val="tx1"/>
                </a:solidFill>
                <a:latin typeface="+mn-lt"/>
                <a:ea typeface="+mn-ea"/>
                <a:cs typeface="+mn-cs"/>
              </a:rPr>
              <a:t> your work back into the common area.</a:t>
            </a:r>
          </a:p>
          <a:p>
            <a:pPr marL="228600" indent="-228600">
              <a:buFont typeface="+mj-lt"/>
              <a:buAutoNum type="arabicPeriod"/>
            </a:pPr>
            <a:endParaRPr lang="en-US" sz="1100" dirty="0"/>
          </a:p>
        </p:txBody>
      </p:sp>
      <p:sp>
        <p:nvSpPr>
          <p:cNvPr id="4" name="Slide Number Placeholder 3"/>
          <p:cNvSpPr>
            <a:spLocks noGrp="1"/>
          </p:cNvSpPr>
          <p:nvPr>
            <p:ph type="sldNum" sz="quarter" idx="10"/>
          </p:nvPr>
        </p:nvSpPr>
        <p:spPr/>
        <p:txBody>
          <a:bodyPr/>
          <a:lstStyle/>
          <a:p>
            <a:fld id="{333E2AE1-65A6-4FF9-A451-55B1B6E3620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base" latinLnBrk="0" hangingPunct="1">
              <a:lnSpc>
                <a:spcPct val="100000"/>
              </a:lnSpc>
              <a:spcBef>
                <a:spcPts val="0"/>
              </a:spcBef>
              <a:spcAft>
                <a:spcPts val="0"/>
              </a:spcAft>
              <a:buClrTx/>
              <a:buSzTx/>
              <a:buFont typeface="+mj-lt"/>
              <a:buAutoNum type="arabicPeriod"/>
              <a:tabLst/>
              <a:defRPr/>
            </a:pPr>
            <a:r>
              <a:rPr lang="en-US" sz="1200" b="1" i="0" kern="1200" dirty="0" smtClean="0">
                <a:solidFill>
                  <a:schemeClr val="tx1"/>
                </a:solidFill>
                <a:latin typeface="+mn-lt"/>
                <a:ea typeface="+mn-ea"/>
                <a:cs typeface="+mn-cs"/>
              </a:rPr>
              <a:t>Repository</a:t>
            </a:r>
            <a:r>
              <a:rPr lang="en-US" sz="1200" b="0" i="0" kern="1200" dirty="0" smtClean="0">
                <a:solidFill>
                  <a:schemeClr val="tx1"/>
                </a:solidFill>
                <a:latin typeface="+mn-lt"/>
                <a:ea typeface="+mn-ea"/>
                <a:cs typeface="+mn-cs"/>
              </a:rPr>
              <a:t> : In fact, a SVN repository is typically used to store all the files and directories that make up a single project, or perhaps even a collection of interrelated projects</a:t>
            </a:r>
            <a:r>
              <a:rPr lang="en-US" sz="1200" b="0" i="0" kern="1200" dirty="0" smtClean="0">
                <a:solidFill>
                  <a:schemeClr val="tx1"/>
                </a:solidFill>
                <a:latin typeface="+mn-lt"/>
                <a:ea typeface="+mn-ea"/>
                <a:cs typeface="+mn-cs"/>
              </a:rPr>
              <a:t>. However unlike a normal folder on your computer that stores only the most recent copy of a collection of files, a SVN repository also stores the history of those files.</a:t>
            </a:r>
          </a:p>
          <a:p>
            <a:pPr marL="228600" indent="-228600" fontAlgn="base">
              <a:buFont typeface="+mj-lt"/>
              <a:buAutoNum type="arabicPeriod"/>
            </a:pPr>
            <a:endParaRPr lang="en-US" sz="1200" b="0" i="0" kern="1200" dirty="0" smtClean="0">
              <a:solidFill>
                <a:schemeClr val="tx1"/>
              </a:solidFill>
              <a:latin typeface="+mn-lt"/>
              <a:ea typeface="+mn-ea"/>
              <a:cs typeface="+mn-cs"/>
            </a:endParaRPr>
          </a:p>
          <a:p>
            <a:pPr marL="228600" indent="-228600" fontAlgn="base">
              <a:buFont typeface="+mj-lt"/>
              <a:buAutoNum type="arabicPeriod"/>
            </a:pPr>
            <a:r>
              <a:rPr lang="en-US" sz="1200" b="1" i="0" kern="1200" dirty="0" smtClean="0">
                <a:solidFill>
                  <a:schemeClr val="tx1"/>
                </a:solidFill>
                <a:latin typeface="+mn-lt"/>
                <a:ea typeface="+mn-ea"/>
                <a:cs typeface="+mn-cs"/>
              </a:rPr>
              <a:t>Branches</a:t>
            </a:r>
            <a:r>
              <a:rPr lang="en-US" sz="1200" b="0" i="0" kern="1200" dirty="0" smtClean="0">
                <a:solidFill>
                  <a:schemeClr val="tx1"/>
                </a:solidFill>
                <a:latin typeface="+mn-lt"/>
                <a:ea typeface="+mn-ea"/>
                <a:cs typeface="+mn-cs"/>
              </a:rPr>
              <a:t> are often used to try out new features without disturbing the main line of development with compiler errors and bugs. As soon as the new feature is stable enough then the development branch is </a:t>
            </a:r>
            <a:r>
              <a:rPr lang="en-US" sz="1200" b="0" i="1" kern="1200" dirty="0" smtClean="0">
                <a:solidFill>
                  <a:schemeClr val="tx1"/>
                </a:solidFill>
                <a:latin typeface="+mn-lt"/>
                <a:ea typeface="+mn-ea"/>
                <a:cs typeface="+mn-cs"/>
              </a:rPr>
              <a:t>merged</a:t>
            </a:r>
            <a:r>
              <a:rPr lang="en-US" sz="1200" b="0" i="0" kern="1200" dirty="0" smtClean="0">
                <a:solidFill>
                  <a:schemeClr val="tx1"/>
                </a:solidFill>
                <a:latin typeface="+mn-lt"/>
                <a:ea typeface="+mn-ea"/>
                <a:cs typeface="+mn-cs"/>
              </a:rPr>
              <a:t> back into the main branch (trunk).</a:t>
            </a:r>
          </a:p>
          <a:p>
            <a:pPr marL="228600" indent="-228600" fontAlgn="base">
              <a:buFont typeface="+mj-lt"/>
              <a:buAutoNum type="arabicPeriod"/>
            </a:pPr>
            <a:endParaRPr lang="en-US" sz="1200" b="0" i="0" kern="1200" dirty="0" smtClean="0">
              <a:solidFill>
                <a:schemeClr val="tx1"/>
              </a:solidFill>
              <a:latin typeface="+mn-lt"/>
              <a:ea typeface="+mn-ea"/>
              <a:cs typeface="+mn-cs"/>
            </a:endParaRPr>
          </a:p>
          <a:p>
            <a:pPr marL="228600" indent="-228600">
              <a:buFont typeface="+mj-lt"/>
              <a:buAutoNum type="arabicPeriod"/>
            </a:pPr>
            <a:endParaRPr lang="en-US" dirty="0" smtClean="0"/>
          </a:p>
          <a:p>
            <a:pPr marL="228600" indent="-228600">
              <a:buFont typeface="+mj-lt"/>
              <a:buAutoNum type="arabicPeriod"/>
            </a:pPr>
            <a:r>
              <a:rPr lang="en-US" dirty="0" smtClean="0"/>
              <a:t>Tag: </a:t>
            </a:r>
            <a:r>
              <a:rPr lang="en-US" sz="1200" b="0" i="0" kern="1200" dirty="0" smtClean="0">
                <a:solidFill>
                  <a:schemeClr val="tx1"/>
                </a:solidFill>
                <a:latin typeface="+mn-lt"/>
                <a:ea typeface="+mn-ea"/>
                <a:cs typeface="+mn-cs"/>
              </a:rPr>
              <a:t>Another feature of version control systems is the ability to mark particular revisions (e.g. a release version), so you can at any time recreate a certain build or environment. This process is known as </a:t>
            </a:r>
            <a:r>
              <a:rPr lang="en-US" sz="1200" b="0" i="1" kern="1200" dirty="0" smtClean="0">
                <a:solidFill>
                  <a:schemeClr val="tx1"/>
                </a:solidFill>
                <a:latin typeface="+mn-lt"/>
                <a:ea typeface="+mn-ea"/>
                <a:cs typeface="+mn-cs"/>
              </a:rPr>
              <a:t>tagging. It</a:t>
            </a:r>
            <a:r>
              <a:rPr lang="en-US" dirty="0" smtClean="0"/>
              <a:t> </a:t>
            </a:r>
            <a:r>
              <a:rPr lang="en-US" dirty="0" smtClean="0"/>
              <a:t>should not be modified</a:t>
            </a:r>
            <a:r>
              <a:rPr lang="en-US" baseline="0" dirty="0" smtClean="0"/>
              <a:t> or worked upon.</a:t>
            </a:r>
            <a:endParaRPr lang="en-US" dirty="0"/>
          </a:p>
        </p:txBody>
      </p:sp>
      <p:sp>
        <p:nvSpPr>
          <p:cNvPr id="4" name="Slide Number Placeholder 3"/>
          <p:cNvSpPr>
            <a:spLocks noGrp="1"/>
          </p:cNvSpPr>
          <p:nvPr>
            <p:ph type="sldNum" sz="quarter" idx="10"/>
          </p:nvPr>
        </p:nvSpPr>
        <p:spPr/>
        <p:txBody>
          <a:bodyPr/>
          <a:lstStyle/>
          <a:p>
            <a:fld id="{333E2AE1-65A6-4FF9-A451-55B1B6E3620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3E2AE1-65A6-4FF9-A451-55B1B6E36201}"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CDF6120-F1F0-4C60-9FE9-39AC71A9C79D}" type="datetimeFigureOut">
              <a:rPr lang="en-US" smtClean="0"/>
              <a:pPr/>
              <a:t>10/1/2016</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10/1/2016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10/1/2016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10/1/2016</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ACDF6120-F1F0-4C60-9FE9-39AC71A9C79D}" type="datetimeFigureOut">
              <a:rPr lang="en-US" smtClean="0"/>
              <a:pPr/>
              <a:t>10/1/2016</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CDF6120-F1F0-4C60-9FE9-39AC71A9C79D}" type="datetimeFigureOut">
              <a:rPr lang="en-US" smtClean="0"/>
              <a:pPr/>
              <a:t>10/1/2016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CDF6120-F1F0-4C60-9FE9-39AC71A9C79D}" type="datetimeFigureOut">
              <a:rPr lang="en-US" smtClean="0"/>
              <a:pPr/>
              <a:t>10/1/2016</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DF6120-F1F0-4C60-9FE9-39AC71A9C79D}" type="datetimeFigureOut">
              <a:rPr lang="en-US" smtClean="0"/>
              <a:pPr/>
              <a:t>10/1/2016</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F6120-F1F0-4C60-9FE9-39AC71A9C79D}" type="datetimeFigureOut">
              <a:rPr lang="en-US" smtClean="0"/>
              <a:pPr/>
              <a:t>10/1/2016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10/1/2016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10/1/2016</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CDF6120-F1F0-4C60-9FE9-39AC71A9C79D}" type="datetimeFigureOut">
              <a:rPr lang="en-US" smtClean="0"/>
              <a:pPr/>
              <a:t>10/1/2016</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70C0"/>
                </a:solidFill>
                <a:latin typeface="Calibri" pitchFamily="34" charset="0"/>
              </a:rPr>
              <a:t>Product Technical Training</a:t>
            </a:r>
            <a:endParaRPr lang="en-US" b="1" dirty="0">
              <a:solidFill>
                <a:srgbClr val="0070C0"/>
              </a:solidFill>
              <a:latin typeface="Calibri" pitchFamily="34" charset="0"/>
            </a:endParaRPr>
          </a:p>
        </p:txBody>
      </p:sp>
      <p:sp>
        <p:nvSpPr>
          <p:cNvPr id="3" name="Subtitle 2"/>
          <p:cNvSpPr>
            <a:spLocks noGrp="1"/>
          </p:cNvSpPr>
          <p:nvPr>
            <p:ph type="subTitle" idx="1"/>
          </p:nvPr>
        </p:nvSpPr>
        <p:spPr/>
        <p:txBody>
          <a:bodyPr/>
          <a:lstStyle/>
          <a:p>
            <a:r>
              <a:rPr lang="en-US" b="1" dirty="0" smtClean="0">
                <a:solidFill>
                  <a:srgbClr val="0070C0"/>
                </a:solidFill>
                <a:latin typeface="Calibri" pitchFamily="34" charset="0"/>
              </a:rPr>
              <a:t>Module 2. Using Tortoise SVN</a:t>
            </a:r>
            <a:endParaRPr lang="en-US" b="1" dirty="0">
              <a:solidFill>
                <a:srgbClr val="0070C0"/>
              </a:solidFill>
              <a:latin typeface="Calibri" pitchFamily="34" charset="0"/>
            </a:endParaRPr>
          </a:p>
        </p:txBody>
      </p:sp>
      <p:pic>
        <p:nvPicPr>
          <p:cNvPr id="4" name="Picture 9"/>
          <p:cNvPicPr>
            <a:picLocks noChangeAspect="1" noChangeArrowheads="1"/>
          </p:cNvPicPr>
          <p:nvPr/>
        </p:nvPicPr>
        <p:blipFill>
          <a:blip r:embed="rId2"/>
          <a:srcRect/>
          <a:stretch>
            <a:fillRect/>
          </a:stretch>
        </p:blipFill>
        <p:spPr bwMode="auto">
          <a:xfrm>
            <a:off x="1219200" y="1377950"/>
            <a:ext cx="6729412" cy="1517650"/>
          </a:xfrm>
          <a:prstGeom prst="rect">
            <a:avLst/>
          </a:prstGeom>
          <a:noFill/>
          <a:ln w="9525">
            <a:noFill/>
            <a:bevel/>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Calibri" pitchFamily="34" charset="0"/>
              </a:rPr>
              <a:t>Need for SVN</a:t>
            </a:r>
            <a:endParaRPr lang="en-US" dirty="0">
              <a:solidFill>
                <a:srgbClr val="C00000"/>
              </a:solidFill>
              <a:latin typeface="Calibri" pitchFamily="34" charset="0"/>
            </a:endParaRPr>
          </a:p>
        </p:txBody>
      </p:sp>
      <p:sp>
        <p:nvSpPr>
          <p:cNvPr id="3" name="Content Placeholder 2"/>
          <p:cNvSpPr>
            <a:spLocks noGrp="1"/>
          </p:cNvSpPr>
          <p:nvPr>
            <p:ph sz="quarter" idx="1"/>
          </p:nvPr>
        </p:nvSpPr>
        <p:spPr/>
        <p:txBody>
          <a:bodyPr>
            <a:normAutofit/>
          </a:bodyPr>
          <a:lstStyle/>
          <a:p>
            <a:pPr>
              <a:lnSpc>
                <a:spcPct val="110000"/>
              </a:lnSpc>
              <a:buFont typeface="Wingdings" pitchFamily="2" charset="2"/>
              <a:buChar char="§"/>
            </a:pPr>
            <a:r>
              <a:rPr lang="en-US" sz="2200" dirty="0" smtClean="0">
                <a:solidFill>
                  <a:srgbClr val="0070C0"/>
                </a:solidFill>
                <a:latin typeface="Calibri" pitchFamily="34" charset="0"/>
              </a:rPr>
              <a:t>Large, fast-changing projects with many authors need a </a:t>
            </a:r>
            <a:r>
              <a:rPr lang="en-US" sz="2200" b="1" dirty="0" smtClean="0">
                <a:solidFill>
                  <a:srgbClr val="0070C0"/>
                </a:solidFill>
                <a:latin typeface="Calibri" pitchFamily="34" charset="0"/>
              </a:rPr>
              <a:t>Version Control System</a:t>
            </a:r>
            <a:r>
              <a:rPr lang="en-US" sz="2200" dirty="0" smtClean="0">
                <a:solidFill>
                  <a:srgbClr val="0070C0"/>
                </a:solidFill>
                <a:latin typeface="Calibri" pitchFamily="34" charset="0"/>
              </a:rPr>
              <a:t>  to track changes and avoid general chaos.</a:t>
            </a:r>
          </a:p>
          <a:p>
            <a:pPr>
              <a:lnSpc>
                <a:spcPct val="110000"/>
              </a:lnSpc>
              <a:buFont typeface="Wingdings" pitchFamily="2" charset="2"/>
              <a:buChar char="§"/>
            </a:pPr>
            <a:r>
              <a:rPr lang="en-US" sz="2200" dirty="0" smtClean="0">
                <a:solidFill>
                  <a:srgbClr val="0070C0"/>
                </a:solidFill>
                <a:latin typeface="Calibri" pitchFamily="34" charset="0"/>
              </a:rPr>
              <a:t>A good VCS does the following:</a:t>
            </a:r>
          </a:p>
          <a:p>
            <a:pPr lvl="1">
              <a:lnSpc>
                <a:spcPct val="110000"/>
              </a:lnSpc>
              <a:buFont typeface="Wingdings" pitchFamily="2" charset="2"/>
              <a:buChar char="§"/>
            </a:pPr>
            <a:r>
              <a:rPr lang="en-US" sz="2000" dirty="0" smtClean="0">
                <a:solidFill>
                  <a:srgbClr val="0070C0"/>
                </a:solidFill>
                <a:latin typeface="Calibri" pitchFamily="34" charset="0"/>
              </a:rPr>
              <a:t>Backup and Restore.</a:t>
            </a:r>
          </a:p>
          <a:p>
            <a:pPr lvl="1">
              <a:lnSpc>
                <a:spcPct val="110000"/>
              </a:lnSpc>
              <a:buFont typeface="Wingdings" pitchFamily="2" charset="2"/>
              <a:buChar char="§"/>
            </a:pPr>
            <a:r>
              <a:rPr lang="en-US" sz="2000" dirty="0" smtClean="0">
                <a:solidFill>
                  <a:srgbClr val="0070C0"/>
                </a:solidFill>
                <a:latin typeface="Calibri" pitchFamily="34" charset="0"/>
              </a:rPr>
              <a:t>Synchronization</a:t>
            </a:r>
          </a:p>
          <a:p>
            <a:pPr lvl="1">
              <a:lnSpc>
                <a:spcPct val="110000"/>
              </a:lnSpc>
              <a:buFont typeface="Wingdings" pitchFamily="2" charset="2"/>
              <a:buChar char="§"/>
            </a:pPr>
            <a:r>
              <a:rPr lang="en-US" sz="2000" dirty="0" smtClean="0">
                <a:solidFill>
                  <a:srgbClr val="0070C0"/>
                </a:solidFill>
                <a:latin typeface="Calibri" pitchFamily="34" charset="0"/>
              </a:rPr>
              <a:t>Short-term undo</a:t>
            </a:r>
          </a:p>
          <a:p>
            <a:pPr lvl="1">
              <a:lnSpc>
                <a:spcPct val="110000"/>
              </a:lnSpc>
              <a:buFont typeface="Wingdings" pitchFamily="2" charset="2"/>
              <a:buChar char="§"/>
            </a:pPr>
            <a:r>
              <a:rPr lang="en-US" sz="2000" dirty="0" smtClean="0">
                <a:solidFill>
                  <a:srgbClr val="0070C0"/>
                </a:solidFill>
                <a:latin typeface="Calibri" pitchFamily="34" charset="0"/>
              </a:rPr>
              <a:t>Long-term undo.</a:t>
            </a:r>
          </a:p>
          <a:p>
            <a:pPr lvl="1">
              <a:lnSpc>
                <a:spcPct val="110000"/>
              </a:lnSpc>
              <a:buFont typeface="Wingdings" pitchFamily="2" charset="2"/>
              <a:buChar char="§"/>
            </a:pPr>
            <a:r>
              <a:rPr lang="en-US" sz="2000" dirty="0" smtClean="0">
                <a:solidFill>
                  <a:srgbClr val="0070C0"/>
                </a:solidFill>
                <a:latin typeface="Calibri" pitchFamily="34" charset="0"/>
              </a:rPr>
              <a:t>Track Changes.</a:t>
            </a:r>
          </a:p>
          <a:p>
            <a:pPr lvl="1">
              <a:lnSpc>
                <a:spcPct val="110000"/>
              </a:lnSpc>
              <a:buFont typeface="Wingdings" pitchFamily="2" charset="2"/>
              <a:buChar char="§"/>
            </a:pPr>
            <a:r>
              <a:rPr lang="en-US" sz="2000" dirty="0" smtClean="0">
                <a:solidFill>
                  <a:srgbClr val="0070C0"/>
                </a:solidFill>
                <a:latin typeface="Calibri" pitchFamily="34" charset="0"/>
              </a:rPr>
              <a:t>Track Ownership.</a:t>
            </a:r>
          </a:p>
          <a:p>
            <a:pPr lvl="1">
              <a:lnSpc>
                <a:spcPct val="110000"/>
              </a:lnSpc>
              <a:buFont typeface="Wingdings" pitchFamily="2" charset="2"/>
              <a:buChar char="§"/>
            </a:pPr>
            <a:r>
              <a:rPr lang="en-US" sz="2000" dirty="0" smtClean="0">
                <a:solidFill>
                  <a:srgbClr val="0070C0"/>
                </a:solidFill>
                <a:latin typeface="Calibri" pitchFamily="34" charset="0"/>
              </a:rPr>
              <a:t>Sandboxing</a:t>
            </a:r>
          </a:p>
          <a:p>
            <a:pPr lvl="1">
              <a:lnSpc>
                <a:spcPct val="110000"/>
              </a:lnSpc>
              <a:buFont typeface="Wingdings" pitchFamily="2" charset="2"/>
              <a:buChar char="§"/>
            </a:pPr>
            <a:r>
              <a:rPr lang="en-US" sz="2000" dirty="0" smtClean="0">
                <a:solidFill>
                  <a:srgbClr val="0070C0"/>
                </a:solidFill>
                <a:latin typeface="Calibri" pitchFamily="34" charset="0"/>
              </a:rPr>
              <a:t>Branching and merging.</a:t>
            </a:r>
            <a:endParaRPr lang="en-US" sz="2000" dirty="0">
              <a:solidFill>
                <a:srgbClr val="0070C0"/>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vn_development.png"/>
          <p:cNvPicPr>
            <a:picLocks noGrp="1" noChangeAspect="1"/>
          </p:cNvPicPr>
          <p:nvPr>
            <p:ph sz="quarter" idx="2"/>
          </p:nvPr>
        </p:nvPicPr>
        <p:blipFill>
          <a:blip r:embed="rId3"/>
          <a:stretch>
            <a:fillRect/>
          </a:stretch>
        </p:blipFill>
        <p:spPr>
          <a:xfrm>
            <a:off x="4343400" y="1219200"/>
            <a:ext cx="5943600" cy="5029200"/>
          </a:xfrm>
        </p:spPr>
      </p:pic>
      <p:sp>
        <p:nvSpPr>
          <p:cNvPr id="2" name="Title 1"/>
          <p:cNvSpPr>
            <a:spLocks noGrp="1"/>
          </p:cNvSpPr>
          <p:nvPr>
            <p:ph type="title"/>
          </p:nvPr>
        </p:nvSpPr>
        <p:spPr/>
        <p:txBody>
          <a:bodyPr/>
          <a:lstStyle/>
          <a:p>
            <a:r>
              <a:rPr lang="en-US" dirty="0" smtClean="0">
                <a:solidFill>
                  <a:srgbClr val="C00000"/>
                </a:solidFill>
                <a:latin typeface="Calibri" pitchFamily="34" charset="0"/>
              </a:rPr>
              <a:t>SVN Basic Terms and Structure</a:t>
            </a:r>
            <a:endParaRPr lang="en-US" dirty="0">
              <a:solidFill>
                <a:srgbClr val="C00000"/>
              </a:solidFill>
              <a:latin typeface="Calibri" pitchFamily="34" charset="0"/>
            </a:endParaRP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
            </a:pPr>
            <a:r>
              <a:rPr lang="en-US" sz="2000" b="1" dirty="0" smtClean="0">
                <a:solidFill>
                  <a:srgbClr val="0070C0"/>
                </a:solidFill>
                <a:latin typeface="Calibri" pitchFamily="34" charset="0"/>
              </a:rPr>
              <a:t>Repository (repo)</a:t>
            </a:r>
            <a:r>
              <a:rPr lang="en-US" sz="2000" dirty="0" smtClean="0">
                <a:solidFill>
                  <a:srgbClr val="0070C0"/>
                </a:solidFill>
                <a:latin typeface="Calibri" pitchFamily="34" charset="0"/>
              </a:rPr>
              <a:t>: is a central store where the project is maintained.</a:t>
            </a:r>
          </a:p>
          <a:p>
            <a:pPr>
              <a:buFont typeface="Wingdings" pitchFamily="2" charset="2"/>
              <a:buChar char="§"/>
            </a:pPr>
            <a:r>
              <a:rPr lang="en-US" sz="2000" b="1" dirty="0" smtClean="0">
                <a:solidFill>
                  <a:srgbClr val="0070C0"/>
                </a:solidFill>
                <a:latin typeface="Calibri" pitchFamily="34" charset="0"/>
              </a:rPr>
              <a:t>Server</a:t>
            </a:r>
            <a:r>
              <a:rPr lang="en-US" sz="2000" dirty="0" smtClean="0">
                <a:solidFill>
                  <a:srgbClr val="0070C0"/>
                </a:solidFill>
                <a:latin typeface="Calibri" pitchFamily="34" charset="0"/>
              </a:rPr>
              <a:t>: The computer storing the repo.</a:t>
            </a:r>
          </a:p>
          <a:p>
            <a:pPr>
              <a:buFont typeface="Wingdings" pitchFamily="2" charset="2"/>
              <a:buChar char="§"/>
            </a:pPr>
            <a:r>
              <a:rPr lang="en-US" sz="2000" b="1" dirty="0" smtClean="0">
                <a:solidFill>
                  <a:srgbClr val="0070C0"/>
                </a:solidFill>
                <a:latin typeface="Calibri" pitchFamily="34" charset="0"/>
              </a:rPr>
              <a:t>Client</a:t>
            </a:r>
            <a:r>
              <a:rPr lang="en-US" sz="2000" dirty="0" smtClean="0">
                <a:solidFill>
                  <a:srgbClr val="0070C0"/>
                </a:solidFill>
                <a:latin typeface="Calibri" pitchFamily="34" charset="0"/>
              </a:rPr>
              <a:t>: The computer connecting to the repo.</a:t>
            </a:r>
          </a:p>
          <a:p>
            <a:pPr>
              <a:buFont typeface="Wingdings" pitchFamily="2" charset="2"/>
              <a:buChar char="§"/>
            </a:pPr>
            <a:r>
              <a:rPr lang="en-US" sz="2000" b="1" dirty="0" smtClean="0">
                <a:solidFill>
                  <a:srgbClr val="0070C0"/>
                </a:solidFill>
                <a:latin typeface="Calibri" pitchFamily="34" charset="0"/>
              </a:rPr>
              <a:t>Working Set/Working Copy</a:t>
            </a:r>
            <a:r>
              <a:rPr lang="en-US" sz="2000" dirty="0" smtClean="0">
                <a:solidFill>
                  <a:srgbClr val="0070C0"/>
                </a:solidFill>
                <a:latin typeface="Calibri" pitchFamily="34" charset="0"/>
              </a:rPr>
              <a:t>: Your local directory of files, where you make changes.</a:t>
            </a:r>
          </a:p>
          <a:p>
            <a:pPr>
              <a:buFont typeface="Wingdings" pitchFamily="2" charset="2"/>
              <a:buChar char="§"/>
            </a:pPr>
            <a:r>
              <a:rPr lang="en-US" sz="2000" b="1" dirty="0" smtClean="0">
                <a:solidFill>
                  <a:srgbClr val="0070C0"/>
                </a:solidFill>
                <a:latin typeface="Calibri" pitchFamily="34" charset="0"/>
              </a:rPr>
              <a:t>Trunk</a:t>
            </a:r>
            <a:r>
              <a:rPr lang="en-US" sz="2000" dirty="0" smtClean="0">
                <a:solidFill>
                  <a:srgbClr val="0070C0"/>
                </a:solidFill>
                <a:latin typeface="Calibri" pitchFamily="34" charset="0"/>
              </a:rPr>
              <a:t>: Contains the Main code</a:t>
            </a:r>
          </a:p>
          <a:p>
            <a:pPr>
              <a:buFont typeface="Wingdings" pitchFamily="2" charset="2"/>
              <a:buChar char="§"/>
            </a:pPr>
            <a:r>
              <a:rPr lang="en-US" sz="2000" b="1" dirty="0" smtClean="0">
                <a:solidFill>
                  <a:srgbClr val="0070C0"/>
                </a:solidFill>
                <a:latin typeface="Calibri" pitchFamily="34" charset="0"/>
              </a:rPr>
              <a:t>Branch</a:t>
            </a:r>
            <a:r>
              <a:rPr lang="en-US" sz="2000" dirty="0" smtClean="0">
                <a:solidFill>
                  <a:srgbClr val="0070C0"/>
                </a:solidFill>
                <a:latin typeface="Calibri" pitchFamily="34" charset="0"/>
              </a:rPr>
              <a:t>: Is an experimental version for any code change</a:t>
            </a:r>
          </a:p>
          <a:p>
            <a:pPr>
              <a:buFont typeface="Wingdings" pitchFamily="2" charset="2"/>
              <a:buChar char="§"/>
            </a:pPr>
            <a:r>
              <a:rPr lang="en-US" sz="2000" b="1" dirty="0" smtClean="0">
                <a:solidFill>
                  <a:srgbClr val="0070C0"/>
                </a:solidFill>
                <a:latin typeface="Calibri" pitchFamily="34" charset="0"/>
              </a:rPr>
              <a:t>Tag</a:t>
            </a:r>
            <a:r>
              <a:rPr lang="en-US" sz="2000" dirty="0" smtClean="0">
                <a:solidFill>
                  <a:srgbClr val="0070C0"/>
                </a:solidFill>
                <a:latin typeface="Calibri" pitchFamily="34" charset="0"/>
              </a:rPr>
              <a:t>: Has a workable version of the Project.</a:t>
            </a:r>
          </a:p>
          <a:p>
            <a:pPr>
              <a:buFont typeface="Wingdings" pitchFamily="2" charset="2"/>
              <a:buChar char="§"/>
            </a:pPr>
            <a:endParaRPr lang="en-US" sz="2000" dirty="0">
              <a:solidFill>
                <a:srgbClr val="0070C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Calibri" pitchFamily="34" charset="0"/>
              </a:rPr>
              <a:t>Actions on SVN</a:t>
            </a:r>
            <a:endParaRPr lang="en-US" dirty="0">
              <a:solidFill>
                <a:srgbClr val="C00000"/>
              </a:solidFill>
              <a:latin typeface="Calibri" pitchFamily="34"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
            </a:pPr>
            <a:r>
              <a:rPr lang="en-US" sz="2000" b="1" dirty="0" smtClean="0">
                <a:solidFill>
                  <a:srgbClr val="0070C0"/>
                </a:solidFill>
                <a:latin typeface="Calibri" pitchFamily="34" charset="0"/>
              </a:rPr>
              <a:t>Check out</a:t>
            </a:r>
            <a:r>
              <a:rPr lang="en-US" sz="2000" dirty="0" smtClean="0">
                <a:solidFill>
                  <a:srgbClr val="0070C0"/>
                </a:solidFill>
                <a:latin typeface="Calibri" pitchFamily="34" charset="0"/>
              </a:rPr>
              <a:t>: obtain a working copy from the repository.</a:t>
            </a:r>
          </a:p>
          <a:p>
            <a:pPr>
              <a:buFont typeface="Wingdings" pitchFamily="2" charset="2"/>
              <a:buChar char="§"/>
            </a:pPr>
            <a:r>
              <a:rPr lang="en-US" sz="2000" b="1" dirty="0" smtClean="0">
                <a:solidFill>
                  <a:srgbClr val="0070C0"/>
                </a:solidFill>
                <a:latin typeface="Calibri" pitchFamily="34" charset="0"/>
              </a:rPr>
              <a:t>Update: </a:t>
            </a:r>
            <a:r>
              <a:rPr lang="en-US" sz="2000" dirty="0" smtClean="0">
                <a:solidFill>
                  <a:srgbClr val="0070C0"/>
                </a:solidFill>
                <a:latin typeface="Calibri" pitchFamily="34" charset="0"/>
              </a:rPr>
              <a:t>The process of getting changes from the repository to your local copy. </a:t>
            </a:r>
          </a:p>
          <a:p>
            <a:pPr>
              <a:buFont typeface="Wingdings" pitchFamily="2" charset="2"/>
              <a:buChar char="§"/>
            </a:pPr>
            <a:r>
              <a:rPr lang="en-US" sz="2000" b="1" dirty="0" smtClean="0">
                <a:solidFill>
                  <a:srgbClr val="0070C0"/>
                </a:solidFill>
                <a:latin typeface="Calibri" pitchFamily="34" charset="0"/>
              </a:rPr>
              <a:t>Revert</a:t>
            </a:r>
            <a:r>
              <a:rPr lang="en-US" sz="2000" dirty="0" smtClean="0">
                <a:solidFill>
                  <a:srgbClr val="0070C0"/>
                </a:solidFill>
                <a:latin typeface="Calibri" pitchFamily="34" charset="0"/>
              </a:rPr>
              <a:t>: </a:t>
            </a:r>
            <a:r>
              <a:rPr lang="en-US" sz="2000" dirty="0" smtClean="0">
                <a:solidFill>
                  <a:srgbClr val="0070C0"/>
                </a:solidFill>
                <a:latin typeface="Calibri" pitchFamily="34" charset="0"/>
              </a:rPr>
              <a:t>reverts all changes </a:t>
            </a:r>
            <a:r>
              <a:rPr lang="en-US" sz="2000" dirty="0" smtClean="0">
                <a:solidFill>
                  <a:srgbClr val="0070C0"/>
                </a:solidFill>
                <a:latin typeface="Calibri" pitchFamily="34" charset="0"/>
              </a:rPr>
              <a:t> </a:t>
            </a:r>
            <a:r>
              <a:rPr lang="en-US" sz="2000" dirty="0" smtClean="0">
                <a:solidFill>
                  <a:srgbClr val="0070C0"/>
                </a:solidFill>
                <a:latin typeface="Calibri" pitchFamily="34" charset="0"/>
              </a:rPr>
              <a:t>made </a:t>
            </a:r>
            <a:r>
              <a:rPr lang="en-US" sz="2000" dirty="0" smtClean="0">
                <a:solidFill>
                  <a:srgbClr val="0070C0"/>
                </a:solidFill>
                <a:latin typeface="Calibri" pitchFamily="34" charset="0"/>
              </a:rPr>
              <a:t>to a file / folder </a:t>
            </a:r>
            <a:r>
              <a:rPr lang="en-US" sz="2000" dirty="0" smtClean="0">
                <a:solidFill>
                  <a:srgbClr val="0070C0"/>
                </a:solidFill>
                <a:latin typeface="Calibri" pitchFamily="34" charset="0"/>
              </a:rPr>
              <a:t>since the last update..</a:t>
            </a:r>
            <a:endParaRPr lang="en-US" sz="2000" dirty="0" smtClean="0">
              <a:solidFill>
                <a:srgbClr val="0070C0"/>
              </a:solidFill>
              <a:latin typeface="Calibri" pitchFamily="34" charset="0"/>
            </a:endParaRPr>
          </a:p>
          <a:p>
            <a:pPr>
              <a:buFont typeface="Wingdings" pitchFamily="2" charset="2"/>
              <a:buChar char="§"/>
            </a:pPr>
            <a:r>
              <a:rPr lang="en-US" sz="2000" b="1" dirty="0" smtClean="0">
                <a:solidFill>
                  <a:srgbClr val="0070C0"/>
                </a:solidFill>
                <a:latin typeface="Calibri" pitchFamily="34" charset="0"/>
              </a:rPr>
              <a:t>Commit</a:t>
            </a:r>
            <a:r>
              <a:rPr lang="en-US" sz="2000" dirty="0" smtClean="0">
                <a:solidFill>
                  <a:srgbClr val="0070C0"/>
                </a:solidFill>
                <a:latin typeface="Calibri" pitchFamily="34" charset="0"/>
              </a:rPr>
              <a:t>: Sending the changes you made from your working copy to the repository.</a:t>
            </a:r>
          </a:p>
          <a:p>
            <a:pPr>
              <a:buFont typeface="Wingdings" pitchFamily="2" charset="2"/>
              <a:buChar char="§"/>
            </a:pPr>
            <a:r>
              <a:rPr lang="en-US" sz="2000" b="1" dirty="0" smtClean="0">
                <a:solidFill>
                  <a:srgbClr val="0070C0"/>
                </a:solidFill>
                <a:latin typeface="Calibri" pitchFamily="34" charset="0"/>
              </a:rPr>
              <a:t>Commit Message</a:t>
            </a:r>
            <a:r>
              <a:rPr lang="en-US" sz="2000" dirty="0" smtClean="0">
                <a:solidFill>
                  <a:srgbClr val="0070C0"/>
                </a:solidFill>
                <a:latin typeface="Calibri" pitchFamily="34" charset="0"/>
              </a:rPr>
              <a:t>: A short message describing what was changed.</a:t>
            </a:r>
          </a:p>
          <a:p>
            <a:pPr>
              <a:buFont typeface="Wingdings" pitchFamily="2" charset="2"/>
              <a:buChar char="§"/>
            </a:pPr>
            <a:r>
              <a:rPr lang="en-US" sz="2000" b="1" dirty="0" smtClean="0">
                <a:solidFill>
                  <a:srgbClr val="0070C0"/>
                </a:solidFill>
                <a:latin typeface="Calibri" pitchFamily="34" charset="0"/>
              </a:rPr>
              <a:t>Show Log</a:t>
            </a:r>
            <a:r>
              <a:rPr lang="en-US" sz="2000" dirty="0" smtClean="0">
                <a:solidFill>
                  <a:srgbClr val="0070C0"/>
                </a:solidFill>
                <a:latin typeface="Calibri" pitchFamily="34" charset="0"/>
              </a:rPr>
              <a:t>: A list of changes made to a file/folder since it was created.</a:t>
            </a:r>
          </a:p>
          <a:p>
            <a:pPr>
              <a:buFont typeface="Wingdings" pitchFamily="2" charset="2"/>
              <a:buChar char="§"/>
            </a:pPr>
            <a:r>
              <a:rPr lang="en-US" sz="2000" b="1" dirty="0" smtClean="0">
                <a:solidFill>
                  <a:srgbClr val="0070C0"/>
                </a:solidFill>
                <a:latin typeface="Calibri" pitchFamily="34" charset="0"/>
              </a:rPr>
              <a:t>Check for Modifications:</a:t>
            </a:r>
            <a:r>
              <a:rPr lang="en-US" sz="2000" dirty="0" smtClean="0">
                <a:solidFill>
                  <a:srgbClr val="0070C0"/>
                </a:solidFill>
                <a:latin typeface="Calibri" pitchFamily="34" charset="0"/>
              </a:rPr>
              <a:t> will show you every file that has changed in any way in your working copy.</a:t>
            </a:r>
          </a:p>
          <a:p>
            <a:pPr>
              <a:buFont typeface="Wingdings" pitchFamily="2" charset="2"/>
              <a:buChar char="§"/>
            </a:pPr>
            <a:r>
              <a:rPr lang="en-US" sz="2000" b="1" dirty="0" smtClean="0">
                <a:solidFill>
                  <a:srgbClr val="0070C0"/>
                </a:solidFill>
                <a:latin typeface="Calibri" pitchFamily="34" charset="0"/>
              </a:rPr>
              <a:t>Check Repository</a:t>
            </a:r>
            <a:r>
              <a:rPr lang="en-US" sz="2000" dirty="0" smtClean="0">
                <a:solidFill>
                  <a:srgbClr val="0070C0"/>
                </a:solidFill>
                <a:latin typeface="Calibri" pitchFamily="34" charset="0"/>
              </a:rPr>
              <a:t>: Show changes in the repository</a:t>
            </a:r>
          </a:p>
          <a:p>
            <a:pPr>
              <a:buFont typeface="Wingdings" pitchFamily="2" charset="2"/>
              <a:buChar char="§"/>
            </a:pPr>
            <a:endParaRPr lang="en-US" sz="2000" dirty="0" smtClean="0">
              <a:solidFill>
                <a:srgbClr val="0070C0"/>
              </a:solidFill>
              <a:latin typeface="Calibri" pitchFamily="34" charset="0"/>
            </a:endParaRPr>
          </a:p>
          <a:p>
            <a:pPr>
              <a:buFont typeface="Wingdings" pitchFamily="2" charset="2"/>
              <a:buChar char="§"/>
            </a:pPr>
            <a:endParaRPr lang="en-US" sz="2000" dirty="0">
              <a:solidFill>
                <a:srgbClr val="0070C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3"/>
          <a:srcRect/>
          <a:stretch>
            <a:fillRect/>
          </a:stretch>
        </p:blipFill>
        <p:spPr bwMode="auto">
          <a:xfrm>
            <a:off x="762000" y="1212198"/>
            <a:ext cx="7633655" cy="49600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Calibri" pitchFamily="34" charset="0"/>
              </a:rPr>
              <a:t>Status Information</a:t>
            </a:r>
            <a:endParaRPr lang="en-US" dirty="0">
              <a:solidFill>
                <a:srgbClr val="C00000"/>
              </a:solidFill>
              <a:latin typeface="Calibri" pitchFamily="34" charset="0"/>
            </a:endParaRPr>
          </a:p>
        </p:txBody>
      </p:sp>
      <p:pic>
        <p:nvPicPr>
          <p:cNvPr id="4" name="Content Placeholder 3" descr="Overlays.png"/>
          <p:cNvPicPr>
            <a:picLocks noGrp="1" noChangeAspect="1"/>
          </p:cNvPicPr>
          <p:nvPr>
            <p:ph sz="quarter" idx="1"/>
          </p:nvPr>
        </p:nvPicPr>
        <p:blipFill>
          <a:blip r:embed="rId2"/>
          <a:stretch>
            <a:fillRect/>
          </a:stretch>
        </p:blipFill>
        <p:spPr>
          <a:xfrm>
            <a:off x="914400" y="1973262"/>
            <a:ext cx="7178675" cy="358933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Calibri" pitchFamily="34" charset="0"/>
              </a:rPr>
              <a:t>Best Practices</a:t>
            </a:r>
            <a:endParaRPr lang="en-US" dirty="0">
              <a:solidFill>
                <a:srgbClr val="C00000"/>
              </a:solidFill>
              <a:latin typeface="Calibri" pitchFamily="34"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
            </a:pPr>
            <a:r>
              <a:rPr lang="en-US" sz="2000" dirty="0" smtClean="0">
                <a:solidFill>
                  <a:srgbClr val="0070C0"/>
                </a:solidFill>
                <a:latin typeface="Calibri" pitchFamily="34" charset="0"/>
              </a:rPr>
              <a:t>Always do update before starting work.</a:t>
            </a:r>
          </a:p>
          <a:p>
            <a:pPr>
              <a:buFont typeface="Wingdings" pitchFamily="2" charset="2"/>
              <a:buChar char="§"/>
            </a:pPr>
            <a:r>
              <a:rPr lang="en-US" sz="2000" dirty="0" smtClean="0">
                <a:solidFill>
                  <a:srgbClr val="0070C0"/>
                </a:solidFill>
                <a:latin typeface="Calibri" pitchFamily="34" charset="0"/>
              </a:rPr>
              <a:t>Always </a:t>
            </a:r>
            <a:r>
              <a:rPr lang="en-US" sz="2000" b="1" dirty="0" smtClean="0">
                <a:solidFill>
                  <a:srgbClr val="0070C0"/>
                </a:solidFill>
                <a:latin typeface="Calibri" pitchFamily="34" charset="0"/>
              </a:rPr>
              <a:t>WRITE</a:t>
            </a:r>
            <a:r>
              <a:rPr lang="en-US" sz="2000" dirty="0" smtClean="0">
                <a:solidFill>
                  <a:srgbClr val="0070C0"/>
                </a:solidFill>
                <a:latin typeface="Calibri" pitchFamily="34" charset="0"/>
              </a:rPr>
              <a:t> a meaningful comment when you do commit.</a:t>
            </a:r>
          </a:p>
          <a:p>
            <a:pPr>
              <a:buFont typeface="Wingdings" pitchFamily="2" charset="2"/>
              <a:buChar char="§"/>
            </a:pPr>
            <a:r>
              <a:rPr lang="en-US" sz="2000" dirty="0" smtClean="0">
                <a:solidFill>
                  <a:srgbClr val="0070C0"/>
                </a:solidFill>
                <a:latin typeface="Calibri" pitchFamily="34" charset="0"/>
              </a:rPr>
              <a:t>Ignore file like .</a:t>
            </a:r>
            <a:r>
              <a:rPr lang="en-US" sz="2000" dirty="0" err="1" smtClean="0">
                <a:solidFill>
                  <a:srgbClr val="0070C0"/>
                </a:solidFill>
                <a:latin typeface="Calibri" pitchFamily="34" charset="0"/>
              </a:rPr>
              <a:t>pdb</a:t>
            </a:r>
            <a:r>
              <a:rPr lang="en-US" sz="2000" dirty="0" smtClean="0">
                <a:solidFill>
                  <a:srgbClr val="0070C0"/>
                </a:solidFill>
                <a:latin typeface="Calibri" pitchFamily="34" charset="0"/>
              </a:rPr>
              <a:t>, .</a:t>
            </a:r>
            <a:r>
              <a:rPr lang="en-US" sz="2000" dirty="0" err="1" smtClean="0">
                <a:solidFill>
                  <a:srgbClr val="0070C0"/>
                </a:solidFill>
                <a:latin typeface="Calibri" pitchFamily="34" charset="0"/>
              </a:rPr>
              <a:t>suo</a:t>
            </a:r>
            <a:r>
              <a:rPr lang="en-US" sz="2000" dirty="0" smtClean="0">
                <a:solidFill>
                  <a:srgbClr val="0070C0"/>
                </a:solidFill>
                <a:latin typeface="Calibri" pitchFamily="34" charset="0"/>
              </a:rPr>
              <a:t> from being checked out</a:t>
            </a:r>
          </a:p>
          <a:p>
            <a:pPr>
              <a:buFont typeface="Wingdings" pitchFamily="2" charset="2"/>
              <a:buChar char="§"/>
            </a:pPr>
            <a:r>
              <a:rPr lang="en-US" sz="2000" dirty="0" smtClean="0">
                <a:solidFill>
                  <a:srgbClr val="0070C0"/>
                </a:solidFill>
                <a:latin typeface="Calibri" pitchFamily="34" charset="0"/>
              </a:rPr>
              <a:t>Take a backup before updating so that changes can be reverted.</a:t>
            </a:r>
          </a:p>
          <a:p>
            <a:pPr>
              <a:buFont typeface="Wingdings" pitchFamily="2" charset="2"/>
              <a:buChar char="§"/>
            </a:pPr>
            <a:r>
              <a:rPr lang="en-US" sz="2000" dirty="0" smtClean="0">
                <a:solidFill>
                  <a:srgbClr val="0070C0"/>
                </a:solidFill>
                <a:latin typeface="Calibri" pitchFamily="34" charset="0"/>
              </a:rPr>
              <a:t>Do a “Check Repository / Show log” before committing changes.</a:t>
            </a:r>
          </a:p>
          <a:p>
            <a:pPr>
              <a:buFont typeface="Wingdings" pitchFamily="2" charset="2"/>
              <a:buChar char="§"/>
            </a:pPr>
            <a:r>
              <a:rPr lang="en-US" sz="2000" dirty="0" smtClean="0">
                <a:solidFill>
                  <a:srgbClr val="0070C0"/>
                </a:solidFill>
                <a:latin typeface="Calibri" pitchFamily="34" charset="0"/>
              </a:rPr>
              <a:t>Commit twice if there are formatting changes.</a:t>
            </a:r>
          </a:p>
          <a:p>
            <a:pPr>
              <a:buFont typeface="Wingdings" pitchFamily="2" charset="2"/>
              <a:buChar char="§"/>
            </a:pPr>
            <a:r>
              <a:rPr lang="en-US" sz="2000" dirty="0" smtClean="0">
                <a:solidFill>
                  <a:srgbClr val="0070C0"/>
                </a:solidFill>
                <a:latin typeface="Calibri" pitchFamily="34" charset="0"/>
              </a:rPr>
              <a:t>Commit small autonomous changes</a:t>
            </a:r>
          </a:p>
          <a:p>
            <a:pPr>
              <a:buFont typeface="Wingdings" pitchFamily="2" charset="2"/>
              <a:buChar char="§"/>
            </a:pPr>
            <a:endParaRPr lang="en-US" sz="2000" dirty="0" smtClean="0">
              <a:solidFill>
                <a:srgbClr val="0070C0"/>
              </a:solidFill>
              <a:latin typeface="Calibri" pitchFamily="34" charset="0"/>
            </a:endParaRPr>
          </a:p>
          <a:p>
            <a:pPr>
              <a:buFont typeface="Wingdings" pitchFamily="2" charset="2"/>
              <a:buChar char="§"/>
            </a:pPr>
            <a:endParaRPr lang="en-US" sz="2000" dirty="0">
              <a:solidFill>
                <a:srgbClr val="0070C0"/>
              </a:solidFill>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Calibri" pitchFamily="34" charset="0"/>
              </a:rPr>
              <a:t>Task</a:t>
            </a:r>
            <a:endParaRPr lang="en-US" dirty="0">
              <a:solidFill>
                <a:srgbClr val="FF0000"/>
              </a:solidFill>
              <a:latin typeface="Calibri" pitchFamily="34" charset="0"/>
            </a:endParaRPr>
          </a:p>
        </p:txBody>
      </p:sp>
      <p:sp>
        <p:nvSpPr>
          <p:cNvPr id="3" name="Content Placeholder 2"/>
          <p:cNvSpPr>
            <a:spLocks noGrp="1"/>
          </p:cNvSpPr>
          <p:nvPr>
            <p:ph sz="quarter" idx="1"/>
          </p:nvPr>
        </p:nvSpPr>
        <p:spPr/>
        <p:txBody>
          <a:bodyPr>
            <a:normAutofit/>
          </a:bodyPr>
          <a:lstStyle/>
          <a:p>
            <a:pPr>
              <a:buFont typeface="Wingdings" pitchFamily="2" charset="2"/>
              <a:buChar char="§"/>
            </a:pPr>
            <a:r>
              <a:rPr lang="en-US" sz="2000" dirty="0" smtClean="0">
                <a:solidFill>
                  <a:srgbClr val="0070C0"/>
                </a:solidFill>
                <a:latin typeface="Calibri" pitchFamily="34" charset="0"/>
              </a:rPr>
              <a:t>Setup TS code and Upsize database from the latest version</a:t>
            </a:r>
          </a:p>
          <a:p>
            <a:pPr lvl="1">
              <a:buFont typeface="Wingdings" pitchFamily="2" charset="2"/>
              <a:buChar char="§"/>
            </a:pPr>
            <a:r>
              <a:rPr lang="en-US" sz="1700" dirty="0" smtClean="0">
                <a:solidFill>
                  <a:srgbClr val="0070C0"/>
                </a:solidFill>
                <a:latin typeface="Calibri" pitchFamily="34" charset="0"/>
              </a:rPr>
              <a:t>Links to the Repository:</a:t>
            </a:r>
            <a:r>
              <a:rPr lang="en-US" sz="1700" b="1" i="1" dirty="0" smtClean="0">
                <a:solidFill>
                  <a:srgbClr val="0070C0"/>
                </a:solidFill>
                <a:latin typeface="Calibri" pitchFamily="34" charset="0"/>
              </a:rPr>
              <a:t> SVN Links.txt</a:t>
            </a:r>
          </a:p>
          <a:p>
            <a:pPr lvl="1">
              <a:buFont typeface="Wingdings" pitchFamily="2" charset="2"/>
              <a:buChar char="§"/>
            </a:pPr>
            <a:r>
              <a:rPr lang="en-US" sz="1700" dirty="0" smtClean="0">
                <a:solidFill>
                  <a:srgbClr val="0070C0"/>
                </a:solidFill>
                <a:latin typeface="Calibri" pitchFamily="34" charset="0"/>
              </a:rPr>
              <a:t>Read document </a:t>
            </a:r>
            <a:r>
              <a:rPr lang="en-US" sz="1700" b="1" i="1" dirty="0" smtClean="0">
                <a:solidFill>
                  <a:srgbClr val="0070C0"/>
                </a:solidFill>
                <a:latin typeface="Calibri" pitchFamily="34" charset="0"/>
              </a:rPr>
              <a:t>4. SettingUpTSForDevelopement-AStepByStepGuide.doc</a:t>
            </a:r>
          </a:p>
          <a:p>
            <a:pPr>
              <a:buFont typeface="Wingdings" pitchFamily="2" charset="2"/>
              <a:buChar char="§"/>
            </a:pPr>
            <a:r>
              <a:rPr lang="en-US" sz="2000" dirty="0" smtClean="0">
                <a:solidFill>
                  <a:srgbClr val="0070C0"/>
                </a:solidFill>
                <a:latin typeface="Calibri" pitchFamily="34" charset="0"/>
              </a:rPr>
              <a:t>Try out the SVN Commands on the Test Server</a:t>
            </a:r>
          </a:p>
          <a:p>
            <a:pPr>
              <a:buFont typeface="Wingdings" pitchFamily="2" charset="2"/>
              <a:buChar char="§"/>
            </a:pPr>
            <a:r>
              <a:rPr lang="en-US" sz="2000" dirty="0" smtClean="0">
                <a:solidFill>
                  <a:srgbClr val="0070C0"/>
                </a:solidFill>
                <a:latin typeface="Calibri" pitchFamily="34" charset="0"/>
              </a:rPr>
              <a:t>Read the Guideline documents</a:t>
            </a:r>
          </a:p>
          <a:p>
            <a:pPr>
              <a:buFont typeface="Wingdings" pitchFamily="2" charset="2"/>
              <a:buChar char="§"/>
            </a:pPr>
            <a:r>
              <a:rPr lang="en-US" sz="2000" dirty="0" smtClean="0">
                <a:solidFill>
                  <a:srgbClr val="0070C0"/>
                </a:solidFill>
                <a:latin typeface="Calibri" pitchFamily="34" charset="0"/>
              </a:rPr>
              <a:t>Read other documents i.e. Brand guideline and SVN</a:t>
            </a:r>
          </a:p>
          <a:p>
            <a:pPr>
              <a:buFont typeface="Wingdings" pitchFamily="2" charset="2"/>
              <a:buChar char="§"/>
            </a:pPr>
            <a:endParaRPr lang="en-US" sz="2000" dirty="0">
              <a:solidFill>
                <a:srgbClr val="0070C0"/>
              </a:solidFill>
              <a:latin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1448</TotalTime>
  <Words>440</Words>
  <Application>Microsoft Office PowerPoint</Application>
  <PresentationFormat>On-screen Show (4:3)</PresentationFormat>
  <Paragraphs>63</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Origin</vt:lpstr>
      <vt:lpstr>Product Technical Training</vt:lpstr>
      <vt:lpstr>Need for SVN</vt:lpstr>
      <vt:lpstr>SVN Basic Terms and Structure</vt:lpstr>
      <vt:lpstr>Actions on SVN</vt:lpstr>
      <vt:lpstr>Slide 5</vt:lpstr>
      <vt:lpstr>Status Information</vt:lpstr>
      <vt:lpstr>Best Practices</vt:lpstr>
      <vt:lpstr>Task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Tortoise SVN</dc:title>
  <dc:creator>ruena</dc:creator>
  <cp:lastModifiedBy>ruena</cp:lastModifiedBy>
  <cp:revision>110</cp:revision>
  <dcterms:created xsi:type="dcterms:W3CDTF">2016-09-17T10:19:21Z</dcterms:created>
  <dcterms:modified xsi:type="dcterms:W3CDTF">2016-10-01T12:41:58Z</dcterms:modified>
</cp:coreProperties>
</file>