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it-IT" sz="6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0B94E4-C8D0-45AA-ACA6-CD05243A9FB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 fontScale="97000"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006467-36BD-4FF5-82B5-4FCCCBB875F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rmAutofit fontScale="97000"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rmAutofit fontScale="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del testo della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Quinto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Sesto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Settimo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rmAutofit fontScale="4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formato del testo della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Quarto livello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Quinto livello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Sesto livello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Settimo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livello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rmAutofit fontScale="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del testo della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Quinto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Sesto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Settimo livello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rmAutofit fontScale="4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B08C86-F4E0-4C7B-B9FA-667A592299C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it-IT" sz="6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 fontScale="3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4C7939-6485-42F5-AAF8-2CE4C4BA8AC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 fontScale="97000"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7B74C2-8D7D-42AB-89AE-5799265DEF1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lt2">
              <a:alpha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 rot="10800000">
            <a:off x="360" y="699840"/>
            <a:ext cx="1429920" cy="54176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1478160" y="699840"/>
            <a:ext cx="10713240" cy="5433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5"/>
          <p:cNvSpPr txBox="1"/>
          <p:nvPr/>
        </p:nvSpPr>
        <p:spPr>
          <a:xfrm>
            <a:off x="5240880" y="576360"/>
            <a:ext cx="5820480" cy="2967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XSLT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6"/>
          <p:cNvSpPr txBox="1"/>
          <p:nvPr/>
        </p:nvSpPr>
        <p:spPr>
          <a:xfrm>
            <a:off x="5240880" y="3764880"/>
            <a:ext cx="5820480" cy="2192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tensible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Calibri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tylesheet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anguage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ransformation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 rot="10800000">
            <a:off x="11365560" y="6120"/>
            <a:ext cx="360" cy="68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0" y="6117840"/>
            <a:ext cx="1219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92;p1" descr=""/>
          <p:cNvPicPr/>
          <p:nvPr/>
        </p:nvPicPr>
        <p:blipFill>
          <a:blip r:embed="rId1"/>
          <a:stretch/>
        </p:blipFill>
        <p:spPr>
          <a:xfrm>
            <a:off x="1133640" y="741240"/>
            <a:ext cx="3346200" cy="3269880"/>
          </a:xfrm>
          <a:prstGeom prst="rect">
            <a:avLst/>
          </a:prstGeom>
          <a:ln>
            <a:noFill/>
          </a:ln>
        </p:spPr>
      </p:pic>
      <p:pic>
        <p:nvPicPr>
          <p:cNvPr id="217" name="Google Shape;93;p1" descr="[ve]DPH - Venice Centre for Digital and Public Humanities"/>
          <p:cNvPicPr/>
          <p:nvPr/>
        </p:nvPicPr>
        <p:blipFill>
          <a:blip r:embed="rId2"/>
          <a:stretch/>
        </p:blipFill>
        <p:spPr>
          <a:xfrm>
            <a:off x="1133640" y="4092480"/>
            <a:ext cx="3346200" cy="198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From Presentation to Representation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809520" y="3744000"/>
            <a:ext cx="4572720" cy="1249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3809520" y="2102040"/>
            <a:ext cx="4572720" cy="98244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7f7f7f"/>
                </a:solidFill>
                <a:latin typeface="Calibri"/>
                <a:ea typeface="Calibri"/>
              </a:rPr>
              <a:t>semantic markup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460840" y="406296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CSS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6347520" y="406296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JS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4574520" y="406296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5460840" y="241164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5460840" y="3178080"/>
            <a:ext cx="752400" cy="416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XSLT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5837400" y="2921400"/>
            <a:ext cx="360" cy="25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 flipH="1">
            <a:off x="4950720" y="3594960"/>
            <a:ext cx="88632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>
            <a:off x="5837400" y="3594960"/>
            <a:ext cx="36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5837400" y="3594960"/>
            <a:ext cx="88632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3"/>
          <p:cNvSpPr/>
          <p:nvPr/>
        </p:nvSpPr>
        <p:spPr>
          <a:xfrm rot="16200000">
            <a:off x="3286800" y="2426040"/>
            <a:ext cx="1418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472c4"/>
                </a:solidFill>
                <a:latin typeface="Calibri"/>
                <a:ea typeface="Calibri"/>
              </a:rPr>
              <a:t>representation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 rot="16200000">
            <a:off x="3375000" y="4166640"/>
            <a:ext cx="12459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ed7d31"/>
                </a:solidFill>
                <a:latin typeface="Calibri"/>
                <a:ea typeface="Calibri"/>
              </a:rPr>
              <a:t>presentation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 rot="16200000">
            <a:off x="3616920" y="3270600"/>
            <a:ext cx="14349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Calibri"/>
              </a:rPr>
              <a:t>transformation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233" name="Google Shape;113;p2" descr="Download Gears Free PNG photo images and clipart | FreePNGImg"/>
          <p:cNvPicPr/>
          <p:nvPr/>
        </p:nvPicPr>
        <p:blipFill>
          <a:blip r:embed="rId1"/>
          <a:stretch/>
        </p:blipFill>
        <p:spPr>
          <a:xfrm>
            <a:off x="4560840" y="3148560"/>
            <a:ext cx="608400" cy="608400"/>
          </a:xfrm>
          <a:prstGeom prst="rect">
            <a:avLst/>
          </a:prstGeom>
          <a:ln>
            <a:noFill/>
          </a:ln>
        </p:spPr>
      </p:pic>
      <p:sp>
        <p:nvSpPr>
          <p:cNvPr id="234" name="CustomShape 16"/>
          <p:cNvSpPr/>
          <p:nvPr/>
        </p:nvSpPr>
        <p:spPr>
          <a:xfrm>
            <a:off x="4680720" y="4583520"/>
            <a:ext cx="4705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5291280" y="4584240"/>
            <a:ext cx="10414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appearance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36" name="CustomShape 18"/>
          <p:cNvSpPr/>
          <p:nvPr/>
        </p:nvSpPr>
        <p:spPr>
          <a:xfrm>
            <a:off x="6282360" y="4583520"/>
            <a:ext cx="8272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behavior</a:t>
            </a:r>
            <a:endParaRPr b="0" lang="it-IT" sz="1400" spc="-1" strike="noStrike">
              <a:latin typeface="Arial"/>
            </a:endParaRPr>
          </a:p>
        </p:txBody>
      </p:sp>
      <p:pic>
        <p:nvPicPr>
          <p:cNvPr id="237" name="Google Shape;117;p2" descr="Search Engines vs Web Browsers - Grenfell Internet Centre"/>
          <p:cNvPicPr/>
          <p:nvPr/>
        </p:nvPicPr>
        <p:blipFill>
          <a:blip r:embed="rId2"/>
          <a:stretch/>
        </p:blipFill>
        <p:spPr>
          <a:xfrm>
            <a:off x="2837520" y="4820400"/>
            <a:ext cx="1277280" cy="127728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XSLT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1825560"/>
            <a:ext cx="59482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XML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dialect itself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declarative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transformation language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=XML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output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105760" y="389772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8992080" y="224604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XML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8992080" y="3012840"/>
            <a:ext cx="752400" cy="416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XSLT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9368640" y="2756160"/>
            <a:ext cx="360" cy="25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 flipH="1">
            <a:off x="8481960" y="3429720"/>
            <a:ext cx="88632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992080" y="388584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HTML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9878400" y="388584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SVG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10796760" y="3883680"/>
            <a:ext cx="752400" cy="509760"/>
          </a:xfrm>
          <a:prstGeom prst="foldedCorner">
            <a:avLst>
              <a:gd name="adj" fmla="val 16667"/>
            </a:avLst>
          </a:prstGeom>
          <a:solidFill>
            <a:schemeClr val="accent2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…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9368640" y="342972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9368640" y="3429720"/>
            <a:ext cx="88632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9368640" y="3429720"/>
            <a:ext cx="180432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r"/>
  </p:transition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Concept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39880" y="1681200"/>
            <a:ext cx="5157360" cy="55692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CSS for HTML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buClr>
                <a:srgbClr val="4472c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match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 set of nodes (via CSS 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selectors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apply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6172200" y="1681200"/>
            <a:ext cx="5182920" cy="55692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XSLT for XML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buClr>
                <a:srgbClr val="4472c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match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 set of nodes (via 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XPath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transform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it using an XML-based template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serialize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25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25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745680" y="640080"/>
            <a:ext cx="4806000" cy="3637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Calibri"/>
              </a:rPr>
              <a:t>XSLT Sample - Overview</a:t>
            </a:r>
            <a:endParaRPr b="0" lang="it-IT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6745680" y="4415760"/>
            <a:ext cx="4806000" cy="180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TEI XML to HTML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150;p5" descr="Tree clipart ideas on felt applique – Gclipart.com"/>
          <p:cNvPicPr/>
          <p:nvPr/>
        </p:nvPicPr>
        <p:blipFill>
          <a:blip r:embed="rId1"/>
          <a:srcRect l="1282" t="0" r="11638" b="0"/>
          <a:stretch/>
        </p:blipFill>
        <p:spPr>
          <a:xfrm>
            <a:off x="0" y="0"/>
            <a:ext cx="6105240" cy="685764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66448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TEI Document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543680"/>
            <a:ext cx="6153840" cy="463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sample TEI document: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teiHeader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facsimile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are not directly output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contains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's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each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may contain: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head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 text header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 text paragraph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cb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 column break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pb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: page break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text may also contain: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ex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(pansion),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hi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(lite),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num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(ber),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pers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(on)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  <a:ea typeface="Calibri"/>
              </a:rPr>
              <a:t>placeName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Google Shape;157;p6" descr=""/>
          <p:cNvPicPr/>
          <p:nvPr/>
        </p:nvPicPr>
        <p:blipFill>
          <a:blip r:embed="rId1"/>
          <a:stretch/>
        </p:blipFill>
        <p:spPr>
          <a:xfrm>
            <a:off x="7557120" y="0"/>
            <a:ext cx="3169080" cy="685764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XSLT Skeleton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594080"/>
            <a:ext cx="7272360" cy="1891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XML document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root element =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  <a:ea typeface="Calibri"/>
              </a:rPr>
              <a:t>stylesheet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from namespace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86400" y="3591000"/>
            <a:ext cx="6014520" cy="222624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&lt;?xml version='1.0'?&gt;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&lt;xsl:stylesheet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version="1.0" xmlns:xsl="http://www.w3.org/1999/XSL/Transform"&gt;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...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&lt;/xsl:stylesheet&gt;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6132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XSLT Template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1603080"/>
            <a:ext cx="5461200" cy="4573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defined with a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  <a:ea typeface="Calibri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element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: its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  <a:ea typeface="Calibri"/>
              </a:rPr>
              <a:t>match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attribute selects the nodes it should apply to, similarly to CSS selectors, using a specialized language named 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XPath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output</a:t>
            </a:r>
            <a:r>
              <a:rPr b="0" lang="en-US" sz="2800" spc="-1" strike="noStrike">
                <a:solidFill>
                  <a:srgbClr val="4472c4"/>
                </a:solidFill>
                <a:latin typeface="Calibri"/>
                <a:ea typeface="Calibri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970680" y="2162520"/>
            <a:ext cx="4233240" cy="19206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xsl:template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match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="tei:num"&gt;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span class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="nr"&gt;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  <a:ea typeface="Calibri"/>
              </a:rPr>
              <a:t>xsl:apply-templates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/&gt;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&lt;/span&gt;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&lt;/xsl:template&gt;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9785160" y="916200"/>
            <a:ext cx="1721520" cy="612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10000" y="22500"/>
                </a:moveTo>
                <a:lnTo>
                  <a:pt x="-20000" y="22500"/>
                </a:lnTo>
                <a:lnTo>
                  <a:pt x="-44000" y="257117"/>
                </a:lnTo>
              </a:path>
            </a:pathLst>
          </a:cu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match TEI 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num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 element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6790680" y="4381560"/>
            <a:ext cx="1721520" cy="612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8760" y="-21695"/>
                </a:moveTo>
                <a:lnTo>
                  <a:pt x="18482" y="-196147"/>
                </a:lnTo>
                <a:lnTo>
                  <a:pt x="34620" y="-291827"/>
                </a:lnTo>
              </a:path>
            </a:pathLst>
          </a:cu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output an HTML span element...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8718480" y="4381560"/>
            <a:ext cx="1721520" cy="612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8760" y="-21695"/>
                </a:moveTo>
                <a:lnTo>
                  <a:pt x="4828" y="-179866"/>
                </a:lnTo>
                <a:lnTo>
                  <a:pt x="-16277" y="-290664"/>
                </a:lnTo>
              </a:path>
            </a:pathLst>
          </a:cu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... with attribute class = "nr"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7857360" y="5199120"/>
            <a:ext cx="2628000" cy="910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50386" y="-9960"/>
                </a:moveTo>
                <a:lnTo>
                  <a:pt x="11705" y="-126517"/>
                </a:lnTo>
                <a:lnTo>
                  <a:pt x="14029" y="-250428"/>
                </a:lnTo>
              </a:path>
            </a:pathLst>
          </a:custGeom>
          <a:solidFill>
            <a:schemeClr val="accent6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span's content is whatever is output by all matching templates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2020-06-23T15:54:57Z</dcterms:created>
  <dc:creator>Alessandro Fusi</dc:creator>
  <dc:description/>
  <dc:language>it-IT</dc:language>
  <cp:lastModifiedBy/>
  <dcterms:modified xsi:type="dcterms:W3CDTF">2020-07-09T17:28:24Z</dcterms:modified>
  <cp:revision>1</cp:revision>
  <dc:subject/>
  <dc:title/>
</cp:coreProperties>
</file>