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jCPrHXDdlFqvO+OGSMMn15FKA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60A769-389C-447F-8B80-CF1ADEDAEF13}">
  <a:tblStyle styleId="{2960A769-389C-447F-8B80-CF1ADEDAEF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regular.fntdata"/><Relationship Id="rId47" Type="http://schemas.openxmlformats.org/officeDocument/2006/relationships/slide" Target="slides/slide42.xml"/><Relationship Id="rId4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51d35f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8a51d35fe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@Fusi</a:t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a51d35f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a51d35fe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51d35fe7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51d35fe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a51d35f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8a51d35fe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51d35fe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8a51d35fe7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a51d35fe7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a51d35f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a51d35f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8a51d35fe7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ba736434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ba73643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ba736434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ba73643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ba736434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ba736434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ba736434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ba73643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229e1864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229e186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2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10800000">
            <a:off x="0" y="699899"/>
            <a:ext cx="1430104" cy="5418100"/>
          </a:xfrm>
          <a:prstGeom prst="rect">
            <a:avLst/>
          </a:prstGeom>
          <a:solidFill>
            <a:schemeClr val="accent1">
              <a:alpha val="24705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5240743" y="576263"/>
            <a:ext cx="5820768" cy="2967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XSLT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5240743" y="3764975"/>
            <a:ext cx="5820768" cy="2192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</a:t>
            </a:r>
            <a:r>
              <a:rPr lang="en-US">
                <a:solidFill>
                  <a:srgbClr val="C00000"/>
                </a:solidFill>
              </a:rPr>
              <a:t>x</a:t>
            </a:r>
            <a:r>
              <a:rPr lang="en-US"/>
              <a:t>tensible </a:t>
            </a:r>
            <a:r>
              <a:rPr lang="en-US">
                <a:solidFill>
                  <a:srgbClr val="C00000"/>
                </a:solidFill>
              </a:rPr>
              <a:t>S</a:t>
            </a:r>
            <a:r>
              <a:rPr lang="en-US"/>
              <a:t>tylesheet </a:t>
            </a:r>
            <a:r>
              <a:rPr lang="en-US">
                <a:solidFill>
                  <a:srgbClr val="C00000"/>
                </a:solidFill>
              </a:rPr>
              <a:t>L</a:t>
            </a:r>
            <a:r>
              <a:rPr lang="en-US"/>
              <a:t>anguage </a:t>
            </a:r>
            <a:r>
              <a:rPr lang="en-US">
                <a:solidFill>
                  <a:srgbClr val="C00000"/>
                </a:solidFill>
              </a:rPr>
              <a:t>T</a:t>
            </a:r>
            <a:r>
              <a:rPr lang="en-US"/>
              <a:t>ransformation</a:t>
            </a:r>
            <a:endParaRPr/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11365990" y="5610"/>
            <a:ext cx="0" cy="6858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0" y="6118001"/>
            <a:ext cx="121920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475" y="741363"/>
            <a:ext cx="334645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ve]DPH - Venice Centre for Digital and Public Humanities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4092575"/>
            <a:ext cx="3346450" cy="198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51d35fe7_0_5"/>
          <p:cNvSpPr txBox="1"/>
          <p:nvPr>
            <p:ph type="title"/>
          </p:nvPr>
        </p:nvSpPr>
        <p:spPr>
          <a:xfrm>
            <a:off x="2904400" y="640075"/>
            <a:ext cx="86475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XXPath</a:t>
            </a:r>
            <a:endParaRPr/>
          </a:p>
        </p:txBody>
      </p:sp>
      <p:sp>
        <p:nvSpPr>
          <p:cNvPr id="188" name="Google Shape;188;g8a51d35fe7_0_5"/>
          <p:cNvSpPr txBox="1"/>
          <p:nvPr>
            <p:ph idx="1" type="body"/>
          </p:nvPr>
        </p:nvSpPr>
        <p:spPr>
          <a:xfrm>
            <a:off x="5405800" y="833800"/>
            <a:ext cx="604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>
                <a:solidFill>
                  <a:schemeClr val="dk1"/>
                </a:solidFill>
              </a:rPr>
              <a:t>Query Language for Selecting XML Nodes</a:t>
            </a:r>
            <a:endParaRPr i="1"/>
          </a:p>
        </p:txBody>
      </p:sp>
      <p:pic>
        <p:nvPicPr>
          <p:cNvPr descr="Free Direction Cliparts, Download Free Clip Art, Free Clip Art on ..." id="189" name="Google Shape;189;g8a51d35fe7_0_5"/>
          <p:cNvPicPr preferRelativeResize="0"/>
          <p:nvPr/>
        </p:nvPicPr>
        <p:blipFill rotWithShape="1">
          <a:blip r:embed="rId3">
            <a:alphaModFix/>
          </a:blip>
          <a:srcRect b="0" l="3376" r="1783" t="0"/>
          <a:stretch/>
        </p:blipFill>
        <p:spPr>
          <a:xfrm>
            <a:off x="0" y="83463"/>
            <a:ext cx="3404675" cy="33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8a51d35fe7_0_5"/>
          <p:cNvSpPr txBox="1"/>
          <p:nvPr/>
        </p:nvSpPr>
        <p:spPr>
          <a:xfrm>
            <a:off x="3029475" y="1938575"/>
            <a:ext cx="89010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                             What is Xpath language?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8a51d35fe7_0_5"/>
          <p:cNvSpPr/>
          <p:nvPr/>
        </p:nvSpPr>
        <p:spPr>
          <a:xfrm>
            <a:off x="3092000" y="3043375"/>
            <a:ext cx="8355600" cy="30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Xpath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interrogates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XML documents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around the tree, selecting nodes by a variety of criteria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XSLT uses XPath to find information in an XML document.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language to describe how to locate a part of an XML document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Directions: Finding a Building</a:t>
            </a:r>
            <a:endParaRPr/>
          </a:p>
        </p:txBody>
      </p:sp>
      <p:pic>
        <p:nvPicPr>
          <p:cNvPr descr="Free Direction Cliparts, Download Free Clip Art, Free Clip Art on ..."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442" y="3961299"/>
            <a:ext cx="821959" cy="1148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 and white apartment building clip art apartment clipart ..." id="198" name="Google Shape;1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0029" y="2700342"/>
            <a:ext cx="3249811" cy="218346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/>
          <p:nvPr/>
        </p:nvSpPr>
        <p:spPr>
          <a:xfrm>
            <a:off x="3788402" y="4935076"/>
            <a:ext cx="3866030" cy="174812"/>
          </a:xfrm>
          <a:custGeom>
            <a:rect b="b" l="l" r="r" t="t"/>
            <a:pathLst>
              <a:path extrusionOk="0" h="174812" w="3866030">
                <a:moveTo>
                  <a:pt x="3866030" y="0"/>
                </a:moveTo>
                <a:lnTo>
                  <a:pt x="174812" y="0"/>
                </a:lnTo>
                <a:lnTo>
                  <a:pt x="0" y="174812"/>
                </a:lnTo>
                <a:lnTo>
                  <a:pt x="3691218" y="174812"/>
                </a:lnTo>
                <a:lnTo>
                  <a:pt x="3866030" y="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865806" y="3289334"/>
            <a:ext cx="1023229" cy="646331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5103449" y="1909202"/>
            <a:ext cx="738920" cy="646331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6270872" y="2428196"/>
            <a:ext cx="1209050" cy="646331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 rot="900000">
            <a:off x="3762897" y="5297655"/>
            <a:ext cx="2824805" cy="174812"/>
          </a:xfrm>
          <a:custGeom>
            <a:rect b="b" l="l" r="r" t="t"/>
            <a:pathLst>
              <a:path extrusionOk="0" h="174812" w="3866030">
                <a:moveTo>
                  <a:pt x="3866030" y="0"/>
                </a:moveTo>
                <a:lnTo>
                  <a:pt x="174812" y="0"/>
                </a:lnTo>
                <a:lnTo>
                  <a:pt x="0" y="174812"/>
                </a:lnTo>
                <a:lnTo>
                  <a:pt x="3691218" y="174812"/>
                </a:lnTo>
                <a:lnTo>
                  <a:pt x="3866030" y="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3788401" y="4883809"/>
            <a:ext cx="2189836" cy="272146"/>
          </a:xfrm>
          <a:prstGeom prst="roundRect">
            <a:avLst>
              <a:gd fmla="val 16667" name="adj"/>
            </a:avLst>
          </a:prstGeom>
          <a:solidFill>
            <a:srgbClr val="E2F0D9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2379961" y="5287801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straight </a:t>
            </a:r>
            <a:r>
              <a:rPr i="1" lang="en-US" sz="18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ahead</a:t>
            </a:r>
            <a:r>
              <a:rPr i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i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4334910" y="5886313"/>
            <a:ext cx="3609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...looking at </a:t>
            </a:r>
            <a:r>
              <a:rPr i="1" lang="en-US" sz="1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towers</a:t>
            </a:r>
            <a:r>
              <a:rPr i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along this path...</a:t>
            </a:r>
            <a:endParaRPr i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6875397" y="5310834"/>
            <a:ext cx="2578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... stop at the </a:t>
            </a:r>
            <a:r>
              <a:rPr i="1" lang="en-US" sz="18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i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one.</a:t>
            </a:r>
            <a:endParaRPr i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 rot="-5400000">
            <a:off x="4216976" y="3088250"/>
            <a:ext cx="1529695" cy="738920"/>
          </a:xfrm>
          <a:prstGeom prst="roundRect">
            <a:avLst>
              <a:gd fmla="val 16667" name="adj"/>
            </a:avLst>
          </a:prstGeom>
          <a:solidFill>
            <a:srgbClr val="DAE3F3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 rot="-5400000">
            <a:off x="5112813" y="3102923"/>
            <a:ext cx="1529695" cy="738920"/>
          </a:xfrm>
          <a:prstGeom prst="roundRect">
            <a:avLst>
              <a:gd fmla="val 16667" name="adj"/>
            </a:avLst>
          </a:prstGeom>
          <a:solidFill>
            <a:srgbClr val="DAE3F3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 rot="-5400000">
            <a:off x="5236414" y="2959020"/>
            <a:ext cx="1529695" cy="738920"/>
          </a:xfrm>
          <a:prstGeom prst="roundRect">
            <a:avLst>
              <a:gd fmla="val 16667" name="adj"/>
            </a:avLst>
          </a:prstGeom>
          <a:solidFill>
            <a:srgbClr val="F4B183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7012640" y="1697838"/>
            <a:ext cx="914400" cy="45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47169" y="291697"/>
                </a:lnTo>
              </a:path>
            </a:pathLst>
          </a:custGeom>
          <a:solidFill>
            <a:schemeClr val="accent2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2719164" y="3111421"/>
            <a:ext cx="293284" cy="2932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4956807" y="1727967"/>
            <a:ext cx="293284" cy="2932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2086677" y="5338091"/>
            <a:ext cx="293284" cy="2932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4041626" y="5924337"/>
            <a:ext cx="293284" cy="2932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6626431" y="5362102"/>
            <a:ext cx="293284" cy="2932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6124230" y="2280216"/>
            <a:ext cx="293284" cy="2932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1035149" y="2021251"/>
            <a:ext cx="21246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direction in 3 steps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reer and course choices – Natalie Lancer" id="219" name="Google Shape;21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7026" y="4068877"/>
            <a:ext cx="575403" cy="10410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9097594" y="2780609"/>
            <a:ext cx="1740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go ahead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9097594" y="3186288"/>
            <a:ext cx="2213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look at towers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9097594" y="3591967"/>
            <a:ext cx="2385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stop at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838200" y="38791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How XPath works: XPath Node Types</a:t>
            </a:r>
            <a:endParaRPr/>
          </a:p>
        </p:txBody>
      </p:sp>
      <p:pic>
        <p:nvPicPr>
          <p:cNvPr descr="Family tree clipart images clipart - Clipartix"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36525" y="1926675"/>
            <a:ext cx="3651225" cy="34925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11"/>
          <p:cNvSpPr txBox="1"/>
          <p:nvPr/>
        </p:nvSpPr>
        <p:spPr>
          <a:xfrm>
            <a:off x="5134825" y="1713475"/>
            <a:ext cx="54822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4738750" y="1926675"/>
            <a:ext cx="6837000" cy="3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XPath, there are seven kinds of nodes: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element, attribute, text, namespace, processing-instruction, comment, and document nodes.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4042400" y="1657585"/>
            <a:ext cx="1116000" cy="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44780" y="83490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a51d35fe7_0_18"/>
          <p:cNvSpPr/>
          <p:nvPr/>
        </p:nvSpPr>
        <p:spPr>
          <a:xfrm>
            <a:off x="2294032" y="2666373"/>
            <a:ext cx="6096000" cy="23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 version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 encoding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"?&gt;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TEI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http://www.tei-c.org/ns/1.0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i="1" lang="en-US" sz="1800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&lt;!-- header --&gt;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teiHeader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fileDesc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titleStmt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Li livres du Graunt Caam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g8a51d35fe7_0_18"/>
          <p:cNvSpPr txBox="1"/>
          <p:nvPr>
            <p:ph type="title"/>
          </p:nvPr>
        </p:nvSpPr>
        <p:spPr>
          <a:xfrm>
            <a:off x="838200" y="92988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XML Document Tree: XPath Node Types</a:t>
            </a:r>
            <a:endParaRPr/>
          </a:p>
        </p:txBody>
      </p:sp>
      <p:pic>
        <p:nvPicPr>
          <p:cNvPr descr="Family tree clipart images clipart - Clipartix" id="238" name="Google Shape;238;g8a51d35fe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70" y="2739660"/>
            <a:ext cx="1556412" cy="148874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8a51d35fe7_0_18"/>
          <p:cNvSpPr/>
          <p:nvPr/>
        </p:nvSpPr>
        <p:spPr>
          <a:xfrm>
            <a:off x="4042400" y="1657585"/>
            <a:ext cx="1116000" cy="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99952" y="299221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8a51d35fe7_0_18"/>
          <p:cNvSpPr/>
          <p:nvPr/>
        </p:nvSpPr>
        <p:spPr>
          <a:xfrm>
            <a:off x="8774768" y="2599715"/>
            <a:ext cx="1116000" cy="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18952" y="-20503"/>
                </a:lnTo>
                <a:lnTo>
                  <a:pt x="-506071" y="282443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8a51d35fe7_0_18"/>
          <p:cNvSpPr/>
          <p:nvPr/>
        </p:nvSpPr>
        <p:spPr>
          <a:xfrm>
            <a:off x="7529476" y="3344086"/>
            <a:ext cx="1116000" cy="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06823" y="20964"/>
                </a:lnTo>
                <a:lnTo>
                  <a:pt x="-312636" y="264012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8a51d35fe7_0_18"/>
          <p:cNvSpPr/>
          <p:nvPr/>
        </p:nvSpPr>
        <p:spPr>
          <a:xfrm>
            <a:off x="6560020" y="1892315"/>
            <a:ext cx="1320000" cy="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55626" y="16356"/>
                </a:lnTo>
                <a:lnTo>
                  <a:pt x="-288838" y="293194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8a51d35fe7_0_18"/>
          <p:cNvSpPr/>
          <p:nvPr/>
        </p:nvSpPr>
        <p:spPr>
          <a:xfrm>
            <a:off x="8823244" y="3794363"/>
            <a:ext cx="1116000" cy="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87671" y="39395"/>
                </a:lnTo>
                <a:lnTo>
                  <a:pt x="-201556" y="147287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8a51d35fe7_0_18"/>
          <p:cNvSpPr/>
          <p:nvPr/>
        </p:nvSpPr>
        <p:spPr>
          <a:xfrm>
            <a:off x="1217886" y="4258286"/>
            <a:ext cx="1116000" cy="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5332" y="-15896"/>
                </a:moveTo>
                <a:lnTo>
                  <a:pt x="94912" y="-132620"/>
                </a:lnTo>
                <a:lnTo>
                  <a:pt x="145096" y="-215174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a51d35fe7_0_18"/>
          <p:cNvSpPr/>
          <p:nvPr/>
        </p:nvSpPr>
        <p:spPr>
          <a:xfrm>
            <a:off x="1111578" y="1724515"/>
            <a:ext cx="1328700" cy="6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9796" y="48611"/>
                </a:moveTo>
                <a:lnTo>
                  <a:pt x="147322" y="61099"/>
                </a:lnTo>
                <a:lnTo>
                  <a:pt x="166939" y="187121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processing instruction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a51d35fe7_0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Toolbar in oXygen</a:t>
            </a:r>
            <a:endParaRPr/>
          </a:p>
        </p:txBody>
      </p:sp>
      <p:sp>
        <p:nvSpPr>
          <p:cNvPr id="251" name="Google Shape;251;g8a51d35fe7_0_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g8a51d35fe7_0_67"/>
          <p:cNvPicPr preferRelativeResize="0"/>
          <p:nvPr/>
        </p:nvPicPr>
        <p:blipFill rotWithShape="1">
          <a:blip r:embed="rId3">
            <a:alphaModFix/>
          </a:blip>
          <a:srcRect b="61262" l="0" r="0" t="6640"/>
          <a:stretch/>
        </p:blipFill>
        <p:spPr>
          <a:xfrm>
            <a:off x="838200" y="1492125"/>
            <a:ext cx="9757776" cy="271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8a51d35fe7_0_67"/>
          <p:cNvSpPr/>
          <p:nvPr/>
        </p:nvSpPr>
        <p:spPr>
          <a:xfrm>
            <a:off x="1215975" y="1690825"/>
            <a:ext cx="2543100" cy="729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a51d35fe7_0_67"/>
          <p:cNvSpPr txBox="1"/>
          <p:nvPr/>
        </p:nvSpPr>
        <p:spPr>
          <a:xfrm>
            <a:off x="2821025" y="4815200"/>
            <a:ext cx="60450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Let's open your XML/TEI file!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 or more </a:t>
            </a:r>
            <a:r>
              <a:rPr lang="en-US">
                <a:solidFill>
                  <a:schemeClr val="accent1"/>
                </a:solidFill>
              </a:rPr>
              <a:t>steps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syntax for each step: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axisname::</a:t>
            </a:r>
            <a:r>
              <a:rPr lang="en-US"/>
              <a:t> (street direction)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nodetest</a:t>
            </a:r>
            <a:r>
              <a:rPr lang="en-US"/>
              <a:t> (building type: tower)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[predicate]</a:t>
            </a:r>
            <a:r>
              <a:rPr lang="en-US"/>
              <a:t> (second tower)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lang="en-US">
                <a:solidFill>
                  <a:schemeClr val="accent1"/>
                </a:solidFill>
              </a:rPr>
              <a:t>set</a:t>
            </a:r>
            <a:r>
              <a:rPr lang="en-US"/>
              <a:t> of </a:t>
            </a:r>
            <a:r>
              <a:rPr lang="en-US">
                <a:solidFill>
                  <a:schemeClr val="accent1"/>
                </a:solidFill>
              </a:rPr>
              <a:t>node</a:t>
            </a:r>
            <a:r>
              <a:rPr lang="en-US"/>
              <a:t>(s)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single </a:t>
            </a:r>
            <a:r>
              <a:rPr lang="en-US">
                <a:solidFill>
                  <a:schemeClr val="accent1"/>
                </a:solidFill>
              </a:rPr>
              <a:t>value</a:t>
            </a:r>
            <a:r>
              <a:rPr lang="en-US"/>
              <a:t> (string, number, or boolean)</a:t>
            </a:r>
            <a:endParaRPr/>
          </a:p>
        </p:txBody>
      </p:sp>
      <p:sp>
        <p:nvSpPr>
          <p:cNvPr id="261" name="Google Shape;261;p12"/>
          <p:cNvSpPr/>
          <p:nvPr/>
        </p:nvSpPr>
        <p:spPr>
          <a:xfrm>
            <a:off x="139200" y="365063"/>
            <a:ext cx="11214600" cy="1325700"/>
          </a:xfrm>
          <a:prstGeom prst="rect">
            <a:avLst/>
          </a:prstGeom>
          <a:solidFill>
            <a:srgbClr val="C3E88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XPath Expression: Steps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a51d35fe7_0_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g8a51d35fe7_0_43"/>
          <p:cNvSpPr txBox="1"/>
          <p:nvPr>
            <p:ph idx="1" type="body"/>
          </p:nvPr>
        </p:nvSpPr>
        <p:spPr>
          <a:xfrm>
            <a:off x="838200" y="1450400"/>
            <a:ext cx="10515600" cy="4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xpath expression to remember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g8a51d35fe7_0_43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{2960A769-389C-447F-8B80-CF1ADEDAEF13}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/>
                        <a:t>nodename</a:t>
                      </a:r>
                      <a:endParaRPr i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Selects all nodes with the name "</a:t>
                      </a:r>
                      <a:r>
                        <a:rPr i="1" lang="en-US" sz="1800">
                          <a:solidFill>
                            <a:schemeClr val="dk1"/>
                          </a:solidFill>
                        </a:rPr>
                        <a:t>nodename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"</a:t>
                      </a:r>
                      <a:endParaRPr sz="23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Selects from the root node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//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Selects nodes in the document from the current node that match the selection no matter where they are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.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Selects the current node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..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Selects the parent of the current node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Selects attributes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g8a51d35fe7_0_43"/>
          <p:cNvSpPr/>
          <p:nvPr/>
        </p:nvSpPr>
        <p:spPr>
          <a:xfrm>
            <a:off x="139200" y="124700"/>
            <a:ext cx="11214600" cy="1325700"/>
          </a:xfrm>
          <a:prstGeom prst="rect">
            <a:avLst/>
          </a:prstGeom>
          <a:solidFill>
            <a:srgbClr val="C3E88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XPath Expression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a51d35fe7_0_57"/>
          <p:cNvSpPr txBox="1"/>
          <p:nvPr>
            <p:ph idx="1" type="body"/>
          </p:nvPr>
        </p:nvSpPr>
        <p:spPr>
          <a:xfrm>
            <a:off x="838200" y="1690825"/>
            <a:ext cx="105156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xpath expression to remember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5" name="Google Shape;275;g8a51d35fe7_0_57"/>
          <p:cNvGraphicFramePr/>
          <p:nvPr/>
        </p:nvGraphicFramePr>
        <p:xfrm>
          <a:off x="9525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{2960A769-389C-447F-8B80-CF1ADEDAEF13}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/>
                        <a:t>*</a:t>
                      </a:r>
                      <a:endParaRPr i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matches any element node</a:t>
                      </a:r>
                      <a:endParaRPr sz="23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@*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matches any attribute node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node()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matches any node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g8a51d35fe7_0_57"/>
          <p:cNvSpPr/>
          <p:nvPr/>
        </p:nvSpPr>
        <p:spPr>
          <a:xfrm>
            <a:off x="312675" y="124700"/>
            <a:ext cx="11214600" cy="1325700"/>
          </a:xfrm>
          <a:prstGeom prst="rect">
            <a:avLst/>
          </a:prstGeom>
          <a:solidFill>
            <a:srgbClr val="C3E88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 cards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a51d35fe7_0_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 bare-bones path expression is similar to filesystem addressing: if the path starts with a solidus (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aka forward slash), then it represents a path from the root; if it does not start with a solidus then it represents a path from here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82" name="Google Shape;282;g8a51d35fe7_0_77"/>
          <p:cNvSpPr txBox="1"/>
          <p:nvPr/>
        </p:nvSpPr>
        <p:spPr>
          <a:xfrm>
            <a:off x="2466650" y="3606175"/>
            <a:ext cx="6732900" cy="110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/TEI/teiHeader/</a:t>
            </a:r>
            <a:r>
              <a:rPr lang="en-US" sz="29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fileD</a:t>
            </a:r>
            <a:r>
              <a:rPr lang="en-US" sz="29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esc/titleStmt/title</a:t>
            </a:r>
            <a:endParaRPr sz="29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8a51d35fe7_0_77"/>
          <p:cNvSpPr/>
          <p:nvPr/>
        </p:nvSpPr>
        <p:spPr>
          <a:xfrm>
            <a:off x="225800" y="166800"/>
            <a:ext cx="11214600" cy="1325700"/>
          </a:xfrm>
          <a:prstGeom prst="rect">
            <a:avLst/>
          </a:prstGeom>
          <a:solidFill>
            <a:srgbClr val="C3E88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Bear in mind: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>
            <a:off x="838200" y="365125"/>
            <a:ext cx="89055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Axes</a:t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5011385" y="3150679"/>
            <a:ext cx="1365663" cy="57298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5011385" y="2326465"/>
            <a:ext cx="1365662" cy="56704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5011382" y="1496312"/>
            <a:ext cx="1365662" cy="5729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ancestor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5011383" y="3980832"/>
            <a:ext cx="1365663" cy="5729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5011382" y="4810987"/>
            <a:ext cx="1365664" cy="5729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descendant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3412175" y="3150679"/>
            <a:ext cx="1365663" cy="5729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preceding-sibling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6610595" y="3150679"/>
            <a:ext cx="1365663" cy="5729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following-sibling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Direction Cliparts, Download Free Clip Art, Free Clip Art on ..." id="296" name="Google Shape;2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1965" y="453611"/>
            <a:ext cx="821959" cy="114858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3"/>
          <p:cNvSpPr/>
          <p:nvPr/>
        </p:nvSpPr>
        <p:spPr>
          <a:xfrm>
            <a:off x="6610594" y="1812249"/>
            <a:ext cx="1365663" cy="5729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13"/>
          <p:cNvCxnSpPr>
            <a:stCxn id="289" idx="0"/>
            <a:endCxn id="290" idx="2"/>
          </p:cNvCxnSpPr>
          <p:nvPr/>
        </p:nvCxnSpPr>
        <p:spPr>
          <a:xfrm rot="10800000">
            <a:off x="5694217" y="2893579"/>
            <a:ext cx="0" cy="25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13"/>
          <p:cNvCxnSpPr>
            <a:stCxn id="290" idx="0"/>
            <a:endCxn id="291" idx="2"/>
          </p:cNvCxnSpPr>
          <p:nvPr/>
        </p:nvCxnSpPr>
        <p:spPr>
          <a:xfrm rot="10800000">
            <a:off x="5694216" y="2069365"/>
            <a:ext cx="0" cy="25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13"/>
          <p:cNvCxnSpPr>
            <a:stCxn id="289" idx="2"/>
            <a:endCxn id="292" idx="0"/>
          </p:cNvCxnSpPr>
          <p:nvPr/>
        </p:nvCxnSpPr>
        <p:spPr>
          <a:xfrm>
            <a:off x="5694217" y="3723660"/>
            <a:ext cx="0" cy="25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13"/>
          <p:cNvCxnSpPr/>
          <p:nvPr/>
        </p:nvCxnSpPr>
        <p:spPr>
          <a:xfrm flipH="1">
            <a:off x="5694211" y="4553813"/>
            <a:ext cx="2" cy="25717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" name="Google Shape;302;p13"/>
          <p:cNvCxnSpPr>
            <a:stCxn id="289" idx="1"/>
            <a:endCxn id="294" idx="3"/>
          </p:cNvCxnSpPr>
          <p:nvPr/>
        </p:nvCxnSpPr>
        <p:spPr>
          <a:xfrm rot="10800000">
            <a:off x="4777985" y="3437169"/>
            <a:ext cx="23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3" name="Google Shape;303;p13"/>
          <p:cNvCxnSpPr>
            <a:stCxn id="289" idx="3"/>
            <a:endCxn id="295" idx="1"/>
          </p:cNvCxnSpPr>
          <p:nvPr/>
        </p:nvCxnSpPr>
        <p:spPr>
          <a:xfrm>
            <a:off x="6377048" y="3437169"/>
            <a:ext cx="23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4" name="Google Shape;304;p13"/>
          <p:cNvCxnSpPr>
            <a:stCxn id="289" idx="0"/>
            <a:endCxn id="297" idx="1"/>
          </p:cNvCxnSpPr>
          <p:nvPr/>
        </p:nvCxnSpPr>
        <p:spPr>
          <a:xfrm flipH="1" rot="10800000">
            <a:off x="5694217" y="2098879"/>
            <a:ext cx="916500" cy="1051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5" name="Google Shape;305;p13"/>
          <p:cNvSpPr/>
          <p:nvPr/>
        </p:nvSpPr>
        <p:spPr>
          <a:xfrm>
            <a:off x="2854036" y="2323495"/>
            <a:ext cx="1365663" cy="5729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preceding*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8023760" y="2320526"/>
            <a:ext cx="1365663" cy="5729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following*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13"/>
          <p:cNvCxnSpPr>
            <a:stCxn id="289" idx="0"/>
            <a:endCxn id="306" idx="1"/>
          </p:cNvCxnSpPr>
          <p:nvPr/>
        </p:nvCxnSpPr>
        <p:spPr>
          <a:xfrm flipH="1" rot="10800000">
            <a:off x="5694217" y="2607079"/>
            <a:ext cx="2329500" cy="543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3"/>
          <p:cNvCxnSpPr>
            <a:stCxn id="289" idx="0"/>
            <a:endCxn id="305" idx="3"/>
          </p:cNvCxnSpPr>
          <p:nvPr/>
        </p:nvCxnSpPr>
        <p:spPr>
          <a:xfrm rot="10800000">
            <a:off x="4219717" y="2610079"/>
            <a:ext cx="1474500" cy="540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p13"/>
          <p:cNvSpPr txBox="1"/>
          <p:nvPr/>
        </p:nvSpPr>
        <p:spPr>
          <a:xfrm>
            <a:off x="8283039" y="6265889"/>
            <a:ext cx="34385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 excluded descendants, attribute/namespace nodes</a:t>
            </a:r>
            <a:endParaRPr i="1"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6060372" y="3087645"/>
            <a:ext cx="433449" cy="2375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6090060" y="3911064"/>
            <a:ext cx="433449" cy="2375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6090059" y="4698967"/>
            <a:ext cx="433449" cy="2375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6068287" y="2247950"/>
            <a:ext cx="433449" cy="2375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From Presentation to Representation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3809489" y="3744059"/>
            <a:ext cx="4573013" cy="1249473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809490" y="2102017"/>
            <a:ext cx="4573020" cy="982824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semantic markup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461009" y="4063000"/>
            <a:ext cx="752669" cy="51007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347417" y="4063000"/>
            <a:ext cx="752669" cy="51007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574601" y="4063000"/>
            <a:ext cx="752669" cy="51007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461009" y="2411482"/>
            <a:ext cx="752669" cy="51007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461009" y="3178147"/>
            <a:ext cx="752669" cy="4167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XSLT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2"/>
          <p:cNvCxnSpPr>
            <a:stCxn id="104" idx="2"/>
            <a:endCxn id="105" idx="0"/>
          </p:cNvCxnSpPr>
          <p:nvPr/>
        </p:nvCxnSpPr>
        <p:spPr>
          <a:xfrm>
            <a:off x="5837343" y="2921556"/>
            <a:ext cx="0" cy="25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2"/>
          <p:cNvCxnSpPr>
            <a:stCxn id="105" idx="2"/>
            <a:endCxn id="103" idx="0"/>
          </p:cNvCxnSpPr>
          <p:nvPr/>
        </p:nvCxnSpPr>
        <p:spPr>
          <a:xfrm flipH="1">
            <a:off x="4950843" y="3594915"/>
            <a:ext cx="886500" cy="46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2"/>
          <p:cNvCxnSpPr>
            <a:stCxn id="105" idx="2"/>
            <a:endCxn id="101" idx="0"/>
          </p:cNvCxnSpPr>
          <p:nvPr/>
        </p:nvCxnSpPr>
        <p:spPr>
          <a:xfrm>
            <a:off x="5837343" y="3594915"/>
            <a:ext cx="0" cy="46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2"/>
          <p:cNvCxnSpPr>
            <a:stCxn id="105" idx="2"/>
            <a:endCxn id="102" idx="0"/>
          </p:cNvCxnSpPr>
          <p:nvPr/>
        </p:nvCxnSpPr>
        <p:spPr>
          <a:xfrm>
            <a:off x="5837343" y="3594915"/>
            <a:ext cx="886500" cy="46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2"/>
          <p:cNvSpPr txBox="1"/>
          <p:nvPr/>
        </p:nvSpPr>
        <p:spPr>
          <a:xfrm rot="-5400000">
            <a:off x="3288425" y="2424151"/>
            <a:ext cx="1418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 rot="-5400000">
            <a:off x="3376592" y="4164636"/>
            <a:ext cx="12464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 rot="-5400000">
            <a:off x="3618391" y="3268864"/>
            <a:ext cx="14354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wnload Gears Free PNG photo images and clipart | FreePNGImg"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0908" y="3148458"/>
            <a:ext cx="608822" cy="608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4680666" y="4583469"/>
            <a:ext cx="4707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291385" y="4584238"/>
            <a:ext cx="1041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appearance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282417" y="4583468"/>
            <a:ext cx="8277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arch Engines vs Web Browsers - Grenfell Internet Centre" id="117" name="Google Shape;1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556" y="4820413"/>
            <a:ext cx="1277587" cy="127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Node Test</a:t>
            </a:r>
            <a:endParaRPr/>
          </a:p>
        </p:txBody>
      </p:sp>
      <p:sp>
        <p:nvSpPr>
          <p:cNvPr id="319" name="Google Shape;319;p14"/>
          <p:cNvSpPr txBox="1"/>
          <p:nvPr>
            <p:ph idx="1" type="body"/>
          </p:nvPr>
        </p:nvSpPr>
        <p:spPr>
          <a:xfrm>
            <a:off x="838200" y="1825625"/>
            <a:ext cx="46092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name</a:t>
            </a:r>
            <a:r>
              <a:rPr lang="en-US"/>
              <a:t> (e.g. </a:t>
            </a:r>
            <a:r>
              <a:rPr lang="en-US">
                <a:solidFill>
                  <a:schemeClr val="accent2"/>
                </a:solidFill>
              </a:rPr>
              <a:t>//div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@name</a:t>
            </a:r>
            <a:r>
              <a:rPr lang="en-US"/>
              <a:t> (e.g. </a:t>
            </a:r>
            <a:r>
              <a:rPr lang="en-US">
                <a:solidFill>
                  <a:schemeClr val="accent2"/>
                </a:solidFill>
              </a:rPr>
              <a:t>//@n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wildcard: </a:t>
            </a:r>
            <a:r>
              <a:rPr lang="en-US">
                <a:solidFill>
                  <a:schemeClr val="accent1"/>
                </a:solidFill>
              </a:rPr>
              <a:t>*</a:t>
            </a:r>
            <a:r>
              <a:rPr lang="en-US"/>
              <a:t> = any name</a:t>
            </a:r>
            <a:endParaRPr/>
          </a:p>
        </p:txBody>
      </p:sp>
      <p:pic>
        <p:nvPicPr>
          <p:cNvPr descr="Black and white apartment building clip art apartment clipart ..." id="320" name="Google Shape;3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344" y="1562206"/>
            <a:ext cx="3249811" cy="218346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/>
          <p:nvPr/>
        </p:nvSpPr>
        <p:spPr>
          <a:xfrm rot="-5400000">
            <a:off x="7563291" y="1950114"/>
            <a:ext cx="1529695" cy="738920"/>
          </a:xfrm>
          <a:prstGeom prst="roundRect">
            <a:avLst>
              <a:gd fmla="val 16667" name="adj"/>
            </a:avLst>
          </a:prstGeom>
          <a:solidFill>
            <a:srgbClr val="DAE3F3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ee clipart ideas on felt applique – Gclipart.com" id="322" name="Google Shape;322;p14"/>
          <p:cNvPicPr preferRelativeResize="0"/>
          <p:nvPr/>
        </p:nvPicPr>
        <p:blipFill rotWithShape="1">
          <a:blip r:embed="rId4">
            <a:alphaModFix/>
          </a:blip>
          <a:srcRect b="0" l="1284" r="11647" t="0"/>
          <a:stretch/>
        </p:blipFill>
        <p:spPr>
          <a:xfrm>
            <a:off x="8529320" y="4270442"/>
            <a:ext cx="1117203" cy="125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a51d35fe7_0_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Node Test: exercise</a:t>
            </a:r>
            <a:endParaRPr/>
          </a:p>
        </p:txBody>
      </p:sp>
      <p:sp>
        <p:nvSpPr>
          <p:cNvPr id="328" name="Google Shape;328;g8a51d35fe7_0_90"/>
          <p:cNvSpPr txBox="1"/>
          <p:nvPr>
            <p:ph idx="1" type="body"/>
          </p:nvPr>
        </p:nvSpPr>
        <p:spPr>
          <a:xfrm>
            <a:off x="838200" y="1825625"/>
            <a:ext cx="4609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name</a:t>
            </a:r>
            <a:r>
              <a:rPr lang="en-US"/>
              <a:t> (e.g. </a:t>
            </a:r>
            <a:r>
              <a:rPr lang="en-US">
                <a:solidFill>
                  <a:schemeClr val="accent2"/>
                </a:solidFill>
              </a:rPr>
              <a:t>//div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@name</a:t>
            </a:r>
            <a:r>
              <a:rPr lang="en-US"/>
              <a:t> (e.g. </a:t>
            </a:r>
            <a:r>
              <a:rPr lang="en-US">
                <a:solidFill>
                  <a:schemeClr val="accent2"/>
                </a:solidFill>
              </a:rPr>
              <a:t>//@n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wildcard: </a:t>
            </a:r>
            <a:r>
              <a:rPr lang="en-US">
                <a:solidFill>
                  <a:schemeClr val="accent1"/>
                </a:solidFill>
              </a:rPr>
              <a:t>*</a:t>
            </a:r>
            <a:r>
              <a:rPr lang="en-US"/>
              <a:t> = any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lack and white apartment building clip art apartment clipart ..." id="329" name="Google Shape;329;g8a51d35fe7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344" y="1562206"/>
            <a:ext cx="3249811" cy="21834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8a51d35fe7_0_90"/>
          <p:cNvSpPr/>
          <p:nvPr/>
        </p:nvSpPr>
        <p:spPr>
          <a:xfrm rot="-5400000">
            <a:off x="7563278" y="1950121"/>
            <a:ext cx="1529700" cy="738900"/>
          </a:xfrm>
          <a:prstGeom prst="roundRect">
            <a:avLst>
              <a:gd fmla="val 16667" name="adj"/>
            </a:avLst>
          </a:prstGeom>
          <a:solidFill>
            <a:srgbClr val="DAE3F3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ee clipart ideas on felt applique – Gclipart.com" id="331" name="Google Shape;331;g8a51d35fe7_0_90"/>
          <p:cNvPicPr preferRelativeResize="0"/>
          <p:nvPr/>
        </p:nvPicPr>
        <p:blipFill rotWithShape="1">
          <a:blip r:embed="rId4">
            <a:alphaModFix/>
          </a:blip>
          <a:srcRect b="0" l="1279" r="11649" t="0"/>
          <a:stretch/>
        </p:blipFill>
        <p:spPr>
          <a:xfrm>
            <a:off x="8529320" y="4270442"/>
            <a:ext cx="1117203" cy="125486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8a51d35fe7_0_90"/>
          <p:cNvSpPr txBox="1"/>
          <p:nvPr/>
        </p:nvSpPr>
        <p:spPr>
          <a:xfrm>
            <a:off x="1028350" y="3960550"/>
            <a:ext cx="6537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Let’s retrieve any element &lt;ab&gt;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Let’s retrieve the attribute --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Predicate</a:t>
            </a:r>
            <a:endParaRPr/>
          </a:p>
        </p:txBody>
      </p:sp>
      <p:sp>
        <p:nvSpPr>
          <p:cNvPr id="338" name="Google Shape;338;p15"/>
          <p:cNvSpPr txBox="1"/>
          <p:nvPr>
            <p:ph idx="1" type="body"/>
          </p:nvPr>
        </p:nvSpPr>
        <p:spPr>
          <a:xfrm>
            <a:off x="839788" y="1681163"/>
            <a:ext cx="5157787" cy="458922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BE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Child/Attribute</a:t>
            </a:r>
            <a:endParaRPr/>
          </a:p>
        </p:txBody>
      </p:sp>
      <p:sp>
        <p:nvSpPr>
          <p:cNvPr id="339" name="Google Shape;3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[name]</a:t>
            </a:r>
            <a:r>
              <a:rPr lang="en-US"/>
              <a:t> = has child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[@name]</a:t>
            </a:r>
            <a:r>
              <a:rPr lang="en-US"/>
              <a:t> = has attribute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[@name...]</a:t>
            </a:r>
            <a:r>
              <a:rPr lang="en-US"/>
              <a:t> (e.g. [@n="1"])</a:t>
            </a:r>
            <a:endParaRPr/>
          </a:p>
        </p:txBody>
      </p:sp>
      <p:sp>
        <p:nvSpPr>
          <p:cNvPr id="340" name="Google Shape;340;p15"/>
          <p:cNvSpPr txBox="1"/>
          <p:nvPr>
            <p:ph idx="3" type="body"/>
          </p:nvPr>
        </p:nvSpPr>
        <p:spPr>
          <a:xfrm>
            <a:off x="6172200" y="1681163"/>
            <a:ext cx="5183188" cy="458922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BE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341" name="Google Shape;3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arithmetic: </a:t>
            </a:r>
            <a:r>
              <a:rPr lang="en-US">
                <a:solidFill>
                  <a:schemeClr val="accent2"/>
                </a:solidFill>
              </a:rPr>
              <a:t>+ - * div mod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comparison: </a:t>
            </a:r>
            <a:r>
              <a:rPr lang="en-US">
                <a:solidFill>
                  <a:schemeClr val="accent2"/>
                </a:solidFill>
              </a:rPr>
              <a:t>= != &lt; &lt;= &gt; &gt;=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logical: </a:t>
            </a:r>
            <a:r>
              <a:rPr lang="en-US">
                <a:solidFill>
                  <a:schemeClr val="accent2"/>
                </a:solidFill>
              </a:rPr>
              <a:t>and or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Funnel icon - Transparent PNG &amp; SVG vector file" id="342" name="Google Shape;3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3064" y="507903"/>
            <a:ext cx="1030483" cy="103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Predicate</a:t>
            </a:r>
            <a:endParaRPr/>
          </a:p>
        </p:txBody>
      </p:sp>
      <p:sp>
        <p:nvSpPr>
          <p:cNvPr id="348" name="Google Shape;348;p16"/>
          <p:cNvSpPr txBox="1"/>
          <p:nvPr>
            <p:ph idx="1" type="body"/>
          </p:nvPr>
        </p:nvSpPr>
        <p:spPr>
          <a:xfrm>
            <a:off x="839788" y="1681163"/>
            <a:ext cx="5157787" cy="44919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Node Set Functions</a:t>
            </a:r>
            <a:endParaRPr/>
          </a:p>
        </p:txBody>
      </p:sp>
      <p:sp>
        <p:nvSpPr>
          <p:cNvPr id="349" name="Google Shape;34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count</a:t>
            </a:r>
            <a:r>
              <a:rPr lang="en-US"/>
              <a:t>(SET)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last</a:t>
            </a:r>
            <a:r>
              <a:rPr lang="en-US"/>
              <a:t>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local-name</a:t>
            </a:r>
            <a:r>
              <a:rPr lang="en-US"/>
              <a:t>() or (SET)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name</a:t>
            </a:r>
            <a:r>
              <a:rPr lang="en-US"/>
              <a:t>() or (SET)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namespace-uri</a:t>
            </a:r>
            <a:r>
              <a:rPr lang="en-US"/>
              <a:t>() or (SET)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position</a:t>
            </a:r>
            <a:r>
              <a:rPr lang="en-US"/>
              <a:t>()... or just [N]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0" name="Google Shape;350;p16"/>
          <p:cNvSpPr txBox="1"/>
          <p:nvPr>
            <p:ph idx="3" type="body"/>
          </p:nvPr>
        </p:nvSpPr>
        <p:spPr>
          <a:xfrm>
            <a:off x="6172200" y="1681163"/>
            <a:ext cx="5183188" cy="44919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Numeric Functions</a:t>
            </a:r>
            <a:endParaRPr/>
          </a:p>
        </p:txBody>
      </p:sp>
      <p:sp>
        <p:nvSpPr>
          <p:cNvPr id="351" name="Google Shape;35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ceiling</a:t>
            </a:r>
            <a:r>
              <a:rPr lang="en-US"/>
              <a:t>(N), </a:t>
            </a:r>
            <a:r>
              <a:rPr lang="en-US">
                <a:solidFill>
                  <a:schemeClr val="accent2"/>
                </a:solidFill>
              </a:rPr>
              <a:t>floor</a:t>
            </a:r>
            <a:r>
              <a:rPr lang="en-US"/>
              <a:t>(N)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number</a:t>
            </a:r>
            <a:r>
              <a:rPr lang="en-US"/>
              <a:t>() or (ANY)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round</a:t>
            </a:r>
            <a:r>
              <a:rPr lang="en-US"/>
              <a:t>(N)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sum</a:t>
            </a:r>
            <a:r>
              <a:rPr lang="en-US"/>
              <a:t>(SET)</a:t>
            </a:r>
            <a:endParaRPr/>
          </a:p>
        </p:txBody>
      </p:sp>
      <p:pic>
        <p:nvPicPr>
          <p:cNvPr descr="Funnel icon - Transparent PNG &amp; SVG vector file" id="352" name="Google Shape;3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3064" y="507903"/>
            <a:ext cx="1030483" cy="103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Exercise</a:t>
            </a:r>
            <a:endParaRPr/>
          </a:p>
        </p:txBody>
      </p:sp>
      <p:sp>
        <p:nvSpPr>
          <p:cNvPr id="358" name="Google Shape;358;p17"/>
          <p:cNvSpPr txBox="1"/>
          <p:nvPr>
            <p:ph idx="1" type="body"/>
          </p:nvPr>
        </p:nvSpPr>
        <p:spPr>
          <a:xfrm>
            <a:off x="839788" y="1664235"/>
            <a:ext cx="5157787" cy="46612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1.On the bar of your oXygen</a:t>
            </a:r>
            <a:endParaRPr/>
          </a:p>
        </p:txBody>
      </p:sp>
      <p:sp>
        <p:nvSpPr>
          <p:cNvPr id="359" name="Google Shape;359;p17"/>
          <p:cNvSpPr txBox="1"/>
          <p:nvPr>
            <p:ph idx="2" type="body"/>
          </p:nvPr>
        </p:nvSpPr>
        <p:spPr>
          <a:xfrm>
            <a:off x="839788" y="2309751"/>
            <a:ext cx="5157787" cy="387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AutoNum type="arabicPeriod"/>
            </a:pPr>
            <a:r>
              <a:rPr lang="en-US"/>
              <a:t>Retrieve the tag: </a:t>
            </a:r>
            <a:endParaRPr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//p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AutoNum type="arabicPeriod"/>
            </a:pPr>
            <a:r>
              <a:rPr lang="en-US"/>
              <a:t>Retrieve the attribute: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/>
              <a:t>//placeName/@ref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 txBox="1"/>
          <p:nvPr>
            <p:ph idx="3" type="body"/>
          </p:nvPr>
        </p:nvSpPr>
        <p:spPr>
          <a:xfrm>
            <a:off x="6172200" y="1664225"/>
            <a:ext cx="5183100" cy="466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 On the bar of your oXygen</a:t>
            </a:r>
            <a:endParaRPr/>
          </a:p>
        </p:txBody>
      </p:sp>
      <p:sp>
        <p:nvSpPr>
          <p:cNvPr id="361" name="Google Shape;361;p17"/>
          <p:cNvSpPr txBox="1"/>
          <p:nvPr>
            <p:ph idx="4" type="body"/>
          </p:nvPr>
        </p:nvSpPr>
        <p:spPr>
          <a:xfrm>
            <a:off x="6172200" y="2309751"/>
            <a:ext cx="5183188" cy="387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06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AutoNum type="arabicPeriod"/>
            </a:pPr>
            <a:r>
              <a:rPr lang="en-US"/>
              <a:t>Retrieve a placeName with a attribute value “Armenia”: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//placeName[@ref="#Armenia"]</a:t>
            </a:r>
            <a:endParaRPr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AutoNum type="arabicPeriod"/>
            </a:pPr>
            <a:r>
              <a:rPr lang="en-US"/>
              <a:t>Let’s count placeName with a attribute value “Armenia”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i="1" lang="en-US" sz="1800" u="sng"/>
              <a:t>How would you do it?? </a:t>
            </a:r>
            <a:endParaRPr i="1" sz="1800" u="sng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unnel icon - Transparent PNG &amp; SVG vector file" id="362" name="Google Shape;3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3064" y="507903"/>
            <a:ext cx="1030483" cy="103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>
            <p:ph type="title"/>
          </p:nvPr>
        </p:nvSpPr>
        <p:spPr>
          <a:xfrm>
            <a:off x="5277329" y="640080"/>
            <a:ext cx="6274590" cy="4018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XSLT Sample - Templates</a:t>
            </a:r>
            <a:endParaRPr/>
          </a:p>
        </p:txBody>
      </p:sp>
      <p:sp>
        <p:nvSpPr>
          <p:cNvPr id="368" name="Google Shape;368;p18"/>
          <p:cNvSpPr txBox="1"/>
          <p:nvPr>
            <p:ph idx="1" type="body"/>
          </p:nvPr>
        </p:nvSpPr>
        <p:spPr>
          <a:xfrm>
            <a:off x="5277329" y="4796852"/>
            <a:ext cx="6274590" cy="142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3">
            <a:alphaModFix/>
          </a:blip>
          <a:srcRect b="-3" l="15493" r="16637" t="0"/>
          <a:stretch/>
        </p:blipFill>
        <p:spPr>
          <a:xfrm>
            <a:off x="1" y="10"/>
            <a:ext cx="465429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838200" y="365125"/>
            <a:ext cx="48426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Default Templates</a:t>
            </a:r>
            <a:endParaRPr/>
          </a:p>
        </p:txBody>
      </p:sp>
      <p:sp>
        <p:nvSpPr>
          <p:cNvPr id="375" name="Google Shape;375;p19"/>
          <p:cNvSpPr txBox="1"/>
          <p:nvPr>
            <p:ph idx="1" type="body"/>
          </p:nvPr>
        </p:nvSpPr>
        <p:spPr>
          <a:xfrm>
            <a:off x="838200" y="1615044"/>
            <a:ext cx="4636325" cy="4561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XSLT provides a set of </a:t>
            </a:r>
            <a:r>
              <a:rPr lang="en-US">
                <a:solidFill>
                  <a:schemeClr val="accent1"/>
                </a:solidFill>
              </a:rPr>
              <a:t>default</a:t>
            </a:r>
            <a:r>
              <a:rPr lang="en-US"/>
              <a:t> "rules" (</a:t>
            </a:r>
            <a:r>
              <a:rPr lang="en-US">
                <a:solidFill>
                  <a:schemeClr val="accent2"/>
                </a:solidFill>
              </a:rPr>
              <a:t>template</a:t>
            </a:r>
            <a:r>
              <a:rPr lang="en-US"/>
              <a:t> elements) for each node 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stylesheet essentially </a:t>
            </a:r>
            <a:r>
              <a:rPr lang="en-US">
                <a:solidFill>
                  <a:schemeClr val="accent1"/>
                </a:solidFill>
              </a:rPr>
              <a:t>overrides</a:t>
            </a:r>
            <a:r>
              <a:rPr lang="en-US"/>
              <a:t> these defaults with specialized templates wherever required</a:t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6511150" y="4439921"/>
            <a:ext cx="4516493" cy="1200329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&lt;xsl:template match="text()|@*"&gt;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&lt;xsl:value-of select="."/&gt;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&lt;/xsl:template&gt;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6511150" y="1595229"/>
            <a:ext cx="3688446" cy="1200329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&lt;xsl:template match="*|/"&gt;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&lt;xsl:apply-templates/&gt;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&lt;/xsl:template&gt;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9"/>
          <p:cNvSpPr txBox="1"/>
          <p:nvPr/>
        </p:nvSpPr>
        <p:spPr>
          <a:xfrm>
            <a:off x="6511150" y="1154436"/>
            <a:ext cx="2588657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element or root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6511150" y="3992028"/>
            <a:ext cx="2600584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text node or attribute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6511150" y="2840761"/>
            <a:ext cx="513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apply all the matching templates from that element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 txBox="1"/>
          <p:nvPr/>
        </p:nvSpPr>
        <p:spPr>
          <a:xfrm>
            <a:off x="6511150" y="5685453"/>
            <a:ext cx="2111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copy the text value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9844644" y="605102"/>
            <a:ext cx="1721922" cy="3693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034" y="37619"/>
                </a:moveTo>
                <a:lnTo>
                  <a:pt x="-12966" y="67858"/>
                </a:lnTo>
                <a:lnTo>
                  <a:pt x="-28277" y="338293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= any element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10103922" y="1052995"/>
            <a:ext cx="1721922" cy="3693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034" y="37619"/>
                </a:moveTo>
                <a:lnTo>
                  <a:pt x="-12966" y="67858"/>
                </a:lnTo>
                <a:lnTo>
                  <a:pt x="-22483" y="195532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= root element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9926404" y="3385881"/>
            <a:ext cx="1721922" cy="3693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034" y="37619"/>
                </a:moveTo>
                <a:lnTo>
                  <a:pt x="-12966" y="67858"/>
                </a:lnTo>
                <a:lnTo>
                  <a:pt x="-23311" y="369161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text 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10216041" y="3861094"/>
            <a:ext cx="1721922" cy="4883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47104" y="130999"/>
                </a:moveTo>
                <a:lnTo>
                  <a:pt x="24689" y="152483"/>
                </a:lnTo>
                <a:lnTo>
                  <a:pt x="12689" y="165977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@* = any attribute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9334005" y="5805005"/>
            <a:ext cx="2187651" cy="8629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3381" y="-10357"/>
                </a:moveTo>
                <a:lnTo>
                  <a:pt x="28956" y="-39180"/>
                </a:lnTo>
                <a:lnTo>
                  <a:pt x="7366" y="-85740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text value of current (matched) 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"/>
          <p:cNvSpPr txBox="1"/>
          <p:nvPr>
            <p:ph type="title"/>
          </p:nvPr>
        </p:nvSpPr>
        <p:spPr>
          <a:xfrm>
            <a:off x="838200" y="365126"/>
            <a:ext cx="10515600" cy="1053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Template: TEI pb (page break)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5636821" y="1462137"/>
            <a:ext cx="60960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tei:pb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choose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@facs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facs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substring(@facs, 2)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fs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/tei:TEI/tei:facsimile/tei:graphic[@xml:id = $facs]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{$fs/@url}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_blank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value-of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@n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otherwise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value-of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@n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]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otherwise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choose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xsl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2974768" y="1333829"/>
            <a:ext cx="1721922" cy="9699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4483" y="66557"/>
                </a:moveTo>
                <a:lnTo>
                  <a:pt x="150896" y="81095"/>
                </a:lnTo>
                <a:lnTo>
                  <a:pt x="201379" y="7526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attribute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pn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2325584" y="2387805"/>
            <a:ext cx="1721922" cy="61075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4483" y="66557"/>
                </a:moveTo>
                <a:lnTo>
                  <a:pt x="148414" y="26003"/>
                </a:lnTo>
                <a:lnTo>
                  <a:pt x="279586" y="22248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 a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attribute ...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902525" y="3082552"/>
            <a:ext cx="3574471" cy="6997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4483" y="66557"/>
                </a:moveTo>
                <a:lnTo>
                  <a:pt x="144604" y="-1176"/>
                </a:lnTo>
                <a:lnTo>
                  <a:pt x="190811" y="-61844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 get its value (minus the # prefix) into a variable named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2152404" y="3866283"/>
            <a:ext cx="2689759" cy="7709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4483" y="66557"/>
                </a:moveTo>
                <a:lnTo>
                  <a:pt x="140202" y="6595"/>
                </a:lnTo>
                <a:lnTo>
                  <a:pt x="199697" y="-79634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 get in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graphic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element whose ID is equal to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1145970" y="4750994"/>
            <a:ext cx="3467594" cy="875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953" y="57316"/>
                </a:moveTo>
                <a:lnTo>
                  <a:pt x="140202" y="6595"/>
                </a:lnTo>
                <a:lnTo>
                  <a:pt x="189724" y="-80851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 and output a link to fs's url attribute = the facsimile image, whose content is the page number.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2325584" y="5699041"/>
            <a:ext cx="2689758" cy="7938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4483" y="66557"/>
                </a:moveTo>
                <a:lnTo>
                  <a:pt x="134904" y="-27851"/>
                </a:lnTo>
                <a:lnTo>
                  <a:pt x="178128" y="-70201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otherwise, just output the page number without link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/>
          <p:nvPr/>
        </p:nvSpPr>
        <p:spPr>
          <a:xfrm>
            <a:off x="10245810" y="4379348"/>
            <a:ext cx="1734862" cy="2045865"/>
          </a:xfrm>
          <a:custGeom>
            <a:rect b="b" l="l" r="r" t="t"/>
            <a:pathLst>
              <a:path extrusionOk="0" h="2045865" w="1734862">
                <a:moveTo>
                  <a:pt x="344384" y="139876"/>
                </a:moveTo>
                <a:lnTo>
                  <a:pt x="344384" y="139876"/>
                </a:lnTo>
                <a:cubicBezTo>
                  <a:pt x="330530" y="159668"/>
                  <a:pt x="315483" y="178677"/>
                  <a:pt x="302821" y="199252"/>
                </a:cubicBezTo>
                <a:cubicBezTo>
                  <a:pt x="299541" y="204582"/>
                  <a:pt x="300793" y="212178"/>
                  <a:pt x="296883" y="217065"/>
                </a:cubicBezTo>
                <a:cubicBezTo>
                  <a:pt x="292425" y="222638"/>
                  <a:pt x="284404" y="224200"/>
                  <a:pt x="279070" y="228941"/>
                </a:cubicBezTo>
                <a:cubicBezTo>
                  <a:pt x="204830" y="294933"/>
                  <a:pt x="267023" y="239835"/>
                  <a:pt x="231569" y="282379"/>
                </a:cubicBezTo>
                <a:cubicBezTo>
                  <a:pt x="210414" y="307764"/>
                  <a:pt x="219294" y="293387"/>
                  <a:pt x="195943" y="312068"/>
                </a:cubicBezTo>
                <a:cubicBezTo>
                  <a:pt x="191572" y="315565"/>
                  <a:pt x="188026" y="319985"/>
                  <a:pt x="184067" y="323943"/>
                </a:cubicBezTo>
                <a:cubicBezTo>
                  <a:pt x="180109" y="331860"/>
                  <a:pt x="177858" y="340894"/>
                  <a:pt x="172192" y="347694"/>
                </a:cubicBezTo>
                <a:cubicBezTo>
                  <a:pt x="167624" y="353176"/>
                  <a:pt x="159861" y="355001"/>
                  <a:pt x="154379" y="359569"/>
                </a:cubicBezTo>
                <a:cubicBezTo>
                  <a:pt x="147928" y="364945"/>
                  <a:pt x="141942" y="370931"/>
                  <a:pt x="136566" y="377382"/>
                </a:cubicBezTo>
                <a:cubicBezTo>
                  <a:pt x="131998" y="382864"/>
                  <a:pt x="129390" y="389825"/>
                  <a:pt x="124691" y="395195"/>
                </a:cubicBezTo>
                <a:cubicBezTo>
                  <a:pt x="115475" y="405727"/>
                  <a:pt x="102765" y="413238"/>
                  <a:pt x="95002" y="424883"/>
                </a:cubicBezTo>
                <a:cubicBezTo>
                  <a:pt x="76917" y="452012"/>
                  <a:pt x="88173" y="437650"/>
                  <a:pt x="59376" y="466447"/>
                </a:cubicBezTo>
                <a:cubicBezTo>
                  <a:pt x="38874" y="486949"/>
                  <a:pt x="41523" y="482621"/>
                  <a:pt x="23750" y="508011"/>
                </a:cubicBezTo>
                <a:cubicBezTo>
                  <a:pt x="15566" y="519703"/>
                  <a:pt x="0" y="543637"/>
                  <a:pt x="0" y="543637"/>
                </a:cubicBezTo>
                <a:cubicBezTo>
                  <a:pt x="69273" y="545616"/>
                  <a:pt x="138613" y="545932"/>
                  <a:pt x="207818" y="549574"/>
                </a:cubicBezTo>
                <a:cubicBezTo>
                  <a:pt x="214068" y="549903"/>
                  <a:pt x="219494" y="554284"/>
                  <a:pt x="225631" y="555512"/>
                </a:cubicBezTo>
                <a:cubicBezTo>
                  <a:pt x="255733" y="561533"/>
                  <a:pt x="304966" y="564883"/>
                  <a:pt x="332509" y="567387"/>
                </a:cubicBezTo>
                <a:cubicBezTo>
                  <a:pt x="342405" y="569366"/>
                  <a:pt x="357684" y="564298"/>
                  <a:pt x="362197" y="573325"/>
                </a:cubicBezTo>
                <a:cubicBezTo>
                  <a:pt x="378605" y="606141"/>
                  <a:pt x="352037" y="615229"/>
                  <a:pt x="338447" y="632702"/>
                </a:cubicBezTo>
                <a:cubicBezTo>
                  <a:pt x="300145" y="681947"/>
                  <a:pt x="327058" y="651683"/>
                  <a:pt x="302821" y="692078"/>
                </a:cubicBezTo>
                <a:cubicBezTo>
                  <a:pt x="295478" y="704316"/>
                  <a:pt x="284371" y="714452"/>
                  <a:pt x="279070" y="727704"/>
                </a:cubicBezTo>
                <a:cubicBezTo>
                  <a:pt x="246639" y="808783"/>
                  <a:pt x="284437" y="725592"/>
                  <a:pt x="255319" y="769268"/>
                </a:cubicBezTo>
                <a:cubicBezTo>
                  <a:pt x="224057" y="816160"/>
                  <a:pt x="264533" y="771929"/>
                  <a:pt x="225631" y="810831"/>
                </a:cubicBezTo>
                <a:cubicBezTo>
                  <a:pt x="221673" y="818748"/>
                  <a:pt x="217243" y="826446"/>
                  <a:pt x="213756" y="834582"/>
                </a:cubicBezTo>
                <a:cubicBezTo>
                  <a:pt x="211291" y="840335"/>
                  <a:pt x="211178" y="847115"/>
                  <a:pt x="207818" y="852395"/>
                </a:cubicBezTo>
                <a:cubicBezTo>
                  <a:pt x="185079" y="888127"/>
                  <a:pt x="181591" y="890496"/>
                  <a:pt x="160317" y="911772"/>
                </a:cubicBezTo>
                <a:cubicBezTo>
                  <a:pt x="158338" y="917710"/>
                  <a:pt x="157178" y="923987"/>
                  <a:pt x="154379" y="929585"/>
                </a:cubicBezTo>
                <a:cubicBezTo>
                  <a:pt x="146888" y="944568"/>
                  <a:pt x="141675" y="948227"/>
                  <a:pt x="130628" y="959273"/>
                </a:cubicBezTo>
                <a:cubicBezTo>
                  <a:pt x="128649" y="965211"/>
                  <a:pt x="121471" y="971719"/>
                  <a:pt x="124691" y="977086"/>
                </a:cubicBezTo>
                <a:cubicBezTo>
                  <a:pt x="129245" y="984676"/>
                  <a:pt x="140756" y="984570"/>
                  <a:pt x="148441" y="988961"/>
                </a:cubicBezTo>
                <a:cubicBezTo>
                  <a:pt x="154637" y="992502"/>
                  <a:pt x="159695" y="998026"/>
                  <a:pt x="166254" y="1000837"/>
                </a:cubicBezTo>
                <a:cubicBezTo>
                  <a:pt x="173755" y="1004052"/>
                  <a:pt x="182189" y="1004429"/>
                  <a:pt x="190005" y="1006774"/>
                </a:cubicBezTo>
                <a:cubicBezTo>
                  <a:pt x="201995" y="1010371"/>
                  <a:pt x="213554" y="1015356"/>
                  <a:pt x="225631" y="1018650"/>
                </a:cubicBezTo>
                <a:cubicBezTo>
                  <a:pt x="235367" y="1021305"/>
                  <a:pt x="245467" y="1022398"/>
                  <a:pt x="255319" y="1024587"/>
                </a:cubicBezTo>
                <a:cubicBezTo>
                  <a:pt x="277683" y="1029557"/>
                  <a:pt x="277049" y="1029851"/>
                  <a:pt x="296883" y="1036463"/>
                </a:cubicBezTo>
                <a:cubicBezTo>
                  <a:pt x="290489" y="1049251"/>
                  <a:pt x="282926" y="1066833"/>
                  <a:pt x="273132" y="1078026"/>
                </a:cubicBezTo>
                <a:cubicBezTo>
                  <a:pt x="263916" y="1088559"/>
                  <a:pt x="253340" y="1097819"/>
                  <a:pt x="243444" y="1107715"/>
                </a:cubicBezTo>
                <a:cubicBezTo>
                  <a:pt x="237506" y="1113653"/>
                  <a:pt x="233142" y="1121773"/>
                  <a:pt x="225631" y="1125528"/>
                </a:cubicBezTo>
                <a:lnTo>
                  <a:pt x="201880" y="1137403"/>
                </a:lnTo>
                <a:cubicBezTo>
                  <a:pt x="160703" y="1178580"/>
                  <a:pt x="212361" y="1128233"/>
                  <a:pt x="154379" y="1178967"/>
                </a:cubicBezTo>
                <a:cubicBezTo>
                  <a:pt x="148060" y="1184496"/>
                  <a:pt x="143399" y="1191898"/>
                  <a:pt x="136566" y="1196779"/>
                </a:cubicBezTo>
                <a:cubicBezTo>
                  <a:pt x="123722" y="1205953"/>
                  <a:pt x="109542" y="1209746"/>
                  <a:pt x="95002" y="1214592"/>
                </a:cubicBezTo>
                <a:cubicBezTo>
                  <a:pt x="93023" y="1220530"/>
                  <a:pt x="89065" y="1226146"/>
                  <a:pt x="89065" y="1232405"/>
                </a:cubicBezTo>
                <a:cubicBezTo>
                  <a:pt x="89065" y="1256492"/>
                  <a:pt x="107312" y="1255617"/>
                  <a:pt x="124691" y="1268031"/>
                </a:cubicBezTo>
                <a:cubicBezTo>
                  <a:pt x="143054" y="1281148"/>
                  <a:pt x="158993" y="1297635"/>
                  <a:pt x="178130" y="1309595"/>
                </a:cubicBezTo>
                <a:cubicBezTo>
                  <a:pt x="193964" y="1319491"/>
                  <a:pt x="210095" y="1328926"/>
                  <a:pt x="225631" y="1339283"/>
                </a:cubicBezTo>
                <a:cubicBezTo>
                  <a:pt x="239798" y="1348727"/>
                  <a:pt x="252695" y="1360049"/>
                  <a:pt x="267195" y="1368972"/>
                </a:cubicBezTo>
                <a:cubicBezTo>
                  <a:pt x="278502" y="1375931"/>
                  <a:pt x="291377" y="1380053"/>
                  <a:pt x="302821" y="1386785"/>
                </a:cubicBezTo>
                <a:cubicBezTo>
                  <a:pt x="325064" y="1399869"/>
                  <a:pt x="346663" y="1414033"/>
                  <a:pt x="368135" y="1428348"/>
                </a:cubicBezTo>
                <a:cubicBezTo>
                  <a:pt x="408969" y="1455571"/>
                  <a:pt x="390221" y="1447585"/>
                  <a:pt x="421574" y="1458037"/>
                </a:cubicBezTo>
                <a:cubicBezTo>
                  <a:pt x="423553" y="1463975"/>
                  <a:pt x="423602" y="1470963"/>
                  <a:pt x="427512" y="1475850"/>
                </a:cubicBezTo>
                <a:cubicBezTo>
                  <a:pt x="431970" y="1481422"/>
                  <a:pt x="441543" y="1481674"/>
                  <a:pt x="445325" y="1487725"/>
                </a:cubicBezTo>
                <a:cubicBezTo>
                  <a:pt x="451959" y="1498340"/>
                  <a:pt x="457200" y="1523351"/>
                  <a:pt x="457200" y="1523351"/>
                </a:cubicBezTo>
                <a:cubicBezTo>
                  <a:pt x="455221" y="1531268"/>
                  <a:pt x="455311" y="1540017"/>
                  <a:pt x="451262" y="1547102"/>
                </a:cubicBezTo>
                <a:cubicBezTo>
                  <a:pt x="447096" y="1554393"/>
                  <a:pt x="439825" y="1559450"/>
                  <a:pt x="433449" y="1564915"/>
                </a:cubicBezTo>
                <a:cubicBezTo>
                  <a:pt x="425935" y="1571355"/>
                  <a:pt x="417301" y="1576393"/>
                  <a:pt x="409699" y="1582728"/>
                </a:cubicBezTo>
                <a:cubicBezTo>
                  <a:pt x="405398" y="1586312"/>
                  <a:pt x="402124" y="1591019"/>
                  <a:pt x="397823" y="1594603"/>
                </a:cubicBezTo>
                <a:cubicBezTo>
                  <a:pt x="390221" y="1600938"/>
                  <a:pt x="381070" y="1605418"/>
                  <a:pt x="374073" y="1612416"/>
                </a:cubicBezTo>
                <a:cubicBezTo>
                  <a:pt x="367075" y="1619414"/>
                  <a:pt x="363708" y="1629650"/>
                  <a:pt x="356260" y="1636167"/>
                </a:cubicBezTo>
                <a:cubicBezTo>
                  <a:pt x="311027" y="1675745"/>
                  <a:pt x="341856" y="1632756"/>
                  <a:pt x="302821" y="1671792"/>
                </a:cubicBezTo>
                <a:cubicBezTo>
                  <a:pt x="245767" y="1728847"/>
                  <a:pt x="335626" y="1657280"/>
                  <a:pt x="255319" y="1725231"/>
                </a:cubicBezTo>
                <a:cubicBezTo>
                  <a:pt x="240210" y="1738016"/>
                  <a:pt x="221813" y="1746862"/>
                  <a:pt x="207818" y="1760857"/>
                </a:cubicBezTo>
                <a:cubicBezTo>
                  <a:pt x="178297" y="1790378"/>
                  <a:pt x="194929" y="1781892"/>
                  <a:pt x="160317" y="1790546"/>
                </a:cubicBezTo>
                <a:cubicBezTo>
                  <a:pt x="156358" y="1794504"/>
                  <a:pt x="151321" y="1797621"/>
                  <a:pt x="148441" y="1802421"/>
                </a:cubicBezTo>
                <a:cubicBezTo>
                  <a:pt x="140030" y="1816439"/>
                  <a:pt x="139246" y="1831878"/>
                  <a:pt x="154379" y="1843985"/>
                </a:cubicBezTo>
                <a:cubicBezTo>
                  <a:pt x="192295" y="1874318"/>
                  <a:pt x="210220" y="1867230"/>
                  <a:pt x="255319" y="1873673"/>
                </a:cubicBezTo>
                <a:cubicBezTo>
                  <a:pt x="265310" y="1875100"/>
                  <a:pt x="274966" y="1878607"/>
                  <a:pt x="285008" y="1879611"/>
                </a:cubicBezTo>
                <a:cubicBezTo>
                  <a:pt x="314615" y="1882572"/>
                  <a:pt x="344385" y="1883569"/>
                  <a:pt x="374073" y="1885548"/>
                </a:cubicBezTo>
                <a:cubicBezTo>
                  <a:pt x="385948" y="1887527"/>
                  <a:pt x="397947" y="1888874"/>
                  <a:pt x="409699" y="1891486"/>
                </a:cubicBezTo>
                <a:cubicBezTo>
                  <a:pt x="420952" y="1893987"/>
                  <a:pt x="443065" y="1903444"/>
                  <a:pt x="451262" y="1909299"/>
                </a:cubicBezTo>
                <a:cubicBezTo>
                  <a:pt x="490180" y="1937098"/>
                  <a:pt x="448677" y="1920312"/>
                  <a:pt x="486888" y="1933050"/>
                </a:cubicBezTo>
                <a:cubicBezTo>
                  <a:pt x="490846" y="1938988"/>
                  <a:pt x="496257" y="1944181"/>
                  <a:pt x="498763" y="1950863"/>
                </a:cubicBezTo>
                <a:cubicBezTo>
                  <a:pt x="508927" y="1977968"/>
                  <a:pt x="499650" y="1976385"/>
                  <a:pt x="510639" y="1998364"/>
                </a:cubicBezTo>
                <a:cubicBezTo>
                  <a:pt x="513830" y="2004747"/>
                  <a:pt x="519323" y="2009794"/>
                  <a:pt x="522514" y="2016177"/>
                </a:cubicBezTo>
                <a:cubicBezTo>
                  <a:pt x="525313" y="2021775"/>
                  <a:pt x="524542" y="2029103"/>
                  <a:pt x="528452" y="2033990"/>
                </a:cubicBezTo>
                <a:cubicBezTo>
                  <a:pt x="532910" y="2039562"/>
                  <a:pt x="540327" y="2041907"/>
                  <a:pt x="546265" y="2045865"/>
                </a:cubicBezTo>
                <a:cubicBezTo>
                  <a:pt x="559544" y="2006023"/>
                  <a:pt x="550134" y="2038789"/>
                  <a:pt x="558140" y="1962738"/>
                </a:cubicBezTo>
                <a:cubicBezTo>
                  <a:pt x="559811" y="1946869"/>
                  <a:pt x="561652" y="1931008"/>
                  <a:pt x="564078" y="1915237"/>
                </a:cubicBezTo>
                <a:cubicBezTo>
                  <a:pt x="565613" y="1905262"/>
                  <a:pt x="564597" y="1894063"/>
                  <a:pt x="570015" y="1885548"/>
                </a:cubicBezTo>
                <a:cubicBezTo>
                  <a:pt x="579031" y="1871379"/>
                  <a:pt x="596325" y="1863895"/>
                  <a:pt x="605641" y="1849922"/>
                </a:cubicBezTo>
                <a:cubicBezTo>
                  <a:pt x="622296" y="1824941"/>
                  <a:pt x="620257" y="1824345"/>
                  <a:pt x="653143" y="1802421"/>
                </a:cubicBezTo>
                <a:cubicBezTo>
                  <a:pt x="658351" y="1798949"/>
                  <a:pt x="665358" y="1799282"/>
                  <a:pt x="670956" y="1796483"/>
                </a:cubicBezTo>
                <a:cubicBezTo>
                  <a:pt x="705406" y="1779258"/>
                  <a:pt x="670885" y="1788346"/>
                  <a:pt x="712519" y="1772733"/>
                </a:cubicBezTo>
                <a:cubicBezTo>
                  <a:pt x="726692" y="1767418"/>
                  <a:pt x="759581" y="1762910"/>
                  <a:pt x="771896" y="1760857"/>
                </a:cubicBezTo>
                <a:cubicBezTo>
                  <a:pt x="789709" y="1762836"/>
                  <a:pt x="808205" y="1761524"/>
                  <a:pt x="825335" y="1766795"/>
                </a:cubicBezTo>
                <a:cubicBezTo>
                  <a:pt x="841863" y="1771880"/>
                  <a:pt x="853918" y="1792685"/>
                  <a:pt x="866899" y="1802421"/>
                </a:cubicBezTo>
                <a:cubicBezTo>
                  <a:pt x="876132" y="1809345"/>
                  <a:pt x="886851" y="1814038"/>
                  <a:pt x="896587" y="1820234"/>
                </a:cubicBezTo>
                <a:cubicBezTo>
                  <a:pt x="908628" y="1827897"/>
                  <a:pt x="919447" y="1837602"/>
                  <a:pt x="932213" y="1843985"/>
                </a:cubicBezTo>
                <a:cubicBezTo>
                  <a:pt x="969411" y="1862584"/>
                  <a:pt x="943743" y="1847980"/>
                  <a:pt x="979714" y="1873673"/>
                </a:cubicBezTo>
                <a:cubicBezTo>
                  <a:pt x="985521" y="1877821"/>
                  <a:pt x="992045" y="1880980"/>
                  <a:pt x="997527" y="1885548"/>
                </a:cubicBezTo>
                <a:cubicBezTo>
                  <a:pt x="1003978" y="1890924"/>
                  <a:pt x="1008964" y="1897896"/>
                  <a:pt x="1015340" y="1903361"/>
                </a:cubicBezTo>
                <a:cubicBezTo>
                  <a:pt x="1022854" y="1909801"/>
                  <a:pt x="1031489" y="1914839"/>
                  <a:pt x="1039091" y="1921174"/>
                </a:cubicBezTo>
                <a:cubicBezTo>
                  <a:pt x="1043392" y="1924758"/>
                  <a:pt x="1046411" y="1929796"/>
                  <a:pt x="1050966" y="1933050"/>
                </a:cubicBezTo>
                <a:cubicBezTo>
                  <a:pt x="1060357" y="1939758"/>
                  <a:pt x="1071052" y="1944461"/>
                  <a:pt x="1080654" y="1950863"/>
                </a:cubicBezTo>
                <a:cubicBezTo>
                  <a:pt x="1088888" y="1956352"/>
                  <a:pt x="1095813" y="1963766"/>
                  <a:pt x="1104405" y="1968676"/>
                </a:cubicBezTo>
                <a:cubicBezTo>
                  <a:pt x="1109839" y="1971781"/>
                  <a:pt x="1115967" y="1974308"/>
                  <a:pt x="1122218" y="1974613"/>
                </a:cubicBezTo>
                <a:cubicBezTo>
                  <a:pt x="1197365" y="1978279"/>
                  <a:pt x="1272639" y="1978572"/>
                  <a:pt x="1347849" y="1980551"/>
                </a:cubicBezTo>
                <a:cubicBezTo>
                  <a:pt x="1367641" y="1990447"/>
                  <a:pt x="1388814" y="1997964"/>
                  <a:pt x="1407226" y="2010239"/>
                </a:cubicBezTo>
                <a:cubicBezTo>
                  <a:pt x="1434641" y="2028517"/>
                  <a:pt x="1418920" y="2018443"/>
                  <a:pt x="1454727" y="2039928"/>
                </a:cubicBezTo>
                <a:cubicBezTo>
                  <a:pt x="1456706" y="2033990"/>
                  <a:pt x="1460297" y="2028363"/>
                  <a:pt x="1460665" y="2022115"/>
                </a:cubicBezTo>
                <a:cubicBezTo>
                  <a:pt x="1474972" y="1778883"/>
                  <a:pt x="1399001" y="1835794"/>
                  <a:pt x="1644732" y="1843985"/>
                </a:cubicBezTo>
                <a:cubicBezTo>
                  <a:pt x="1674420" y="1840026"/>
                  <a:pt x="1707426" y="1846309"/>
                  <a:pt x="1733797" y="1832109"/>
                </a:cubicBezTo>
                <a:cubicBezTo>
                  <a:pt x="1740485" y="1828508"/>
                  <a:pt x="1713631" y="1789387"/>
                  <a:pt x="1710047" y="1784608"/>
                </a:cubicBezTo>
                <a:cubicBezTo>
                  <a:pt x="1664664" y="1724098"/>
                  <a:pt x="1702532" y="1787391"/>
                  <a:pt x="1650670" y="1683668"/>
                </a:cubicBezTo>
                <a:cubicBezTo>
                  <a:pt x="1606264" y="1594856"/>
                  <a:pt x="1664270" y="1704067"/>
                  <a:pt x="1603169" y="1612416"/>
                </a:cubicBezTo>
                <a:cubicBezTo>
                  <a:pt x="1595804" y="1601369"/>
                  <a:pt x="1591714" y="1588446"/>
                  <a:pt x="1585356" y="1576790"/>
                </a:cubicBezTo>
                <a:cubicBezTo>
                  <a:pt x="1570745" y="1550002"/>
                  <a:pt x="1553822" y="1529689"/>
                  <a:pt x="1543792" y="1499600"/>
                </a:cubicBezTo>
                <a:cubicBezTo>
                  <a:pt x="1536221" y="1476886"/>
                  <a:pt x="1530465" y="1462653"/>
                  <a:pt x="1525979" y="1440224"/>
                </a:cubicBezTo>
                <a:cubicBezTo>
                  <a:pt x="1519315" y="1406905"/>
                  <a:pt x="1518065" y="1386811"/>
                  <a:pt x="1514104" y="1351159"/>
                </a:cubicBezTo>
                <a:cubicBezTo>
                  <a:pt x="1533026" y="1275470"/>
                  <a:pt x="1514602" y="1326535"/>
                  <a:pt x="1537854" y="1285844"/>
                </a:cubicBezTo>
                <a:cubicBezTo>
                  <a:pt x="1546453" y="1270797"/>
                  <a:pt x="1550036" y="1257297"/>
                  <a:pt x="1561605" y="1244281"/>
                </a:cubicBezTo>
                <a:cubicBezTo>
                  <a:pt x="1572762" y="1231729"/>
                  <a:pt x="1587155" y="1222090"/>
                  <a:pt x="1597231" y="1208655"/>
                </a:cubicBezTo>
                <a:cubicBezTo>
                  <a:pt x="1603169" y="1200738"/>
                  <a:pt x="1609292" y="1192957"/>
                  <a:pt x="1615044" y="1184904"/>
                </a:cubicBezTo>
                <a:cubicBezTo>
                  <a:pt x="1619192" y="1179097"/>
                  <a:pt x="1621437" y="1171659"/>
                  <a:pt x="1626919" y="1167091"/>
                </a:cubicBezTo>
                <a:cubicBezTo>
                  <a:pt x="1633719" y="1161425"/>
                  <a:pt x="1642753" y="1159174"/>
                  <a:pt x="1650670" y="1155216"/>
                </a:cubicBezTo>
                <a:cubicBezTo>
                  <a:pt x="1656608" y="1149278"/>
                  <a:pt x="1663825" y="1144390"/>
                  <a:pt x="1668483" y="1137403"/>
                </a:cubicBezTo>
                <a:cubicBezTo>
                  <a:pt x="1671955" y="1132195"/>
                  <a:pt x="1674789" y="1125838"/>
                  <a:pt x="1674421" y="1119590"/>
                </a:cubicBezTo>
                <a:cubicBezTo>
                  <a:pt x="1668509" y="1019092"/>
                  <a:pt x="1670095" y="1065048"/>
                  <a:pt x="1650670" y="1006774"/>
                </a:cubicBezTo>
                <a:cubicBezTo>
                  <a:pt x="1639727" y="973946"/>
                  <a:pt x="1653004" y="991297"/>
                  <a:pt x="1632857" y="971148"/>
                </a:cubicBezTo>
                <a:cubicBezTo>
                  <a:pt x="1630878" y="965210"/>
                  <a:pt x="1630391" y="958543"/>
                  <a:pt x="1626919" y="953335"/>
                </a:cubicBezTo>
                <a:cubicBezTo>
                  <a:pt x="1622261" y="946348"/>
                  <a:pt x="1614482" y="941973"/>
                  <a:pt x="1609106" y="935522"/>
                </a:cubicBezTo>
                <a:cubicBezTo>
                  <a:pt x="1604538" y="930040"/>
                  <a:pt x="1601189" y="923647"/>
                  <a:pt x="1597231" y="917709"/>
                </a:cubicBezTo>
                <a:cubicBezTo>
                  <a:pt x="1595252" y="909792"/>
                  <a:pt x="1593535" y="901805"/>
                  <a:pt x="1591293" y="893959"/>
                </a:cubicBezTo>
                <a:cubicBezTo>
                  <a:pt x="1589574" y="887941"/>
                  <a:pt x="1584665" y="882366"/>
                  <a:pt x="1585356" y="876146"/>
                </a:cubicBezTo>
                <a:cubicBezTo>
                  <a:pt x="1594417" y="794604"/>
                  <a:pt x="1595742" y="808864"/>
                  <a:pt x="1615044" y="757392"/>
                </a:cubicBezTo>
                <a:cubicBezTo>
                  <a:pt x="1617242" y="751532"/>
                  <a:pt x="1618516" y="745332"/>
                  <a:pt x="1620982" y="739579"/>
                </a:cubicBezTo>
                <a:cubicBezTo>
                  <a:pt x="1624469" y="731444"/>
                  <a:pt x="1629749" y="724117"/>
                  <a:pt x="1632857" y="715829"/>
                </a:cubicBezTo>
                <a:cubicBezTo>
                  <a:pt x="1635722" y="708188"/>
                  <a:pt x="1636553" y="699925"/>
                  <a:pt x="1638795" y="692078"/>
                </a:cubicBezTo>
                <a:cubicBezTo>
                  <a:pt x="1640514" y="686060"/>
                  <a:pt x="1643214" y="680337"/>
                  <a:pt x="1644732" y="674265"/>
                </a:cubicBezTo>
                <a:lnTo>
                  <a:pt x="1656608" y="626764"/>
                </a:lnTo>
                <a:cubicBezTo>
                  <a:pt x="1654629" y="616868"/>
                  <a:pt x="1657131" y="604829"/>
                  <a:pt x="1650670" y="597076"/>
                </a:cubicBezTo>
                <a:cubicBezTo>
                  <a:pt x="1645446" y="590807"/>
                  <a:pt x="1634766" y="593380"/>
                  <a:pt x="1626919" y="591138"/>
                </a:cubicBezTo>
                <a:cubicBezTo>
                  <a:pt x="1584205" y="578934"/>
                  <a:pt x="1640206" y="589087"/>
                  <a:pt x="1561605" y="579263"/>
                </a:cubicBezTo>
                <a:cubicBezTo>
                  <a:pt x="1549730" y="575304"/>
                  <a:pt x="1538056" y="570681"/>
                  <a:pt x="1525979" y="567387"/>
                </a:cubicBezTo>
                <a:cubicBezTo>
                  <a:pt x="1499714" y="560224"/>
                  <a:pt x="1461142" y="557183"/>
                  <a:pt x="1436914" y="555512"/>
                </a:cubicBezTo>
                <a:cubicBezTo>
                  <a:pt x="1399346" y="552921"/>
                  <a:pt x="1361704" y="551553"/>
                  <a:pt x="1324099" y="549574"/>
                </a:cubicBezTo>
                <a:cubicBezTo>
                  <a:pt x="1254104" y="535577"/>
                  <a:pt x="1341264" y="552436"/>
                  <a:pt x="1252847" y="537699"/>
                </a:cubicBezTo>
                <a:cubicBezTo>
                  <a:pt x="1242892" y="536040"/>
                  <a:pt x="1233054" y="533740"/>
                  <a:pt x="1223158" y="531761"/>
                </a:cubicBezTo>
                <a:cubicBezTo>
                  <a:pt x="1217220" y="525823"/>
                  <a:pt x="1210226" y="520781"/>
                  <a:pt x="1205345" y="513948"/>
                </a:cubicBezTo>
                <a:cubicBezTo>
                  <a:pt x="1194372" y="498586"/>
                  <a:pt x="1193652" y="488705"/>
                  <a:pt x="1187532" y="472385"/>
                </a:cubicBezTo>
                <a:cubicBezTo>
                  <a:pt x="1183790" y="462405"/>
                  <a:pt x="1179615" y="452592"/>
                  <a:pt x="1175657" y="442696"/>
                </a:cubicBezTo>
                <a:cubicBezTo>
                  <a:pt x="1173678" y="397174"/>
                  <a:pt x="1172395" y="351616"/>
                  <a:pt x="1169719" y="306130"/>
                </a:cubicBezTo>
                <a:cubicBezTo>
                  <a:pt x="1166002" y="242943"/>
                  <a:pt x="1169898" y="259162"/>
                  <a:pt x="1157844" y="223003"/>
                </a:cubicBezTo>
                <a:cubicBezTo>
                  <a:pt x="1155865" y="209148"/>
                  <a:pt x="1153299" y="195365"/>
                  <a:pt x="1151906" y="181439"/>
                </a:cubicBezTo>
                <a:cubicBezTo>
                  <a:pt x="1143417" y="96545"/>
                  <a:pt x="1164677" y="122958"/>
                  <a:pt x="1134093" y="92374"/>
                </a:cubicBezTo>
                <a:cubicBezTo>
                  <a:pt x="1128155" y="96333"/>
                  <a:pt x="1121326" y="99204"/>
                  <a:pt x="1116280" y="104250"/>
                </a:cubicBezTo>
                <a:cubicBezTo>
                  <a:pt x="1111234" y="109296"/>
                  <a:pt x="1109049" y="116645"/>
                  <a:pt x="1104405" y="122063"/>
                </a:cubicBezTo>
                <a:cubicBezTo>
                  <a:pt x="1097119" y="130564"/>
                  <a:pt x="1089155" y="138527"/>
                  <a:pt x="1080654" y="145813"/>
                </a:cubicBezTo>
                <a:cubicBezTo>
                  <a:pt x="1075236" y="150457"/>
                  <a:pt x="1068058" y="152820"/>
                  <a:pt x="1062841" y="157689"/>
                </a:cubicBezTo>
                <a:cubicBezTo>
                  <a:pt x="967473" y="246700"/>
                  <a:pt x="1023588" y="207609"/>
                  <a:pt x="973776" y="240816"/>
                </a:cubicBezTo>
                <a:cubicBezTo>
                  <a:pt x="950903" y="271314"/>
                  <a:pt x="929774" y="301819"/>
                  <a:pt x="896587" y="323943"/>
                </a:cubicBezTo>
                <a:cubicBezTo>
                  <a:pt x="890649" y="327901"/>
                  <a:pt x="884256" y="331250"/>
                  <a:pt x="878774" y="335818"/>
                </a:cubicBezTo>
                <a:cubicBezTo>
                  <a:pt x="872323" y="341194"/>
                  <a:pt x="867794" y="348750"/>
                  <a:pt x="860961" y="353631"/>
                </a:cubicBezTo>
                <a:cubicBezTo>
                  <a:pt x="853758" y="358776"/>
                  <a:pt x="844413" y="360362"/>
                  <a:pt x="837210" y="365507"/>
                </a:cubicBezTo>
                <a:cubicBezTo>
                  <a:pt x="798295" y="393304"/>
                  <a:pt x="839793" y="376522"/>
                  <a:pt x="801584" y="389257"/>
                </a:cubicBezTo>
                <a:cubicBezTo>
                  <a:pt x="793667" y="387278"/>
                  <a:pt x="785133" y="386969"/>
                  <a:pt x="777834" y="383320"/>
                </a:cubicBezTo>
                <a:cubicBezTo>
                  <a:pt x="772827" y="380816"/>
                  <a:pt x="770965" y="373948"/>
                  <a:pt x="765958" y="371444"/>
                </a:cubicBezTo>
                <a:cubicBezTo>
                  <a:pt x="758659" y="367795"/>
                  <a:pt x="750125" y="367486"/>
                  <a:pt x="742208" y="365507"/>
                </a:cubicBezTo>
                <a:cubicBezTo>
                  <a:pt x="712114" y="335413"/>
                  <a:pt x="751062" y="370820"/>
                  <a:pt x="712519" y="347694"/>
                </a:cubicBezTo>
                <a:cubicBezTo>
                  <a:pt x="707719" y="344814"/>
                  <a:pt x="705015" y="339315"/>
                  <a:pt x="700644" y="335818"/>
                </a:cubicBezTo>
                <a:cubicBezTo>
                  <a:pt x="695072" y="331360"/>
                  <a:pt x="688638" y="328091"/>
                  <a:pt x="682831" y="323943"/>
                </a:cubicBezTo>
                <a:cubicBezTo>
                  <a:pt x="674778" y="318191"/>
                  <a:pt x="667187" y="311805"/>
                  <a:pt x="659080" y="306130"/>
                </a:cubicBezTo>
                <a:cubicBezTo>
                  <a:pt x="647388" y="297945"/>
                  <a:pt x="634963" y="290819"/>
                  <a:pt x="623454" y="282379"/>
                </a:cubicBezTo>
                <a:cubicBezTo>
                  <a:pt x="558589" y="234811"/>
                  <a:pt x="593222" y="248552"/>
                  <a:pt x="552202" y="234878"/>
                </a:cubicBezTo>
                <a:cubicBezTo>
                  <a:pt x="544285" y="228940"/>
                  <a:pt x="536054" y="223400"/>
                  <a:pt x="528452" y="217065"/>
                </a:cubicBezTo>
                <a:cubicBezTo>
                  <a:pt x="511886" y="203260"/>
                  <a:pt x="520780" y="204324"/>
                  <a:pt x="498763" y="193315"/>
                </a:cubicBezTo>
                <a:cubicBezTo>
                  <a:pt x="493165" y="190516"/>
                  <a:pt x="486888" y="189356"/>
                  <a:pt x="480950" y="187377"/>
                </a:cubicBezTo>
                <a:cubicBezTo>
                  <a:pt x="441874" y="148301"/>
                  <a:pt x="463780" y="163948"/>
                  <a:pt x="415636" y="139876"/>
                </a:cubicBezTo>
                <a:cubicBezTo>
                  <a:pt x="411678" y="135917"/>
                  <a:pt x="408240" y="131359"/>
                  <a:pt x="403761" y="128000"/>
                </a:cubicBezTo>
                <a:cubicBezTo>
                  <a:pt x="387646" y="115914"/>
                  <a:pt x="360315" y="100920"/>
                  <a:pt x="344384" y="86437"/>
                </a:cubicBezTo>
                <a:cubicBezTo>
                  <a:pt x="285934" y="33300"/>
                  <a:pt x="325147" y="56036"/>
                  <a:pt x="279070" y="32998"/>
                </a:cubicBezTo>
                <a:cubicBezTo>
                  <a:pt x="269174" y="23102"/>
                  <a:pt x="247646" y="-10578"/>
                  <a:pt x="249382" y="3309"/>
                </a:cubicBezTo>
                <a:cubicBezTo>
                  <a:pt x="251361" y="19143"/>
                  <a:pt x="252465" y="35111"/>
                  <a:pt x="255319" y="50811"/>
                </a:cubicBezTo>
                <a:cubicBezTo>
                  <a:pt x="257210" y="61210"/>
                  <a:pt x="268140" y="85385"/>
                  <a:pt x="273132" y="92374"/>
                </a:cubicBezTo>
                <a:cubicBezTo>
                  <a:pt x="278013" y="99207"/>
                  <a:pt x="285007" y="104249"/>
                  <a:pt x="290945" y="110187"/>
                </a:cubicBezTo>
                <a:cubicBezTo>
                  <a:pt x="298283" y="132198"/>
                  <a:pt x="335478" y="134928"/>
                  <a:pt x="344384" y="139876"/>
                </a:cubicBezTo>
                <a:close/>
              </a:path>
            </a:pathLst>
          </a:cu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5795158" y="4580413"/>
            <a:ext cx="4312441" cy="211226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 txBox="1"/>
          <p:nvPr/>
        </p:nvSpPr>
        <p:spPr>
          <a:xfrm rot="-5400000">
            <a:off x="6998353" y="3583421"/>
            <a:ext cx="1906036" cy="41062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148442" y="4607171"/>
            <a:ext cx="5646716" cy="211226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 txBox="1"/>
          <p:nvPr/>
        </p:nvSpPr>
        <p:spPr>
          <a:xfrm rot="-5400000">
            <a:off x="2018765" y="2943034"/>
            <a:ext cx="1906036" cy="5440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148442" y="1217221"/>
            <a:ext cx="8039594" cy="3319154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 rot="-5400000">
            <a:off x="2670673" y="-980992"/>
            <a:ext cx="2995099" cy="77155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TEI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1"/>
          <p:cNvSpPr txBox="1"/>
          <p:nvPr>
            <p:ph type="title"/>
          </p:nvPr>
        </p:nvSpPr>
        <p:spPr>
          <a:xfrm>
            <a:off x="838200" y="365125"/>
            <a:ext cx="8834252" cy="891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Template: TEI pb (page break)</a:t>
            </a:r>
            <a:endParaRPr/>
          </a:p>
        </p:txBody>
      </p:sp>
      <p:sp>
        <p:nvSpPr>
          <p:cNvPr id="411" name="Google Shape;411;p21"/>
          <p:cNvSpPr txBox="1"/>
          <p:nvPr>
            <p:ph idx="1" type="body"/>
          </p:nvPr>
        </p:nvSpPr>
        <p:spPr>
          <a:xfrm>
            <a:off x="8452756" y="1365663"/>
            <a:ext cx="3346368" cy="287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accent2"/>
                </a:solidFill>
              </a:rPr>
              <a:t>pb</a:t>
            </a:r>
            <a:r>
              <a:rPr lang="en-US"/>
              <a:t> matched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image URI got from the </a:t>
            </a:r>
            <a:r>
              <a:rPr lang="en-US">
                <a:solidFill>
                  <a:schemeClr val="accent2"/>
                </a:solidFill>
              </a:rPr>
              <a:t>graphic</a:t>
            </a:r>
            <a:r>
              <a:rPr lang="en-US"/>
              <a:t> matching its </a:t>
            </a:r>
            <a:r>
              <a:rPr lang="en-US">
                <a:solidFill>
                  <a:schemeClr val="accent2"/>
                </a:solidFill>
              </a:rPr>
              <a:t>@facs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HTML output (linked to CSS)</a:t>
            </a:r>
            <a:endParaRPr/>
          </a:p>
          <a:p>
            <a:pPr indent="-3365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643246" y="4897880"/>
            <a:ext cx="4570021" cy="14773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https://digital.bodleian.ox.ac.uk...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_blank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218r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643246" y="1674339"/>
            <a:ext cx="4110421" cy="369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pb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218r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facs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#fol-218r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endParaRPr b="0"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643246" y="2348023"/>
            <a:ext cx="6096000" cy="20313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facsimile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graphic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fol-218r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https://digital.bodleian.ox.ac.uk...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graphic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fol-218v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https://digital.bodleian.ox.ac.uk...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facsimile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5" name="Google Shape;4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7728" y="5114029"/>
            <a:ext cx="871026" cy="64380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416" name="Google Shape;4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3241" y="5601796"/>
            <a:ext cx="489063" cy="48906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1"/>
          <p:cNvSpPr/>
          <p:nvPr/>
        </p:nvSpPr>
        <p:spPr>
          <a:xfrm>
            <a:off x="6016662" y="4626819"/>
            <a:ext cx="3590476" cy="20313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pn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none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silver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4px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en-US" sz="18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 solid silver</a:t>
            </a: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5213267" y="1283326"/>
            <a:ext cx="2123704" cy="3693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034" y="37619"/>
                </a:moveTo>
                <a:lnTo>
                  <a:pt x="-12966" y="67858"/>
                </a:lnTo>
                <a:lnTo>
                  <a:pt x="-39326" y="13379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inline: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facs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5878285" y="1894191"/>
            <a:ext cx="1721922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034" y="37619"/>
                </a:moveTo>
                <a:lnTo>
                  <a:pt x="-34069" y="57461"/>
                </a:lnTo>
                <a:lnTo>
                  <a:pt x="-117242" y="171082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matching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graphic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3253839" y="1603169"/>
            <a:ext cx="997527" cy="511298"/>
          </a:xfrm>
          <a:prstGeom prst="roundRect">
            <a:avLst>
              <a:gd fmla="val 16667" name="adj"/>
            </a:avLst>
          </a:prstGeom>
          <a:solidFill>
            <a:srgbClr val="FFF2CC">
              <a:alpha val="49803"/>
            </a:srgbClr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2996541" y="2632998"/>
            <a:ext cx="1023256" cy="339593"/>
          </a:xfrm>
          <a:prstGeom prst="roundRect">
            <a:avLst>
              <a:gd fmla="val 16667" name="adj"/>
            </a:avLst>
          </a:prstGeom>
          <a:solidFill>
            <a:srgbClr val="FFF2CC">
              <a:alpha val="49803"/>
            </a:srgbClr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21"/>
          <p:cNvCxnSpPr>
            <a:stCxn id="420" idx="2"/>
            <a:endCxn id="421" idx="0"/>
          </p:cNvCxnSpPr>
          <p:nvPr/>
        </p:nvCxnSpPr>
        <p:spPr>
          <a:xfrm flipH="1">
            <a:off x="3508103" y="2114467"/>
            <a:ext cx="244500" cy="518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3" name="Google Shape;423;p21"/>
          <p:cNvSpPr/>
          <p:nvPr/>
        </p:nvSpPr>
        <p:spPr>
          <a:xfrm>
            <a:off x="3004808" y="4243434"/>
            <a:ext cx="364177" cy="58974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arch Engines vs Web Browsers - Grenfell Internet Centre" id="424" name="Google Shape;42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08475" y="4108330"/>
            <a:ext cx="890649" cy="89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Named Template: </a:t>
            </a:r>
            <a:r>
              <a:rPr lang="en-US" sz="4000"/>
              <a:t>Custom Web Element</a:t>
            </a:r>
            <a:endParaRPr/>
          </a:p>
        </p:txBody>
      </p:sp>
      <p:sp>
        <p:nvSpPr>
          <p:cNvPr id="430" name="Google Shape;430;p22"/>
          <p:cNvSpPr txBox="1"/>
          <p:nvPr>
            <p:ph idx="1" type="body"/>
          </p:nvPr>
        </p:nvSpPr>
        <p:spPr>
          <a:xfrm>
            <a:off x="6684264" y="1825625"/>
            <a:ext cx="46695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full, self-contained </a:t>
            </a:r>
            <a:r>
              <a:rPr lang="en-US">
                <a:solidFill>
                  <a:schemeClr val="accent1"/>
                </a:solidFill>
              </a:rPr>
              <a:t>web app</a:t>
            </a:r>
            <a:r>
              <a:rPr lang="en-US"/>
              <a:t> connected to the DBPedia SPARQL </a:t>
            </a:r>
            <a:r>
              <a:rPr lang="en-US">
                <a:solidFill>
                  <a:schemeClr val="accent1"/>
                </a:solidFill>
              </a:rPr>
              <a:t>endpoint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packed</a:t>
            </a:r>
            <a:r>
              <a:rPr lang="en-US"/>
              <a:t> in a custom web element: just add its tag to the page to use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XSLT</a:t>
            </a:r>
            <a:r>
              <a:rPr lang="en-US"/>
              <a:t> must pass the desired data (list of persons/places) picking them from its TEI source</a:t>
            </a:r>
            <a:endParaRPr/>
          </a:p>
        </p:txBody>
      </p:sp>
      <p:pic>
        <p:nvPicPr>
          <p:cNvPr id="431" name="Google Shape;4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437" y="1393238"/>
            <a:ext cx="5619943" cy="493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XSLT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838200" y="1825625"/>
            <a:ext cx="59485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XML</a:t>
            </a:r>
            <a:r>
              <a:rPr lang="en-US"/>
              <a:t> dialect itself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declarative</a:t>
            </a:r>
            <a:r>
              <a:rPr lang="en-US"/>
              <a:t> transformation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input</a:t>
            </a:r>
            <a:r>
              <a:rPr lang="en-US"/>
              <a:t>=XML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output</a:t>
            </a:r>
            <a:r>
              <a:rPr lang="en-US"/>
              <a:t>=any text-based format (TXT, HTML, XML, SVG, RTF...)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8105742" y="3897629"/>
            <a:ext cx="752669" cy="51007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8992150" y="2246111"/>
            <a:ext cx="752669" cy="51007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8992150" y="3012776"/>
            <a:ext cx="752669" cy="4167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XSLT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3"/>
          <p:cNvCxnSpPr>
            <a:stCxn id="125" idx="2"/>
            <a:endCxn id="126" idx="0"/>
          </p:cNvCxnSpPr>
          <p:nvPr/>
        </p:nvCxnSpPr>
        <p:spPr>
          <a:xfrm>
            <a:off x="9368484" y="2756185"/>
            <a:ext cx="0" cy="25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3"/>
          <p:cNvCxnSpPr>
            <a:stCxn id="126" idx="2"/>
            <a:endCxn id="124" idx="0"/>
          </p:cNvCxnSpPr>
          <p:nvPr/>
        </p:nvCxnSpPr>
        <p:spPr>
          <a:xfrm flipH="1">
            <a:off x="8481984" y="3429544"/>
            <a:ext cx="886500" cy="46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3"/>
          <p:cNvSpPr/>
          <p:nvPr/>
        </p:nvSpPr>
        <p:spPr>
          <a:xfrm>
            <a:off x="8992150" y="3885733"/>
            <a:ext cx="752669" cy="51007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9878557" y="3885733"/>
            <a:ext cx="752669" cy="51007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0796931" y="3883564"/>
            <a:ext cx="752669" cy="51007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3"/>
          <p:cNvCxnSpPr>
            <a:stCxn id="126" idx="2"/>
            <a:endCxn id="129" idx="0"/>
          </p:cNvCxnSpPr>
          <p:nvPr/>
        </p:nvCxnSpPr>
        <p:spPr>
          <a:xfrm>
            <a:off x="9368484" y="3429544"/>
            <a:ext cx="0" cy="456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3"/>
          <p:cNvCxnSpPr>
            <a:stCxn id="126" idx="2"/>
            <a:endCxn id="130" idx="0"/>
          </p:cNvCxnSpPr>
          <p:nvPr/>
        </p:nvCxnSpPr>
        <p:spPr>
          <a:xfrm>
            <a:off x="9368484" y="3429544"/>
            <a:ext cx="886500" cy="456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3"/>
          <p:cNvCxnSpPr>
            <a:stCxn id="126" idx="2"/>
            <a:endCxn id="131" idx="0"/>
          </p:cNvCxnSpPr>
          <p:nvPr/>
        </p:nvCxnSpPr>
        <p:spPr>
          <a:xfrm>
            <a:off x="9368484" y="3429544"/>
            <a:ext cx="1804800" cy="453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Desired HTML Output</a:t>
            </a:r>
            <a:endParaRPr/>
          </a:p>
        </p:txBody>
      </p:sp>
      <p:sp>
        <p:nvSpPr>
          <p:cNvPr id="437" name="Google Shape;437;p23"/>
          <p:cNvSpPr txBox="1"/>
          <p:nvPr>
            <p:ph idx="1" type="body"/>
          </p:nvPr>
        </p:nvSpPr>
        <p:spPr>
          <a:xfrm>
            <a:off x="7467600" y="1871345"/>
            <a:ext cx="41361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custom web element tag is </a:t>
            </a:r>
            <a:r>
              <a:rPr lang="en-US">
                <a:solidFill>
                  <a:schemeClr val="accent2"/>
                </a:solidFill>
              </a:rPr>
              <a:t>app-realia-list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its </a:t>
            </a:r>
            <a:r>
              <a:rPr lang="en-US">
                <a:solidFill>
                  <a:schemeClr val="accent2"/>
                </a:solidFill>
              </a:rPr>
              <a:t>type</a:t>
            </a:r>
            <a:r>
              <a:rPr lang="en-US"/>
              <a:t> attribute selects either persons or places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its </a:t>
            </a:r>
            <a:r>
              <a:rPr lang="en-US">
                <a:solidFill>
                  <a:schemeClr val="accent2"/>
                </a:solidFill>
              </a:rPr>
              <a:t>json-list</a:t>
            </a:r>
            <a:r>
              <a:rPr lang="en-US"/>
              <a:t> attribute contains a JSON array of persons, each with its RDF IRI and a label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list must be collected from the TEI document</a:t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838200" y="1874685"/>
            <a:ext cx="6096000" cy="19389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app-realia-list</a:t>
            </a:r>
            <a:b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"person"</a:t>
            </a:r>
            <a:b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json-list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'[{"uri":"http://dbpedia.org/ontology/Marco_Polo", "label":"Marco Polo"},...]'</a:t>
            </a:r>
            <a:r>
              <a:rPr lang="en-US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app-realia-list</a:t>
            </a:r>
            <a:r>
              <a:rPr lang="en-US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3683654" y="4047014"/>
            <a:ext cx="3250546" cy="1938992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JSON item: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"uri": "resource IRI",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"label": "its label"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/>
          <p:nvPr>
            <p:ph type="title"/>
          </p:nvPr>
        </p:nvSpPr>
        <p:spPr>
          <a:xfrm>
            <a:off x="838200" y="365125"/>
            <a:ext cx="69932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TEI Document: RDF in Header</a:t>
            </a:r>
            <a:endParaRPr/>
          </a:p>
        </p:txBody>
      </p:sp>
      <p:sp>
        <p:nvSpPr>
          <p:cNvPr id="445" name="Google Shape;445;p24"/>
          <p:cNvSpPr txBox="1"/>
          <p:nvPr>
            <p:ph idx="1" type="body"/>
          </p:nvPr>
        </p:nvSpPr>
        <p:spPr>
          <a:xfrm>
            <a:off x="838200" y="1825625"/>
            <a:ext cx="45841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header contains a </a:t>
            </a:r>
            <a:r>
              <a:rPr lang="en-US">
                <a:solidFill>
                  <a:schemeClr val="accent2"/>
                </a:solidFill>
              </a:rPr>
              <a:t>xenoData</a:t>
            </a:r>
            <a:r>
              <a:rPr lang="en-US"/>
              <a:t> element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element contains RDF triples for each person and place, with their IRI and rdfs:label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XSLT must collect IRIs and labels for persons and places from this list, and pass them to the custom web element</a:t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699760" y="2445895"/>
            <a:ext cx="6096000" cy="286232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xenoData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rdf:RDF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foaf:Person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tei:ref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"#MP"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rdf:about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"dbo: http://dbpedia.org/ontology/Marco_Polo"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rdfs:label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Marco Polo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rdfs:label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foaf:Person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rdf:RDF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xenoData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5707758" y="1640958"/>
            <a:ext cx="2123704" cy="5901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8001" y="135661"/>
                </a:moveTo>
                <a:lnTo>
                  <a:pt x="92437" y="198965"/>
                </a:lnTo>
                <a:lnTo>
                  <a:pt x="158563" y="282118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TEI ID reference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9674352" y="1597039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1982" y="142577"/>
                </a:moveTo>
                <a:lnTo>
                  <a:pt x="72598" y="190882"/>
                </a:lnTo>
                <a:lnTo>
                  <a:pt x="58403" y="274260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subject dbo:Marco_Polo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8034532" y="911027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1982" y="142577"/>
                </a:moveTo>
                <a:lnTo>
                  <a:pt x="45233" y="205114"/>
                </a:lnTo>
                <a:lnTo>
                  <a:pt x="-34302" y="421912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foaf:Person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7831462" y="5446607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6957" y="-19307"/>
                </a:moveTo>
                <a:lnTo>
                  <a:pt x="46350" y="-115096"/>
                </a:lnTo>
                <a:lnTo>
                  <a:pt x="5348" y="-309233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rdfs:label "Marco Polo"@en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4590133" y="6224336"/>
            <a:ext cx="7205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dbo:Marco_Polo is a person and has an English label equal to "Marco Polo"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/>
          <p:nvPr>
            <p:ph type="title"/>
          </p:nvPr>
        </p:nvSpPr>
        <p:spPr>
          <a:xfrm>
            <a:off x="838200" y="365125"/>
            <a:ext cx="5718048" cy="101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Named Template</a:t>
            </a:r>
            <a:endParaRPr/>
          </a:p>
        </p:txBody>
      </p:sp>
      <p:sp>
        <p:nvSpPr>
          <p:cNvPr id="457" name="Google Shape;457;p25"/>
          <p:cNvSpPr txBox="1"/>
          <p:nvPr>
            <p:ph idx="1" type="body"/>
          </p:nvPr>
        </p:nvSpPr>
        <p:spPr>
          <a:xfrm>
            <a:off x="838200" y="1380744"/>
            <a:ext cx="4703064" cy="5001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 not applied by matching nodes, but explicitly </a:t>
            </a:r>
            <a:r>
              <a:rPr lang="en-US">
                <a:solidFill>
                  <a:schemeClr val="accent1"/>
                </a:solidFill>
              </a:rPr>
              <a:t>called</a:t>
            </a:r>
            <a:r>
              <a:rPr lang="en-US"/>
              <a:t> with its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allows </a:t>
            </a:r>
            <a:r>
              <a:rPr lang="en-US">
                <a:solidFill>
                  <a:schemeClr val="accent1"/>
                </a:solidFill>
              </a:rPr>
              <a:t>reusing</a:t>
            </a:r>
            <a:r>
              <a:rPr lang="en-US"/>
              <a:t> it for both persons and places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template is called with some </a:t>
            </a:r>
            <a:r>
              <a:rPr lang="en-US">
                <a:solidFill>
                  <a:schemeClr val="accent1"/>
                </a:solidFill>
              </a:rPr>
              <a:t>parameters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type</a:t>
            </a:r>
            <a:r>
              <a:rPr lang="en-US"/>
              <a:t>: "person" or "place"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items</a:t>
            </a:r>
            <a:r>
              <a:rPr lang="en-US"/>
              <a:t>: a list of </a:t>
            </a:r>
            <a:r>
              <a:rPr i="1" lang="en-US"/>
              <a:t>foaf:Person</a:t>
            </a:r>
            <a:r>
              <a:rPr lang="en-US"/>
              <a:t> nodes selected from the TEI header</a:t>
            </a:r>
            <a:endParaRPr/>
          </a:p>
        </p:txBody>
      </p:sp>
      <p:sp>
        <p:nvSpPr>
          <p:cNvPr id="458" name="Google Shape;458;p25"/>
          <p:cNvSpPr/>
          <p:nvPr/>
        </p:nvSpPr>
        <p:spPr>
          <a:xfrm>
            <a:off x="6013704" y="2487803"/>
            <a:ext cx="5340096" cy="23083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xsl:template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"realia"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xsl:param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"items"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xsl:param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app-realia-list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xsl:attribute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xsl:value-of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"$type"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xsl:attribute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9717028" y="564525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1982" y="142577"/>
                </a:moveTo>
                <a:lnTo>
                  <a:pt x="45233" y="205114"/>
                </a:lnTo>
                <a:lnTo>
                  <a:pt x="-28159" y="384553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template with name "realia"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5"/>
          <p:cNvSpPr/>
          <p:nvPr/>
        </p:nvSpPr>
        <p:spPr>
          <a:xfrm>
            <a:off x="6416044" y="813178"/>
            <a:ext cx="1964814" cy="896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1982" y="142577"/>
                </a:moveTo>
                <a:lnTo>
                  <a:pt x="61428" y="170852"/>
                </a:lnTo>
                <a:lnTo>
                  <a:pt x="79625" y="272762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receiving 2 parameters named items and type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7831462" y="5166361"/>
            <a:ext cx="3287642" cy="89706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6957" y="-19307"/>
                </a:moveTo>
                <a:lnTo>
                  <a:pt x="46350" y="-115096"/>
                </a:lnTo>
                <a:lnTo>
                  <a:pt x="20368" y="-208931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app-realia-list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attribute equal to the received parameter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type="title"/>
          </p:nvPr>
        </p:nvSpPr>
        <p:spPr>
          <a:xfrm>
            <a:off x="838200" y="173101"/>
            <a:ext cx="41686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Named Template</a:t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5006897" y="1137563"/>
            <a:ext cx="6826405" cy="53553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xsl:attribute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"json-list"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xsl:for-each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"$items"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xsl:if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"position() 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1"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 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xsl:if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&amp;quot;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&amp;quot;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&amp;quot;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xsl:value-of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"substring-after(./@rdf:about, ': ')"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&amp;quot;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&amp;quot;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&amp;quot;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&amp;quot;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xsl:value-of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"./rdfs:label"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&amp;quot;}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xsl:for-each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xsl:attribute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app-realia-list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xsl:template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26"/>
          <p:cNvSpPr/>
          <p:nvPr/>
        </p:nvSpPr>
        <p:spPr>
          <a:xfrm>
            <a:off x="1487428" y="1416682"/>
            <a:ext cx="1964814" cy="72301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53252"/>
                </a:moveTo>
                <a:lnTo>
                  <a:pt x="158602" y="65876"/>
                </a:lnTo>
                <a:lnTo>
                  <a:pt x="229852" y="30637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a json-list attribute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1027180" y="2227450"/>
            <a:ext cx="1964814" cy="72301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53252"/>
                </a:moveTo>
                <a:lnTo>
                  <a:pt x="158602" y="65876"/>
                </a:lnTo>
                <a:lnTo>
                  <a:pt x="248839" y="-5131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 wraps items into []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816380" y="3125718"/>
            <a:ext cx="2175614" cy="1117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53252"/>
                </a:moveTo>
                <a:lnTo>
                  <a:pt x="158602" y="65876"/>
                </a:lnTo>
                <a:lnTo>
                  <a:pt x="247780" y="21240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item is in {} and has uri and label got from the triples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6"/>
          <p:cNvSpPr/>
          <p:nvPr/>
        </p:nvSpPr>
        <p:spPr>
          <a:xfrm>
            <a:off x="1487428" y="4418070"/>
            <a:ext cx="2175614" cy="1117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53252"/>
                </a:moveTo>
                <a:lnTo>
                  <a:pt x="158602" y="65876"/>
                </a:lnTo>
                <a:lnTo>
                  <a:pt x="386477" y="-79932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 that the URI is exracted from a prefix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Calling the Named Template</a:t>
            </a:r>
            <a:endParaRPr/>
          </a:p>
        </p:txBody>
      </p:sp>
      <p:sp>
        <p:nvSpPr>
          <p:cNvPr id="477" name="Google Shape;477;p27"/>
          <p:cNvSpPr txBox="1"/>
          <p:nvPr>
            <p:ph idx="1" type="body"/>
          </p:nvPr>
        </p:nvSpPr>
        <p:spPr>
          <a:xfrm>
            <a:off x="838201" y="1825625"/>
            <a:ext cx="43647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we want to place our custom web element, we just </a:t>
            </a:r>
            <a:r>
              <a:rPr lang="en-US">
                <a:solidFill>
                  <a:schemeClr val="accent1"/>
                </a:solidFill>
              </a:rPr>
              <a:t>call</a:t>
            </a:r>
            <a:r>
              <a:rPr lang="en-US"/>
              <a:t> the named template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parameters</a:t>
            </a:r>
            <a:r>
              <a:rPr lang="en-US"/>
              <a:t> are got from the TEI document as specified by XPath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5413248" y="2611826"/>
            <a:ext cx="6096000" cy="23083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xsl:call-template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"realia"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xsl:with-param</a:t>
            </a:r>
            <a:b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"'person'"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xsl:with-param</a:t>
            </a:r>
            <a:b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"items"</a:t>
            </a:r>
            <a:b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"tei:teiHeader/tei:xenoData/rdf:RDF/foaf:Person"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xsl:call-template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9672450" y="832931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1982" y="142577"/>
                </a:moveTo>
                <a:lnTo>
                  <a:pt x="45233" y="205114"/>
                </a:lnTo>
                <a:lnTo>
                  <a:pt x="-24250" y="354311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the template with name "realia"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78841" y="1208808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1982" y="142577"/>
                </a:moveTo>
                <a:lnTo>
                  <a:pt x="45233" y="205114"/>
                </a:lnTo>
                <a:lnTo>
                  <a:pt x="13726" y="36320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parameter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="person"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7799834" y="5360751"/>
            <a:ext cx="3287642" cy="9610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6957" y="-19307"/>
                </a:moveTo>
                <a:lnTo>
                  <a:pt x="46350" y="-115096"/>
                </a:lnTo>
                <a:lnTo>
                  <a:pt x="-3997" y="-20550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parameter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=list of all the foaf:Person nodes in xenoData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type="title"/>
          </p:nvPr>
        </p:nvSpPr>
        <p:spPr>
          <a:xfrm>
            <a:off x="838200" y="365126"/>
            <a:ext cx="10515600" cy="1017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Summing it Up: The Root Element Template</a:t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1917192" y="2185844"/>
            <a:ext cx="9601200" cy="36933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xsl:template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"/tei:TEI"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disable-output-escaping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"yes"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&amp;lt;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!DOCTYPE html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xsl:text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xsl:variable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"title"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"/tei:TEI/tei:teiHeader/tei:fileDesc/tei:titleStmt/tei:title"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xsl:value-of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"$title"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xsl:value-of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"$title"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xsl:apply-templates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1250826" y="1382279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62525"/>
                </a:moveTo>
                <a:lnTo>
                  <a:pt x="160276" y="64578"/>
                </a:lnTo>
                <a:lnTo>
                  <a:pt x="217566" y="162185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match the TEI root element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4868802" y="1382279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5892" y="128346"/>
                </a:moveTo>
                <a:lnTo>
                  <a:pt x="74272" y="162420"/>
                </a:lnTo>
                <a:lnTo>
                  <a:pt x="71807" y="21199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HTML declaration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7128894" y="1382279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5892" y="128346"/>
                </a:moveTo>
                <a:lnTo>
                  <a:pt x="20100" y="178430"/>
                </a:lnTo>
                <a:lnTo>
                  <a:pt x="-90707" y="29560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the title from TEI header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>
            <a:off x="9775131" y="3415686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267" y="58968"/>
                </a:moveTo>
                <a:lnTo>
                  <a:pt x="-37980" y="61020"/>
                </a:lnTo>
                <a:lnTo>
                  <a:pt x="-385018" y="16313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HTML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9775131" y="4219250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267" y="58968"/>
                </a:moveTo>
                <a:lnTo>
                  <a:pt x="-37980" y="61020"/>
                </a:lnTo>
                <a:lnTo>
                  <a:pt x="-387252" y="-85087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HTML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element with title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9664355" y="5067493"/>
            <a:ext cx="1964814" cy="14978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267" y="58968"/>
                </a:moveTo>
                <a:lnTo>
                  <a:pt x="-37980" y="61020"/>
                </a:lnTo>
                <a:lnTo>
                  <a:pt x="-106344" y="11917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HTML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element with title in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apply all the matching templates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Summing it Up: The Root Element Template</a:t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807654" y="2245558"/>
            <a:ext cx="8777794" cy="42473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Persons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xsl:call-template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"realia"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xsl:with-param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"'person'"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xsl:with-param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"items"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"tei:teiHeader/tei:xenoData/rdf:RDF/foaf:Person"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xsl:call-template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Places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xsl:call-template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"realia"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xsl:with-param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"'place'"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xsl:with-param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"items"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"tei:teiHeader/tei:xenoData/rdf:RDF/dbo:Place"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xsl:call-template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xsl:template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29"/>
          <p:cNvSpPr/>
          <p:nvPr/>
        </p:nvSpPr>
        <p:spPr>
          <a:xfrm>
            <a:off x="583314" y="1473719"/>
            <a:ext cx="1964814" cy="6168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62525"/>
                </a:moveTo>
                <a:lnTo>
                  <a:pt x="160276" y="64578"/>
                </a:lnTo>
                <a:lnTo>
                  <a:pt x="217566" y="162185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the bottom add persons and places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9"/>
          <p:cNvSpPr/>
          <p:nvPr/>
        </p:nvSpPr>
        <p:spPr>
          <a:xfrm>
            <a:off x="720474" y="2799282"/>
            <a:ext cx="1964814" cy="95890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62525"/>
                </a:moveTo>
                <a:lnTo>
                  <a:pt x="154132" y="15373"/>
                </a:lnTo>
                <a:lnTo>
                  <a:pt x="175122" y="-326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the web app with persons data from TEI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9"/>
          <p:cNvSpPr/>
          <p:nvPr/>
        </p:nvSpPr>
        <p:spPr>
          <a:xfrm>
            <a:off x="699138" y="4425378"/>
            <a:ext cx="1964814" cy="95890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62525"/>
                </a:moveTo>
                <a:lnTo>
                  <a:pt x="154132" y="15373"/>
                </a:lnTo>
                <a:lnTo>
                  <a:pt x="175122" y="-326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the web app with places data from TEI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/>
          <p:nvPr>
            <p:ph type="title"/>
          </p:nvPr>
        </p:nvSpPr>
        <p:spPr>
          <a:xfrm>
            <a:off x="838200" y="365126"/>
            <a:ext cx="10515600" cy="101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Result: HTML, CSS, JS from XML</a:t>
            </a:r>
            <a:endParaRPr/>
          </a:p>
        </p:txBody>
      </p:sp>
      <p:pic>
        <p:nvPicPr>
          <p:cNvPr id="508" name="Google Shape;5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583" y="1495213"/>
            <a:ext cx="6596201" cy="499766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509" name="Google Shape;509;p30"/>
          <p:cNvSpPr/>
          <p:nvPr/>
        </p:nvSpPr>
        <p:spPr>
          <a:xfrm>
            <a:off x="1927482" y="1376341"/>
            <a:ext cx="1964814" cy="11323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62525"/>
                </a:moveTo>
                <a:lnTo>
                  <a:pt x="146873" y="25816"/>
                </a:lnTo>
                <a:lnTo>
                  <a:pt x="168421" y="36208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text color corresponds to a different TEI element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0"/>
          <p:cNvSpPr/>
          <p:nvPr/>
        </p:nvSpPr>
        <p:spPr>
          <a:xfrm>
            <a:off x="1101474" y="2701905"/>
            <a:ext cx="1964814" cy="72709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62525"/>
                </a:moveTo>
                <a:lnTo>
                  <a:pt x="146873" y="25816"/>
                </a:lnTo>
                <a:lnTo>
                  <a:pt x="209189" y="-43776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lines and columns numbers in gray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/>
          <p:nvPr/>
        </p:nvSpPr>
        <p:spPr>
          <a:xfrm>
            <a:off x="2386584" y="3519879"/>
            <a:ext cx="1505712" cy="5126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62525"/>
                </a:moveTo>
                <a:lnTo>
                  <a:pt x="146873" y="25816"/>
                </a:lnTo>
                <a:lnTo>
                  <a:pt x="178624" y="34067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drop-letters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0"/>
          <p:cNvSpPr/>
          <p:nvPr/>
        </p:nvSpPr>
        <p:spPr>
          <a:xfrm>
            <a:off x="1494666" y="4217077"/>
            <a:ext cx="1964814" cy="11323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62525"/>
                </a:moveTo>
                <a:lnTo>
                  <a:pt x="146873" y="25816"/>
                </a:lnTo>
                <a:lnTo>
                  <a:pt x="223151" y="-13214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 and places connected to RDF have tips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0"/>
          <p:cNvSpPr/>
          <p:nvPr/>
        </p:nvSpPr>
        <p:spPr>
          <a:xfrm>
            <a:off x="1883122" y="5481659"/>
            <a:ext cx="1964814" cy="11323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8440" y="62525"/>
                </a:moveTo>
                <a:lnTo>
                  <a:pt x="146873" y="25816"/>
                </a:lnTo>
                <a:lnTo>
                  <a:pt x="160044" y="23610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fully working web apps for persons and places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ba7364341_0_23"/>
          <p:cNvSpPr txBox="1"/>
          <p:nvPr>
            <p:ph type="title"/>
          </p:nvPr>
        </p:nvSpPr>
        <p:spPr>
          <a:xfrm>
            <a:off x="838200" y="230700"/>
            <a:ext cx="10515600" cy="146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How to create a scenario</a:t>
            </a:r>
            <a:endParaRPr/>
          </a:p>
        </p:txBody>
      </p:sp>
      <p:pic>
        <p:nvPicPr>
          <p:cNvPr id="519" name="Google Shape;519;g8ba7364341_0_23"/>
          <p:cNvPicPr preferRelativeResize="0"/>
          <p:nvPr/>
        </p:nvPicPr>
        <p:blipFill rotWithShape="1">
          <a:blip r:embed="rId3">
            <a:alphaModFix/>
          </a:blip>
          <a:srcRect b="8667" l="823" r="0" t="0"/>
          <a:stretch/>
        </p:blipFill>
        <p:spPr>
          <a:xfrm>
            <a:off x="477225" y="1438000"/>
            <a:ext cx="10876574" cy="501864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8ba7364341_0_23"/>
          <p:cNvSpPr/>
          <p:nvPr/>
        </p:nvSpPr>
        <p:spPr>
          <a:xfrm>
            <a:off x="3922000" y="1953100"/>
            <a:ext cx="458100" cy="3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8ba7364341_0_23"/>
          <p:cNvSpPr/>
          <p:nvPr/>
        </p:nvSpPr>
        <p:spPr>
          <a:xfrm rot="-1434229">
            <a:off x="4601428" y="1267654"/>
            <a:ext cx="1517019" cy="75831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ba7364341_0_30"/>
          <p:cNvSpPr txBox="1"/>
          <p:nvPr>
            <p:ph type="title"/>
          </p:nvPr>
        </p:nvSpPr>
        <p:spPr>
          <a:xfrm>
            <a:off x="838200" y="230700"/>
            <a:ext cx="10515600" cy="146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/>
              <a:t>How to create a scenario</a:t>
            </a:r>
            <a:endParaRPr/>
          </a:p>
        </p:txBody>
      </p:sp>
      <p:sp>
        <p:nvSpPr>
          <p:cNvPr id="527" name="Google Shape;527;g8ba7364341_0_30"/>
          <p:cNvSpPr/>
          <p:nvPr/>
        </p:nvSpPr>
        <p:spPr>
          <a:xfrm>
            <a:off x="4730388" y="5682350"/>
            <a:ext cx="458100" cy="3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g8ba7364341_0_30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664375" y="1431650"/>
            <a:ext cx="9957624" cy="504077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8ba7364341_0_30"/>
          <p:cNvSpPr/>
          <p:nvPr/>
        </p:nvSpPr>
        <p:spPr>
          <a:xfrm>
            <a:off x="5414125" y="5034450"/>
            <a:ext cx="458100" cy="3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Concept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839788" y="1681163"/>
            <a:ext cx="5157787" cy="557336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CSS for HTML</a:t>
            </a:r>
            <a:endParaRPr/>
          </a:p>
        </p:txBody>
      </p:sp>
      <p:sp>
        <p:nvSpPr>
          <p:cNvPr id="141" name="Google Shape;141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</a:rPr>
              <a:t>match</a:t>
            </a:r>
            <a:r>
              <a:rPr lang="en-US"/>
              <a:t> a set of nodes (via CSS </a:t>
            </a:r>
            <a:r>
              <a:rPr lang="en-US">
                <a:solidFill>
                  <a:schemeClr val="accent1"/>
                </a:solidFill>
              </a:rPr>
              <a:t>selectors</a:t>
            </a:r>
            <a:r>
              <a:rPr lang="en-US"/>
              <a:t>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</a:rPr>
              <a:t>apply</a:t>
            </a:r>
            <a:r>
              <a:rPr lang="en-US"/>
              <a:t> formatting properties to it</a:t>
            </a:r>
            <a:endParaRPr/>
          </a:p>
        </p:txBody>
      </p:sp>
      <p:sp>
        <p:nvSpPr>
          <p:cNvPr id="142" name="Google Shape;142;p4"/>
          <p:cNvSpPr txBox="1"/>
          <p:nvPr>
            <p:ph idx="3" type="body"/>
          </p:nvPr>
        </p:nvSpPr>
        <p:spPr>
          <a:xfrm>
            <a:off x="6172200" y="1681163"/>
            <a:ext cx="5183188" cy="557336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XSLT for XML</a:t>
            </a:r>
            <a:endParaRPr/>
          </a:p>
        </p:txBody>
      </p:sp>
      <p:sp>
        <p:nvSpPr>
          <p:cNvPr id="143" name="Google Shape;143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</a:rPr>
              <a:t>match</a:t>
            </a:r>
            <a:r>
              <a:rPr lang="en-US"/>
              <a:t> a set of nodes (via </a:t>
            </a:r>
            <a:r>
              <a:rPr lang="en-US">
                <a:solidFill>
                  <a:schemeClr val="accent1"/>
                </a:solidFill>
              </a:rPr>
              <a:t>XPath</a:t>
            </a:r>
            <a:r>
              <a:rPr lang="en-US"/>
              <a:t>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</a:rPr>
              <a:t>transform</a:t>
            </a:r>
            <a:r>
              <a:rPr lang="en-US"/>
              <a:t> it using an XML-based template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</a:rPr>
              <a:t>serialize</a:t>
            </a:r>
            <a:r>
              <a:rPr lang="en-US"/>
              <a:t> it into some output format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ba7364341_0_39"/>
          <p:cNvSpPr txBox="1"/>
          <p:nvPr>
            <p:ph type="title"/>
          </p:nvPr>
        </p:nvSpPr>
        <p:spPr>
          <a:xfrm>
            <a:off x="838200" y="230700"/>
            <a:ext cx="10515600" cy="146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. How to create a scenario</a:t>
            </a:r>
            <a:endParaRPr/>
          </a:p>
        </p:txBody>
      </p:sp>
      <p:sp>
        <p:nvSpPr>
          <p:cNvPr id="535" name="Google Shape;535;g8ba7364341_0_39"/>
          <p:cNvSpPr/>
          <p:nvPr/>
        </p:nvSpPr>
        <p:spPr>
          <a:xfrm>
            <a:off x="4730388" y="5682350"/>
            <a:ext cx="458100" cy="3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8ba7364341_0_39"/>
          <p:cNvSpPr/>
          <p:nvPr/>
        </p:nvSpPr>
        <p:spPr>
          <a:xfrm>
            <a:off x="5581200" y="4844825"/>
            <a:ext cx="458100" cy="3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g8ba7364341_0_39"/>
          <p:cNvPicPr preferRelativeResize="0"/>
          <p:nvPr/>
        </p:nvPicPr>
        <p:blipFill rotWithShape="1">
          <a:blip r:embed="rId3">
            <a:alphaModFix/>
          </a:blip>
          <a:srcRect b="10201" l="0" r="0" t="0"/>
          <a:stretch/>
        </p:blipFill>
        <p:spPr>
          <a:xfrm>
            <a:off x="510050" y="1403200"/>
            <a:ext cx="8326349" cy="54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8ba7364341_0_39"/>
          <p:cNvSpPr/>
          <p:nvPr/>
        </p:nvSpPr>
        <p:spPr>
          <a:xfrm>
            <a:off x="5502200" y="3817700"/>
            <a:ext cx="458100" cy="3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8ba7364341_0_39"/>
          <p:cNvSpPr txBox="1"/>
          <p:nvPr/>
        </p:nvSpPr>
        <p:spPr>
          <a:xfrm>
            <a:off x="9610675" y="1558050"/>
            <a:ext cx="2228100" cy="4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Choose your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XSLT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Transformation version 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 to “Output”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ba7364341_0_47"/>
          <p:cNvSpPr txBox="1"/>
          <p:nvPr>
            <p:ph type="title"/>
          </p:nvPr>
        </p:nvSpPr>
        <p:spPr>
          <a:xfrm>
            <a:off x="838200" y="230700"/>
            <a:ext cx="10515600" cy="146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r>
              <a:rPr lang="en-US"/>
              <a:t>. How to create a scenario</a:t>
            </a:r>
            <a:endParaRPr/>
          </a:p>
        </p:txBody>
      </p:sp>
      <p:pic>
        <p:nvPicPr>
          <p:cNvPr id="545" name="Google Shape;545;g8ba7364341_0_47"/>
          <p:cNvPicPr preferRelativeResize="0"/>
          <p:nvPr/>
        </p:nvPicPr>
        <p:blipFill rotWithShape="1">
          <a:blip r:embed="rId3">
            <a:alphaModFix/>
          </a:blip>
          <a:srcRect b="5562" l="-1173" r="0" t="0"/>
          <a:stretch/>
        </p:blipFill>
        <p:spPr>
          <a:xfrm>
            <a:off x="838200" y="1690800"/>
            <a:ext cx="8187826" cy="45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8ba7364341_0_47"/>
          <p:cNvSpPr/>
          <p:nvPr/>
        </p:nvSpPr>
        <p:spPr>
          <a:xfrm>
            <a:off x="3858825" y="3596475"/>
            <a:ext cx="2907600" cy="3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8ba7364341_0_47"/>
          <p:cNvSpPr txBox="1"/>
          <p:nvPr/>
        </p:nvSpPr>
        <p:spPr>
          <a:xfrm>
            <a:off x="9291475" y="1690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name of your HTML “name.html”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 Open in a broswer (if you want to open your file after the transformation)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8229e18649_0_3"/>
          <p:cNvSpPr txBox="1"/>
          <p:nvPr>
            <p:ph type="title"/>
          </p:nvPr>
        </p:nvSpPr>
        <p:spPr>
          <a:xfrm>
            <a:off x="838200" y="230700"/>
            <a:ext cx="10515600" cy="146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r>
              <a:rPr lang="en-US"/>
              <a:t>. How to create a scenario</a:t>
            </a:r>
            <a:endParaRPr/>
          </a:p>
        </p:txBody>
      </p:sp>
      <p:sp>
        <p:nvSpPr>
          <p:cNvPr id="553" name="Google Shape;553;g8229e18649_0_3"/>
          <p:cNvSpPr txBox="1"/>
          <p:nvPr/>
        </p:nvSpPr>
        <p:spPr>
          <a:xfrm>
            <a:off x="9291475" y="1690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if only your scenario is ticked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scenario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" name="Google Shape;554;g8229e18649_0_3"/>
          <p:cNvPicPr preferRelativeResize="0"/>
          <p:nvPr/>
        </p:nvPicPr>
        <p:blipFill rotWithShape="1">
          <a:blip r:embed="rId3">
            <a:alphaModFix/>
          </a:blip>
          <a:srcRect b="7158" l="0" r="0" t="0"/>
          <a:stretch/>
        </p:blipFill>
        <p:spPr>
          <a:xfrm>
            <a:off x="398200" y="1994950"/>
            <a:ext cx="8548800" cy="42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8229e18649_0_3"/>
          <p:cNvSpPr/>
          <p:nvPr/>
        </p:nvSpPr>
        <p:spPr>
          <a:xfrm>
            <a:off x="3829153" y="5587500"/>
            <a:ext cx="1686900" cy="3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6745735" y="640081"/>
            <a:ext cx="4806184" cy="3637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XSLT Sample - Overview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6745735" y="4415883"/>
            <a:ext cx="4806184" cy="1802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TEI XML to HTML</a:t>
            </a:r>
            <a:endParaRPr/>
          </a:p>
        </p:txBody>
      </p:sp>
      <p:pic>
        <p:nvPicPr>
          <p:cNvPr descr="Tree clipart ideas on felt applique – Gclipart.com"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1284" r="11647" t="0"/>
          <a:stretch/>
        </p:blipFill>
        <p:spPr>
          <a:xfrm>
            <a:off x="20" y="10"/>
            <a:ext cx="6105635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838200" y="365125"/>
            <a:ext cx="66450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TEI Document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838200" y="1543792"/>
            <a:ext cx="6154271" cy="4633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sample TEI document: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2"/>
                </a:solidFill>
              </a:rPr>
              <a:t>teiHeader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facsimile</a:t>
            </a:r>
            <a:r>
              <a:rPr lang="en-US"/>
              <a:t> are not directly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2"/>
                </a:solidFill>
              </a:rPr>
              <a:t>body</a:t>
            </a:r>
            <a:r>
              <a:rPr lang="en-US"/>
              <a:t> contains </a:t>
            </a:r>
            <a:r>
              <a:rPr lang="en-US">
                <a:solidFill>
                  <a:schemeClr val="accent2"/>
                </a:solidFill>
              </a:rPr>
              <a:t>div</a:t>
            </a:r>
            <a:r>
              <a:rPr lang="en-US"/>
              <a:t>'s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</a:t>
            </a:r>
            <a:r>
              <a:rPr lang="en-US">
                <a:solidFill>
                  <a:schemeClr val="accent2"/>
                </a:solidFill>
              </a:rPr>
              <a:t>div</a:t>
            </a:r>
            <a:r>
              <a:rPr lang="en-US"/>
              <a:t> may contain: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>
                <a:solidFill>
                  <a:schemeClr val="accent2"/>
                </a:solidFill>
              </a:rPr>
              <a:t>head</a:t>
            </a:r>
            <a:r>
              <a:rPr lang="en-US"/>
              <a:t>: text header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/>
              <a:t>: text paragraph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>
                <a:solidFill>
                  <a:schemeClr val="accent2"/>
                </a:solidFill>
              </a:rPr>
              <a:t>cb</a:t>
            </a:r>
            <a:r>
              <a:rPr lang="en-US"/>
              <a:t>: column break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>
                <a:solidFill>
                  <a:schemeClr val="accent2"/>
                </a:solidFill>
              </a:rPr>
              <a:t>pb</a:t>
            </a:r>
            <a:r>
              <a:rPr lang="en-US"/>
              <a:t>: page break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text may also contain: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>
                <a:solidFill>
                  <a:schemeClr val="accent2"/>
                </a:solidFill>
              </a:rPr>
              <a:t>ex</a:t>
            </a:r>
            <a:r>
              <a:rPr lang="en-US"/>
              <a:t>(pansion), </a:t>
            </a:r>
            <a:r>
              <a:rPr lang="en-US">
                <a:solidFill>
                  <a:schemeClr val="accent2"/>
                </a:solidFill>
              </a:rPr>
              <a:t>hi</a:t>
            </a:r>
            <a:r>
              <a:rPr lang="en-US"/>
              <a:t>(lite), </a:t>
            </a:r>
            <a:r>
              <a:rPr lang="en-US">
                <a:solidFill>
                  <a:schemeClr val="accent2"/>
                </a:solidFill>
              </a:rPr>
              <a:t>num</a:t>
            </a:r>
            <a:r>
              <a:rPr lang="en-US"/>
              <a:t>(ber), </a:t>
            </a:r>
            <a:r>
              <a:rPr lang="en-US">
                <a:solidFill>
                  <a:schemeClr val="accent2"/>
                </a:solidFill>
              </a:rPr>
              <a:t>pers</a:t>
            </a:r>
            <a:r>
              <a:rPr lang="en-US"/>
              <a:t>(on)</a:t>
            </a:r>
            <a:r>
              <a:rPr lang="en-US">
                <a:solidFill>
                  <a:schemeClr val="accent2"/>
                </a:solidFill>
              </a:rPr>
              <a:t>Name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placeName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date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7062" y="0"/>
            <a:ext cx="316939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XSLT Skeleton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38200" y="1594056"/>
            <a:ext cx="7272648" cy="189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XML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root element = </a:t>
            </a:r>
            <a:r>
              <a:rPr lang="en-US">
                <a:solidFill>
                  <a:schemeClr val="accent2"/>
                </a:solidFill>
              </a:rPr>
              <a:t>stylesheet</a:t>
            </a:r>
            <a:r>
              <a:rPr lang="en-US"/>
              <a:t> from namespace </a:t>
            </a:r>
            <a:r>
              <a:rPr lang="en-US" sz="2400"/>
              <a:t>http://www.w3.org/1999/XSL/Transform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5486400" y="3590954"/>
            <a:ext cx="6014853" cy="2246769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&lt;?xml version='1.0'?&gt;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&lt;xsl:stylesheet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version="1.0" xmlns:xsl="http://www.w3.org/1999/XSL/Transform"&gt;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&lt;/xsl:stylesheet&gt;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838200" y="365125"/>
            <a:ext cx="61326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XSLT Template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838200" y="1603169"/>
            <a:ext cx="5461660" cy="4573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lang="en-US">
                <a:solidFill>
                  <a:schemeClr val="accent1"/>
                </a:solidFill>
              </a:rPr>
              <a:t>template</a:t>
            </a:r>
            <a:r>
              <a:rPr lang="en-US"/>
              <a:t> is defined with a </a:t>
            </a:r>
            <a:r>
              <a:rPr lang="en-US">
                <a:solidFill>
                  <a:schemeClr val="accent2"/>
                </a:solidFill>
              </a:rPr>
              <a:t>template</a:t>
            </a:r>
            <a:r>
              <a:rPr lang="en-US"/>
              <a:t> element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input</a:t>
            </a:r>
            <a:r>
              <a:rPr lang="en-US"/>
              <a:t>: its </a:t>
            </a:r>
            <a:r>
              <a:rPr lang="en-US">
                <a:solidFill>
                  <a:schemeClr val="accent2"/>
                </a:solidFill>
              </a:rPr>
              <a:t>match</a:t>
            </a:r>
            <a:r>
              <a:rPr lang="en-US"/>
              <a:t> attribute selects the nodes it should apply to, similarly to CSS selectors, using a specialized language named </a:t>
            </a:r>
            <a:r>
              <a:rPr lang="en-US">
                <a:solidFill>
                  <a:schemeClr val="accent1"/>
                </a:solidFill>
              </a:rPr>
              <a:t>XPath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output</a:t>
            </a:r>
            <a:r>
              <a:rPr lang="en-US"/>
              <a:t>: its content is the output template</a:t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6970816" y="2162618"/>
            <a:ext cx="4233553" cy="193899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xsl:template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match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="tei:num"&gt;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span class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="nr"&gt;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xsl:apply-templates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&lt;/span&gt;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&lt;/xsl:template&gt;</a:t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9785267" y="916091"/>
            <a:ext cx="1721922" cy="6126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4000" y="257117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match TEI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6790707" y="4381706"/>
            <a:ext cx="1721922" cy="6126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48760" y="-21695"/>
                </a:moveTo>
                <a:lnTo>
                  <a:pt x="18482" y="-196147"/>
                </a:lnTo>
                <a:lnTo>
                  <a:pt x="34620" y="-291827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an HTML span element...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8718468" y="4381706"/>
            <a:ext cx="1721922" cy="6126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48760" y="-21695"/>
                </a:moveTo>
                <a:lnTo>
                  <a:pt x="4828" y="-179866"/>
                </a:lnTo>
                <a:lnTo>
                  <a:pt x="-16277" y="-290664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 with attribute class = "nr"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7857506" y="5199124"/>
            <a:ext cx="2628405" cy="91072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0386" y="-9960"/>
                </a:moveTo>
                <a:lnTo>
                  <a:pt x="11705" y="-126517"/>
                </a:lnTo>
                <a:lnTo>
                  <a:pt x="14029" y="-250428"/>
                </a:lnTo>
              </a:path>
            </a:pathLst>
          </a:cu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span's content is whatever is output by all matching templates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5277329" y="640080"/>
            <a:ext cx="6274590" cy="4018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XPath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5277329" y="4796852"/>
            <a:ext cx="6274590" cy="142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Query Language for Selecting XML Nodes</a:t>
            </a:r>
            <a:endParaRPr/>
          </a:p>
        </p:txBody>
      </p:sp>
      <p:pic>
        <p:nvPicPr>
          <p:cNvPr descr="Free Direction Cliparts, Download Free Clip Art, Free Clip Art on ..." id="182" name="Google Shape;182;p9"/>
          <p:cNvPicPr preferRelativeResize="0"/>
          <p:nvPr/>
        </p:nvPicPr>
        <p:blipFill rotWithShape="1">
          <a:blip r:embed="rId3">
            <a:alphaModFix/>
          </a:blip>
          <a:srcRect b="-1" l="3374" r="1788" t="0"/>
          <a:stretch/>
        </p:blipFill>
        <p:spPr>
          <a:xfrm>
            <a:off x="1" y="10"/>
            <a:ext cx="465429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2020-06-23T15:54:57Z</dcterms:created>
  <dc:creator>Alessandro Fusi</dc:creator>
</cp:coreProperties>
</file>