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 prakash shukla" initials="vps" lastIdx="3" clrIdx="0">
    <p:extLst>
      <p:ext uri="{19B8F6BF-5375-455C-9EA6-DF929625EA0E}">
        <p15:presenceInfo xmlns:p15="http://schemas.microsoft.com/office/powerpoint/2012/main" userId="0135ba4504769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80B36-D1E3-422B-A504-3E7C40727DED}" type="datetimeFigureOut">
              <a:rPr lang="en-IN" smtClean="0"/>
              <a:t>01-03-2021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6E02293-4F0F-426E-85B9-F0826FE2DE3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49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80B36-D1E3-422B-A504-3E7C40727DED}"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2293-4F0F-426E-85B9-F0826FE2DE3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47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80B36-D1E3-422B-A504-3E7C40727DED}"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2293-4F0F-426E-85B9-F0826FE2DE3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96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80B36-D1E3-422B-A504-3E7C40727DED}"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2293-4F0F-426E-85B9-F0826FE2DE3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383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80B36-D1E3-422B-A504-3E7C40727DED}"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2293-4F0F-426E-85B9-F0826FE2DE3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5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80B36-D1E3-422B-A504-3E7C40727DED}"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2293-4F0F-426E-85B9-F0826FE2DE3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29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80B36-D1E3-422B-A504-3E7C40727DED}" type="datetimeFigureOut">
              <a:rPr lang="en-IN" smtClean="0"/>
              <a:t>01-03-2021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2293-4F0F-426E-85B9-F0826FE2DE3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388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80B36-D1E3-422B-A504-3E7C40727DED}" type="datetimeFigureOut">
              <a:rPr lang="en-IN" smtClean="0"/>
              <a:t>01-03-2021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2293-4F0F-426E-85B9-F0826FE2DE3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31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80B36-D1E3-422B-A504-3E7C40727DED}" type="datetimeFigureOut">
              <a:rPr lang="en-IN" smtClean="0"/>
              <a:t>01-03-2021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2293-4F0F-426E-85B9-F0826FE2DE3F}" type="slidenum">
              <a:rPr lang="en-IN" smtClean="0"/>
              <a:t>‹#›</a:t>
            </a:fld>
            <a:endParaRPr lang="en-IN"/>
          </a:p>
        </p:txBody>
      </p:sp>
    </p:spTree>
    <p:extLst>
      <p:ext uri="{BB962C8B-B14F-4D97-AF65-F5344CB8AC3E}">
        <p14:creationId xmlns:p14="http://schemas.microsoft.com/office/powerpoint/2010/main" val="203859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80B36-D1E3-422B-A504-3E7C40727DED}"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2293-4F0F-426E-85B9-F0826FE2DE3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3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F80B36-D1E3-422B-A504-3E7C40727DED}" type="datetimeFigureOut">
              <a:rPr lang="en-IN" smtClean="0"/>
              <a:t>01-03-2021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6E02293-4F0F-426E-85B9-F0826FE2DE3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74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F80B36-D1E3-422B-A504-3E7C40727DED}" type="datetimeFigureOut">
              <a:rPr lang="en-IN" smtClean="0"/>
              <a:t>01-03-2021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E02293-4F0F-426E-85B9-F0826FE2DE3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18563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A3159-821C-4E6C-B2E3-C52FC4E1610B}"/>
              </a:ext>
            </a:extLst>
          </p:cNvPr>
          <p:cNvPicPr>
            <a:picLocks noChangeAspect="1"/>
          </p:cNvPicPr>
          <p:nvPr/>
        </p:nvPicPr>
        <p:blipFill rotWithShape="1">
          <a:blip r:embed="rId2"/>
          <a:srcRect b="25000"/>
          <a:stretch/>
        </p:blipFill>
        <p:spPr>
          <a:xfrm>
            <a:off x="-677916" y="-381329"/>
            <a:ext cx="12869916" cy="7239329"/>
          </a:xfrm>
          <a:prstGeom prst="rect">
            <a:avLst/>
          </a:prstGeom>
        </p:spPr>
      </p:pic>
      <p:sp>
        <p:nvSpPr>
          <p:cNvPr id="2" name="Title 1">
            <a:extLst>
              <a:ext uri="{FF2B5EF4-FFF2-40B4-BE49-F238E27FC236}">
                <a16:creationId xmlns:a16="http://schemas.microsoft.com/office/drawing/2014/main" id="{7CFCC1DF-35F2-4758-BADA-899CA987119F}"/>
              </a:ext>
            </a:extLst>
          </p:cNvPr>
          <p:cNvSpPr>
            <a:spLocks noGrp="1"/>
          </p:cNvSpPr>
          <p:nvPr>
            <p:ph type="ctrTitle"/>
          </p:nvPr>
        </p:nvSpPr>
        <p:spPr>
          <a:xfrm>
            <a:off x="-566441" y="768743"/>
            <a:ext cx="4296869" cy="841572"/>
          </a:xfrm>
        </p:spPr>
        <p:txBody>
          <a:bodyPr>
            <a:normAutofit fontScale="90000"/>
          </a:bodyPr>
          <a:lstStyle/>
          <a:p>
            <a:pPr algn="ctr"/>
            <a:r>
              <a:rPr lang="en-US" sz="4400" dirty="0">
                <a:solidFill>
                  <a:schemeClr val="accent6">
                    <a:lumMod val="75000"/>
                  </a:schemeClr>
                </a:solidFill>
              </a:rPr>
              <a:t>EDA Case Study</a:t>
            </a:r>
            <a:endParaRPr lang="en-IN" sz="4400" dirty="0">
              <a:solidFill>
                <a:schemeClr val="accent6">
                  <a:lumMod val="75000"/>
                </a:schemeClr>
              </a:solidFill>
            </a:endParaRPr>
          </a:p>
        </p:txBody>
      </p:sp>
      <p:sp>
        <p:nvSpPr>
          <p:cNvPr id="3" name="Subtitle 2">
            <a:extLst>
              <a:ext uri="{FF2B5EF4-FFF2-40B4-BE49-F238E27FC236}">
                <a16:creationId xmlns:a16="http://schemas.microsoft.com/office/drawing/2014/main" id="{273550F7-4ED0-42BF-BCF3-68D557485251}"/>
              </a:ext>
            </a:extLst>
          </p:cNvPr>
          <p:cNvSpPr>
            <a:spLocks noGrp="1"/>
          </p:cNvSpPr>
          <p:nvPr>
            <p:ph type="subTitle" idx="1"/>
          </p:nvPr>
        </p:nvSpPr>
        <p:spPr>
          <a:xfrm>
            <a:off x="1" y="1610316"/>
            <a:ext cx="10762406" cy="5008970"/>
          </a:xfrm>
        </p:spPr>
        <p:txBody>
          <a:bodyPr>
            <a:normAutofit fontScale="70000" lnSpcReduction="20000"/>
          </a:bodyPr>
          <a:lstStyle/>
          <a:p>
            <a:pPr algn="ctr"/>
            <a:r>
              <a:rPr lang="en-US" sz="3600" dirty="0">
                <a:solidFill>
                  <a:schemeClr val="tx2"/>
                </a:solidFill>
              </a:rPr>
              <a:t>PROBLEM STATEMENT</a:t>
            </a:r>
          </a:p>
          <a:p>
            <a:pPr algn="l"/>
            <a:r>
              <a:rPr lang="en-IN" sz="2000" dirty="0">
                <a:solidFill>
                  <a:srgbClr val="FF0000"/>
                </a:solidFill>
              </a:rPr>
              <a:t>In our EDA case study we are focused on analysing the conditions while</a:t>
            </a:r>
          </a:p>
          <a:p>
            <a:pPr algn="l"/>
            <a:r>
              <a:rPr lang="en-IN" sz="2000" dirty="0">
                <a:solidFill>
                  <a:srgbClr val="FF0000"/>
                </a:solidFill>
              </a:rPr>
              <a:t> financial  loan application  </a:t>
            </a:r>
            <a:r>
              <a:rPr lang="en-IN" sz="2000" dirty="0" err="1">
                <a:solidFill>
                  <a:srgbClr val="FF0000"/>
                </a:solidFill>
              </a:rPr>
              <a:t>approval.when</a:t>
            </a:r>
            <a:r>
              <a:rPr lang="en-IN" sz="2000" dirty="0">
                <a:solidFill>
                  <a:srgbClr val="FF0000"/>
                </a:solidFill>
              </a:rPr>
              <a:t> a loan giving firm receive a </a:t>
            </a:r>
          </a:p>
          <a:p>
            <a:pPr algn="l"/>
            <a:r>
              <a:rPr lang="en-IN" sz="2000" dirty="0">
                <a:solidFill>
                  <a:srgbClr val="FF0000"/>
                </a:solidFill>
              </a:rPr>
              <a:t>Loan application he had decide based on various factor to whether to </a:t>
            </a:r>
          </a:p>
          <a:p>
            <a:pPr algn="l"/>
            <a:r>
              <a:rPr lang="en-IN" sz="2000" dirty="0">
                <a:solidFill>
                  <a:srgbClr val="FF0000"/>
                </a:solidFill>
              </a:rPr>
              <a:t>Approve a loan application or reject it</a:t>
            </a:r>
          </a:p>
          <a:p>
            <a:pPr algn="l"/>
            <a:endParaRPr lang="en-IN" sz="2000" dirty="0">
              <a:solidFill>
                <a:schemeClr val="accent5">
                  <a:lumMod val="60000"/>
                  <a:lumOff val="40000"/>
                </a:schemeClr>
              </a:solidFill>
            </a:endParaRPr>
          </a:p>
          <a:p>
            <a:pPr algn="l"/>
            <a:r>
              <a:rPr lang="en-IN" sz="2000" dirty="0">
                <a:solidFill>
                  <a:schemeClr val="bg2">
                    <a:lumMod val="25000"/>
                  </a:schemeClr>
                </a:solidFill>
              </a:rPr>
              <a:t>There are two condition on which loan giving firm focused on:- </a:t>
            </a:r>
          </a:p>
          <a:p>
            <a:pPr marL="457200" indent="-457200" algn="l">
              <a:buAutoNum type="arabicPeriod"/>
            </a:pPr>
            <a:r>
              <a:rPr lang="en-IN" sz="2000" dirty="0">
                <a:solidFill>
                  <a:srgbClr val="FF0000"/>
                </a:solidFill>
              </a:rPr>
              <a:t>Customer capable of repaying the loan are not get rejected </a:t>
            </a:r>
          </a:p>
          <a:p>
            <a:pPr algn="l"/>
            <a:r>
              <a:rPr lang="en-IN" sz="2000" dirty="0">
                <a:solidFill>
                  <a:srgbClr val="FF0000"/>
                </a:solidFill>
              </a:rPr>
              <a:t>      by the firm because it can lead to </a:t>
            </a:r>
            <a:r>
              <a:rPr lang="en-IN" sz="2000" dirty="0">
                <a:solidFill>
                  <a:schemeClr val="bg2">
                    <a:lumMod val="25000"/>
                  </a:schemeClr>
                </a:solidFill>
              </a:rPr>
              <a:t>INTEREST LOSS.</a:t>
            </a:r>
          </a:p>
          <a:p>
            <a:pPr marL="457200" indent="-457200" algn="l">
              <a:buAutoNum type="arabicPeriod" startAt="2"/>
            </a:pPr>
            <a:r>
              <a:rPr lang="en-IN" sz="2000" dirty="0">
                <a:solidFill>
                  <a:srgbClr val="FF0000"/>
                </a:solidFill>
              </a:rPr>
              <a:t>Secondly, that are not </a:t>
            </a:r>
            <a:r>
              <a:rPr lang="en-IN" sz="2000" dirty="0" err="1">
                <a:solidFill>
                  <a:srgbClr val="FF0000"/>
                </a:solidFill>
              </a:rPr>
              <a:t>cabable</a:t>
            </a:r>
            <a:r>
              <a:rPr lang="en-IN" sz="2000" dirty="0">
                <a:solidFill>
                  <a:srgbClr val="FF0000"/>
                </a:solidFill>
              </a:rPr>
              <a:t> of repaying the loan should </a:t>
            </a:r>
          </a:p>
          <a:p>
            <a:pPr algn="l"/>
            <a:r>
              <a:rPr lang="en-IN" sz="2000" dirty="0">
                <a:solidFill>
                  <a:srgbClr val="FF0000"/>
                </a:solidFill>
              </a:rPr>
              <a:t>      not get approved because that can lead to</a:t>
            </a:r>
            <a:r>
              <a:rPr lang="en-IN" sz="2000" dirty="0">
                <a:solidFill>
                  <a:schemeClr val="accent5">
                    <a:lumMod val="60000"/>
                    <a:lumOff val="40000"/>
                  </a:schemeClr>
                </a:solidFill>
              </a:rPr>
              <a:t> </a:t>
            </a:r>
            <a:r>
              <a:rPr lang="en-IN" sz="2000" dirty="0">
                <a:solidFill>
                  <a:schemeClr val="bg2">
                    <a:lumMod val="25000"/>
                  </a:schemeClr>
                </a:solidFill>
              </a:rPr>
              <a:t>CREDIT LOSS</a:t>
            </a:r>
          </a:p>
          <a:p>
            <a:pPr algn="l"/>
            <a:r>
              <a:rPr lang="en-IN" sz="2000" dirty="0">
                <a:solidFill>
                  <a:schemeClr val="bg2">
                    <a:lumMod val="25000"/>
                  </a:schemeClr>
                </a:solidFill>
              </a:rPr>
              <a:t> </a:t>
            </a:r>
          </a:p>
          <a:p>
            <a:pPr algn="l"/>
            <a:r>
              <a:rPr lang="en-IN" sz="2000" dirty="0">
                <a:solidFill>
                  <a:schemeClr val="bg2">
                    <a:lumMod val="25000"/>
                  </a:schemeClr>
                </a:solidFill>
              </a:rPr>
              <a:t>   So, through the EDA process we will analyse data sets to summarise with </a:t>
            </a:r>
          </a:p>
          <a:p>
            <a:pPr algn="l"/>
            <a:r>
              <a:rPr lang="en-IN" sz="2000" dirty="0">
                <a:solidFill>
                  <a:schemeClr val="bg2">
                    <a:lumMod val="25000"/>
                  </a:schemeClr>
                </a:solidFill>
              </a:rPr>
              <a:t>   their ,ain characteristics with visual methods.</a:t>
            </a:r>
          </a:p>
        </p:txBody>
      </p:sp>
    </p:spTree>
    <p:extLst>
      <p:ext uri="{BB962C8B-B14F-4D97-AF65-F5344CB8AC3E}">
        <p14:creationId xmlns:p14="http://schemas.microsoft.com/office/powerpoint/2010/main" val="345152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univariate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132" y="2159573"/>
            <a:ext cx="5630061" cy="3162741"/>
          </a:xfrm>
        </p:spPr>
      </p:pic>
    </p:spTree>
    <p:extLst>
      <p:ext uri="{BB962C8B-B14F-4D97-AF65-F5344CB8AC3E}">
        <p14:creationId xmlns:p14="http://schemas.microsoft.com/office/powerpoint/2010/main" val="414884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p>
        </p:txBody>
      </p:sp>
      <p:sp>
        <p:nvSpPr>
          <p:cNvPr id="3" name="Content Placeholder 2"/>
          <p:cNvSpPr>
            <a:spLocks noGrp="1"/>
          </p:cNvSpPr>
          <p:nvPr>
            <p:ph idx="1"/>
          </p:nvPr>
        </p:nvSpPr>
        <p:spPr/>
        <p:txBody>
          <a:bodyPr/>
          <a:lstStyle/>
          <a:p>
            <a:r>
              <a:rPr lang="en-IN" dirty="0"/>
              <a:t>The above analysis shows that  most defaulters lie in the range of less days employed and many other analysis also shows that there are many ways to show that income also varies and amount annuity also varies for the defaulters and non defaulters</a:t>
            </a:r>
          </a:p>
          <a:p>
            <a:r>
              <a:rPr lang="en-IN" dirty="0"/>
              <a:t>We have done univariate analysis both on categorical and continuous variable you can see in the file attached</a:t>
            </a:r>
          </a:p>
        </p:txBody>
      </p:sp>
    </p:spTree>
    <p:extLst>
      <p:ext uri="{BB962C8B-B14F-4D97-AF65-F5344CB8AC3E}">
        <p14:creationId xmlns:p14="http://schemas.microsoft.com/office/powerpoint/2010/main" val="350017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EXAMple</a:t>
            </a:r>
            <a:r>
              <a:rPr lang="en-IN" dirty="0"/>
              <a:t> of Bivariate analysis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388" y="2016125"/>
            <a:ext cx="6133548" cy="3449638"/>
          </a:xfrm>
        </p:spPr>
      </p:pic>
    </p:spTree>
    <p:extLst>
      <p:ext uri="{BB962C8B-B14F-4D97-AF65-F5344CB8AC3E}">
        <p14:creationId xmlns:p14="http://schemas.microsoft.com/office/powerpoint/2010/main" val="287419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p>
        </p:txBody>
      </p:sp>
      <p:sp>
        <p:nvSpPr>
          <p:cNvPr id="3" name="Content Placeholder 2"/>
          <p:cNvSpPr>
            <a:spLocks noGrp="1"/>
          </p:cNvSpPr>
          <p:nvPr>
            <p:ph idx="1"/>
          </p:nvPr>
        </p:nvSpPr>
        <p:spPr/>
        <p:txBody>
          <a:bodyPr/>
          <a:lstStyle/>
          <a:p>
            <a:r>
              <a:rPr lang="en-IN" dirty="0"/>
              <a:t>The above is an example of bivariate analysis in which we have done analysis on income vs credited loan amount  and it is clearly visible that defaulters have less credits and non defaulters are having high credits</a:t>
            </a:r>
          </a:p>
          <a:p>
            <a:r>
              <a:rPr lang="en-IN" dirty="0"/>
              <a:t>Bivariate Analysis have been done on </a:t>
            </a:r>
            <a:r>
              <a:rPr lang="en-IN"/>
              <a:t>following data:</a:t>
            </a:r>
            <a:endParaRPr lang="en-IN" dirty="0"/>
          </a:p>
          <a:p>
            <a:pPr marL="0" indent="0">
              <a:buNone/>
            </a:pPr>
            <a:r>
              <a:rPr lang="en-IN" dirty="0"/>
              <a:t>      1.Categorical-Continuous</a:t>
            </a:r>
          </a:p>
          <a:p>
            <a:pPr marL="0" indent="0">
              <a:buNone/>
            </a:pPr>
            <a:r>
              <a:rPr lang="en-IN" dirty="0"/>
              <a:t>      2.Continuous-Continuous</a:t>
            </a:r>
          </a:p>
          <a:p>
            <a:pPr marL="0" indent="0">
              <a:buNone/>
            </a:pPr>
            <a:r>
              <a:rPr lang="en-IN" dirty="0"/>
              <a:t>      3.Categorical-Categorical</a:t>
            </a:r>
          </a:p>
        </p:txBody>
      </p:sp>
    </p:spTree>
    <p:extLst>
      <p:ext uri="{BB962C8B-B14F-4D97-AF65-F5344CB8AC3E}">
        <p14:creationId xmlns:p14="http://schemas.microsoft.com/office/powerpoint/2010/main" val="123057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Baskerville Old Face" panose="02020602080505020303" pitchFamily="18" charset="0"/>
              </a:rPr>
              <a:t>Finding the correlation among all the numerical variable with target </a:t>
            </a:r>
            <a:r>
              <a:rPr lang="en-US" dirty="0"/>
              <a:t>1</a:t>
            </a:r>
            <a:endParaRPr lang="en-IN" dirty="0"/>
          </a:p>
        </p:txBody>
      </p:sp>
      <p:sp>
        <p:nvSpPr>
          <p:cNvPr id="3" name="Content Placeholder 2"/>
          <p:cNvSpPr>
            <a:spLocks noGrp="1"/>
          </p:cNvSpPr>
          <p:nvPr>
            <p:ph idx="1"/>
          </p:nvPr>
        </p:nvSpPr>
        <p:spPr/>
        <p:txBody>
          <a:bodyPr/>
          <a:lstStyle/>
          <a:p>
            <a:r>
              <a:rPr lang="en-US" dirty="0"/>
              <a:t>By Using the heatmap we can see there is least correlation between the credit,annutity,good price variable and the INCOME variable.</a:t>
            </a:r>
          </a:p>
          <a:p>
            <a:r>
              <a:rPr lang="en-US" dirty="0"/>
              <a:t>Similarly there is strong between annuity and </a:t>
            </a:r>
            <a:r>
              <a:rPr lang="en-US" dirty="0" err="1"/>
              <a:t>credit,credit</a:t>
            </a:r>
            <a:r>
              <a:rPr lang="en-US" dirty="0"/>
              <a:t> and good </a:t>
            </a:r>
            <a:r>
              <a:rPr lang="en-US" dirty="0" err="1"/>
              <a:t>price,good</a:t>
            </a:r>
            <a:r>
              <a:rPr lang="en-US" dirty="0"/>
              <a:t> price and annuity</a:t>
            </a:r>
          </a:p>
          <a:p>
            <a:r>
              <a:rPr lang="en-US" dirty="0"/>
              <a:t> similarly we can perform same analysis with the target 0 and observe the trend in all numerical columns</a:t>
            </a:r>
          </a:p>
          <a:p>
            <a:endParaRPr lang="en-IN" dirty="0"/>
          </a:p>
        </p:txBody>
      </p:sp>
    </p:spTree>
    <p:extLst>
      <p:ext uri="{BB962C8B-B14F-4D97-AF65-F5344CB8AC3E}">
        <p14:creationId xmlns:p14="http://schemas.microsoft.com/office/powerpoint/2010/main" val="301387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421-6C42-43A4-9195-96D7BEEE34E9}"/>
              </a:ext>
            </a:extLst>
          </p:cNvPr>
          <p:cNvSpPr>
            <a:spLocks noGrp="1"/>
          </p:cNvSpPr>
          <p:nvPr>
            <p:ph type="title"/>
          </p:nvPr>
        </p:nvSpPr>
        <p:spPr/>
        <p:txBody>
          <a:bodyPr/>
          <a:lstStyle/>
          <a:p>
            <a:r>
              <a:rPr lang="en-US" dirty="0">
                <a:latin typeface="Baskerville Old Face" panose="02020602080505020303" pitchFamily="18" charset="0"/>
              </a:rPr>
              <a:t>Categorical analysis</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176A78A7-84A9-4DFA-80C5-5CFA55FDF8B6}"/>
              </a:ext>
            </a:extLst>
          </p:cNvPr>
          <p:cNvSpPr>
            <a:spLocks noGrp="1"/>
          </p:cNvSpPr>
          <p:nvPr>
            <p:ph idx="1"/>
          </p:nvPr>
        </p:nvSpPr>
        <p:spPr/>
        <p:txBody>
          <a:bodyPr/>
          <a:lstStyle/>
          <a:p>
            <a:r>
              <a:rPr lang="en-US" dirty="0"/>
              <a:t>Defaulters have the larger no. of cars as compared with the non defaulters</a:t>
            </a:r>
          </a:p>
          <a:p>
            <a:r>
              <a:rPr lang="en-IN" dirty="0"/>
              <a:t>Defaulters have less </a:t>
            </a:r>
            <a:r>
              <a:rPr lang="en-IN" dirty="0" err="1"/>
              <a:t>no.of</a:t>
            </a:r>
            <a:r>
              <a:rPr lang="en-IN" dirty="0"/>
              <a:t> realty as compared with the non defaulters</a:t>
            </a:r>
          </a:p>
          <a:p>
            <a:r>
              <a:rPr lang="en-IN" dirty="0"/>
              <a:t>Defaulters basically belongs to secondary education but non defaulters belongs to high education</a:t>
            </a:r>
          </a:p>
          <a:p>
            <a:r>
              <a:rPr lang="en-IN" dirty="0"/>
              <a:t>As the inferences married people more belongs to defaulters .</a:t>
            </a:r>
          </a:p>
        </p:txBody>
      </p:sp>
    </p:spTree>
    <p:extLst>
      <p:ext uri="{BB962C8B-B14F-4D97-AF65-F5344CB8AC3E}">
        <p14:creationId xmlns:p14="http://schemas.microsoft.com/office/powerpoint/2010/main" val="2084755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61CE-403D-4A10-BAF2-E5C232E77120}"/>
              </a:ext>
            </a:extLst>
          </p:cNvPr>
          <p:cNvSpPr>
            <a:spLocks noGrp="1"/>
          </p:cNvSpPr>
          <p:nvPr>
            <p:ph type="title"/>
          </p:nvPr>
        </p:nvSpPr>
        <p:spPr/>
        <p:txBody>
          <a:bodyPr/>
          <a:lstStyle/>
          <a:p>
            <a:r>
              <a:rPr lang="en-US" dirty="0">
                <a:latin typeface="Baskerville Old Face" panose="02020602080505020303" pitchFamily="18" charset="0"/>
              </a:rPr>
              <a:t>Adding the previous application file</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E524275-4D52-478F-B665-6C87C9DE7172}"/>
              </a:ext>
            </a:extLst>
          </p:cNvPr>
          <p:cNvSpPr>
            <a:spLocks noGrp="1"/>
          </p:cNvSpPr>
          <p:nvPr>
            <p:ph idx="1"/>
          </p:nvPr>
        </p:nvSpPr>
        <p:spPr/>
        <p:txBody>
          <a:bodyPr/>
          <a:lstStyle/>
          <a:p>
            <a:r>
              <a:rPr lang="en-US" dirty="0"/>
              <a:t>Read the .csv file of the ‘ previous </a:t>
            </a:r>
            <a:r>
              <a:rPr lang="en-US" dirty="0" err="1"/>
              <a:t>aaplication</a:t>
            </a:r>
            <a:r>
              <a:rPr lang="en-US" dirty="0"/>
              <a:t>’</a:t>
            </a:r>
          </a:p>
          <a:p>
            <a:r>
              <a:rPr lang="en-IN" dirty="0"/>
              <a:t>Check for the null values </a:t>
            </a:r>
            <a:r>
              <a:rPr lang="en-IN" dirty="0" err="1"/>
              <a:t>abd</a:t>
            </a:r>
            <a:r>
              <a:rPr lang="en-IN" dirty="0"/>
              <a:t> remove the columns with more than 40% percent NULL values</a:t>
            </a:r>
          </a:p>
          <a:p>
            <a:r>
              <a:rPr lang="en-IN" dirty="0"/>
              <a:t>Drop all the XNA,XAP values and check for the </a:t>
            </a:r>
            <a:r>
              <a:rPr lang="en-IN" dirty="0" err="1"/>
              <a:t>outliars</a:t>
            </a:r>
            <a:endParaRPr lang="en-IN" dirty="0"/>
          </a:p>
          <a:p>
            <a:r>
              <a:rPr lang="en-IN" dirty="0"/>
              <a:t>Then merge the previous application file with the application file </a:t>
            </a:r>
            <a:r>
              <a:rPr lang="en-IN" dirty="0" err="1"/>
              <a:t>sid</a:t>
            </a:r>
            <a:r>
              <a:rPr lang="en-IN" dirty="0"/>
              <a:t> </a:t>
            </a:r>
            <a:r>
              <a:rPr lang="en-IN" dirty="0" err="1"/>
              <a:t>eby</a:t>
            </a:r>
            <a:r>
              <a:rPr lang="en-IN" dirty="0"/>
              <a:t> side and only 30 of the previous application file rows.</a:t>
            </a:r>
          </a:p>
          <a:p>
            <a:r>
              <a:rPr lang="en-IN" dirty="0" err="1"/>
              <a:t>Atlast</a:t>
            </a:r>
            <a:r>
              <a:rPr lang="en-IN" dirty="0"/>
              <a:t> perform the univariate analysis with </a:t>
            </a:r>
            <a:r>
              <a:rPr lang="en-IN"/>
              <a:t>the ‘finaldata</a:t>
            </a:r>
            <a:r>
              <a:rPr lang="en-IN" dirty="0"/>
              <a:t>’ </a:t>
            </a:r>
            <a:r>
              <a:rPr lang="en-IN" dirty="0" err="1"/>
              <a:t>dataframe</a:t>
            </a:r>
            <a:endParaRPr lang="en-IN" dirty="0"/>
          </a:p>
        </p:txBody>
      </p:sp>
    </p:spTree>
    <p:extLst>
      <p:ext uri="{BB962C8B-B14F-4D97-AF65-F5344CB8AC3E}">
        <p14:creationId xmlns:p14="http://schemas.microsoft.com/office/powerpoint/2010/main" val="83675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99FB-33C5-425C-A2FE-A2E8B54E479F}"/>
              </a:ext>
            </a:extLst>
          </p:cNvPr>
          <p:cNvSpPr>
            <a:spLocks noGrp="1"/>
          </p:cNvSpPr>
          <p:nvPr>
            <p:ph type="title"/>
          </p:nvPr>
        </p:nvSpPr>
        <p:spPr>
          <a:xfrm>
            <a:off x="487680" y="284480"/>
            <a:ext cx="10515600" cy="680720"/>
          </a:xfrm>
        </p:spPr>
        <p:txBody>
          <a:bodyPr>
            <a:normAutofit fontScale="90000"/>
          </a:bodyPr>
          <a:lstStyle/>
          <a:p>
            <a:r>
              <a:rPr lang="en-US" dirty="0">
                <a:latin typeface="Baskerville Old Face" panose="02020602080505020303" pitchFamily="18" charset="0"/>
              </a:rPr>
              <a:t>Load the data &amp; see the structure of data</a:t>
            </a:r>
            <a:endParaRPr lang="en-IN" dirty="0">
              <a:latin typeface="Baskerville Old Face" panose="02020602080505020303" pitchFamily="18" charset="0"/>
            </a:endParaRPr>
          </a:p>
        </p:txBody>
      </p:sp>
      <p:sp>
        <p:nvSpPr>
          <p:cNvPr id="3" name="Text Placeholder 2">
            <a:extLst>
              <a:ext uri="{FF2B5EF4-FFF2-40B4-BE49-F238E27FC236}">
                <a16:creationId xmlns:a16="http://schemas.microsoft.com/office/drawing/2014/main" id="{F04D1797-CE35-419F-BB31-B556D5C82069}"/>
              </a:ext>
            </a:extLst>
          </p:cNvPr>
          <p:cNvSpPr>
            <a:spLocks noGrp="1"/>
          </p:cNvSpPr>
          <p:nvPr>
            <p:ph type="body" idx="1"/>
          </p:nvPr>
        </p:nvSpPr>
        <p:spPr>
          <a:xfrm>
            <a:off x="142240" y="1412241"/>
            <a:ext cx="9942445" cy="3406884"/>
          </a:xfrm>
        </p:spPr>
        <p:txBody>
          <a:bodyPr/>
          <a:lstStyle/>
          <a:p>
            <a:pPr algn="ctr"/>
            <a:r>
              <a:rPr lang="en-US" dirty="0">
                <a:solidFill>
                  <a:schemeClr val="accent2">
                    <a:lumMod val="75000"/>
                  </a:schemeClr>
                </a:solidFill>
              </a:rPr>
              <a:t>STEP 1 -  Load the both given data set (in excel form) that are APPLICATION &amp; PREVIOUS    APPLICATION data set  by using the .csv extension.</a:t>
            </a:r>
          </a:p>
          <a:p>
            <a:pPr algn="ctr"/>
            <a:r>
              <a:rPr lang="en-US" dirty="0">
                <a:solidFill>
                  <a:schemeClr val="accent2">
                    <a:lumMod val="75000"/>
                  </a:schemeClr>
                </a:solidFill>
              </a:rPr>
              <a:t>STEP 2- After loading the data set check the STRUCTURE of the data set(normal routine check)</a:t>
            </a:r>
          </a:p>
          <a:p>
            <a:pPr algn="ctr"/>
            <a:r>
              <a:rPr lang="en-US" dirty="0">
                <a:solidFill>
                  <a:schemeClr val="accent2">
                    <a:lumMod val="75000"/>
                  </a:schemeClr>
                </a:solidFill>
              </a:rPr>
              <a:t>Like  .info, describe, d types, columns , missing values etc.</a:t>
            </a:r>
          </a:p>
        </p:txBody>
      </p:sp>
    </p:spTree>
    <p:extLst>
      <p:ext uri="{BB962C8B-B14F-4D97-AF65-F5344CB8AC3E}">
        <p14:creationId xmlns:p14="http://schemas.microsoft.com/office/powerpoint/2010/main" val="357897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8D6A-2D12-4392-83A4-7E7EE5C066C4}"/>
              </a:ext>
            </a:extLst>
          </p:cNvPr>
          <p:cNvSpPr>
            <a:spLocks noGrp="1"/>
          </p:cNvSpPr>
          <p:nvPr>
            <p:ph type="title"/>
          </p:nvPr>
        </p:nvSpPr>
        <p:spPr>
          <a:xfrm>
            <a:off x="1402081" y="375921"/>
            <a:ext cx="10597654" cy="802639"/>
          </a:xfrm>
        </p:spPr>
        <p:txBody>
          <a:bodyPr/>
          <a:lstStyle/>
          <a:p>
            <a:r>
              <a:rPr lang="en-US" dirty="0">
                <a:latin typeface="Baskerville Old Face" panose="02020602080505020303" pitchFamily="18" charset="0"/>
              </a:rPr>
              <a:t>DATA QUALITY CHECK AND MISSING VALUES</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21CCDDD0-D043-4BA0-9016-F924F9A4EB94}"/>
              </a:ext>
            </a:extLst>
          </p:cNvPr>
          <p:cNvSpPr>
            <a:spLocks noGrp="1"/>
          </p:cNvSpPr>
          <p:nvPr>
            <p:ph idx="1"/>
          </p:nvPr>
        </p:nvSpPr>
        <p:spPr>
          <a:xfrm>
            <a:off x="457201" y="1930400"/>
            <a:ext cx="10597654" cy="3901440"/>
          </a:xfrm>
        </p:spPr>
        <p:txBody>
          <a:bodyPr>
            <a:normAutofit/>
          </a:bodyPr>
          <a:lstStyle/>
          <a:p>
            <a:r>
              <a:rPr lang="en-US" dirty="0"/>
              <a:t> Find the PERCENTAGE of missing values for all the columns.</a:t>
            </a:r>
          </a:p>
          <a:p>
            <a:r>
              <a:rPr lang="en-US" dirty="0"/>
              <a:t> Remove the columns with high percentage of missing values because it can lead up to the analyses</a:t>
            </a:r>
          </a:p>
          <a:p>
            <a:pPr marL="0" indent="0">
              <a:buNone/>
            </a:pPr>
            <a:r>
              <a:rPr lang="en-US" dirty="0"/>
              <a:t>    to the wrong path.(adversely effect the final result)</a:t>
            </a:r>
          </a:p>
          <a:p>
            <a:r>
              <a:rPr lang="en-US" dirty="0"/>
              <a:t> Drop all the irrelevant columns that are not much useful considering the problem statement.</a:t>
            </a:r>
          </a:p>
          <a:p>
            <a:r>
              <a:rPr lang="en-IN" dirty="0"/>
              <a:t> Impute the missing the values in all the remaining columns like:</a:t>
            </a:r>
          </a:p>
          <a:p>
            <a:pPr marL="457200" indent="-457200">
              <a:buFont typeface="+mj-lt"/>
              <a:buAutoNum type="arabicPeriod"/>
            </a:pPr>
            <a:r>
              <a:rPr lang="en-IN" dirty="0"/>
              <a:t>If the column is categorical then the imputation of the mode is considered as the best option</a:t>
            </a:r>
          </a:p>
          <a:p>
            <a:pPr marL="457200" indent="-457200">
              <a:buFont typeface="+mj-lt"/>
              <a:buAutoNum type="arabicPeriod"/>
            </a:pPr>
            <a:r>
              <a:rPr lang="en-IN" dirty="0"/>
              <a:t>If the column is continuous column it can be imputed with median (after checking the outliers)</a:t>
            </a:r>
          </a:p>
          <a:p>
            <a:r>
              <a:rPr lang="en-IN" dirty="0"/>
              <a:t> Check for the duplicates values and remove them     </a:t>
            </a:r>
          </a:p>
        </p:txBody>
      </p:sp>
    </p:spTree>
    <p:extLst>
      <p:ext uri="{BB962C8B-B14F-4D97-AF65-F5344CB8AC3E}">
        <p14:creationId xmlns:p14="http://schemas.microsoft.com/office/powerpoint/2010/main" val="321645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0629-CB34-4E6E-9624-7CCF1BD3CEB8}"/>
              </a:ext>
            </a:extLst>
          </p:cNvPr>
          <p:cNvSpPr>
            <a:spLocks noGrp="1"/>
          </p:cNvSpPr>
          <p:nvPr>
            <p:ph type="title"/>
          </p:nvPr>
        </p:nvSpPr>
        <p:spPr/>
        <p:txBody>
          <a:bodyPr>
            <a:normAutofit fontScale="90000"/>
          </a:bodyPr>
          <a:lstStyle/>
          <a:p>
            <a:r>
              <a:rPr lang="en-US" dirty="0"/>
              <a:t>Removing the null values</a:t>
            </a:r>
            <a:br>
              <a:rPr lang="en-US" dirty="0"/>
            </a:br>
            <a:br>
              <a:rPr lang="en-US" dirty="0"/>
            </a:br>
            <a:endParaRPr lang="en-IN" dirty="0"/>
          </a:p>
        </p:txBody>
      </p:sp>
      <p:sp>
        <p:nvSpPr>
          <p:cNvPr id="3" name="Content Placeholder 2">
            <a:extLst>
              <a:ext uri="{FF2B5EF4-FFF2-40B4-BE49-F238E27FC236}">
                <a16:creationId xmlns:a16="http://schemas.microsoft.com/office/drawing/2014/main" id="{FB58AA51-ED14-4F44-A870-83D49205FDA8}"/>
              </a:ext>
            </a:extLst>
          </p:cNvPr>
          <p:cNvSpPr>
            <a:spLocks noGrp="1"/>
          </p:cNvSpPr>
          <p:nvPr>
            <p:ph idx="1"/>
          </p:nvPr>
        </p:nvSpPr>
        <p:spPr/>
        <p:txBody>
          <a:bodyPr/>
          <a:lstStyle/>
          <a:p>
            <a:r>
              <a:rPr lang="en-US" dirty="0"/>
              <a:t>Removing the null values in  AMT_ANNUITY &amp; AMT_GOODS_PRICE columns by dropping the all null values containing it since it is few in quantity(does not effect the overall data)</a:t>
            </a:r>
          </a:p>
          <a:p>
            <a:r>
              <a:rPr lang="en-US" dirty="0"/>
              <a:t>Replacing null values NAME_TYPE_SUITE &amp; NAME_TYPE_SUITE_mode column by the mode of the column because it is a categorical column so check for percentages of all values and replace by the highest percentage value </a:t>
            </a:r>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105112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BA28-7CD6-4FB3-A170-8BDE957B5C27}"/>
              </a:ext>
            </a:extLst>
          </p:cNvPr>
          <p:cNvSpPr>
            <a:spLocks noGrp="1"/>
          </p:cNvSpPr>
          <p:nvPr>
            <p:ph type="title"/>
          </p:nvPr>
        </p:nvSpPr>
        <p:spPr>
          <a:xfrm>
            <a:off x="2162779" y="560679"/>
            <a:ext cx="9603275" cy="1049235"/>
          </a:xfrm>
        </p:spPr>
        <p:txBody>
          <a:bodyPr/>
          <a:lstStyle/>
          <a:p>
            <a:r>
              <a:rPr lang="en-US" dirty="0">
                <a:latin typeface="Baskerville Old Face" panose="02020602080505020303" pitchFamily="18" charset="0"/>
              </a:rPr>
              <a:t>Data cleaning &amp; manipulation</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E8E0F828-B927-4946-AE9F-19723F43A31F}"/>
              </a:ext>
            </a:extLst>
          </p:cNvPr>
          <p:cNvSpPr>
            <a:spLocks noGrp="1"/>
          </p:cNvSpPr>
          <p:nvPr>
            <p:ph idx="1"/>
          </p:nvPr>
        </p:nvSpPr>
        <p:spPr>
          <a:xfrm>
            <a:off x="1451579" y="1412240"/>
            <a:ext cx="9603275" cy="3820161"/>
          </a:xfrm>
        </p:spPr>
        <p:txBody>
          <a:bodyPr>
            <a:normAutofit lnSpcReduction="10000"/>
          </a:bodyPr>
          <a:lstStyle/>
          <a:p>
            <a:pPr marL="0" indent="0">
              <a:buNone/>
            </a:pPr>
            <a:r>
              <a:rPr lang="en-US" dirty="0"/>
              <a:t> This steps include checking for DATA QUALITY issues and binning of continuous variables</a:t>
            </a:r>
          </a:p>
          <a:p>
            <a:r>
              <a:rPr lang="en-IN" dirty="0"/>
              <a:t>Changing all the columns into their desired datatypes like converting the AMT_INCOME_TOTAL,AMT_CREDIT’,AMT_ANNUITY’ etc into int format from the float format.</a:t>
            </a:r>
          </a:p>
          <a:p>
            <a:r>
              <a:rPr lang="en-IN" dirty="0"/>
              <a:t>Converting the all those columns containing the two values into single value like </a:t>
            </a:r>
            <a:r>
              <a:rPr lang="en-IN" dirty="0">
                <a:effectLst/>
              </a:rPr>
              <a:t>Secondary / secondary special unto only ‘secondary’</a:t>
            </a:r>
          </a:p>
          <a:p>
            <a:r>
              <a:rPr lang="en-IN" dirty="0">
                <a:effectLst/>
              </a:rPr>
              <a:t>Similar changing all the negative values into positive values in days columns since days cannot be negative.</a:t>
            </a:r>
            <a:r>
              <a:rPr lang="en-IN" dirty="0"/>
              <a:t>     </a:t>
            </a:r>
          </a:p>
          <a:p>
            <a:r>
              <a:rPr lang="en-IN" dirty="0"/>
              <a:t>Checking for the outliers in all columns and capping it to certain limits.                     </a:t>
            </a:r>
          </a:p>
        </p:txBody>
      </p:sp>
    </p:spTree>
    <p:extLst>
      <p:ext uri="{BB962C8B-B14F-4D97-AF65-F5344CB8AC3E}">
        <p14:creationId xmlns:p14="http://schemas.microsoft.com/office/powerpoint/2010/main" val="108158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OUTlier</a:t>
            </a:r>
            <a:r>
              <a:rPr lang="en-IN" dirty="0"/>
              <a:t> example:</a:t>
            </a:r>
            <a:br>
              <a:rPr lang="en-IN" dirty="0"/>
            </a:b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948" y="2278652"/>
            <a:ext cx="5220429" cy="2924583"/>
          </a:xfrm>
        </p:spPr>
      </p:pic>
    </p:spTree>
    <p:extLst>
      <p:ext uri="{BB962C8B-B14F-4D97-AF65-F5344CB8AC3E}">
        <p14:creationId xmlns:p14="http://schemas.microsoft.com/office/powerpoint/2010/main" val="45489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22E5-E38F-4472-90CC-80CF35046515}"/>
              </a:ext>
            </a:extLst>
          </p:cNvPr>
          <p:cNvSpPr>
            <a:spLocks noGrp="1"/>
          </p:cNvSpPr>
          <p:nvPr>
            <p:ph type="title"/>
          </p:nvPr>
        </p:nvSpPr>
        <p:spPr/>
        <p:txBody>
          <a:bodyPr/>
          <a:lstStyle/>
          <a:p>
            <a:r>
              <a:rPr lang="en-US" dirty="0">
                <a:latin typeface="Baskerville Old Face" panose="02020602080505020303" pitchFamily="18" charset="0"/>
              </a:rPr>
              <a:t>Binning :</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0F56040C-6FE1-446A-8BB1-5DE87FCFC623}"/>
              </a:ext>
            </a:extLst>
          </p:cNvPr>
          <p:cNvSpPr>
            <a:spLocks noGrp="1"/>
          </p:cNvSpPr>
          <p:nvPr>
            <p:ph idx="1"/>
          </p:nvPr>
        </p:nvSpPr>
        <p:spPr/>
        <p:txBody>
          <a:bodyPr/>
          <a:lstStyle/>
          <a:p>
            <a:r>
              <a:rPr lang="en-US" dirty="0"/>
              <a:t>Binning all the continuous variables like all the columns containing the ‘amount values’ into the labels using the quantile ranges like income into low, medium and high category.</a:t>
            </a:r>
          </a:p>
          <a:p>
            <a:r>
              <a:rPr lang="en-US" dirty="0"/>
              <a:t>Similarly binning the categorical variables like ages, employment type, education type etc.</a:t>
            </a:r>
            <a:endParaRPr lang="en-IN" dirty="0"/>
          </a:p>
        </p:txBody>
      </p:sp>
    </p:spTree>
    <p:extLst>
      <p:ext uri="{BB962C8B-B14F-4D97-AF65-F5344CB8AC3E}">
        <p14:creationId xmlns:p14="http://schemas.microsoft.com/office/powerpoint/2010/main" val="161280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Binning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368" y="2050020"/>
            <a:ext cx="6001588" cy="3381847"/>
          </a:xfrm>
        </p:spPr>
      </p:pic>
    </p:spTree>
    <p:extLst>
      <p:ext uri="{BB962C8B-B14F-4D97-AF65-F5344CB8AC3E}">
        <p14:creationId xmlns:p14="http://schemas.microsoft.com/office/powerpoint/2010/main" val="155480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49DE-6697-44BC-A950-F77687D0EBF4}"/>
              </a:ext>
            </a:extLst>
          </p:cNvPr>
          <p:cNvSpPr>
            <a:spLocks noGrp="1"/>
          </p:cNvSpPr>
          <p:nvPr>
            <p:ph type="title"/>
          </p:nvPr>
        </p:nvSpPr>
        <p:spPr>
          <a:xfrm>
            <a:off x="1451579" y="304800"/>
            <a:ext cx="9603275" cy="883920"/>
          </a:xfrm>
        </p:spPr>
        <p:txBody>
          <a:bodyPr>
            <a:normAutofit fontScale="90000"/>
          </a:bodyPr>
          <a:lstStyle/>
          <a:p>
            <a:r>
              <a:rPr lang="en-US" dirty="0">
                <a:latin typeface="Baskerville Old Face" panose="02020602080505020303" pitchFamily="18" charset="0"/>
              </a:rPr>
              <a:t>data analysis :-</a:t>
            </a:r>
            <a:br>
              <a:rPr lang="en-US" dirty="0">
                <a:latin typeface="Baskerville Old Face" panose="02020602080505020303" pitchFamily="18" charset="0"/>
              </a:rPr>
            </a:b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717A38D-03C1-4CEE-8EAE-215D6CBFECC7}"/>
              </a:ext>
            </a:extLst>
          </p:cNvPr>
          <p:cNvSpPr>
            <a:spLocks noGrp="1"/>
          </p:cNvSpPr>
          <p:nvPr>
            <p:ph idx="1"/>
          </p:nvPr>
        </p:nvSpPr>
        <p:spPr>
          <a:xfrm>
            <a:off x="1451579" y="883920"/>
            <a:ext cx="9603275" cy="4582425"/>
          </a:xfrm>
        </p:spPr>
        <p:txBody>
          <a:bodyPr>
            <a:normAutofit/>
          </a:bodyPr>
          <a:lstStyle/>
          <a:p>
            <a:r>
              <a:rPr lang="en-US" dirty="0"/>
              <a:t>Firstly we have to check for the data imbalance regarding the TARGET VARIABLE after checking the target variable approx. 92 % are ‘</a:t>
            </a:r>
            <a:r>
              <a:rPr lang="en-US" dirty="0" err="1"/>
              <a:t>deflauters</a:t>
            </a:r>
            <a:r>
              <a:rPr lang="en-US" dirty="0"/>
              <a:t> and only 8% are ‘non- defaulters.</a:t>
            </a:r>
          </a:p>
          <a:p>
            <a:r>
              <a:rPr lang="en-IN" dirty="0"/>
              <a:t>Now we have to do various analysis like Univariate analysis and bivariate analysis for this analysis we have made two data frames on basis of TARGET  variable namely appdata_0 for non defaulters and appdata_1 for defaulters , defaulters are one who do not pay there loan on time </a:t>
            </a:r>
          </a:p>
          <a:p>
            <a:r>
              <a:rPr lang="en-IN" dirty="0"/>
              <a:t>After making two different data frames we have to do different analysis</a:t>
            </a:r>
          </a:p>
          <a:p>
            <a:endParaRPr lang="en-IN" dirty="0"/>
          </a:p>
        </p:txBody>
      </p:sp>
    </p:spTree>
    <p:extLst>
      <p:ext uri="{BB962C8B-B14F-4D97-AF65-F5344CB8AC3E}">
        <p14:creationId xmlns:p14="http://schemas.microsoft.com/office/powerpoint/2010/main" val="2359388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2547</TotalTime>
  <Words>1006</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Baskerville Old Face</vt:lpstr>
      <vt:lpstr>Gill Sans MT</vt:lpstr>
      <vt:lpstr>Gallery</vt:lpstr>
      <vt:lpstr>EDA Case Study</vt:lpstr>
      <vt:lpstr>Load the data &amp; see the structure of data</vt:lpstr>
      <vt:lpstr>DATA QUALITY CHECK AND MISSING VALUES</vt:lpstr>
      <vt:lpstr>Removing the null values  </vt:lpstr>
      <vt:lpstr>Data cleaning &amp; manipulation</vt:lpstr>
      <vt:lpstr>OUTlier example: </vt:lpstr>
      <vt:lpstr>Binning :</vt:lpstr>
      <vt:lpstr>Binning Example</vt:lpstr>
      <vt:lpstr>data analysis :- </vt:lpstr>
      <vt:lpstr>Example of univariate analysis</vt:lpstr>
      <vt:lpstr>.</vt:lpstr>
      <vt:lpstr>EXAMple of Bivariate analysis</vt:lpstr>
      <vt:lpstr>.</vt:lpstr>
      <vt:lpstr>Finding the correlation among all the numerical variable with target 1</vt:lpstr>
      <vt:lpstr>Categorical analysis</vt:lpstr>
      <vt:lpstr>Adding the previous application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ved prakash shukla</dc:creator>
  <cp:lastModifiedBy>ved prakash shukla</cp:lastModifiedBy>
  <cp:revision>23</cp:revision>
  <dcterms:created xsi:type="dcterms:W3CDTF">2021-02-27T16:30:31Z</dcterms:created>
  <dcterms:modified xsi:type="dcterms:W3CDTF">2021-03-01T17:35:09Z</dcterms:modified>
</cp:coreProperties>
</file>