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60" r:id="rId4"/>
    <p:sldId id="263" r:id="rId5"/>
    <p:sldId id="264" r:id="rId6"/>
    <p:sldId id="259" r:id="rId7"/>
    <p:sldId id="261" r:id="rId8"/>
    <p:sldId id="262"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1" d="100"/>
          <a:sy n="81" d="100"/>
        </p:scale>
        <p:origin x="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2379B6-5570-4E00-ABF5-741304373434}" type="datetimeFigureOut">
              <a:rPr lang="en-IN" smtClean="0"/>
              <a:t>17-05-2021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4452C5EE-1298-4D3F-86AF-49B9D5899CD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7868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379B6-5570-4E00-ABF5-741304373434}" type="datetimeFigureOut">
              <a:rPr lang="en-IN" smtClean="0"/>
              <a:t>17-05-2021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52C5EE-1298-4D3F-86AF-49B9D5899CD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4763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379B6-5570-4E00-ABF5-741304373434}" type="datetimeFigureOut">
              <a:rPr lang="en-IN" smtClean="0"/>
              <a:t>17-05-2021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52C5EE-1298-4D3F-86AF-49B9D5899CD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867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379B6-5570-4E00-ABF5-741304373434}" type="datetimeFigureOut">
              <a:rPr lang="en-IN" smtClean="0"/>
              <a:t>17-05-2021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52C5EE-1298-4D3F-86AF-49B9D5899CD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4352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2379B6-5570-4E00-ABF5-741304373434}" type="datetimeFigureOut">
              <a:rPr lang="en-IN" smtClean="0"/>
              <a:t>17-05-2021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52C5EE-1298-4D3F-86AF-49B9D5899CD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9702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2379B6-5570-4E00-ABF5-741304373434}" type="datetimeFigureOut">
              <a:rPr lang="en-IN" smtClean="0"/>
              <a:t>17-05-2021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52C5EE-1298-4D3F-86AF-49B9D5899CD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7238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2379B6-5570-4E00-ABF5-741304373434}" type="datetimeFigureOut">
              <a:rPr lang="en-IN" smtClean="0"/>
              <a:t>17-05-2021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52C5EE-1298-4D3F-86AF-49B9D5899CD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079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2379B6-5570-4E00-ABF5-741304373434}" type="datetimeFigureOut">
              <a:rPr lang="en-IN" smtClean="0"/>
              <a:t>17-05-2021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52C5EE-1298-4D3F-86AF-49B9D5899CD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6063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2379B6-5570-4E00-ABF5-741304373434}" type="datetimeFigureOut">
              <a:rPr lang="en-IN" smtClean="0"/>
              <a:t>17-05-2021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52C5EE-1298-4D3F-86AF-49B9D5899CD9}" type="slidenum">
              <a:rPr lang="en-IN" smtClean="0"/>
              <a:t>‹#›</a:t>
            </a:fld>
            <a:endParaRPr lang="en-IN"/>
          </a:p>
        </p:txBody>
      </p:sp>
    </p:spTree>
    <p:extLst>
      <p:ext uri="{BB962C8B-B14F-4D97-AF65-F5344CB8AC3E}">
        <p14:creationId xmlns:p14="http://schemas.microsoft.com/office/powerpoint/2010/main" val="34107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2379B6-5570-4E00-ABF5-741304373434}" type="datetimeFigureOut">
              <a:rPr lang="en-IN" smtClean="0"/>
              <a:t>17-05-2021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52C5EE-1298-4D3F-86AF-49B9D5899CD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6123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92379B6-5570-4E00-ABF5-741304373434}" type="datetimeFigureOut">
              <a:rPr lang="en-IN" smtClean="0"/>
              <a:t>17-05-2021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4452C5EE-1298-4D3F-86AF-49B9D5899CD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756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92379B6-5570-4E00-ABF5-741304373434}" type="datetimeFigureOut">
              <a:rPr lang="en-IN" smtClean="0"/>
              <a:t>17-05-2021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452C5EE-1298-4D3F-86AF-49B9D5899CD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60088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reepngimg.com/png/29400-analyst-hd"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F6B7-6594-4775-8003-FDD4F77CA0D2}"/>
              </a:ext>
            </a:extLst>
          </p:cNvPr>
          <p:cNvSpPr>
            <a:spLocks noGrp="1"/>
          </p:cNvSpPr>
          <p:nvPr>
            <p:ph type="title"/>
          </p:nvPr>
        </p:nvSpPr>
        <p:spPr/>
        <p:txBody>
          <a:bodyPr>
            <a:normAutofit/>
          </a:bodyPr>
          <a:lstStyle/>
          <a:p>
            <a:pPr algn="ctr"/>
            <a:r>
              <a:rPr lang="en-US" sz="4400" dirty="0">
                <a:solidFill>
                  <a:schemeClr val="accent2">
                    <a:lumMod val="50000"/>
                  </a:schemeClr>
                </a:solidFill>
                <a:latin typeface="Eras Medium ITC" panose="020B0602030504020804" pitchFamily="34" charset="0"/>
              </a:rPr>
              <a:t>X_Education case Study</a:t>
            </a:r>
            <a:endParaRPr lang="en-IN" sz="4400" dirty="0">
              <a:latin typeface="Eras Medium ITC" panose="020B0602030504020804" pitchFamily="34" charset="0"/>
            </a:endParaRPr>
          </a:p>
        </p:txBody>
      </p:sp>
      <p:sp>
        <p:nvSpPr>
          <p:cNvPr id="3" name="Content Placeholder 2">
            <a:extLst>
              <a:ext uri="{FF2B5EF4-FFF2-40B4-BE49-F238E27FC236}">
                <a16:creationId xmlns:a16="http://schemas.microsoft.com/office/drawing/2014/main" id="{B9F2C2DF-4CEA-44A8-8307-6598E38C0E8F}"/>
              </a:ext>
            </a:extLst>
          </p:cNvPr>
          <p:cNvSpPr>
            <a:spLocks noGrp="1"/>
          </p:cNvSpPr>
          <p:nvPr>
            <p:ph idx="1"/>
          </p:nvPr>
        </p:nvSpPr>
        <p:spPr/>
        <p:txBody>
          <a:bodyPr/>
          <a:lstStyle/>
          <a:p>
            <a:r>
              <a:rPr lang="en-US" dirty="0"/>
              <a:t> Problem Statement</a:t>
            </a:r>
          </a:p>
          <a:p>
            <a:pPr marL="0" indent="0">
              <a:buNone/>
            </a:pPr>
            <a:r>
              <a:rPr lang="en-US" dirty="0"/>
              <a:t>     A company named X_education who sells their online courses on the various platform wants a regression model to analyse and increase  the Conversion rate of the Contacted students through the data provided while filling the form for their respective courses .</a:t>
            </a:r>
          </a:p>
          <a:p>
            <a:pPr marL="0" indent="0">
              <a:buNone/>
            </a:pPr>
            <a:r>
              <a:rPr lang="en-US" dirty="0"/>
              <a:t>                         So, through the analyses Company wants to put more focus on that Student profile that most likely to get enrolled therefore as a data analyst we have to put up a Logistic Model for the related problem.</a:t>
            </a:r>
            <a:endParaRPr lang="en-IN" dirty="0"/>
          </a:p>
        </p:txBody>
      </p:sp>
      <p:pic>
        <p:nvPicPr>
          <p:cNvPr id="5" name="Picture 4">
            <a:extLst>
              <a:ext uri="{FF2B5EF4-FFF2-40B4-BE49-F238E27FC236}">
                <a16:creationId xmlns:a16="http://schemas.microsoft.com/office/drawing/2014/main" id="{1A45B2BF-6353-443F-96C9-A7C900187E6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057912" y="4137381"/>
            <a:ext cx="3107778" cy="2187691"/>
          </a:xfrm>
          <a:prstGeom prst="rect">
            <a:avLst/>
          </a:prstGeom>
        </p:spPr>
      </p:pic>
      <p:sp>
        <p:nvSpPr>
          <p:cNvPr id="6" name="TextBox 5">
            <a:extLst>
              <a:ext uri="{FF2B5EF4-FFF2-40B4-BE49-F238E27FC236}">
                <a16:creationId xmlns:a16="http://schemas.microsoft.com/office/drawing/2014/main" id="{0D3285C8-FF98-4181-BBF4-3217A97AD5E8}"/>
              </a:ext>
            </a:extLst>
          </p:cNvPr>
          <p:cNvSpPr txBox="1"/>
          <p:nvPr/>
        </p:nvSpPr>
        <p:spPr>
          <a:xfrm>
            <a:off x="9057912" y="6576574"/>
            <a:ext cx="3107778" cy="230832"/>
          </a:xfrm>
          <a:prstGeom prst="rect">
            <a:avLst/>
          </a:prstGeom>
          <a:noFill/>
        </p:spPr>
        <p:txBody>
          <a:bodyPr wrap="square" rtlCol="0">
            <a:spAutoFit/>
          </a:bodyPr>
          <a:lstStyle/>
          <a:p>
            <a:r>
              <a:rPr lang="en-IN" sz="900">
                <a:hlinkClick r:id="rId3" tooltip="https://www.freepngimg.com/png/29400-analyst-hd"/>
              </a:rPr>
              <a:t>This Photo</a:t>
            </a:r>
            <a:r>
              <a:rPr lang="en-IN" sz="900"/>
              <a:t> by Unknown Author is licensed under </a:t>
            </a:r>
            <a:r>
              <a:rPr lang="en-IN" sz="900">
                <a:hlinkClick r:id="rId4" tooltip="https://creativecommons.org/licenses/by-nc/3.0/"/>
              </a:rPr>
              <a:t>CC BY-NC</a:t>
            </a:r>
            <a:endParaRPr lang="en-IN" sz="900"/>
          </a:p>
        </p:txBody>
      </p:sp>
    </p:spTree>
    <p:extLst>
      <p:ext uri="{BB962C8B-B14F-4D97-AF65-F5344CB8AC3E}">
        <p14:creationId xmlns:p14="http://schemas.microsoft.com/office/powerpoint/2010/main" val="371921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9B6A-0266-479E-B4B3-932724E34DD2}"/>
              </a:ext>
            </a:extLst>
          </p:cNvPr>
          <p:cNvSpPr>
            <a:spLocks noGrp="1"/>
          </p:cNvSpPr>
          <p:nvPr>
            <p:ph type="title"/>
          </p:nvPr>
        </p:nvSpPr>
        <p:spPr/>
        <p:txBody>
          <a:bodyPr>
            <a:normAutofit/>
          </a:bodyPr>
          <a:lstStyle/>
          <a:p>
            <a:r>
              <a:rPr lang="en-US" sz="2000" dirty="0"/>
              <a:t>Precision and recall trade off</a:t>
            </a:r>
            <a:endParaRPr lang="en-IN" sz="2000" dirty="0"/>
          </a:p>
        </p:txBody>
      </p:sp>
      <p:pic>
        <p:nvPicPr>
          <p:cNvPr id="5" name="Content Placeholder 4">
            <a:extLst>
              <a:ext uri="{FF2B5EF4-FFF2-40B4-BE49-F238E27FC236}">
                <a16:creationId xmlns:a16="http://schemas.microsoft.com/office/drawing/2014/main" id="{10C98A0E-16E9-4A40-92AE-68744806B201}"/>
              </a:ext>
            </a:extLst>
          </p:cNvPr>
          <p:cNvPicPr>
            <a:picLocks noGrp="1" noChangeAspect="1"/>
          </p:cNvPicPr>
          <p:nvPr>
            <p:ph idx="1"/>
          </p:nvPr>
        </p:nvPicPr>
        <p:blipFill rotWithShape="1">
          <a:blip r:embed="rId2"/>
          <a:srcRect l="13783" t="44303" r="33391" b="16315"/>
          <a:stretch/>
        </p:blipFill>
        <p:spPr>
          <a:xfrm>
            <a:off x="2835644" y="2486446"/>
            <a:ext cx="6520711" cy="2734492"/>
          </a:xfrm>
        </p:spPr>
      </p:pic>
    </p:spTree>
    <p:extLst>
      <p:ext uri="{BB962C8B-B14F-4D97-AF65-F5344CB8AC3E}">
        <p14:creationId xmlns:p14="http://schemas.microsoft.com/office/powerpoint/2010/main" val="4013743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68CD4-405B-4B0A-B4AD-7DC346672450}"/>
              </a:ext>
            </a:extLst>
          </p:cNvPr>
          <p:cNvSpPr>
            <a:spLocks noGrp="1"/>
          </p:cNvSpPr>
          <p:nvPr>
            <p:ph type="title"/>
          </p:nvPr>
        </p:nvSpPr>
        <p:spPr/>
        <p:txBody>
          <a:bodyPr/>
          <a:lstStyle/>
          <a:p>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Optimal cut off :</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D808A4C-1285-4DC2-9C23-CA0F7F236652}"/>
              </a:ext>
            </a:extLst>
          </p:cNvPr>
          <p:cNvSpPr>
            <a:spLocks noGrp="1"/>
          </p:cNvSpPr>
          <p:nvPr>
            <p:ph idx="1"/>
          </p:nvPr>
        </p:nvSpPr>
        <p:spPr/>
        <p:txBody>
          <a:bodyPr>
            <a:normAutofit fontScale="92500"/>
          </a:bodyPr>
          <a:lstStyle/>
          <a:p>
            <a:pPr marL="0" indent="0">
              <a:buNone/>
            </a:pPr>
            <a:r>
              <a:rPr lang="en-US" dirty="0"/>
              <a:t>So, after doing all the Evaluation metrices it is most important task to find the optimal cut-off region for the business related problem. After finding the cut-off region will directly proportional for the performance of the model .in the provided business problem the cut off region supposed to be some where near to the 0.6 where recall and precision will intersect each other. </a:t>
            </a:r>
          </a:p>
          <a:p>
            <a:pPr marL="0" indent="0">
              <a:buNone/>
            </a:pPr>
            <a:r>
              <a:rPr lang="en-US" dirty="0"/>
              <a:t>                    optimal cut-off region should be monitored carefully since if there is higher cut-off as to be supposed the model will to too much skewed similarly if the cut-off is lower than the supposed region than it will not assess the </a:t>
            </a:r>
            <a:r>
              <a:rPr lang="en-US"/>
              <a:t>problem rightly.</a:t>
            </a:r>
            <a:endParaRPr lang="en-US" dirty="0"/>
          </a:p>
          <a:p>
            <a:pPr marL="0" indent="0">
              <a:buNone/>
            </a:pPr>
            <a:br>
              <a:rPr lang="en-US" dirty="0"/>
            </a:br>
            <a:endParaRPr lang="en-IN" dirty="0"/>
          </a:p>
        </p:txBody>
      </p:sp>
    </p:spTree>
    <p:extLst>
      <p:ext uri="{BB962C8B-B14F-4D97-AF65-F5344CB8AC3E}">
        <p14:creationId xmlns:p14="http://schemas.microsoft.com/office/powerpoint/2010/main" val="1624204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D7C7A-3F30-4503-9274-928419273169}"/>
              </a:ext>
            </a:extLst>
          </p:cNvPr>
          <p:cNvSpPr>
            <a:spLocks noGrp="1"/>
          </p:cNvSpPr>
          <p:nvPr>
            <p:ph type="title"/>
          </p:nvPr>
        </p:nvSpPr>
        <p:spPr/>
        <p:txBody>
          <a:bodyPr/>
          <a:lstStyle/>
          <a:p>
            <a:pPr algn="ctr"/>
            <a:r>
              <a:rPr lang="en-US" i="1" u="sng" dirty="0">
                <a:latin typeface="Arial" panose="020B0604020202020204" pitchFamily="34" charset="0"/>
                <a:cs typeface="Arial" panose="020B0604020202020204" pitchFamily="34" charset="0"/>
              </a:rPr>
              <a:t>Conclusion</a:t>
            </a:r>
            <a:r>
              <a:rPr lang="en-US" i="1" u="sng" dirty="0"/>
              <a:t>:</a:t>
            </a:r>
            <a:endParaRPr lang="en-IN" i="1" u="sng" dirty="0"/>
          </a:p>
        </p:txBody>
      </p:sp>
      <p:sp>
        <p:nvSpPr>
          <p:cNvPr id="3" name="Content Placeholder 2">
            <a:extLst>
              <a:ext uri="{FF2B5EF4-FFF2-40B4-BE49-F238E27FC236}">
                <a16:creationId xmlns:a16="http://schemas.microsoft.com/office/drawing/2014/main" id="{234D1FEA-27EB-45DF-BFB4-6AF0845EB92A}"/>
              </a:ext>
            </a:extLst>
          </p:cNvPr>
          <p:cNvSpPr>
            <a:spLocks noGrp="1"/>
          </p:cNvSpPr>
          <p:nvPr>
            <p:ph idx="1"/>
          </p:nvPr>
        </p:nvSpPr>
        <p:spPr/>
        <p:txBody>
          <a:bodyPr/>
          <a:lstStyle/>
          <a:p>
            <a:r>
              <a:rPr lang="en-US" dirty="0"/>
              <a:t> So, after the analysis part there is significant  change in the approaching the students. Company on the basis of model would like to prefer the student who have the higher probability of getting enrolled  as compare to the other students that will leads in the increase in the efficiency and profit of the company in the long term.</a:t>
            </a:r>
            <a:endParaRPr lang="en-IN" dirty="0"/>
          </a:p>
        </p:txBody>
      </p:sp>
    </p:spTree>
    <p:extLst>
      <p:ext uri="{BB962C8B-B14F-4D97-AF65-F5344CB8AC3E}">
        <p14:creationId xmlns:p14="http://schemas.microsoft.com/office/powerpoint/2010/main" val="1359868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244C6-32FD-42A8-AE32-90874E404F4B}"/>
              </a:ext>
            </a:extLst>
          </p:cNvPr>
          <p:cNvSpPr>
            <a:spLocks noGrp="1"/>
          </p:cNvSpPr>
          <p:nvPr>
            <p:ph type="title"/>
          </p:nvPr>
        </p:nvSpPr>
        <p:spPr/>
        <p:txBody>
          <a:bodyPr/>
          <a:lstStyle/>
          <a:p>
            <a:r>
              <a:rPr lang="en-US" dirty="0">
                <a:latin typeface="Bahnschrift SemiBold" panose="020B0502040204020203" pitchFamily="34" charset="0"/>
              </a:rPr>
              <a:t>Data cleaning</a:t>
            </a:r>
            <a:endParaRPr lang="en-IN" dirty="0">
              <a:latin typeface="Bahnschrift SemiBold" panose="020B0502040204020203" pitchFamily="34" charset="0"/>
            </a:endParaRPr>
          </a:p>
        </p:txBody>
      </p:sp>
      <p:sp>
        <p:nvSpPr>
          <p:cNvPr id="4" name="Content Placeholder 3">
            <a:extLst>
              <a:ext uri="{FF2B5EF4-FFF2-40B4-BE49-F238E27FC236}">
                <a16:creationId xmlns:a16="http://schemas.microsoft.com/office/drawing/2014/main" id="{C254F122-BC37-4137-8D70-B25F0EC2E1E0}"/>
              </a:ext>
            </a:extLst>
          </p:cNvPr>
          <p:cNvSpPr>
            <a:spLocks noGrp="1"/>
          </p:cNvSpPr>
          <p:nvPr>
            <p:ph idx="1"/>
          </p:nvPr>
        </p:nvSpPr>
        <p:spPr>
          <a:xfrm>
            <a:off x="1451579" y="2023615"/>
            <a:ext cx="9603275" cy="3880571"/>
          </a:xfrm>
        </p:spPr>
        <p:txBody>
          <a:bodyPr>
            <a:normAutofit fontScale="85000" lnSpcReduction="20000"/>
          </a:bodyPr>
          <a:lstStyle/>
          <a:p>
            <a:r>
              <a:rPr lang="en-US" dirty="0"/>
              <a:t>As we know the Data Cleaning part of an analysis is most important so first we have to tackle with the data cleaning part </a:t>
            </a:r>
          </a:p>
          <a:p>
            <a:pPr marL="0" indent="0">
              <a:buNone/>
            </a:pPr>
            <a:r>
              <a:rPr lang="en-US" dirty="0"/>
              <a:t>                         Therefore, first of all after inspecting the data we have to do the followings things:</a:t>
            </a:r>
          </a:p>
          <a:p>
            <a:pPr marL="0" indent="0">
              <a:buNone/>
            </a:pPr>
            <a:r>
              <a:rPr lang="en-US" dirty="0"/>
              <a:t> !     First we have to replace all the columns having the value “Select” should be replaced by the “nan” values because “Select” shows that student does not any option either because of any reasons So, it should be considered as the Null values.</a:t>
            </a:r>
          </a:p>
          <a:p>
            <a:pPr marL="0" indent="0">
              <a:buNone/>
            </a:pPr>
            <a:r>
              <a:rPr lang="en-US" dirty="0"/>
              <a:t>!      Secondly in another step we have to drop all the columns having the null with greater </a:t>
            </a:r>
          </a:p>
          <a:p>
            <a:pPr marL="0" indent="0">
              <a:buNone/>
            </a:pPr>
            <a:r>
              <a:rPr lang="en-US" dirty="0"/>
              <a:t>Than 40%.since it does not add any information to our analysis or may misleads the </a:t>
            </a:r>
            <a:r>
              <a:rPr lang="en-US" dirty="0" err="1"/>
              <a:t>anaylsis</a:t>
            </a:r>
            <a:r>
              <a:rPr lang="en-US" dirty="0"/>
              <a:t>.</a:t>
            </a:r>
          </a:p>
          <a:p>
            <a:pPr marL="0" indent="0">
              <a:buNone/>
            </a:pPr>
            <a:r>
              <a:rPr lang="en-US" dirty="0"/>
              <a:t>!       Third, one is to check all the columns having the data imbalance ,many values with less percentage .We have to drop all the columns having the data imbalance since we does not need to see any insights and the other one having many values needs to be regroup with “others” like values to reduce the dummies variables.</a:t>
            </a:r>
          </a:p>
          <a:p>
            <a:pPr marL="0" indent="0">
              <a:buNone/>
            </a:pPr>
            <a:endParaRPr lang="en-IN" dirty="0"/>
          </a:p>
        </p:txBody>
      </p:sp>
    </p:spTree>
    <p:extLst>
      <p:ext uri="{BB962C8B-B14F-4D97-AF65-F5344CB8AC3E}">
        <p14:creationId xmlns:p14="http://schemas.microsoft.com/office/powerpoint/2010/main" val="3334223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FE2D-2863-45AE-8D69-B518B4A0B65B}"/>
              </a:ext>
            </a:extLst>
          </p:cNvPr>
          <p:cNvSpPr>
            <a:spLocks noGrp="1"/>
          </p:cNvSpPr>
          <p:nvPr>
            <p:ph type="title"/>
          </p:nvPr>
        </p:nvSpPr>
        <p:spPr/>
        <p:txBody>
          <a:bodyPr/>
          <a:lstStyle/>
          <a:p>
            <a:r>
              <a:rPr lang="en-US" dirty="0">
                <a:latin typeface="Bahnschrift SemiBold" panose="020B0502040204020203" pitchFamily="34" charset="0"/>
              </a:rPr>
              <a:t>Exploratory data analysis :</a:t>
            </a:r>
            <a:br>
              <a:rPr lang="en-US" dirty="0">
                <a:latin typeface="Bahnschrift SemiBold" panose="020B0502040204020203" pitchFamily="34" charset="0"/>
              </a:rPr>
            </a:br>
            <a:endParaRPr lang="en-IN"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AA640F51-8D71-47B1-BED3-28E1CB09139B}"/>
              </a:ext>
            </a:extLst>
          </p:cNvPr>
          <p:cNvSpPr>
            <a:spLocks noGrp="1"/>
          </p:cNvSpPr>
          <p:nvPr>
            <p:ph idx="1"/>
          </p:nvPr>
        </p:nvSpPr>
        <p:spPr/>
        <p:txBody>
          <a:bodyPr/>
          <a:lstStyle/>
          <a:p>
            <a:r>
              <a:rPr lang="en-US" dirty="0"/>
              <a:t>In our second step in model building we have to put focus on the EDA part of our analysis </a:t>
            </a:r>
          </a:p>
          <a:p>
            <a:pPr marL="0" indent="0">
              <a:buNone/>
            </a:pPr>
            <a:r>
              <a:rPr lang="en-US" dirty="0"/>
              <a:t> since it is important to see the relation ship among the columns and also see the trends in data .</a:t>
            </a:r>
          </a:p>
          <a:p>
            <a:pPr marL="0" indent="0">
              <a:buNone/>
            </a:pPr>
            <a:r>
              <a:rPr lang="en-US" dirty="0"/>
              <a:t>         Therefore, as a part of EDA we have do the Data Visualization part like seeing the relationship between the different Categorical columns ,Numerical columns etc because graph plays a significant part in explaining the data easily.</a:t>
            </a:r>
            <a:endParaRPr lang="en-IN" dirty="0"/>
          </a:p>
        </p:txBody>
      </p:sp>
    </p:spTree>
    <p:extLst>
      <p:ext uri="{BB962C8B-B14F-4D97-AF65-F5344CB8AC3E}">
        <p14:creationId xmlns:p14="http://schemas.microsoft.com/office/powerpoint/2010/main" val="2486301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2245D-F947-4D8C-AF60-92E684C71EBF}"/>
              </a:ext>
            </a:extLst>
          </p:cNvPr>
          <p:cNvSpPr>
            <a:spLocks noGrp="1"/>
          </p:cNvSpPr>
          <p:nvPr>
            <p:ph type="title"/>
          </p:nvPr>
        </p:nvSpPr>
        <p:spPr/>
        <p:txBody>
          <a:bodyPr>
            <a:normAutofit fontScale="90000"/>
          </a:bodyPr>
          <a:lstStyle/>
          <a:p>
            <a:r>
              <a:rPr lang="en-US" sz="2000" dirty="0"/>
              <a:t>EDA example:</a:t>
            </a:r>
            <a:br>
              <a:rPr lang="en-US" sz="2000" dirty="0"/>
            </a:br>
            <a:r>
              <a:rPr lang="en-US" sz="2000" dirty="0"/>
              <a:t>IN this we can clearly see that lead add form are the persons  having most conversion rate</a:t>
            </a:r>
            <a:br>
              <a:rPr lang="en-US" sz="2000" dirty="0"/>
            </a:br>
            <a:endParaRPr lang="en-IN" sz="2000" dirty="0"/>
          </a:p>
        </p:txBody>
      </p:sp>
      <p:pic>
        <p:nvPicPr>
          <p:cNvPr id="5" name="Content Placeholder 4">
            <a:extLst>
              <a:ext uri="{FF2B5EF4-FFF2-40B4-BE49-F238E27FC236}">
                <a16:creationId xmlns:a16="http://schemas.microsoft.com/office/drawing/2014/main" id="{AC6AEA00-355B-47BB-BFCD-6342E45F82DB}"/>
              </a:ext>
            </a:extLst>
          </p:cNvPr>
          <p:cNvPicPr>
            <a:picLocks noGrp="1" noChangeAspect="1"/>
          </p:cNvPicPr>
          <p:nvPr>
            <p:ph idx="1"/>
          </p:nvPr>
        </p:nvPicPr>
        <p:blipFill rotWithShape="1">
          <a:blip r:embed="rId2"/>
          <a:srcRect l="9825" t="23367" r="25935" b="1932"/>
          <a:stretch/>
        </p:blipFill>
        <p:spPr>
          <a:xfrm>
            <a:off x="3823063" y="2435219"/>
            <a:ext cx="3927566" cy="2569028"/>
          </a:xfrm>
        </p:spPr>
      </p:pic>
    </p:spTree>
    <p:extLst>
      <p:ext uri="{BB962C8B-B14F-4D97-AF65-F5344CB8AC3E}">
        <p14:creationId xmlns:p14="http://schemas.microsoft.com/office/powerpoint/2010/main" val="753170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DD367-409C-4819-AD91-56A6451DD14D}"/>
              </a:ext>
            </a:extLst>
          </p:cNvPr>
          <p:cNvSpPr>
            <a:spLocks noGrp="1"/>
          </p:cNvSpPr>
          <p:nvPr>
            <p:ph type="title"/>
          </p:nvPr>
        </p:nvSpPr>
        <p:spPr/>
        <p:txBody>
          <a:bodyPr>
            <a:normAutofit fontScale="90000"/>
          </a:bodyPr>
          <a:lstStyle/>
          <a:p>
            <a:r>
              <a:rPr lang="en-US" sz="2000" dirty="0"/>
              <a:t>We  also find some variables having outliers and treated them too</a:t>
            </a:r>
            <a:br>
              <a:rPr lang="en-US" sz="2000" dirty="0"/>
            </a:br>
            <a:r>
              <a:rPr lang="en-US" sz="2000" dirty="0"/>
              <a:t>displaying both before and after results</a:t>
            </a:r>
            <a:br>
              <a:rPr lang="en-US" sz="2000" dirty="0"/>
            </a:br>
            <a:br>
              <a:rPr lang="en-US" sz="2000" dirty="0"/>
            </a:br>
            <a:endParaRPr lang="en-IN" sz="2000" dirty="0"/>
          </a:p>
        </p:txBody>
      </p:sp>
      <p:pic>
        <p:nvPicPr>
          <p:cNvPr id="5" name="Content Placeholder 4">
            <a:extLst>
              <a:ext uri="{FF2B5EF4-FFF2-40B4-BE49-F238E27FC236}">
                <a16:creationId xmlns:a16="http://schemas.microsoft.com/office/drawing/2014/main" id="{8B0AE2E3-AD7E-4C8B-BF4E-23B00BCE1677}"/>
              </a:ext>
            </a:extLst>
          </p:cNvPr>
          <p:cNvPicPr>
            <a:picLocks noGrp="1" noChangeAspect="1"/>
          </p:cNvPicPr>
          <p:nvPr>
            <p:ph idx="1"/>
          </p:nvPr>
        </p:nvPicPr>
        <p:blipFill rotWithShape="1">
          <a:blip r:embed="rId2"/>
          <a:srcRect l="11511" t="53390" r="44893" b="5209"/>
          <a:stretch/>
        </p:blipFill>
        <p:spPr>
          <a:xfrm>
            <a:off x="1384661" y="2412273"/>
            <a:ext cx="4964351" cy="2651966"/>
          </a:xfrm>
        </p:spPr>
      </p:pic>
      <p:pic>
        <p:nvPicPr>
          <p:cNvPr id="7" name="Picture 6">
            <a:extLst>
              <a:ext uri="{FF2B5EF4-FFF2-40B4-BE49-F238E27FC236}">
                <a16:creationId xmlns:a16="http://schemas.microsoft.com/office/drawing/2014/main" id="{8B21FD31-6F88-424C-91CE-968A4E6F3405}"/>
              </a:ext>
            </a:extLst>
          </p:cNvPr>
          <p:cNvPicPr>
            <a:picLocks noChangeAspect="1"/>
          </p:cNvPicPr>
          <p:nvPr/>
        </p:nvPicPr>
        <p:blipFill rotWithShape="1">
          <a:blip r:embed="rId3"/>
          <a:srcRect l="12787" t="36317" r="45642" b="21143"/>
          <a:stretch/>
        </p:blipFill>
        <p:spPr>
          <a:xfrm>
            <a:off x="6705601" y="2412273"/>
            <a:ext cx="4607296" cy="2651966"/>
          </a:xfrm>
          <a:prstGeom prst="rect">
            <a:avLst/>
          </a:prstGeom>
        </p:spPr>
      </p:pic>
    </p:spTree>
    <p:extLst>
      <p:ext uri="{BB962C8B-B14F-4D97-AF65-F5344CB8AC3E}">
        <p14:creationId xmlns:p14="http://schemas.microsoft.com/office/powerpoint/2010/main" val="2166449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7DE2C-A067-47F5-9B63-72F78D923FA4}"/>
              </a:ext>
            </a:extLst>
          </p:cNvPr>
          <p:cNvSpPr>
            <a:spLocks noGrp="1"/>
          </p:cNvSpPr>
          <p:nvPr>
            <p:ph type="title"/>
          </p:nvPr>
        </p:nvSpPr>
        <p:spPr/>
        <p:txBody>
          <a:bodyPr/>
          <a:lstStyle/>
          <a:p>
            <a:r>
              <a:rPr lang="en-US" dirty="0">
                <a:latin typeface="Bahnschrift SemiBold" panose="020B0502040204020203" pitchFamily="34" charset="0"/>
              </a:rPr>
              <a:t>Data preparation  </a:t>
            </a:r>
            <a:endParaRPr lang="en-IN"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820284A9-2408-4E43-8C55-9126D7B5DB70}"/>
              </a:ext>
            </a:extLst>
          </p:cNvPr>
          <p:cNvSpPr>
            <a:spLocks noGrp="1"/>
          </p:cNvSpPr>
          <p:nvPr>
            <p:ph idx="1"/>
          </p:nvPr>
        </p:nvSpPr>
        <p:spPr>
          <a:xfrm>
            <a:off x="1451579" y="2015732"/>
            <a:ext cx="9603275" cy="2988515"/>
          </a:xfrm>
        </p:spPr>
        <p:txBody>
          <a:bodyPr/>
          <a:lstStyle/>
          <a:p>
            <a:r>
              <a:rPr lang="en-US" dirty="0"/>
              <a:t>After the Data Cleaning part we have to do the Data Preparation Part .There are several steps that needs to take like :</a:t>
            </a:r>
          </a:p>
          <a:p>
            <a:pPr marL="0" indent="0">
              <a:buNone/>
            </a:pPr>
            <a:r>
              <a:rPr lang="en-US" dirty="0"/>
              <a:t>    first we have to drop all the columns that are SALES team generated since we have to operate on the basic data that is provided by the student Since Sales team data is generated </a:t>
            </a:r>
          </a:p>
          <a:p>
            <a:pPr marL="0" indent="0">
              <a:buNone/>
            </a:pPr>
            <a:r>
              <a:rPr lang="en-US" dirty="0"/>
              <a:t>By the sales team after interacting with the student but we have to make the model for Predicting the Students which needs to get preference that why it is an irrelevant data for our analysis.</a:t>
            </a:r>
            <a:endParaRPr lang="en-IN" dirty="0"/>
          </a:p>
        </p:txBody>
      </p:sp>
    </p:spTree>
    <p:extLst>
      <p:ext uri="{BB962C8B-B14F-4D97-AF65-F5344CB8AC3E}">
        <p14:creationId xmlns:p14="http://schemas.microsoft.com/office/powerpoint/2010/main" val="2085266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2722C-F15B-45D6-B124-F166439068C6}"/>
              </a:ext>
            </a:extLst>
          </p:cNvPr>
          <p:cNvSpPr>
            <a:spLocks noGrp="1"/>
          </p:cNvSpPr>
          <p:nvPr>
            <p:ph type="title"/>
          </p:nvPr>
        </p:nvSpPr>
        <p:spPr/>
        <p:txBody>
          <a:bodyPr/>
          <a:lstStyle/>
          <a:p>
            <a:pPr algn="ctr"/>
            <a:r>
              <a:rPr lang="en-US" dirty="0">
                <a:latin typeface="Bahnschrift SemiBold" panose="020B0502040204020203" pitchFamily="34" charset="0"/>
              </a:rPr>
              <a:t>Model Building</a:t>
            </a:r>
            <a:r>
              <a:rPr lang="en-US" dirty="0"/>
              <a:t> (Logistic regression)</a:t>
            </a:r>
            <a:endParaRPr lang="en-IN" dirty="0"/>
          </a:p>
        </p:txBody>
      </p:sp>
      <p:sp>
        <p:nvSpPr>
          <p:cNvPr id="3" name="Content Placeholder 2">
            <a:extLst>
              <a:ext uri="{FF2B5EF4-FFF2-40B4-BE49-F238E27FC236}">
                <a16:creationId xmlns:a16="http://schemas.microsoft.com/office/drawing/2014/main" id="{41A3CF68-FDE0-4DFE-914E-D67B0F5ADAA6}"/>
              </a:ext>
            </a:extLst>
          </p:cNvPr>
          <p:cNvSpPr>
            <a:spLocks noGrp="1"/>
          </p:cNvSpPr>
          <p:nvPr>
            <p:ph idx="1"/>
          </p:nvPr>
        </p:nvSpPr>
        <p:spPr>
          <a:xfrm>
            <a:off x="1451579" y="1853754"/>
            <a:ext cx="9603275" cy="4259179"/>
          </a:xfrm>
        </p:spPr>
        <p:txBody>
          <a:bodyPr>
            <a:normAutofit lnSpcReduction="10000"/>
          </a:bodyPr>
          <a:lstStyle/>
          <a:p>
            <a:r>
              <a:rPr lang="en-US" dirty="0"/>
              <a:t>In building our model we have to approach the problem with the MIXED approach which means that first we need to select the columns using the RFE then dropping the insignificant columns manually</a:t>
            </a:r>
          </a:p>
          <a:p>
            <a:r>
              <a:rPr lang="en-US" dirty="0"/>
              <a:t>We have to check the P-values and the VIFs to see the significance of the columns and see the relative relationship between the other columns (if columns found to be collinear then drop the less significant column in prospective of the analysis.</a:t>
            </a:r>
          </a:p>
          <a:p>
            <a:r>
              <a:rPr lang="en-US" dirty="0"/>
              <a:t> Using the Maximum Likehood model building  process we have to build the logistic regression model where the evaluation metrices like Sensitivity and Specificity should be more than the or around 80% and then finding the optimal cutoff. </a:t>
            </a:r>
          </a:p>
          <a:p>
            <a:r>
              <a:rPr lang="en-US" dirty="0"/>
              <a:t>Finally we have to check the model performance on the test dataset and see how it predict to change or increase the conversion rate(Target Variable) </a:t>
            </a:r>
          </a:p>
          <a:p>
            <a:endParaRPr lang="en-IN" dirty="0"/>
          </a:p>
        </p:txBody>
      </p:sp>
    </p:spTree>
    <p:extLst>
      <p:ext uri="{BB962C8B-B14F-4D97-AF65-F5344CB8AC3E}">
        <p14:creationId xmlns:p14="http://schemas.microsoft.com/office/powerpoint/2010/main" val="2909623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9BAA7-C133-473E-BE32-43A870082212}"/>
              </a:ext>
            </a:extLst>
          </p:cNvPr>
          <p:cNvSpPr>
            <a:spLocks noGrp="1"/>
          </p:cNvSpPr>
          <p:nvPr>
            <p:ph type="title"/>
          </p:nvPr>
        </p:nvSpPr>
        <p:spPr/>
        <p:txBody>
          <a:bodyPr>
            <a:normAutofit/>
          </a:bodyPr>
          <a:lstStyle/>
          <a:p>
            <a:r>
              <a:rPr lang="en-US" sz="1800" dirty="0"/>
              <a:t>Roc curve of our model</a:t>
            </a:r>
            <a:endParaRPr lang="en-IN" sz="1800" dirty="0"/>
          </a:p>
        </p:txBody>
      </p:sp>
      <p:pic>
        <p:nvPicPr>
          <p:cNvPr id="5" name="Content Placeholder 4">
            <a:extLst>
              <a:ext uri="{FF2B5EF4-FFF2-40B4-BE49-F238E27FC236}">
                <a16:creationId xmlns:a16="http://schemas.microsoft.com/office/drawing/2014/main" id="{6D704D5F-0BC0-4258-8C49-16C70C0DC5E2}"/>
              </a:ext>
            </a:extLst>
          </p:cNvPr>
          <p:cNvPicPr>
            <a:picLocks noGrp="1" noChangeAspect="1"/>
          </p:cNvPicPr>
          <p:nvPr>
            <p:ph idx="1"/>
          </p:nvPr>
        </p:nvPicPr>
        <p:blipFill rotWithShape="1">
          <a:blip r:embed="rId2"/>
          <a:srcRect l="15344" t="43546" r="48587" b="-2366"/>
          <a:stretch/>
        </p:blipFill>
        <p:spPr>
          <a:xfrm>
            <a:off x="4184468" y="2214549"/>
            <a:ext cx="3823063" cy="3506981"/>
          </a:xfrm>
        </p:spPr>
      </p:pic>
    </p:spTree>
    <p:extLst>
      <p:ext uri="{BB962C8B-B14F-4D97-AF65-F5344CB8AC3E}">
        <p14:creationId xmlns:p14="http://schemas.microsoft.com/office/powerpoint/2010/main" val="3971358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E28B-C5F5-4B13-9F39-C79C6FD398EC}"/>
              </a:ext>
            </a:extLst>
          </p:cNvPr>
          <p:cNvSpPr>
            <a:spLocks noGrp="1"/>
          </p:cNvSpPr>
          <p:nvPr>
            <p:ph type="title"/>
          </p:nvPr>
        </p:nvSpPr>
        <p:spPr/>
        <p:txBody>
          <a:bodyPr>
            <a:normAutofit fontScale="90000"/>
          </a:bodyPr>
          <a:lstStyle/>
          <a:p>
            <a:r>
              <a:rPr lang="en-US" sz="1800" dirty="0"/>
              <a:t>Optimal cut off of our model</a:t>
            </a:r>
            <a:br>
              <a:rPr lang="en-US" sz="1800" dirty="0"/>
            </a:br>
            <a:r>
              <a:rPr lang="en-US" sz="1800" dirty="0"/>
              <a:t>0.33 approx. is our optimal cut off which tells us that leads having probability more than 0.33 our are hot leads and less than 0.33 are cold leads</a:t>
            </a:r>
            <a:endParaRPr lang="en-IN" sz="1800" dirty="0"/>
          </a:p>
        </p:txBody>
      </p:sp>
      <p:pic>
        <p:nvPicPr>
          <p:cNvPr id="5" name="Content Placeholder 4">
            <a:extLst>
              <a:ext uri="{FF2B5EF4-FFF2-40B4-BE49-F238E27FC236}">
                <a16:creationId xmlns:a16="http://schemas.microsoft.com/office/drawing/2014/main" id="{A70F5C26-9FFF-426A-B06B-F807F467DA13}"/>
              </a:ext>
            </a:extLst>
          </p:cNvPr>
          <p:cNvPicPr>
            <a:picLocks noGrp="1" noChangeAspect="1"/>
          </p:cNvPicPr>
          <p:nvPr>
            <p:ph idx="1"/>
          </p:nvPr>
        </p:nvPicPr>
        <p:blipFill rotWithShape="1">
          <a:blip r:embed="rId2"/>
          <a:srcRect l="15345" t="55662" r="45037" b="7480"/>
          <a:stretch/>
        </p:blipFill>
        <p:spPr>
          <a:xfrm>
            <a:off x="3361509" y="2325189"/>
            <a:ext cx="5325346" cy="2786743"/>
          </a:xfrm>
        </p:spPr>
      </p:pic>
    </p:spTree>
    <p:extLst>
      <p:ext uri="{BB962C8B-B14F-4D97-AF65-F5344CB8AC3E}">
        <p14:creationId xmlns:p14="http://schemas.microsoft.com/office/powerpoint/2010/main" val="245876072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795</TotalTime>
  <Words>900</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Bahnschrift SemiBold</vt:lpstr>
      <vt:lpstr>Eras Medium ITC</vt:lpstr>
      <vt:lpstr>Gill Sans MT</vt:lpstr>
      <vt:lpstr>Gallery</vt:lpstr>
      <vt:lpstr>X_Education case Study</vt:lpstr>
      <vt:lpstr>Data cleaning</vt:lpstr>
      <vt:lpstr>Exploratory data analysis : </vt:lpstr>
      <vt:lpstr>EDA example: IN this we can clearly see that lead add form are the persons  having most conversion rate </vt:lpstr>
      <vt:lpstr>We  also find some variables having outliers and treated them too displaying both before and after results  </vt:lpstr>
      <vt:lpstr>Data preparation  </vt:lpstr>
      <vt:lpstr>Model Building (Logistic regression)</vt:lpstr>
      <vt:lpstr>Roc curve of our model</vt:lpstr>
      <vt:lpstr>Optimal cut off of our model 0.33 approx. is our optimal cut off which tells us that leads having probability more than 0.33 our are hot leads and less than 0.33 are cold leads</vt:lpstr>
      <vt:lpstr>Precision and recall trade off</vt:lpstr>
      <vt:lpstr> Optimal cut off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X_Education case Study</dc:title>
  <dc:creator>ved prakash shukla</dc:creator>
  <cp:lastModifiedBy>ved prakash shukla</cp:lastModifiedBy>
  <cp:revision>21</cp:revision>
  <dcterms:created xsi:type="dcterms:W3CDTF">2021-05-15T16:09:46Z</dcterms:created>
  <dcterms:modified xsi:type="dcterms:W3CDTF">2021-05-17T13:25:36Z</dcterms:modified>
</cp:coreProperties>
</file>