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Garamond"/>
      <p:regular r:id="rId31"/>
      <p:bold r:id="rId32"/>
      <p:italic r:id="rId33"/>
      <p:boldItalic r:id="rId34"/>
    </p:embeddedFont>
    <p:embeddedFont>
      <p:font typeface="Rosarivo"/>
      <p:regular r:id="rId35"/>
      <p:italic r:id="rId36"/>
    </p:embeddedFont>
    <p:embeddedFont>
      <p:font typeface="Average"/>
      <p:regular r:id="rId37"/>
    </p:embeddedFont>
    <p:embeddedFont>
      <p:font typeface="Oswal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Garamond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Garamond-italic.fntdata"/><Relationship Id="rId10" Type="http://schemas.openxmlformats.org/officeDocument/2006/relationships/slide" Target="slides/slide6.xml"/><Relationship Id="rId32" Type="http://schemas.openxmlformats.org/officeDocument/2006/relationships/font" Target="fonts/Garamond-bold.fntdata"/><Relationship Id="rId13" Type="http://schemas.openxmlformats.org/officeDocument/2006/relationships/slide" Target="slides/slide9.xml"/><Relationship Id="rId35" Type="http://schemas.openxmlformats.org/officeDocument/2006/relationships/font" Target="fonts/Rosarivo-regular.fntdata"/><Relationship Id="rId12" Type="http://schemas.openxmlformats.org/officeDocument/2006/relationships/slide" Target="slides/slide8.xml"/><Relationship Id="rId34" Type="http://schemas.openxmlformats.org/officeDocument/2006/relationships/font" Target="fonts/Garamond-boldItalic.fntdata"/><Relationship Id="rId15" Type="http://schemas.openxmlformats.org/officeDocument/2006/relationships/slide" Target="slides/slide11.xml"/><Relationship Id="rId37" Type="http://schemas.openxmlformats.org/officeDocument/2006/relationships/font" Target="fonts/Average-regular.fntdata"/><Relationship Id="rId14" Type="http://schemas.openxmlformats.org/officeDocument/2006/relationships/slide" Target="slides/slide10.xml"/><Relationship Id="rId36" Type="http://schemas.openxmlformats.org/officeDocument/2006/relationships/font" Target="fonts/Rosarivo-italic.fntdata"/><Relationship Id="rId17" Type="http://schemas.openxmlformats.org/officeDocument/2006/relationships/slide" Target="slides/slide13.xml"/><Relationship Id="rId39" Type="http://schemas.openxmlformats.org/officeDocument/2006/relationships/font" Target="fonts/Oswald-bold.fntdata"/><Relationship Id="rId16" Type="http://schemas.openxmlformats.org/officeDocument/2006/relationships/slide" Target="slides/slide12.xml"/><Relationship Id="rId38" Type="http://schemas.openxmlformats.org/officeDocument/2006/relationships/font" Target="fonts/Oswald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67307" y="1143550"/>
            <a:ext cx="6123300" cy="308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It is a state when you speak 2 languages, but you start forgetting how to say things in both of them.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Instead of bilingual, it's byelingual.</a:t>
            </a:r>
            <a:endParaRPr/>
          </a:p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3884621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3884621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structure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Parallel structure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Branching structure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have two stories: One set in Japan and one set in Finland.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blog.celtx.com/how-to-structure-a-game-story/" TargetMode="External"/><Relationship Id="rId4" Type="http://schemas.openxmlformats.org/officeDocument/2006/relationships/hyperlink" Target="https://www.funcom.com/" TargetMode="External"/><Relationship Id="rId5" Type="http://schemas.openxmlformats.org/officeDocument/2006/relationships/hyperlink" Target="https://www.choiceofgames.com/" TargetMode="External"/><Relationship Id="rId6" Type="http://schemas.openxmlformats.org/officeDocument/2006/relationships/hyperlink" Target="https://www.jnto.go.jp/eng/regional/nagano/index.html" TargetMode="External"/><Relationship Id="rId7" Type="http://schemas.openxmlformats.org/officeDocument/2006/relationships/hyperlink" Target="https://en.wikipedia.org/wiki/Orimattila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1.jpg"/><Relationship Id="rId5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choiceofgames.com/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650" y="0"/>
            <a:ext cx="7585250" cy="52160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1643706" y="534762"/>
            <a:ext cx="6229500" cy="40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500" u="none" cap="none" strike="noStrike">
              <a:solidFill>
                <a:srgbClr val="76923C"/>
              </a:solidFill>
              <a:latin typeface="Rosarivo"/>
              <a:ea typeface="Rosarivo"/>
              <a:cs typeface="Rosarivo"/>
              <a:sym typeface="Rosariv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500" u="none" cap="none" strike="noStrike">
              <a:solidFill>
                <a:srgbClr val="76923C"/>
              </a:solidFill>
              <a:latin typeface="Rosarivo"/>
              <a:ea typeface="Rosarivo"/>
              <a:cs typeface="Rosarivo"/>
              <a:sym typeface="Rosariv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rgbClr val="76923C"/>
                </a:solidFill>
                <a:latin typeface="Rosarivo"/>
                <a:ea typeface="Rosarivo"/>
                <a:cs typeface="Rosarivo"/>
                <a:sym typeface="Rosarivo"/>
              </a:rPr>
              <a:t> </a:t>
            </a:r>
            <a:r>
              <a:rPr b="1" i="1" lang="en-GB" sz="3600">
                <a:solidFill>
                  <a:srgbClr val="7030A0"/>
                </a:solidFill>
                <a:latin typeface="Garamond"/>
                <a:ea typeface="Garamond"/>
                <a:cs typeface="Garamond"/>
                <a:sym typeface="Garamond"/>
              </a:rPr>
              <a:t>Game Presentation</a:t>
            </a:r>
            <a:endParaRPr b="1" i="0" sz="3600" u="none" cap="none" strike="noStrike">
              <a:solidFill>
                <a:srgbClr val="FFC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b="1" lang="en-GB" sz="15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01/2018</a:t>
            </a:r>
            <a:r>
              <a:rPr b="1" i="0" lang="en-GB" sz="15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700" u="none" cap="none" strike="noStrike">
              <a:solidFill>
                <a:srgbClr val="FFC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700" u="none" cap="none" strike="noStrike">
              <a:solidFill>
                <a:srgbClr val="FFC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Byelingual </a:t>
            </a:r>
            <a:endParaRPr b="1" i="1"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GB" sz="15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en-GB" sz="3600">
                <a:latin typeface="Average"/>
                <a:ea typeface="Average"/>
                <a:cs typeface="Average"/>
                <a:sym typeface="Average"/>
              </a:rPr>
              <a:t>Game story presentation</a:t>
            </a:r>
            <a:endParaRPr b="1" i="0" sz="36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br>
              <a:rPr b="1" i="0" lang="en-GB" sz="15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1" sz="15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9159" y="2294487"/>
            <a:ext cx="3978627" cy="119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7193" y="790064"/>
            <a:ext cx="1265062" cy="1339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428325" y="1245800"/>
            <a:ext cx="312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stories are not </a:t>
            </a:r>
            <a:r>
              <a:rPr i="1" lang="en-GB"/>
              <a:t>actually </a:t>
            </a:r>
            <a:r>
              <a:rPr lang="en-GB"/>
              <a:t>in the target language.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player must discover the story content </a:t>
            </a:r>
            <a:r>
              <a:rPr i="1" lang="en-GB"/>
              <a:t>hidden </a:t>
            </a:r>
            <a:r>
              <a:rPr lang="en-GB"/>
              <a:t>behind foreign dialogue and texts.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 language of the game is English.</a:t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131" y="863550"/>
            <a:ext cx="4034414" cy="341640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r>
              <a:rPr lang="en-GB"/>
              <a:t>. A note on mechanics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Japanese language story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86650" y="1192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YOJIJUKUGO</a:t>
            </a:r>
            <a:endParaRPr sz="24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Takes place in a manor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Spans one day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Four</a:t>
            </a:r>
            <a:r>
              <a:rPr lang="en-GB"/>
              <a:t> characters: the player + </a:t>
            </a:r>
            <a:r>
              <a:rPr lang="en-GB"/>
              <a:t>three</a:t>
            </a:r>
            <a:r>
              <a:rPr lang="en-GB"/>
              <a:t> non-player characters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player has one of four </a:t>
            </a:r>
            <a:r>
              <a:rPr b="1" lang="en-GB"/>
              <a:t>identities</a:t>
            </a:r>
            <a:r>
              <a:rPr lang="en-GB"/>
              <a:t>:</a:t>
            </a:r>
            <a:endParaRPr/>
          </a:p>
          <a:p>
            <a: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Real estate agent</a:t>
            </a:r>
            <a:endParaRPr/>
          </a:p>
          <a:p>
            <a: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Suitor</a:t>
            </a:r>
            <a:endParaRPr/>
          </a:p>
          <a:p>
            <a: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Hitman</a:t>
            </a:r>
            <a:endParaRPr/>
          </a:p>
          <a:p>
            <a: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Fake hitman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Ten endings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</a:t>
            </a:r>
            <a:r>
              <a:rPr lang="en-GB"/>
              <a:t>Japanese language story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86650" y="1192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Act 1</a:t>
            </a:r>
            <a:endParaRPr/>
          </a:p>
          <a:p>
            <a: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Player is </a:t>
            </a:r>
            <a:r>
              <a:rPr lang="en-GB" sz="1800"/>
              <a:t>free to move around</a:t>
            </a:r>
            <a:r>
              <a:rPr lang="en-GB"/>
              <a:t> and interact with game world objects</a:t>
            </a:r>
            <a:endParaRPr/>
          </a:p>
          <a:p>
            <a: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Objects bring up </a:t>
            </a:r>
            <a:r>
              <a:rPr lang="en-GB" sz="1800"/>
              <a:t>choices</a:t>
            </a:r>
            <a:endParaRPr sz="1800"/>
          </a:p>
          <a:p>
            <a: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Each choice grants </a:t>
            </a:r>
            <a:r>
              <a:rPr lang="en-GB" sz="1800"/>
              <a:t>+/- identity points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Act 2</a:t>
            </a:r>
            <a:endParaRPr/>
          </a:p>
          <a:p>
            <a: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800"/>
              <a:t>Linear</a:t>
            </a:r>
            <a:r>
              <a:rPr lang="en-GB"/>
              <a:t> tea ceremony sequence</a:t>
            </a:r>
            <a:endParaRPr/>
          </a:p>
          <a:p>
            <a: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Choices during tea ceremony </a:t>
            </a:r>
            <a:r>
              <a:rPr lang="en-GB" sz="1800"/>
              <a:t>determine</a:t>
            </a:r>
            <a:r>
              <a:rPr lang="en-GB"/>
              <a:t> </a:t>
            </a:r>
            <a:r>
              <a:rPr lang="en-GB" sz="1800"/>
              <a:t>final ending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Act 3</a:t>
            </a:r>
            <a:endParaRPr/>
          </a:p>
          <a:p>
            <a: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Final ending</a:t>
            </a:r>
            <a:endParaRPr/>
          </a:p>
          <a:p>
            <a: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800"/>
              <a:t>Identity </a:t>
            </a:r>
            <a:r>
              <a:rPr lang="en-GB"/>
              <a:t>revealed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Japanese language story</a:t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125" y="1123675"/>
            <a:ext cx="7697750" cy="375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</a:t>
            </a:r>
            <a:r>
              <a:rPr lang="en-GB"/>
              <a:t>Japanese language story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86650" y="1192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path of the Fake Hitman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You saw an opportunity and you seized it: a new identity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real Hitman hit his head, fell in a coma, and lost his memory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All you wanted was to escape your own miserable life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But now you have a choice ahead of you:</a:t>
            </a:r>
            <a:br>
              <a:rPr lang="en-GB" sz="1600"/>
            </a:br>
            <a:r>
              <a:rPr lang="en-GB" sz="1600"/>
              <a:t>Fulfill the latest contract, or remain a flimsy fake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2 endings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</a:t>
            </a:r>
            <a:r>
              <a:rPr lang="en-GB"/>
              <a:t>Japanese language story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86650" y="1192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path of the Hitman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You really did lose your memory, actually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But now it’s back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And that lowlife is sitting </a:t>
            </a:r>
            <a:r>
              <a:rPr i="1" lang="en-GB" sz="1600"/>
              <a:t>in your chair</a:t>
            </a:r>
            <a:endParaRPr i="1"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Eating </a:t>
            </a:r>
            <a:r>
              <a:rPr i="1" lang="en-GB" sz="1600"/>
              <a:t>your cornflakes</a:t>
            </a:r>
            <a:endParaRPr i="1"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Funny, he doesn’t recognize you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What to do with him?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2 endings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</a:t>
            </a:r>
            <a:r>
              <a:rPr lang="en-GB"/>
              <a:t>Japanese language story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86650" y="1192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path of the Suitor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manor owner has a daughter, and you are engaged to her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Today is your chance to prove your worth to Father-in-law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But what’s this, another guest at the tea ceremony?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Why today of all days?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Is he a rival suitor?!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Or something else…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4 e</a:t>
            </a:r>
            <a:r>
              <a:rPr lang="en-GB"/>
              <a:t>ndings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</a:t>
            </a:r>
            <a:r>
              <a:rPr lang="en-GB"/>
              <a:t>Japanese language story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86650" y="1192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path of the Real Estate Agent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Someone’s in big trouble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They want to sell their family estate, fast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Must owe a lot of money somewhere…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But it’s none of your concern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You’re just here to do your job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As you always have been, year after year, day by day, week in week out, quarter followed by quarter, from cover to cover of each annual report…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2 endings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125" y="452800"/>
            <a:ext cx="5411751" cy="423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 Finnish language story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86650" y="1192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CABIN IN THE WOODS</a:t>
            </a:r>
            <a:endParaRPr sz="24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Takes place in the surroundings of the cabin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Spans three days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Six characters: the player + five </a:t>
            </a:r>
            <a:r>
              <a:rPr b="1" lang="en-GB"/>
              <a:t>non-player characters</a:t>
            </a:r>
            <a:endParaRPr b="1"/>
          </a:p>
          <a:p>
            <a: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Annika</a:t>
            </a:r>
            <a:endParaRPr/>
          </a:p>
          <a:p>
            <a: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Juhani</a:t>
            </a:r>
            <a:endParaRPr/>
          </a:p>
          <a:p>
            <a: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Elina</a:t>
            </a:r>
            <a:endParaRPr/>
          </a:p>
          <a:p>
            <a: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Aate</a:t>
            </a:r>
            <a:endParaRPr/>
          </a:p>
          <a:p>
            <a: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Tuomo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Five endings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en-GB" sz="3600"/>
              <a:t>Koohii Onegai</a:t>
            </a:r>
            <a:endParaRPr b="1" i="1" sz="3600"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75450" y="1686650"/>
            <a:ext cx="5187300" cy="27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GB" sz="2200">
                <a:solidFill>
                  <a:srgbClr val="D9D9D9"/>
                </a:solidFill>
                <a:latin typeface="Trebuchet MS"/>
                <a:ea typeface="Trebuchet MS"/>
                <a:cs typeface="Trebuchet MS"/>
                <a:sym typeface="Trebuchet MS"/>
              </a:rPr>
              <a:t>Phan Duc Anh</a:t>
            </a:r>
            <a:endParaRPr sz="22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D9D9D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GB" sz="2200">
                <a:solidFill>
                  <a:srgbClr val="D9D9D9"/>
                </a:solidFill>
                <a:latin typeface="Trebuchet MS"/>
                <a:ea typeface="Trebuchet MS"/>
                <a:cs typeface="Trebuchet MS"/>
                <a:sym typeface="Trebuchet MS"/>
              </a:rPr>
              <a:t>Vedran Brnjetic</a:t>
            </a:r>
            <a:endParaRPr b="1" sz="2200">
              <a:solidFill>
                <a:srgbClr val="D9D9D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D9D9D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GB" sz="2200">
                <a:solidFill>
                  <a:srgbClr val="D9D9D9"/>
                </a:solidFill>
                <a:latin typeface="Trebuchet MS"/>
                <a:ea typeface="Trebuchet MS"/>
                <a:cs typeface="Trebuchet MS"/>
                <a:sym typeface="Trebuchet MS"/>
              </a:rPr>
              <a:t>Sontra Samela</a:t>
            </a:r>
            <a:endParaRPr sz="22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 Finnish language story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86650" y="1192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Act 1</a:t>
            </a:r>
            <a:endParaRPr/>
          </a:p>
          <a:p>
            <a: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Player is </a:t>
            </a:r>
            <a:r>
              <a:rPr lang="en-GB" sz="1800"/>
              <a:t>free to move around</a:t>
            </a:r>
            <a:r>
              <a:rPr lang="en-GB"/>
              <a:t> and interact with game world objects</a:t>
            </a:r>
            <a:endParaRPr/>
          </a:p>
          <a:p>
            <a: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Objects bring up </a:t>
            </a:r>
            <a:r>
              <a:rPr lang="en-GB" sz="1800"/>
              <a:t>choices</a:t>
            </a:r>
            <a:endParaRPr sz="1800"/>
          </a:p>
          <a:p>
            <a: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Choices provide </a:t>
            </a:r>
            <a:r>
              <a:rPr lang="en-GB" sz="1800"/>
              <a:t>hints</a:t>
            </a:r>
            <a:r>
              <a:rPr lang="en-GB"/>
              <a:t> for NPC dialogue</a:t>
            </a:r>
            <a:endParaRPr/>
          </a:p>
          <a:p>
            <a: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Dialogue leads to </a:t>
            </a:r>
            <a:r>
              <a:rPr lang="en-GB" sz="1800"/>
              <a:t>flashbacks</a:t>
            </a:r>
            <a:endParaRPr/>
          </a:p>
          <a:p>
            <a: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Flashbacks give </a:t>
            </a:r>
            <a:r>
              <a:rPr lang="en-GB" sz="1800"/>
              <a:t>more</a:t>
            </a:r>
            <a:r>
              <a:rPr lang="en-GB"/>
              <a:t> hints for </a:t>
            </a:r>
            <a:r>
              <a:rPr lang="en-GB" sz="1800"/>
              <a:t>more</a:t>
            </a:r>
            <a:r>
              <a:rPr lang="en-GB"/>
              <a:t> NPC dialogue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Act 2</a:t>
            </a:r>
            <a:endParaRPr/>
          </a:p>
          <a:p>
            <a: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800"/>
              <a:t>Linear</a:t>
            </a:r>
            <a:r>
              <a:rPr lang="en-GB"/>
              <a:t> ending sequence</a:t>
            </a:r>
            <a:endParaRPr/>
          </a:p>
          <a:p>
            <a: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Special ending if player </a:t>
            </a:r>
            <a:r>
              <a:rPr lang="en-GB" sz="1800"/>
              <a:t>unlocked it</a:t>
            </a:r>
            <a:r>
              <a:rPr lang="en-GB"/>
              <a:t> in NPC dialogue</a:t>
            </a:r>
            <a:endParaRPr/>
          </a:p>
          <a:p>
            <a: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Otherwise default ending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 Finnish language story</a:t>
            </a: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550" y="1130250"/>
            <a:ext cx="6134901" cy="36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 Finnish language story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86650" y="1192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Premise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You find yourself in a rotting cabin surrounded by other kids your age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This place was clearly </a:t>
            </a:r>
            <a:r>
              <a:rPr lang="en-GB"/>
              <a:t>abandoned</a:t>
            </a:r>
            <a:r>
              <a:rPr lang="en-GB" sz="1600"/>
              <a:t> a long time ago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Yet the other kids don’t seem to be in a hurry to leave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There’s </a:t>
            </a:r>
            <a:r>
              <a:rPr lang="en-GB"/>
              <a:t>restlessness,</a:t>
            </a:r>
            <a:r>
              <a:rPr lang="en-GB" sz="1600"/>
              <a:t> tension, frenzy, even </a:t>
            </a:r>
            <a:r>
              <a:rPr i="1" lang="en-GB" sz="1600"/>
              <a:t>anger</a:t>
            </a:r>
            <a:r>
              <a:rPr lang="en-GB" sz="1600"/>
              <a:t> in the air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What is keeping them here?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If only you could remember the words...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 </a:t>
            </a:r>
            <a:r>
              <a:rPr lang="en-GB"/>
              <a:t>Finnish language story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486650" y="1192675"/>
            <a:ext cx="8520600" cy="3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Endings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-GB"/>
              <a:t>Default</a:t>
            </a:r>
            <a:r>
              <a:rPr lang="en-GB"/>
              <a:t> ending</a:t>
            </a:r>
            <a:r>
              <a:rPr lang="en-GB" sz="1600"/>
              <a:t>: The cabin burns down, and one youth perishes.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-GB"/>
              <a:t>Juhani &amp; Annika</a:t>
            </a:r>
            <a:r>
              <a:rPr lang="en-GB"/>
              <a:t> ending</a:t>
            </a:r>
            <a:r>
              <a:rPr lang="en-GB" sz="1600"/>
              <a:t>: You convince Juhani to alert the youth camp authorities. 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-GB"/>
              <a:t>Elina</a:t>
            </a:r>
            <a:r>
              <a:rPr lang="en-GB"/>
              <a:t> ending:</a:t>
            </a:r>
            <a:r>
              <a:rPr lang="en-GB" sz="1600"/>
              <a:t> You convince Elina to believe in herself.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-GB"/>
              <a:t>Aate</a:t>
            </a:r>
            <a:r>
              <a:rPr lang="en-GB"/>
              <a:t> ending:</a:t>
            </a:r>
            <a:r>
              <a:rPr lang="en-GB" sz="1600"/>
              <a:t> You find out about Aate’s difficult relationship to his father. 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b="1" lang="en-GB"/>
              <a:t>Tuomo</a:t>
            </a:r>
            <a:r>
              <a:rPr lang="en-GB"/>
              <a:t> ending:</a:t>
            </a:r>
            <a:r>
              <a:rPr lang="en-GB" sz="1600"/>
              <a:t> You accidentally encourage Tuomo’s destructive and vandalistic tendencies.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6. Summary</a:t>
            </a:r>
            <a:endParaRPr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504675" y="1209625"/>
            <a:ext cx="843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BYELINGUAL</a:t>
            </a:r>
            <a:endParaRPr sz="24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Many stories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Complex narrative structures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Common feature: branched endings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2 or 3 acts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Player motivation: seeing all the endings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7. References</a:t>
            </a:r>
            <a:endParaRPr/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In order of appearance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“How To Structure A Game Story” by Celtx on CeltxBlog (2017) </a:t>
            </a:r>
            <a:r>
              <a:rPr lang="en-GB" sz="1400" u="sng">
                <a:solidFill>
                  <a:schemeClr val="hlink"/>
                </a:solidFill>
                <a:hlinkClick r:id="rId3"/>
              </a:rPr>
              <a:t>https://blog.celtx.com/how-to-structure-a-game-story/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“The Longest Journey” (1999) and “Dreamfall: The Longest Journey” (2006) by Funcom </a:t>
            </a:r>
            <a:r>
              <a:rPr lang="en-GB" sz="1400" u="sng">
                <a:solidFill>
                  <a:schemeClr val="hlink"/>
                </a:solidFill>
                <a:hlinkClick r:id="rId4"/>
              </a:rPr>
              <a:t>https://www.funcom.com/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Choice of Games LLC website (2018)  </a:t>
            </a:r>
            <a:br>
              <a:rPr lang="en-GB" sz="1400"/>
            </a:br>
            <a:r>
              <a:rPr lang="en-GB" sz="1400" u="sng">
                <a:solidFill>
                  <a:schemeClr val="hlink"/>
                </a:solidFill>
                <a:hlinkClick r:id="rId5"/>
              </a:rPr>
              <a:t>https://www.choiceofgames.com/</a:t>
            </a:r>
            <a:r>
              <a:rPr lang="en-GB" sz="1400"/>
              <a:t> 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“Nagano Prefecture” by Japan National Tourism Organization (2018) </a:t>
            </a:r>
            <a:r>
              <a:rPr lang="en-GB" sz="1400" u="sng">
                <a:solidFill>
                  <a:schemeClr val="hlink"/>
                </a:solidFill>
                <a:hlinkClick r:id="rId6"/>
              </a:rPr>
              <a:t>https://www.jnto.go.jp/eng/regional/nagano/index.html</a:t>
            </a:r>
            <a:r>
              <a:rPr lang="en-GB" sz="1400"/>
              <a:t> 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“Orimattila” by Wikipedia contributors (2017) </a:t>
            </a:r>
            <a:br>
              <a:rPr lang="en-GB" sz="1400"/>
            </a:br>
            <a:r>
              <a:rPr lang="en-GB" sz="1400" u="sng">
                <a:solidFill>
                  <a:schemeClr val="hlink"/>
                </a:solidFill>
                <a:hlinkClick r:id="rId7"/>
              </a:rPr>
              <a:t>https://en.wikipedia.org/wiki/Orimattila</a:t>
            </a:r>
            <a:endParaRPr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4240975"/>
            <a:ext cx="85206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 b="18692" l="0" r="0" t="0"/>
          <a:stretch/>
        </p:blipFill>
        <p:spPr>
          <a:xfrm>
            <a:off x="0" y="-6"/>
            <a:ext cx="9144000" cy="29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Outline</a:t>
            </a:r>
            <a:endParaRPr sz="3600"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2985800" y="1152475"/>
            <a:ext cx="584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Narrative structures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Game with multiple stories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A note on mechanics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Japanese language story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Finnish language story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Summary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References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Narrative structures</a:t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775" y="491702"/>
            <a:ext cx="3878150" cy="43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>
            <p:ph idx="1" type="body"/>
          </p:nvPr>
        </p:nvSpPr>
        <p:spPr>
          <a:xfrm>
            <a:off x="524775" y="1501350"/>
            <a:ext cx="31266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-GB"/>
              <a:t>linear </a:t>
            </a:r>
            <a:r>
              <a:rPr b="1" lang="en-GB"/>
              <a:t>narrative</a:t>
            </a:r>
            <a:endParaRPr b="1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</a:t>
            </a:r>
            <a:r>
              <a:rPr lang="en-GB"/>
              <a:t>Narrative structures</a:t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800" y="0"/>
            <a:ext cx="269485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225" y="2659425"/>
            <a:ext cx="3636600" cy="194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6625" y="1017725"/>
            <a:ext cx="2221200" cy="222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idx="1" type="body"/>
          </p:nvPr>
        </p:nvSpPr>
        <p:spPr>
          <a:xfrm>
            <a:off x="316025" y="1209900"/>
            <a:ext cx="3346500" cy="13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-GB"/>
              <a:t>parallel </a:t>
            </a:r>
            <a:r>
              <a:rPr b="1" lang="en-GB"/>
              <a:t>narrative</a:t>
            </a:r>
            <a:br>
              <a:rPr i="1" lang="en-GB"/>
            </a:br>
            <a:br>
              <a:rPr i="1" lang="en-GB"/>
            </a:br>
            <a:r>
              <a:rPr lang="en-GB"/>
              <a:t>For example, two characters </a:t>
            </a:r>
            <a:br>
              <a:rPr lang="en-GB"/>
            </a:br>
            <a:r>
              <a:rPr lang="en-GB"/>
              <a:t>whose fates are intertwined.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</a:t>
            </a:r>
            <a:r>
              <a:rPr lang="en-GB"/>
              <a:t>Narrative structures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7188325" y="1152500"/>
            <a:ext cx="1696800" cy="32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The structure of stories in </a:t>
            </a:r>
            <a:r>
              <a:rPr i="1" lang="en-GB"/>
              <a:t>Byelingual</a:t>
            </a:r>
            <a:r>
              <a:rPr lang="en-GB"/>
              <a:t>: </a:t>
            </a:r>
            <a:br>
              <a:rPr lang="en-GB"/>
            </a:br>
            <a:r>
              <a:rPr lang="en-GB"/>
              <a:t>the </a:t>
            </a:r>
            <a:r>
              <a:rPr b="1" lang="en-GB"/>
              <a:t>branching narrative</a:t>
            </a:r>
            <a:r>
              <a:rPr lang="en-GB"/>
              <a:t>.</a:t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500"/>
            <a:ext cx="6928325" cy="3669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Game with multiple stories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59800" y="1244725"/>
            <a:ext cx="750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</a:t>
            </a:r>
            <a:r>
              <a:rPr lang="en-GB"/>
              <a:t>? 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look like the novel/movie collection</a:t>
            </a:r>
            <a:br>
              <a:rPr lang="en-GB"/>
            </a:br>
            <a:r>
              <a:rPr lang="en-GB"/>
              <a:t>=&gt; player is the writer/director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any interactions </a:t>
            </a:r>
            <a:br>
              <a:rPr lang="en-GB"/>
            </a:br>
            <a:r>
              <a:rPr lang="en-GB"/>
              <a:t>=&gt; different stories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multi options </a:t>
            </a:r>
            <a:br>
              <a:rPr lang="en-GB"/>
            </a:br>
            <a:r>
              <a:rPr lang="en-GB"/>
              <a:t>=&gt; the personality of the player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multi stories intertwine </a:t>
            </a:r>
            <a:br>
              <a:rPr lang="en-GB"/>
            </a:br>
            <a:r>
              <a:rPr lang="en-GB"/>
              <a:t>=&gt; more interested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Game with multiple stories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05000" y="1210788"/>
            <a:ext cx="380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Choice of Games</a:t>
            </a:r>
            <a:r>
              <a:rPr lang="en-GB"/>
              <a:t>, </a:t>
            </a:r>
            <a:r>
              <a:rPr lang="en-GB" u="sng">
                <a:solidFill>
                  <a:schemeClr val="accent5"/>
                </a:solidFill>
                <a:hlinkClick r:id="rId3"/>
              </a:rPr>
              <a:t>https://www.choiceofgames.com/</a:t>
            </a:r>
            <a:r>
              <a:rPr lang="en-GB"/>
              <a:t> </a:t>
            </a:r>
            <a:br>
              <a:rPr lang="en-GB"/>
            </a:br>
            <a:r>
              <a:rPr lang="en-GB"/>
              <a:t>a game company </a:t>
            </a:r>
            <a:r>
              <a:rPr i="1" lang="en-GB"/>
              <a:t>and </a:t>
            </a:r>
            <a:r>
              <a:rPr lang="en-GB"/>
              <a:t>platform for writers and designers</a:t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4">
            <a:alphaModFix amt="75000"/>
          </a:blip>
          <a:srcRect b="0" l="3829" r="8126" t="0"/>
          <a:stretch/>
        </p:blipFill>
        <p:spPr>
          <a:xfrm>
            <a:off x="4561625" y="608100"/>
            <a:ext cx="4582374" cy="45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Game with multiple stories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1974300" cy="3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</a:t>
            </a:r>
            <a:r>
              <a:rPr b="1" lang="en-GB"/>
              <a:t>comedy</a:t>
            </a:r>
            <a:r>
              <a:rPr lang="en-GB"/>
              <a:t> of manners </a:t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tea ceremony</a:t>
            </a:r>
            <a:r>
              <a:rPr lang="en-GB"/>
              <a:t> has strict etiquette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mistaken identity</a:t>
            </a:r>
            <a:endParaRPr/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player unaware of his/her identity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655775" y="1152475"/>
            <a:ext cx="1974300" cy="3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coming-of-age </a:t>
            </a:r>
            <a:r>
              <a:rPr b="1" lang="en-GB"/>
              <a:t>drama</a:t>
            </a:r>
            <a:endParaRPr b="1"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the culmination of formative teenage rebellion in a group of junior high students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600" y="1369700"/>
            <a:ext cx="1713750" cy="298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776213"/>
            <a:ext cx="2295301" cy="3072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