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64" r:id="rId3"/>
    <p:sldId id="257" r:id="rId4"/>
    <p:sldId id="267" r:id="rId5"/>
    <p:sldId id="275" r:id="rId6"/>
    <p:sldId id="268" r:id="rId7"/>
    <p:sldId id="276" r:id="rId8"/>
    <p:sldId id="258" r:id="rId9"/>
    <p:sldId id="277" r:id="rId10"/>
    <p:sldId id="259" r:id="rId11"/>
    <p:sldId id="272" r:id="rId12"/>
    <p:sldId id="273" r:id="rId13"/>
    <p:sldId id="278" r:id="rId14"/>
    <p:sldId id="261" r:id="rId15"/>
    <p:sldId id="279" r:id="rId16"/>
    <p:sldId id="270"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FE72"/>
    <a:srgbClr val="F67A7A"/>
    <a:srgbClr val="F248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28" autoAdjust="0"/>
    <p:restoredTop sz="93969" autoAdjust="0"/>
  </p:normalViewPr>
  <p:slideViewPr>
    <p:cSldViewPr snapToGrid="0">
      <p:cViewPr varScale="1">
        <p:scale>
          <a:sx n="61" d="100"/>
          <a:sy n="61" d="100"/>
        </p:scale>
        <p:origin x="282"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BD7A4-1B30-2BE7-2E1A-117C81A6C1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AA24B1-20B8-667D-C100-48E521057B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24F7695-AB3D-ACB6-B2B3-47A88E14F2E5}"/>
              </a:ext>
            </a:extLst>
          </p:cNvPr>
          <p:cNvSpPr>
            <a:spLocks noGrp="1"/>
          </p:cNvSpPr>
          <p:nvPr>
            <p:ph type="dt" sz="half" idx="10"/>
          </p:nvPr>
        </p:nvSpPr>
        <p:spPr/>
        <p:txBody>
          <a:bodyPr/>
          <a:lstStyle/>
          <a:p>
            <a:fld id="{C49D1A93-1B8E-4FFB-A909-F435E8083052}" type="datetimeFigureOut">
              <a:rPr lang="en-IN" smtClean="0"/>
              <a:t>14-01-2024</a:t>
            </a:fld>
            <a:endParaRPr lang="en-IN"/>
          </a:p>
        </p:txBody>
      </p:sp>
      <p:sp>
        <p:nvSpPr>
          <p:cNvPr id="5" name="Footer Placeholder 4">
            <a:extLst>
              <a:ext uri="{FF2B5EF4-FFF2-40B4-BE49-F238E27FC236}">
                <a16:creationId xmlns:a16="http://schemas.microsoft.com/office/drawing/2014/main" id="{1C9C38F1-04CC-EE0E-A182-1F22AFD89C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FBD4CF-79C0-EEE7-82BB-38C767603D87}"/>
              </a:ext>
            </a:extLst>
          </p:cNvPr>
          <p:cNvSpPr>
            <a:spLocks noGrp="1"/>
          </p:cNvSpPr>
          <p:nvPr>
            <p:ph type="sldNum" sz="quarter" idx="12"/>
          </p:nvPr>
        </p:nvSpPr>
        <p:spPr/>
        <p:txBody>
          <a:bodyPr/>
          <a:lstStyle/>
          <a:p>
            <a:fld id="{3EEF5847-E937-43AD-A0D9-BB62AAF5B0BD}" type="slidenum">
              <a:rPr lang="en-IN" smtClean="0"/>
              <a:t>‹#›</a:t>
            </a:fld>
            <a:endParaRPr lang="en-IN"/>
          </a:p>
        </p:txBody>
      </p:sp>
    </p:spTree>
    <p:extLst>
      <p:ext uri="{BB962C8B-B14F-4D97-AF65-F5344CB8AC3E}">
        <p14:creationId xmlns:p14="http://schemas.microsoft.com/office/powerpoint/2010/main" val="2192737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06946-EDDA-2EAA-7669-718C6AE6029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FBA48B-2B64-ABB1-577E-80F9CA85F3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34E503-BA85-9974-1503-13DEB97785A3}"/>
              </a:ext>
            </a:extLst>
          </p:cNvPr>
          <p:cNvSpPr>
            <a:spLocks noGrp="1"/>
          </p:cNvSpPr>
          <p:nvPr>
            <p:ph type="dt" sz="half" idx="10"/>
          </p:nvPr>
        </p:nvSpPr>
        <p:spPr/>
        <p:txBody>
          <a:bodyPr/>
          <a:lstStyle/>
          <a:p>
            <a:fld id="{C49D1A93-1B8E-4FFB-A909-F435E8083052}" type="datetimeFigureOut">
              <a:rPr lang="en-IN" smtClean="0"/>
              <a:t>14-01-2024</a:t>
            </a:fld>
            <a:endParaRPr lang="en-IN"/>
          </a:p>
        </p:txBody>
      </p:sp>
      <p:sp>
        <p:nvSpPr>
          <p:cNvPr id="5" name="Footer Placeholder 4">
            <a:extLst>
              <a:ext uri="{FF2B5EF4-FFF2-40B4-BE49-F238E27FC236}">
                <a16:creationId xmlns:a16="http://schemas.microsoft.com/office/drawing/2014/main" id="{F4BF6F98-820E-3BE7-B338-796835A639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F005C9-74B0-347C-DBF6-34612164E08F}"/>
              </a:ext>
            </a:extLst>
          </p:cNvPr>
          <p:cNvSpPr>
            <a:spLocks noGrp="1"/>
          </p:cNvSpPr>
          <p:nvPr>
            <p:ph type="sldNum" sz="quarter" idx="12"/>
          </p:nvPr>
        </p:nvSpPr>
        <p:spPr/>
        <p:txBody>
          <a:bodyPr/>
          <a:lstStyle/>
          <a:p>
            <a:fld id="{3EEF5847-E937-43AD-A0D9-BB62AAF5B0BD}" type="slidenum">
              <a:rPr lang="en-IN" smtClean="0"/>
              <a:t>‹#›</a:t>
            </a:fld>
            <a:endParaRPr lang="en-IN"/>
          </a:p>
        </p:txBody>
      </p:sp>
    </p:spTree>
    <p:extLst>
      <p:ext uri="{BB962C8B-B14F-4D97-AF65-F5344CB8AC3E}">
        <p14:creationId xmlns:p14="http://schemas.microsoft.com/office/powerpoint/2010/main" val="895264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8AB9D7-0C78-20E2-7D17-AECBF4F647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B447B5-267A-3F1F-3D38-47E868F320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E8D114-C0E0-8E59-9FFE-D7F9AE73C408}"/>
              </a:ext>
            </a:extLst>
          </p:cNvPr>
          <p:cNvSpPr>
            <a:spLocks noGrp="1"/>
          </p:cNvSpPr>
          <p:nvPr>
            <p:ph type="dt" sz="half" idx="10"/>
          </p:nvPr>
        </p:nvSpPr>
        <p:spPr/>
        <p:txBody>
          <a:bodyPr/>
          <a:lstStyle/>
          <a:p>
            <a:fld id="{C49D1A93-1B8E-4FFB-A909-F435E8083052}" type="datetimeFigureOut">
              <a:rPr lang="en-IN" smtClean="0"/>
              <a:t>14-01-2024</a:t>
            </a:fld>
            <a:endParaRPr lang="en-IN"/>
          </a:p>
        </p:txBody>
      </p:sp>
      <p:sp>
        <p:nvSpPr>
          <p:cNvPr id="5" name="Footer Placeholder 4">
            <a:extLst>
              <a:ext uri="{FF2B5EF4-FFF2-40B4-BE49-F238E27FC236}">
                <a16:creationId xmlns:a16="http://schemas.microsoft.com/office/drawing/2014/main" id="{3265AF4C-414A-594D-E5A3-7B8A49BE0B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E925B1-6E12-84ED-AA26-EF816FB155AC}"/>
              </a:ext>
            </a:extLst>
          </p:cNvPr>
          <p:cNvSpPr>
            <a:spLocks noGrp="1"/>
          </p:cNvSpPr>
          <p:nvPr>
            <p:ph type="sldNum" sz="quarter" idx="12"/>
          </p:nvPr>
        </p:nvSpPr>
        <p:spPr/>
        <p:txBody>
          <a:bodyPr/>
          <a:lstStyle/>
          <a:p>
            <a:fld id="{3EEF5847-E937-43AD-A0D9-BB62AAF5B0BD}" type="slidenum">
              <a:rPr lang="en-IN" smtClean="0"/>
              <a:t>‹#›</a:t>
            </a:fld>
            <a:endParaRPr lang="en-IN"/>
          </a:p>
        </p:txBody>
      </p:sp>
    </p:spTree>
    <p:extLst>
      <p:ext uri="{BB962C8B-B14F-4D97-AF65-F5344CB8AC3E}">
        <p14:creationId xmlns:p14="http://schemas.microsoft.com/office/powerpoint/2010/main" val="3800490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CCF9-5E29-1B1F-A5D5-C8B8FCAC71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D69DAB-0F39-1AFD-F390-BD56671AC6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B6CB3E-FA8A-8E96-E290-A4F9580F999F}"/>
              </a:ext>
            </a:extLst>
          </p:cNvPr>
          <p:cNvSpPr>
            <a:spLocks noGrp="1"/>
          </p:cNvSpPr>
          <p:nvPr>
            <p:ph type="dt" sz="half" idx="10"/>
          </p:nvPr>
        </p:nvSpPr>
        <p:spPr/>
        <p:txBody>
          <a:bodyPr/>
          <a:lstStyle/>
          <a:p>
            <a:fld id="{C49D1A93-1B8E-4FFB-A909-F435E8083052}" type="datetimeFigureOut">
              <a:rPr lang="en-IN" smtClean="0"/>
              <a:t>14-01-2024</a:t>
            </a:fld>
            <a:endParaRPr lang="en-IN"/>
          </a:p>
        </p:txBody>
      </p:sp>
      <p:sp>
        <p:nvSpPr>
          <p:cNvPr id="5" name="Footer Placeholder 4">
            <a:extLst>
              <a:ext uri="{FF2B5EF4-FFF2-40B4-BE49-F238E27FC236}">
                <a16:creationId xmlns:a16="http://schemas.microsoft.com/office/drawing/2014/main" id="{6242458A-22CC-764E-2484-8BFF5819BE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E432BE-CAF2-99C9-41A0-3B80B58F95A1}"/>
              </a:ext>
            </a:extLst>
          </p:cNvPr>
          <p:cNvSpPr>
            <a:spLocks noGrp="1"/>
          </p:cNvSpPr>
          <p:nvPr>
            <p:ph type="sldNum" sz="quarter" idx="12"/>
          </p:nvPr>
        </p:nvSpPr>
        <p:spPr/>
        <p:txBody>
          <a:bodyPr/>
          <a:lstStyle/>
          <a:p>
            <a:fld id="{3EEF5847-E937-43AD-A0D9-BB62AAF5B0BD}" type="slidenum">
              <a:rPr lang="en-IN" smtClean="0"/>
              <a:t>‹#›</a:t>
            </a:fld>
            <a:endParaRPr lang="en-IN"/>
          </a:p>
        </p:txBody>
      </p:sp>
    </p:spTree>
    <p:extLst>
      <p:ext uri="{BB962C8B-B14F-4D97-AF65-F5344CB8AC3E}">
        <p14:creationId xmlns:p14="http://schemas.microsoft.com/office/powerpoint/2010/main" val="222938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F9EFD-3C50-8446-77F4-A41FD902F3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91CF10-0DCC-7303-CF4B-DA15624C88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8624CE-D8E1-632A-2234-21FD413767E0}"/>
              </a:ext>
            </a:extLst>
          </p:cNvPr>
          <p:cNvSpPr>
            <a:spLocks noGrp="1"/>
          </p:cNvSpPr>
          <p:nvPr>
            <p:ph type="dt" sz="half" idx="10"/>
          </p:nvPr>
        </p:nvSpPr>
        <p:spPr/>
        <p:txBody>
          <a:bodyPr/>
          <a:lstStyle/>
          <a:p>
            <a:fld id="{C49D1A93-1B8E-4FFB-A909-F435E8083052}" type="datetimeFigureOut">
              <a:rPr lang="en-IN" smtClean="0"/>
              <a:t>14-01-2024</a:t>
            </a:fld>
            <a:endParaRPr lang="en-IN"/>
          </a:p>
        </p:txBody>
      </p:sp>
      <p:sp>
        <p:nvSpPr>
          <p:cNvPr id="5" name="Footer Placeholder 4">
            <a:extLst>
              <a:ext uri="{FF2B5EF4-FFF2-40B4-BE49-F238E27FC236}">
                <a16:creationId xmlns:a16="http://schemas.microsoft.com/office/drawing/2014/main" id="{CB058E95-5741-1B6F-CDBB-10C8110C92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286850-B14F-B62F-DDBC-DCB992B70226}"/>
              </a:ext>
            </a:extLst>
          </p:cNvPr>
          <p:cNvSpPr>
            <a:spLocks noGrp="1"/>
          </p:cNvSpPr>
          <p:nvPr>
            <p:ph type="sldNum" sz="quarter" idx="12"/>
          </p:nvPr>
        </p:nvSpPr>
        <p:spPr/>
        <p:txBody>
          <a:bodyPr/>
          <a:lstStyle/>
          <a:p>
            <a:fld id="{3EEF5847-E937-43AD-A0D9-BB62AAF5B0BD}" type="slidenum">
              <a:rPr lang="en-IN" smtClean="0"/>
              <a:t>‹#›</a:t>
            </a:fld>
            <a:endParaRPr lang="en-IN"/>
          </a:p>
        </p:txBody>
      </p:sp>
    </p:spTree>
    <p:extLst>
      <p:ext uri="{BB962C8B-B14F-4D97-AF65-F5344CB8AC3E}">
        <p14:creationId xmlns:p14="http://schemas.microsoft.com/office/powerpoint/2010/main" val="3686721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F6146-8909-F368-CF3B-39CE37CA86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737B5E-1028-279D-DCD0-671CD81945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43E2228-1AE3-6E36-ABDF-6FFC43BA91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930559-95D1-7A40-EED5-049FB5E2C8D6}"/>
              </a:ext>
            </a:extLst>
          </p:cNvPr>
          <p:cNvSpPr>
            <a:spLocks noGrp="1"/>
          </p:cNvSpPr>
          <p:nvPr>
            <p:ph type="dt" sz="half" idx="10"/>
          </p:nvPr>
        </p:nvSpPr>
        <p:spPr/>
        <p:txBody>
          <a:bodyPr/>
          <a:lstStyle/>
          <a:p>
            <a:fld id="{C49D1A93-1B8E-4FFB-A909-F435E8083052}" type="datetimeFigureOut">
              <a:rPr lang="en-IN" smtClean="0"/>
              <a:t>14-01-2024</a:t>
            </a:fld>
            <a:endParaRPr lang="en-IN"/>
          </a:p>
        </p:txBody>
      </p:sp>
      <p:sp>
        <p:nvSpPr>
          <p:cNvPr id="6" name="Footer Placeholder 5">
            <a:extLst>
              <a:ext uri="{FF2B5EF4-FFF2-40B4-BE49-F238E27FC236}">
                <a16:creationId xmlns:a16="http://schemas.microsoft.com/office/drawing/2014/main" id="{EC91B3F2-570B-19EA-D0EF-3DE82960C4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F66F24-53A6-AEE8-17D6-B89B0BC404E3}"/>
              </a:ext>
            </a:extLst>
          </p:cNvPr>
          <p:cNvSpPr>
            <a:spLocks noGrp="1"/>
          </p:cNvSpPr>
          <p:nvPr>
            <p:ph type="sldNum" sz="quarter" idx="12"/>
          </p:nvPr>
        </p:nvSpPr>
        <p:spPr/>
        <p:txBody>
          <a:bodyPr/>
          <a:lstStyle/>
          <a:p>
            <a:fld id="{3EEF5847-E937-43AD-A0D9-BB62AAF5B0BD}" type="slidenum">
              <a:rPr lang="en-IN" smtClean="0"/>
              <a:t>‹#›</a:t>
            </a:fld>
            <a:endParaRPr lang="en-IN"/>
          </a:p>
        </p:txBody>
      </p:sp>
    </p:spTree>
    <p:extLst>
      <p:ext uri="{BB962C8B-B14F-4D97-AF65-F5344CB8AC3E}">
        <p14:creationId xmlns:p14="http://schemas.microsoft.com/office/powerpoint/2010/main" val="1980024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65F6F-CEA2-E33C-EB3F-460FA875F34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F15C0A-8B69-9608-FB9E-817F5F381D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C3D8DE-49EA-68E3-FBC6-09F67D7291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8361BF-7250-6949-BDB5-14AC7A7F08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42AF07-3364-EDF8-1BFC-26DDD29F3B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C321DDF-916E-073D-D91D-15D8CD357049}"/>
              </a:ext>
            </a:extLst>
          </p:cNvPr>
          <p:cNvSpPr>
            <a:spLocks noGrp="1"/>
          </p:cNvSpPr>
          <p:nvPr>
            <p:ph type="dt" sz="half" idx="10"/>
          </p:nvPr>
        </p:nvSpPr>
        <p:spPr/>
        <p:txBody>
          <a:bodyPr/>
          <a:lstStyle/>
          <a:p>
            <a:fld id="{C49D1A93-1B8E-4FFB-A909-F435E8083052}" type="datetimeFigureOut">
              <a:rPr lang="en-IN" smtClean="0"/>
              <a:t>14-01-2024</a:t>
            </a:fld>
            <a:endParaRPr lang="en-IN"/>
          </a:p>
        </p:txBody>
      </p:sp>
      <p:sp>
        <p:nvSpPr>
          <p:cNvPr id="8" name="Footer Placeholder 7">
            <a:extLst>
              <a:ext uri="{FF2B5EF4-FFF2-40B4-BE49-F238E27FC236}">
                <a16:creationId xmlns:a16="http://schemas.microsoft.com/office/drawing/2014/main" id="{DED062A0-5342-A217-7D70-4609BC74930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E9B1D87-AC2A-58FC-60B9-C85142CC9D05}"/>
              </a:ext>
            </a:extLst>
          </p:cNvPr>
          <p:cNvSpPr>
            <a:spLocks noGrp="1"/>
          </p:cNvSpPr>
          <p:nvPr>
            <p:ph type="sldNum" sz="quarter" idx="12"/>
          </p:nvPr>
        </p:nvSpPr>
        <p:spPr/>
        <p:txBody>
          <a:bodyPr/>
          <a:lstStyle/>
          <a:p>
            <a:fld id="{3EEF5847-E937-43AD-A0D9-BB62AAF5B0BD}" type="slidenum">
              <a:rPr lang="en-IN" smtClean="0"/>
              <a:t>‹#›</a:t>
            </a:fld>
            <a:endParaRPr lang="en-IN"/>
          </a:p>
        </p:txBody>
      </p:sp>
    </p:spTree>
    <p:extLst>
      <p:ext uri="{BB962C8B-B14F-4D97-AF65-F5344CB8AC3E}">
        <p14:creationId xmlns:p14="http://schemas.microsoft.com/office/powerpoint/2010/main" val="1878277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368D1-A0BD-3ADD-A469-DCAF0BB8B6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A43D9F-8F85-6B66-85F9-53A24BA9FBAF}"/>
              </a:ext>
            </a:extLst>
          </p:cNvPr>
          <p:cNvSpPr>
            <a:spLocks noGrp="1"/>
          </p:cNvSpPr>
          <p:nvPr>
            <p:ph type="dt" sz="half" idx="10"/>
          </p:nvPr>
        </p:nvSpPr>
        <p:spPr/>
        <p:txBody>
          <a:bodyPr/>
          <a:lstStyle/>
          <a:p>
            <a:fld id="{C49D1A93-1B8E-4FFB-A909-F435E8083052}" type="datetimeFigureOut">
              <a:rPr lang="en-IN" smtClean="0"/>
              <a:t>14-01-2024</a:t>
            </a:fld>
            <a:endParaRPr lang="en-IN"/>
          </a:p>
        </p:txBody>
      </p:sp>
      <p:sp>
        <p:nvSpPr>
          <p:cNvPr id="4" name="Footer Placeholder 3">
            <a:extLst>
              <a:ext uri="{FF2B5EF4-FFF2-40B4-BE49-F238E27FC236}">
                <a16:creationId xmlns:a16="http://schemas.microsoft.com/office/drawing/2014/main" id="{7E02B902-41C2-180D-3CCB-69EAC1E48A1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5DC5D0E-A61F-72D8-4143-B5623DBD4A5E}"/>
              </a:ext>
            </a:extLst>
          </p:cNvPr>
          <p:cNvSpPr>
            <a:spLocks noGrp="1"/>
          </p:cNvSpPr>
          <p:nvPr>
            <p:ph type="sldNum" sz="quarter" idx="12"/>
          </p:nvPr>
        </p:nvSpPr>
        <p:spPr/>
        <p:txBody>
          <a:bodyPr/>
          <a:lstStyle/>
          <a:p>
            <a:fld id="{3EEF5847-E937-43AD-A0D9-BB62AAF5B0BD}" type="slidenum">
              <a:rPr lang="en-IN" smtClean="0"/>
              <a:t>‹#›</a:t>
            </a:fld>
            <a:endParaRPr lang="en-IN"/>
          </a:p>
        </p:txBody>
      </p:sp>
    </p:spTree>
    <p:extLst>
      <p:ext uri="{BB962C8B-B14F-4D97-AF65-F5344CB8AC3E}">
        <p14:creationId xmlns:p14="http://schemas.microsoft.com/office/powerpoint/2010/main" val="3883986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ABDC45-ACEE-474B-AB70-A1C23A2374E3}"/>
              </a:ext>
            </a:extLst>
          </p:cNvPr>
          <p:cNvSpPr>
            <a:spLocks noGrp="1"/>
          </p:cNvSpPr>
          <p:nvPr>
            <p:ph type="dt" sz="half" idx="10"/>
          </p:nvPr>
        </p:nvSpPr>
        <p:spPr/>
        <p:txBody>
          <a:bodyPr/>
          <a:lstStyle/>
          <a:p>
            <a:fld id="{C49D1A93-1B8E-4FFB-A909-F435E8083052}" type="datetimeFigureOut">
              <a:rPr lang="en-IN" smtClean="0"/>
              <a:t>14-01-2024</a:t>
            </a:fld>
            <a:endParaRPr lang="en-IN"/>
          </a:p>
        </p:txBody>
      </p:sp>
      <p:sp>
        <p:nvSpPr>
          <p:cNvPr id="3" name="Footer Placeholder 2">
            <a:extLst>
              <a:ext uri="{FF2B5EF4-FFF2-40B4-BE49-F238E27FC236}">
                <a16:creationId xmlns:a16="http://schemas.microsoft.com/office/drawing/2014/main" id="{8511C752-F925-1C8F-7E70-43750458BB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EF4045A-6ED8-22B0-28E2-F350E0C98BF6}"/>
              </a:ext>
            </a:extLst>
          </p:cNvPr>
          <p:cNvSpPr>
            <a:spLocks noGrp="1"/>
          </p:cNvSpPr>
          <p:nvPr>
            <p:ph type="sldNum" sz="quarter" idx="12"/>
          </p:nvPr>
        </p:nvSpPr>
        <p:spPr/>
        <p:txBody>
          <a:bodyPr/>
          <a:lstStyle/>
          <a:p>
            <a:fld id="{3EEF5847-E937-43AD-A0D9-BB62AAF5B0BD}" type="slidenum">
              <a:rPr lang="en-IN" smtClean="0"/>
              <a:t>‹#›</a:t>
            </a:fld>
            <a:endParaRPr lang="en-IN"/>
          </a:p>
        </p:txBody>
      </p:sp>
    </p:spTree>
    <p:extLst>
      <p:ext uri="{BB962C8B-B14F-4D97-AF65-F5344CB8AC3E}">
        <p14:creationId xmlns:p14="http://schemas.microsoft.com/office/powerpoint/2010/main" val="1575185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797E2-1973-9362-A8D3-18F393A3A8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0A6F484-A3D0-8E0F-B47F-40F8D9F87E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95962BB-35BC-A8D6-9365-C45204F343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9AE19A-E9C3-8539-D12A-7BF90665FCD2}"/>
              </a:ext>
            </a:extLst>
          </p:cNvPr>
          <p:cNvSpPr>
            <a:spLocks noGrp="1"/>
          </p:cNvSpPr>
          <p:nvPr>
            <p:ph type="dt" sz="half" idx="10"/>
          </p:nvPr>
        </p:nvSpPr>
        <p:spPr/>
        <p:txBody>
          <a:bodyPr/>
          <a:lstStyle/>
          <a:p>
            <a:fld id="{C49D1A93-1B8E-4FFB-A909-F435E8083052}" type="datetimeFigureOut">
              <a:rPr lang="en-IN" smtClean="0"/>
              <a:t>14-01-2024</a:t>
            </a:fld>
            <a:endParaRPr lang="en-IN"/>
          </a:p>
        </p:txBody>
      </p:sp>
      <p:sp>
        <p:nvSpPr>
          <p:cNvPr id="6" name="Footer Placeholder 5">
            <a:extLst>
              <a:ext uri="{FF2B5EF4-FFF2-40B4-BE49-F238E27FC236}">
                <a16:creationId xmlns:a16="http://schemas.microsoft.com/office/drawing/2014/main" id="{251EC107-2AE9-2A90-2165-821A246D19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E7BE09-EF3D-3D68-33EE-7C94876FE99B}"/>
              </a:ext>
            </a:extLst>
          </p:cNvPr>
          <p:cNvSpPr>
            <a:spLocks noGrp="1"/>
          </p:cNvSpPr>
          <p:nvPr>
            <p:ph type="sldNum" sz="quarter" idx="12"/>
          </p:nvPr>
        </p:nvSpPr>
        <p:spPr/>
        <p:txBody>
          <a:bodyPr/>
          <a:lstStyle/>
          <a:p>
            <a:fld id="{3EEF5847-E937-43AD-A0D9-BB62AAF5B0BD}" type="slidenum">
              <a:rPr lang="en-IN" smtClean="0"/>
              <a:t>‹#›</a:t>
            </a:fld>
            <a:endParaRPr lang="en-IN"/>
          </a:p>
        </p:txBody>
      </p:sp>
    </p:spTree>
    <p:extLst>
      <p:ext uri="{BB962C8B-B14F-4D97-AF65-F5344CB8AC3E}">
        <p14:creationId xmlns:p14="http://schemas.microsoft.com/office/powerpoint/2010/main" val="3727062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8F179-BA0C-D35F-0F7B-C8B81F06E0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69B00C6-1650-4D34-5869-2AF4B53389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C540469-9530-E4FB-2DE1-E568E39FBB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18D152-A09C-E3C9-0F05-3171CE8C0819}"/>
              </a:ext>
            </a:extLst>
          </p:cNvPr>
          <p:cNvSpPr>
            <a:spLocks noGrp="1"/>
          </p:cNvSpPr>
          <p:nvPr>
            <p:ph type="dt" sz="half" idx="10"/>
          </p:nvPr>
        </p:nvSpPr>
        <p:spPr/>
        <p:txBody>
          <a:bodyPr/>
          <a:lstStyle/>
          <a:p>
            <a:fld id="{C49D1A93-1B8E-4FFB-A909-F435E8083052}" type="datetimeFigureOut">
              <a:rPr lang="en-IN" smtClean="0"/>
              <a:t>14-01-2024</a:t>
            </a:fld>
            <a:endParaRPr lang="en-IN"/>
          </a:p>
        </p:txBody>
      </p:sp>
      <p:sp>
        <p:nvSpPr>
          <p:cNvPr id="6" name="Footer Placeholder 5">
            <a:extLst>
              <a:ext uri="{FF2B5EF4-FFF2-40B4-BE49-F238E27FC236}">
                <a16:creationId xmlns:a16="http://schemas.microsoft.com/office/drawing/2014/main" id="{4CB612D2-3E15-EF50-807C-B18A0188BE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B254E2-76B3-4F78-C72D-81E0373D9122}"/>
              </a:ext>
            </a:extLst>
          </p:cNvPr>
          <p:cNvSpPr>
            <a:spLocks noGrp="1"/>
          </p:cNvSpPr>
          <p:nvPr>
            <p:ph type="sldNum" sz="quarter" idx="12"/>
          </p:nvPr>
        </p:nvSpPr>
        <p:spPr/>
        <p:txBody>
          <a:bodyPr/>
          <a:lstStyle/>
          <a:p>
            <a:fld id="{3EEF5847-E937-43AD-A0D9-BB62AAF5B0BD}" type="slidenum">
              <a:rPr lang="en-IN" smtClean="0"/>
              <a:t>‹#›</a:t>
            </a:fld>
            <a:endParaRPr lang="en-IN"/>
          </a:p>
        </p:txBody>
      </p:sp>
    </p:spTree>
    <p:extLst>
      <p:ext uri="{BB962C8B-B14F-4D97-AF65-F5344CB8AC3E}">
        <p14:creationId xmlns:p14="http://schemas.microsoft.com/office/powerpoint/2010/main" val="2778511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5D1770-8987-2E73-40BF-3AE445F757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2333E6-3B1F-398D-FA8F-0FC8DEB514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14D915-F11D-9E9A-9034-EAC9E79EEF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D1A93-1B8E-4FFB-A909-F435E8083052}" type="datetimeFigureOut">
              <a:rPr lang="en-IN" smtClean="0"/>
              <a:t>14-01-2024</a:t>
            </a:fld>
            <a:endParaRPr lang="en-IN"/>
          </a:p>
        </p:txBody>
      </p:sp>
      <p:sp>
        <p:nvSpPr>
          <p:cNvPr id="5" name="Footer Placeholder 4">
            <a:extLst>
              <a:ext uri="{FF2B5EF4-FFF2-40B4-BE49-F238E27FC236}">
                <a16:creationId xmlns:a16="http://schemas.microsoft.com/office/drawing/2014/main" id="{D91C0900-EECA-1F9D-5FEC-E463A603E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310D459-A6CE-510D-BE23-8C4B0DA24A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EF5847-E937-43AD-A0D9-BB62AAF5B0BD}" type="slidenum">
              <a:rPr lang="en-IN" smtClean="0"/>
              <a:t>‹#›</a:t>
            </a:fld>
            <a:endParaRPr lang="en-IN"/>
          </a:p>
        </p:txBody>
      </p:sp>
    </p:spTree>
    <p:extLst>
      <p:ext uri="{BB962C8B-B14F-4D97-AF65-F5344CB8AC3E}">
        <p14:creationId xmlns:p14="http://schemas.microsoft.com/office/powerpoint/2010/main" val="3085380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logo of a college&#10;&#10;Description automatically generated">
            <a:extLst>
              <a:ext uri="{FF2B5EF4-FFF2-40B4-BE49-F238E27FC236}">
                <a16:creationId xmlns:a16="http://schemas.microsoft.com/office/drawing/2014/main" id="{E967A8CB-1512-C2BC-9CD6-53FC4601D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6848" y="166686"/>
            <a:ext cx="2358303" cy="1897642"/>
          </a:xfrm>
          <a:prstGeom prst="rect">
            <a:avLst/>
          </a:prstGeom>
        </p:spPr>
      </p:pic>
      <p:sp>
        <p:nvSpPr>
          <p:cNvPr id="9" name="TextBox 8">
            <a:extLst>
              <a:ext uri="{FF2B5EF4-FFF2-40B4-BE49-F238E27FC236}">
                <a16:creationId xmlns:a16="http://schemas.microsoft.com/office/drawing/2014/main" id="{42623EB4-0056-8119-D871-D528BF215FAF}"/>
              </a:ext>
            </a:extLst>
          </p:cNvPr>
          <p:cNvSpPr txBox="1"/>
          <p:nvPr/>
        </p:nvSpPr>
        <p:spPr>
          <a:xfrm>
            <a:off x="983671" y="2064328"/>
            <a:ext cx="10224655" cy="830997"/>
          </a:xfrm>
          <a:prstGeom prst="rect">
            <a:avLst/>
          </a:prstGeom>
          <a:noFill/>
        </p:spPr>
        <p:txBody>
          <a:bodyPr wrap="square" rtlCol="0">
            <a:spAutoFit/>
          </a:bodyPr>
          <a:lstStyle/>
          <a:p>
            <a:pPr algn="ctr"/>
            <a:r>
              <a:rPr lang="en-GB" sz="2400" dirty="0">
                <a:latin typeface="Product Sans" panose="020B0403030502040203" pitchFamily="34" charset="0"/>
              </a:rPr>
              <a:t>MATOSHRI EDUCATION SOCIETY’S MATOSHRI COLLEGE OF ENGINEERING AND RESEARCH CENTRE,NASHIK</a:t>
            </a:r>
            <a:endParaRPr lang="en-IN" dirty="0">
              <a:latin typeface="Product Sans" panose="020B0403030502040203" pitchFamily="34" charset="0"/>
            </a:endParaRPr>
          </a:p>
        </p:txBody>
      </p:sp>
      <p:sp>
        <p:nvSpPr>
          <p:cNvPr id="10" name="TextBox 9">
            <a:extLst>
              <a:ext uri="{FF2B5EF4-FFF2-40B4-BE49-F238E27FC236}">
                <a16:creationId xmlns:a16="http://schemas.microsoft.com/office/drawing/2014/main" id="{B03402C6-8598-4F4D-4B73-F8686BE8B424}"/>
              </a:ext>
            </a:extLst>
          </p:cNvPr>
          <p:cNvSpPr txBox="1"/>
          <p:nvPr/>
        </p:nvSpPr>
        <p:spPr>
          <a:xfrm>
            <a:off x="983671" y="3020291"/>
            <a:ext cx="10377056" cy="3293209"/>
          </a:xfrm>
          <a:prstGeom prst="rect">
            <a:avLst/>
          </a:prstGeom>
          <a:noFill/>
        </p:spPr>
        <p:txBody>
          <a:bodyPr wrap="square" rtlCol="0">
            <a:spAutoFit/>
          </a:bodyPr>
          <a:lstStyle/>
          <a:p>
            <a:pPr algn="ctr"/>
            <a:r>
              <a:rPr lang="en-IN" sz="2800" b="1" dirty="0">
                <a:latin typeface="Product Sans" panose="020B0403030502040203" pitchFamily="34" charset="0"/>
              </a:rPr>
              <a:t>Department of Computer Engineering</a:t>
            </a:r>
          </a:p>
          <a:p>
            <a:pPr algn="ctr"/>
            <a:r>
              <a:rPr lang="en-IN" sz="2800" dirty="0">
                <a:latin typeface="Product Sans" panose="020B0403030502040203" pitchFamily="34" charset="0"/>
              </a:rPr>
              <a:t>Project Title: </a:t>
            </a:r>
            <a:r>
              <a:rPr lang="en-IN" sz="2800" dirty="0">
                <a:solidFill>
                  <a:srgbClr val="FF0000"/>
                </a:solidFill>
                <a:latin typeface="Product Sans" panose="020B0403030502040203" pitchFamily="34" charset="0"/>
              </a:rPr>
              <a:t>“Image Steganography using Least Significant Bit”</a:t>
            </a:r>
          </a:p>
          <a:p>
            <a:pPr algn="ctr"/>
            <a:r>
              <a:rPr lang="en-IN" sz="2800" b="1" dirty="0">
                <a:latin typeface="Product Sans" panose="020B0403030502040203" pitchFamily="34" charset="0"/>
              </a:rPr>
              <a:t>Presented By</a:t>
            </a:r>
          </a:p>
          <a:p>
            <a:pPr algn="ctr"/>
            <a:r>
              <a:rPr lang="en-IN" sz="2400" dirty="0">
                <a:latin typeface="Product Sans" panose="020B0403030502040203" pitchFamily="34" charset="0"/>
              </a:rPr>
              <a:t>Mr. Aditya Sonar, Mr. Samadhan Kardile</a:t>
            </a:r>
          </a:p>
          <a:p>
            <a:pPr algn="ctr"/>
            <a:r>
              <a:rPr lang="en-IN" sz="2400" dirty="0">
                <a:latin typeface="Product Sans" panose="020B0403030502040203" pitchFamily="34" charset="0"/>
              </a:rPr>
              <a:t>Mr. Ved Malve, Mr. Shashikant Kandekar</a:t>
            </a:r>
          </a:p>
          <a:p>
            <a:pPr algn="ctr"/>
            <a:r>
              <a:rPr lang="en-IN" sz="2400" dirty="0">
                <a:latin typeface="Product Sans" panose="020B0403030502040203" pitchFamily="34" charset="0"/>
              </a:rPr>
              <a:t>Group ID- </a:t>
            </a:r>
            <a:r>
              <a:rPr lang="en-IN" sz="2400" b="1" dirty="0">
                <a:latin typeface="Product Sans" panose="020B0403030502040203" pitchFamily="34" charset="0"/>
              </a:rPr>
              <a:t>2305</a:t>
            </a:r>
            <a:r>
              <a:rPr lang="en-IN" sz="2800" dirty="0">
                <a:latin typeface="Product Sans" panose="020B0403030502040203" pitchFamily="34" charset="0"/>
              </a:rPr>
              <a:t> </a:t>
            </a:r>
          </a:p>
          <a:p>
            <a:pPr algn="ctr"/>
            <a:r>
              <a:rPr lang="en-IN" sz="2400" b="1" dirty="0">
                <a:latin typeface="Product Sans" panose="020B0403030502040203" pitchFamily="34" charset="0"/>
              </a:rPr>
              <a:t>Under the Guidance</a:t>
            </a:r>
          </a:p>
          <a:p>
            <a:pPr algn="ctr"/>
            <a:r>
              <a:rPr lang="en-IN" sz="2400">
                <a:latin typeface="Product Sans" panose="020B0403030502040203" pitchFamily="34" charset="0"/>
              </a:rPr>
              <a:t>Miss. </a:t>
            </a:r>
            <a:r>
              <a:rPr lang="en-IN" sz="2400" dirty="0">
                <a:latin typeface="Product Sans" panose="020B0403030502040203" pitchFamily="34" charset="0"/>
              </a:rPr>
              <a:t>Shilpa </a:t>
            </a:r>
            <a:r>
              <a:rPr lang="en-IN" sz="2400" dirty="0" err="1">
                <a:latin typeface="Product Sans" panose="020B0403030502040203" pitchFamily="34" charset="0"/>
              </a:rPr>
              <a:t>Adke</a:t>
            </a:r>
            <a:endParaRPr lang="en-IN" sz="2800" dirty="0">
              <a:latin typeface="Product Sans" panose="020B0403030502040203" pitchFamily="34" charset="0"/>
            </a:endParaRPr>
          </a:p>
        </p:txBody>
      </p:sp>
    </p:spTree>
    <p:extLst>
      <p:ext uri="{BB962C8B-B14F-4D97-AF65-F5344CB8AC3E}">
        <p14:creationId xmlns:p14="http://schemas.microsoft.com/office/powerpoint/2010/main" val="16148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A99FCD5-7BB4-7185-846C-DC5DF16F8ACB}"/>
              </a:ext>
            </a:extLst>
          </p:cNvPr>
          <p:cNvSpPr/>
          <p:nvPr/>
        </p:nvSpPr>
        <p:spPr>
          <a:xfrm>
            <a:off x="0" y="0"/>
            <a:ext cx="3117273" cy="6858000"/>
          </a:xfrm>
          <a:prstGeom prst="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3C2382C6-C041-1872-FE39-AD8BEA697CF0}"/>
              </a:ext>
            </a:extLst>
          </p:cNvPr>
          <p:cNvSpPr/>
          <p:nvPr/>
        </p:nvSpPr>
        <p:spPr>
          <a:xfrm>
            <a:off x="3117273" y="0"/>
            <a:ext cx="9074727"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 name="TextBox 16">
            <a:extLst>
              <a:ext uri="{FF2B5EF4-FFF2-40B4-BE49-F238E27FC236}">
                <a16:creationId xmlns:a16="http://schemas.microsoft.com/office/drawing/2014/main" id="{A6D11AF4-1CF8-8606-23C5-FA0E20B69BE7}"/>
              </a:ext>
            </a:extLst>
          </p:cNvPr>
          <p:cNvSpPr txBox="1"/>
          <p:nvPr/>
        </p:nvSpPr>
        <p:spPr>
          <a:xfrm>
            <a:off x="3484179" y="268014"/>
            <a:ext cx="3184634" cy="523220"/>
          </a:xfrm>
          <a:prstGeom prst="rect">
            <a:avLst/>
          </a:prstGeom>
          <a:noFill/>
          <a:ln>
            <a:solidFill>
              <a:schemeClr val="tx1"/>
            </a:solidFill>
          </a:ln>
        </p:spPr>
        <p:txBody>
          <a:bodyPr wrap="square" rtlCol="0">
            <a:spAutoFit/>
          </a:bodyPr>
          <a:lstStyle/>
          <a:p>
            <a:r>
              <a:rPr lang="en-IN" sz="2800" dirty="0">
                <a:latin typeface="Product Sans" panose="020B0403030502040203" pitchFamily="34" charset="0"/>
              </a:rPr>
              <a:t>Required Libraries</a:t>
            </a:r>
            <a:endParaRPr lang="en-IN" dirty="0">
              <a:latin typeface="Product Sans" panose="020B0403030502040203" pitchFamily="34" charset="0"/>
            </a:endParaRPr>
          </a:p>
        </p:txBody>
      </p:sp>
      <p:sp>
        <p:nvSpPr>
          <p:cNvPr id="18" name="TextBox 17">
            <a:extLst>
              <a:ext uri="{FF2B5EF4-FFF2-40B4-BE49-F238E27FC236}">
                <a16:creationId xmlns:a16="http://schemas.microsoft.com/office/drawing/2014/main" id="{D4C867E8-2CAF-F7EE-0801-81D30A151E7E}"/>
              </a:ext>
            </a:extLst>
          </p:cNvPr>
          <p:cNvSpPr txBox="1"/>
          <p:nvPr/>
        </p:nvSpPr>
        <p:spPr>
          <a:xfrm>
            <a:off x="3924840" y="1349218"/>
            <a:ext cx="7459592" cy="4893647"/>
          </a:xfrm>
          <a:prstGeom prst="rect">
            <a:avLst/>
          </a:prstGeom>
          <a:noFill/>
        </p:spPr>
        <p:txBody>
          <a:bodyPr wrap="square" rtlCol="0">
            <a:spAutoFit/>
          </a:bodyPr>
          <a:lstStyle/>
          <a:p>
            <a:pPr marL="285750" indent="-285750" algn="l">
              <a:buFont typeface="Arial" panose="020B0604020202020204" pitchFamily="34" charset="0"/>
              <a:buChar char="•"/>
            </a:pPr>
            <a:r>
              <a:rPr lang="en-GB" sz="2400" b="1" i="0" dirty="0">
                <a:effectLst/>
                <a:latin typeface="Product Sans" panose="020B0403030502040203" pitchFamily="34" charset="0"/>
              </a:rPr>
              <a:t>OpenCV:</a:t>
            </a:r>
            <a:r>
              <a:rPr lang="en-GB" sz="2400" b="0" i="0" dirty="0">
                <a:effectLst/>
                <a:latin typeface="Product Sans" panose="020B0403030502040203" pitchFamily="34" charset="0"/>
              </a:rPr>
              <a:t> A library for computer vision, machine learning, and image processing</a:t>
            </a:r>
          </a:p>
          <a:p>
            <a:pPr marL="285750" indent="-285750" algn="l">
              <a:buFont typeface="Arial" panose="020B0604020202020204" pitchFamily="34" charset="0"/>
              <a:buChar char="•"/>
            </a:pPr>
            <a:r>
              <a:rPr lang="en-GB" sz="2400" b="1" i="0" dirty="0">
                <a:effectLst/>
                <a:latin typeface="Product Sans" panose="020B0403030502040203" pitchFamily="34" charset="0"/>
              </a:rPr>
              <a:t>Pillow:</a:t>
            </a:r>
            <a:r>
              <a:rPr lang="en-GB" sz="2400" b="0" i="0" dirty="0">
                <a:effectLst/>
                <a:latin typeface="Product Sans" panose="020B0403030502040203" pitchFamily="34" charset="0"/>
              </a:rPr>
              <a:t> A library for image manipulation and processing</a:t>
            </a:r>
          </a:p>
          <a:p>
            <a:pPr marL="285750" indent="-285750" algn="l">
              <a:buFont typeface="Arial" panose="020B0604020202020204" pitchFamily="34" charset="0"/>
              <a:buChar char="•"/>
            </a:pPr>
            <a:r>
              <a:rPr lang="en-GB" sz="2400" b="1" i="0" dirty="0">
                <a:effectLst/>
                <a:latin typeface="Product Sans" panose="020B0403030502040203" pitchFamily="34" charset="0"/>
              </a:rPr>
              <a:t>BitArray:</a:t>
            </a:r>
            <a:r>
              <a:rPr lang="en-GB" sz="2400" b="0" i="0" dirty="0">
                <a:effectLst/>
                <a:latin typeface="Product Sans" panose="020B0403030502040203" pitchFamily="34" charset="0"/>
              </a:rPr>
              <a:t> A library for efficient arrays of booleans</a:t>
            </a:r>
          </a:p>
          <a:p>
            <a:pPr marL="285750" indent="-285750" algn="l">
              <a:buFont typeface="Arial" panose="020B0604020202020204" pitchFamily="34" charset="0"/>
              <a:buChar char="•"/>
            </a:pPr>
            <a:r>
              <a:rPr lang="en-GB" sz="2400" b="1" i="0" dirty="0">
                <a:effectLst/>
                <a:latin typeface="Product Sans" panose="020B0403030502040203" pitchFamily="34" charset="0"/>
              </a:rPr>
              <a:t>NumPy:</a:t>
            </a:r>
            <a:r>
              <a:rPr lang="en-GB" sz="2400" b="0" i="0" dirty="0">
                <a:effectLst/>
                <a:latin typeface="Product Sans" panose="020B0403030502040203" pitchFamily="34" charset="0"/>
              </a:rPr>
              <a:t> A library for numerical computing with multidimensional arrays and mathematical functions</a:t>
            </a:r>
          </a:p>
          <a:p>
            <a:pPr marL="285750" indent="-285750" algn="l">
              <a:buFont typeface="Arial" panose="020B0604020202020204" pitchFamily="34" charset="0"/>
              <a:buChar char="•"/>
            </a:pPr>
            <a:r>
              <a:rPr lang="en-GB" sz="2400" b="1" i="0" dirty="0">
                <a:effectLst/>
                <a:latin typeface="Product Sans" panose="020B0403030502040203" pitchFamily="34" charset="0"/>
              </a:rPr>
              <a:t>Scikit-Image:</a:t>
            </a:r>
            <a:r>
              <a:rPr lang="en-GB" sz="2400" b="0" i="0" dirty="0">
                <a:effectLst/>
                <a:latin typeface="Product Sans" panose="020B0403030502040203" pitchFamily="34" charset="0"/>
              </a:rPr>
              <a:t> A library for image processing and analysis</a:t>
            </a:r>
          </a:p>
          <a:p>
            <a:pPr marL="285750" indent="-285750" algn="l">
              <a:buFont typeface="Arial" panose="020B0604020202020204" pitchFamily="34" charset="0"/>
              <a:buChar char="•"/>
            </a:pPr>
            <a:r>
              <a:rPr lang="en-GB" sz="2400" b="1" i="0" dirty="0">
                <a:effectLst/>
                <a:latin typeface="Product Sans" panose="020B0403030502040203" pitchFamily="34" charset="0"/>
              </a:rPr>
              <a:t>Matplotlib:</a:t>
            </a:r>
            <a:r>
              <a:rPr lang="en-GB" sz="2400" b="0" i="0" dirty="0">
                <a:effectLst/>
                <a:latin typeface="Product Sans" panose="020B0403030502040203" pitchFamily="34" charset="0"/>
              </a:rPr>
              <a:t> A library for data visualization and plotting</a:t>
            </a:r>
          </a:p>
          <a:p>
            <a:pPr marL="285750" indent="-285750" algn="l">
              <a:buFont typeface="Arial" panose="020B0604020202020204" pitchFamily="34" charset="0"/>
              <a:buChar char="•"/>
            </a:pPr>
            <a:r>
              <a:rPr lang="en-GB" sz="2400" b="1" i="0" dirty="0">
                <a:effectLst/>
                <a:latin typeface="Product Sans" panose="020B0403030502040203" pitchFamily="34" charset="0"/>
              </a:rPr>
              <a:t>Stegano:</a:t>
            </a:r>
            <a:r>
              <a:rPr lang="en-GB" sz="2400" b="0" i="0" dirty="0">
                <a:effectLst/>
                <a:latin typeface="Product Sans" panose="020B0403030502040203" pitchFamily="34" charset="0"/>
              </a:rPr>
              <a:t> A library for steganography, the art of hiding messages in images or other media</a:t>
            </a:r>
          </a:p>
        </p:txBody>
      </p:sp>
      <p:sp>
        <p:nvSpPr>
          <p:cNvPr id="20" name="Title 1">
            <a:extLst>
              <a:ext uri="{FF2B5EF4-FFF2-40B4-BE49-F238E27FC236}">
                <a16:creationId xmlns:a16="http://schemas.microsoft.com/office/drawing/2014/main" id="{6A63B280-80C6-15CD-5974-CD12565555FE}"/>
              </a:ext>
            </a:extLst>
          </p:cNvPr>
          <p:cNvSpPr>
            <a:spLocks noGrp="1"/>
          </p:cNvSpPr>
          <p:nvPr>
            <p:ph type="ctrTitle"/>
          </p:nvPr>
        </p:nvSpPr>
        <p:spPr>
          <a:xfrm>
            <a:off x="0" y="2860963"/>
            <a:ext cx="3117274" cy="1136073"/>
          </a:xfrm>
        </p:spPr>
        <p:txBody>
          <a:bodyPr anchor="t">
            <a:normAutofit/>
          </a:bodyPr>
          <a:lstStyle/>
          <a:p>
            <a:pPr algn="ctr"/>
            <a:r>
              <a:rPr lang="en-IN" sz="3200" b="1" dirty="0">
                <a:latin typeface="Product Sans" panose="020B0403030502040203" pitchFamily="34" charset="0"/>
              </a:rPr>
              <a:t>Description (Modules)</a:t>
            </a:r>
          </a:p>
        </p:txBody>
      </p:sp>
    </p:spTree>
    <p:extLst>
      <p:ext uri="{BB962C8B-B14F-4D97-AF65-F5344CB8AC3E}">
        <p14:creationId xmlns:p14="http://schemas.microsoft.com/office/powerpoint/2010/main" val="2357931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E0140B6-83AD-E8EB-ACFC-195883CBB365}"/>
              </a:ext>
            </a:extLst>
          </p:cNvPr>
          <p:cNvSpPr/>
          <p:nvPr/>
        </p:nvSpPr>
        <p:spPr>
          <a:xfrm>
            <a:off x="3117273" y="0"/>
            <a:ext cx="9074727"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A2F4665E-661B-24A3-3AB0-B771270EC64F}"/>
              </a:ext>
            </a:extLst>
          </p:cNvPr>
          <p:cNvSpPr/>
          <p:nvPr/>
        </p:nvSpPr>
        <p:spPr>
          <a:xfrm>
            <a:off x="0" y="0"/>
            <a:ext cx="3117273" cy="6858000"/>
          </a:xfrm>
          <a:prstGeom prst="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AAC8C32-C6A1-F787-79EF-568773FDAFD9}"/>
              </a:ext>
            </a:extLst>
          </p:cNvPr>
          <p:cNvSpPr>
            <a:spLocks noGrp="1"/>
          </p:cNvSpPr>
          <p:nvPr>
            <p:ph type="ctrTitle"/>
          </p:nvPr>
        </p:nvSpPr>
        <p:spPr>
          <a:xfrm>
            <a:off x="0" y="2860963"/>
            <a:ext cx="3117274" cy="1136073"/>
          </a:xfrm>
        </p:spPr>
        <p:txBody>
          <a:bodyPr anchor="t">
            <a:normAutofit/>
          </a:bodyPr>
          <a:lstStyle/>
          <a:p>
            <a:r>
              <a:rPr lang="en-IN" sz="3200" b="1" dirty="0">
                <a:latin typeface="Product Sans" panose="020B0403030502040203" pitchFamily="34" charset="0"/>
              </a:rPr>
              <a:t>LSB Algorithm (Sender Side)</a:t>
            </a:r>
          </a:p>
        </p:txBody>
      </p:sp>
      <p:sp>
        <p:nvSpPr>
          <p:cNvPr id="7" name="Rectangle 6">
            <a:extLst>
              <a:ext uri="{FF2B5EF4-FFF2-40B4-BE49-F238E27FC236}">
                <a16:creationId xmlns:a16="http://schemas.microsoft.com/office/drawing/2014/main" id="{FF2E7AC4-5F92-9FEE-94A1-874D9796C3BA}"/>
              </a:ext>
            </a:extLst>
          </p:cNvPr>
          <p:cNvSpPr/>
          <p:nvPr/>
        </p:nvSpPr>
        <p:spPr>
          <a:xfrm>
            <a:off x="3610302" y="461737"/>
            <a:ext cx="2144111" cy="80404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Product Sans" panose="020B0403030502040203" pitchFamily="34" charset="0"/>
              </a:rPr>
              <a:t>Input Cover &amp; Secret Image</a:t>
            </a:r>
          </a:p>
        </p:txBody>
      </p:sp>
      <p:sp>
        <p:nvSpPr>
          <p:cNvPr id="8" name="Rectangle 7">
            <a:extLst>
              <a:ext uri="{FF2B5EF4-FFF2-40B4-BE49-F238E27FC236}">
                <a16:creationId xmlns:a16="http://schemas.microsoft.com/office/drawing/2014/main" id="{458D966B-7AAA-303F-F15A-7918DF3EE706}"/>
              </a:ext>
            </a:extLst>
          </p:cNvPr>
          <p:cNvSpPr/>
          <p:nvPr/>
        </p:nvSpPr>
        <p:spPr>
          <a:xfrm>
            <a:off x="6582580" y="461737"/>
            <a:ext cx="2144111" cy="80404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Product Sans" panose="020B0403030502040203" pitchFamily="34" charset="0"/>
              </a:rPr>
              <a:t>RGB to Grayscale</a:t>
            </a:r>
          </a:p>
        </p:txBody>
      </p:sp>
      <p:sp>
        <p:nvSpPr>
          <p:cNvPr id="9" name="Rectangle 8">
            <a:extLst>
              <a:ext uri="{FF2B5EF4-FFF2-40B4-BE49-F238E27FC236}">
                <a16:creationId xmlns:a16="http://schemas.microsoft.com/office/drawing/2014/main" id="{DD6E15BD-A59F-3C87-44E0-504F3D481A13}"/>
              </a:ext>
            </a:extLst>
          </p:cNvPr>
          <p:cNvSpPr/>
          <p:nvPr/>
        </p:nvSpPr>
        <p:spPr>
          <a:xfrm>
            <a:off x="9554858" y="461737"/>
            <a:ext cx="2144111" cy="80404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Product Sans" panose="020B0403030502040203" pitchFamily="34" charset="0"/>
              </a:rPr>
              <a:t>Divide Images into M*N Matrix</a:t>
            </a:r>
          </a:p>
        </p:txBody>
      </p:sp>
      <p:sp>
        <p:nvSpPr>
          <p:cNvPr id="10" name="Rectangle 9">
            <a:extLst>
              <a:ext uri="{FF2B5EF4-FFF2-40B4-BE49-F238E27FC236}">
                <a16:creationId xmlns:a16="http://schemas.microsoft.com/office/drawing/2014/main" id="{98B0B07B-C745-17D7-9A6E-E4B4E88734E6}"/>
              </a:ext>
            </a:extLst>
          </p:cNvPr>
          <p:cNvSpPr/>
          <p:nvPr/>
        </p:nvSpPr>
        <p:spPr>
          <a:xfrm>
            <a:off x="9554857" y="2077224"/>
            <a:ext cx="2144111" cy="80404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Product Sans" panose="020B0403030502040203" pitchFamily="34" charset="0"/>
              </a:rPr>
              <a:t>Embed the LSB’s of extracted secret image</a:t>
            </a:r>
          </a:p>
        </p:txBody>
      </p:sp>
      <p:sp>
        <p:nvSpPr>
          <p:cNvPr id="11" name="Rectangle 10">
            <a:extLst>
              <a:ext uri="{FF2B5EF4-FFF2-40B4-BE49-F238E27FC236}">
                <a16:creationId xmlns:a16="http://schemas.microsoft.com/office/drawing/2014/main" id="{8AD07187-5187-84E9-1D24-654678E483E5}"/>
              </a:ext>
            </a:extLst>
          </p:cNvPr>
          <p:cNvSpPr/>
          <p:nvPr/>
        </p:nvSpPr>
        <p:spPr>
          <a:xfrm>
            <a:off x="6582580" y="2077224"/>
            <a:ext cx="2144111" cy="80404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Product Sans" panose="020B0403030502040203" pitchFamily="34" charset="0"/>
              </a:rPr>
              <a:t>Extract the 8-bit plane of cover image</a:t>
            </a:r>
          </a:p>
        </p:txBody>
      </p:sp>
      <p:sp>
        <p:nvSpPr>
          <p:cNvPr id="12" name="Rectangle 11">
            <a:extLst>
              <a:ext uri="{FF2B5EF4-FFF2-40B4-BE49-F238E27FC236}">
                <a16:creationId xmlns:a16="http://schemas.microsoft.com/office/drawing/2014/main" id="{65F6A370-2AE9-969E-AF32-65FB0AD5A96B}"/>
              </a:ext>
            </a:extLst>
          </p:cNvPr>
          <p:cNvSpPr/>
          <p:nvPr/>
        </p:nvSpPr>
        <p:spPr>
          <a:xfrm>
            <a:off x="3610301" y="2077224"/>
            <a:ext cx="2144111" cy="80404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Product Sans" panose="020B0403030502040203" pitchFamily="34" charset="0"/>
              </a:rPr>
              <a:t>Extract the upper 4-bit planes of secret Image</a:t>
            </a:r>
          </a:p>
        </p:txBody>
      </p:sp>
      <p:sp>
        <p:nvSpPr>
          <p:cNvPr id="13" name="Rectangle 12">
            <a:extLst>
              <a:ext uri="{FF2B5EF4-FFF2-40B4-BE49-F238E27FC236}">
                <a16:creationId xmlns:a16="http://schemas.microsoft.com/office/drawing/2014/main" id="{F93E8505-BC6B-4E7D-B2D0-01C26217DDFC}"/>
              </a:ext>
            </a:extLst>
          </p:cNvPr>
          <p:cNvSpPr/>
          <p:nvPr/>
        </p:nvSpPr>
        <p:spPr>
          <a:xfrm>
            <a:off x="3610301" y="3692711"/>
            <a:ext cx="2144111" cy="80404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Product Sans" panose="020B0403030502040203" pitchFamily="34" charset="0"/>
              </a:rPr>
              <a:t>Embed the MSB’s* of extracted Cover image</a:t>
            </a:r>
          </a:p>
        </p:txBody>
      </p:sp>
      <p:sp>
        <p:nvSpPr>
          <p:cNvPr id="14" name="Rectangle 13">
            <a:extLst>
              <a:ext uri="{FF2B5EF4-FFF2-40B4-BE49-F238E27FC236}">
                <a16:creationId xmlns:a16="http://schemas.microsoft.com/office/drawing/2014/main" id="{AAC1D98A-F3C1-7486-4762-C087BA333A36}"/>
              </a:ext>
            </a:extLst>
          </p:cNvPr>
          <p:cNvSpPr/>
          <p:nvPr/>
        </p:nvSpPr>
        <p:spPr>
          <a:xfrm>
            <a:off x="6582580" y="3692711"/>
            <a:ext cx="2144111" cy="80404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Product Sans" panose="020B0403030502040203" pitchFamily="34" charset="0"/>
              </a:rPr>
              <a:t>Grayscale to RGB</a:t>
            </a:r>
          </a:p>
        </p:txBody>
      </p:sp>
      <p:sp>
        <p:nvSpPr>
          <p:cNvPr id="15" name="Rectangle 14">
            <a:extLst>
              <a:ext uri="{FF2B5EF4-FFF2-40B4-BE49-F238E27FC236}">
                <a16:creationId xmlns:a16="http://schemas.microsoft.com/office/drawing/2014/main" id="{8BF69381-5F90-BEBF-3CF2-D5FC727B81FA}"/>
              </a:ext>
            </a:extLst>
          </p:cNvPr>
          <p:cNvSpPr/>
          <p:nvPr/>
        </p:nvSpPr>
        <p:spPr>
          <a:xfrm>
            <a:off x="9554857" y="3692711"/>
            <a:ext cx="2144111" cy="80404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Product Sans" panose="020B0403030502040203" pitchFamily="34" charset="0"/>
              </a:rPr>
              <a:t>Display Stego Image*</a:t>
            </a:r>
          </a:p>
        </p:txBody>
      </p:sp>
      <p:cxnSp>
        <p:nvCxnSpPr>
          <p:cNvPr id="17" name="Straight Arrow Connector 16">
            <a:extLst>
              <a:ext uri="{FF2B5EF4-FFF2-40B4-BE49-F238E27FC236}">
                <a16:creationId xmlns:a16="http://schemas.microsoft.com/office/drawing/2014/main" id="{02E67447-3602-E436-60E4-582665E9DAE7}"/>
              </a:ext>
            </a:extLst>
          </p:cNvPr>
          <p:cNvCxnSpPr>
            <a:stCxn id="7" idx="3"/>
          </p:cNvCxnSpPr>
          <p:nvPr/>
        </p:nvCxnSpPr>
        <p:spPr>
          <a:xfrm>
            <a:off x="5754413" y="863758"/>
            <a:ext cx="8281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4176B49B-1481-AAFD-03F7-083E4628A48E}"/>
              </a:ext>
            </a:extLst>
          </p:cNvPr>
          <p:cNvCxnSpPr>
            <a:cxnSpLocks/>
            <a:stCxn id="8" idx="3"/>
            <a:endCxn id="9" idx="1"/>
          </p:cNvCxnSpPr>
          <p:nvPr/>
        </p:nvCxnSpPr>
        <p:spPr>
          <a:xfrm>
            <a:off x="8726691" y="863758"/>
            <a:ext cx="8281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7B75BFBF-EADD-8D5B-C208-19BFF6F2DDC5}"/>
              </a:ext>
            </a:extLst>
          </p:cNvPr>
          <p:cNvCxnSpPr>
            <a:cxnSpLocks/>
            <a:stCxn id="14" idx="3"/>
            <a:endCxn id="15" idx="1"/>
          </p:cNvCxnSpPr>
          <p:nvPr/>
        </p:nvCxnSpPr>
        <p:spPr>
          <a:xfrm>
            <a:off x="8726691" y="4094732"/>
            <a:ext cx="8281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12793F90-8F4A-515B-10C2-984AC03D1B2B}"/>
              </a:ext>
            </a:extLst>
          </p:cNvPr>
          <p:cNvCxnSpPr>
            <a:cxnSpLocks/>
            <a:stCxn id="13" idx="3"/>
            <a:endCxn id="14" idx="1"/>
          </p:cNvCxnSpPr>
          <p:nvPr/>
        </p:nvCxnSpPr>
        <p:spPr>
          <a:xfrm>
            <a:off x="5754412" y="4094732"/>
            <a:ext cx="8281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D066E0CF-744C-5B0E-740B-0055DB2AB628}"/>
              </a:ext>
            </a:extLst>
          </p:cNvPr>
          <p:cNvCxnSpPr>
            <a:cxnSpLocks/>
            <a:stCxn id="9" idx="2"/>
            <a:endCxn id="10" idx="0"/>
          </p:cNvCxnSpPr>
          <p:nvPr/>
        </p:nvCxnSpPr>
        <p:spPr>
          <a:xfrm flipH="1">
            <a:off x="10626913" y="1265779"/>
            <a:ext cx="1" cy="8114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9B494162-DBE6-2C78-A6CD-FAA4B69C8142}"/>
              </a:ext>
            </a:extLst>
          </p:cNvPr>
          <p:cNvCxnSpPr>
            <a:cxnSpLocks/>
            <a:stCxn id="10" idx="1"/>
            <a:endCxn id="11" idx="3"/>
          </p:cNvCxnSpPr>
          <p:nvPr/>
        </p:nvCxnSpPr>
        <p:spPr>
          <a:xfrm flipH="1">
            <a:off x="8726691" y="2479245"/>
            <a:ext cx="8281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AA8BB679-3BBB-D326-7C41-00FA5AC1C1A6}"/>
              </a:ext>
            </a:extLst>
          </p:cNvPr>
          <p:cNvCxnSpPr>
            <a:cxnSpLocks/>
            <a:stCxn id="11" idx="1"/>
            <a:endCxn id="12" idx="3"/>
          </p:cNvCxnSpPr>
          <p:nvPr/>
        </p:nvCxnSpPr>
        <p:spPr>
          <a:xfrm flipH="1">
            <a:off x="5754412" y="2479245"/>
            <a:ext cx="8281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F10C7993-0175-EA65-84FE-077917440C8C}"/>
              </a:ext>
            </a:extLst>
          </p:cNvPr>
          <p:cNvCxnSpPr>
            <a:cxnSpLocks/>
            <a:stCxn id="12" idx="2"/>
            <a:endCxn id="13" idx="0"/>
          </p:cNvCxnSpPr>
          <p:nvPr/>
        </p:nvCxnSpPr>
        <p:spPr>
          <a:xfrm>
            <a:off x="4682357" y="2881266"/>
            <a:ext cx="0" cy="8114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9C7507DA-58EA-C852-0C80-86F225BF1736}"/>
              </a:ext>
            </a:extLst>
          </p:cNvPr>
          <p:cNvSpPr txBox="1"/>
          <p:nvPr/>
        </p:nvSpPr>
        <p:spPr>
          <a:xfrm>
            <a:off x="3504244" y="5257873"/>
            <a:ext cx="8371489" cy="923330"/>
          </a:xfrm>
          <a:prstGeom prst="rect">
            <a:avLst/>
          </a:prstGeom>
          <a:noFill/>
        </p:spPr>
        <p:txBody>
          <a:bodyPr wrap="square" rtlCol="0">
            <a:spAutoFit/>
          </a:bodyPr>
          <a:lstStyle/>
          <a:p>
            <a:r>
              <a:rPr lang="en-IN" dirty="0">
                <a:solidFill>
                  <a:schemeClr val="bg1">
                    <a:lumMod val="50000"/>
                  </a:schemeClr>
                </a:solidFill>
                <a:latin typeface="Product Sans" panose="020B0403030502040203" pitchFamily="34" charset="0"/>
              </a:rPr>
              <a:t>*MSB: Most Significant Bit</a:t>
            </a:r>
          </a:p>
          <a:p>
            <a:endParaRPr lang="en-IN" dirty="0">
              <a:solidFill>
                <a:schemeClr val="bg1">
                  <a:lumMod val="50000"/>
                </a:schemeClr>
              </a:solidFill>
              <a:latin typeface="Product Sans" panose="020B0403030502040203" pitchFamily="34" charset="0"/>
            </a:endParaRPr>
          </a:p>
          <a:p>
            <a:r>
              <a:rPr lang="en-IN" dirty="0">
                <a:solidFill>
                  <a:schemeClr val="bg1">
                    <a:lumMod val="50000"/>
                  </a:schemeClr>
                </a:solidFill>
                <a:latin typeface="Product Sans" panose="020B0403030502040203" pitchFamily="34" charset="0"/>
              </a:rPr>
              <a:t>*Stego Image: Image in which Secret image is embedded in it</a:t>
            </a:r>
          </a:p>
        </p:txBody>
      </p:sp>
    </p:spTree>
    <p:extLst>
      <p:ext uri="{BB962C8B-B14F-4D97-AF65-F5344CB8AC3E}">
        <p14:creationId xmlns:p14="http://schemas.microsoft.com/office/powerpoint/2010/main" val="2911269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038129-E048-3949-5DEA-F2B69BBFA26A}"/>
              </a:ext>
            </a:extLst>
          </p:cNvPr>
          <p:cNvSpPr/>
          <p:nvPr/>
        </p:nvSpPr>
        <p:spPr>
          <a:xfrm>
            <a:off x="0" y="0"/>
            <a:ext cx="3117273" cy="6858000"/>
          </a:xfrm>
          <a:prstGeom prst="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AAC8C32-C6A1-F787-79EF-568773FDAFD9}"/>
              </a:ext>
            </a:extLst>
          </p:cNvPr>
          <p:cNvSpPr>
            <a:spLocks noGrp="1"/>
          </p:cNvSpPr>
          <p:nvPr>
            <p:ph type="ctrTitle"/>
          </p:nvPr>
        </p:nvSpPr>
        <p:spPr>
          <a:xfrm>
            <a:off x="-1" y="2860963"/>
            <a:ext cx="3117274" cy="1136073"/>
          </a:xfrm>
        </p:spPr>
        <p:txBody>
          <a:bodyPr anchor="t">
            <a:normAutofit/>
          </a:bodyPr>
          <a:lstStyle/>
          <a:p>
            <a:r>
              <a:rPr lang="en-IN" sz="3200" b="1" dirty="0">
                <a:latin typeface="Product Sans" panose="020B0403030502040203" pitchFamily="34" charset="0"/>
              </a:rPr>
              <a:t>LSB Algorithm (Receiver Side)</a:t>
            </a:r>
          </a:p>
        </p:txBody>
      </p:sp>
      <p:sp>
        <p:nvSpPr>
          <p:cNvPr id="8" name="Rectangle 7">
            <a:extLst>
              <a:ext uri="{FF2B5EF4-FFF2-40B4-BE49-F238E27FC236}">
                <a16:creationId xmlns:a16="http://schemas.microsoft.com/office/drawing/2014/main" id="{599E1E82-D248-506B-3D6F-DDA3599A2516}"/>
              </a:ext>
            </a:extLst>
          </p:cNvPr>
          <p:cNvSpPr/>
          <p:nvPr/>
        </p:nvSpPr>
        <p:spPr>
          <a:xfrm>
            <a:off x="3610303" y="425676"/>
            <a:ext cx="2144111" cy="113607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Product Sans" panose="020B0403030502040203" pitchFamily="34" charset="0"/>
              </a:rPr>
              <a:t>Input Stego Image</a:t>
            </a:r>
          </a:p>
        </p:txBody>
      </p:sp>
      <p:sp>
        <p:nvSpPr>
          <p:cNvPr id="9" name="Rectangle 8">
            <a:extLst>
              <a:ext uri="{FF2B5EF4-FFF2-40B4-BE49-F238E27FC236}">
                <a16:creationId xmlns:a16="http://schemas.microsoft.com/office/drawing/2014/main" id="{7B19501E-7BB5-F35B-1B9E-1ECC1C077E0E}"/>
              </a:ext>
            </a:extLst>
          </p:cNvPr>
          <p:cNvSpPr/>
          <p:nvPr/>
        </p:nvSpPr>
        <p:spPr>
          <a:xfrm>
            <a:off x="6616262" y="425676"/>
            <a:ext cx="2144111" cy="113607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Product Sans" panose="020B0403030502040203" pitchFamily="34" charset="0"/>
              </a:rPr>
              <a:t>RGB to Grayscale</a:t>
            </a:r>
          </a:p>
        </p:txBody>
      </p:sp>
      <p:sp>
        <p:nvSpPr>
          <p:cNvPr id="10" name="Rectangle 9">
            <a:extLst>
              <a:ext uri="{FF2B5EF4-FFF2-40B4-BE49-F238E27FC236}">
                <a16:creationId xmlns:a16="http://schemas.microsoft.com/office/drawing/2014/main" id="{C5CD4A26-9008-1DEE-0768-6EF2E10DF3D1}"/>
              </a:ext>
            </a:extLst>
          </p:cNvPr>
          <p:cNvSpPr/>
          <p:nvPr/>
        </p:nvSpPr>
        <p:spPr>
          <a:xfrm>
            <a:off x="9622221" y="425676"/>
            <a:ext cx="2144111" cy="113607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Product Sans" panose="020B0403030502040203" pitchFamily="34" charset="0"/>
              </a:rPr>
              <a:t>Divide Images into M*N matrix</a:t>
            </a:r>
          </a:p>
        </p:txBody>
      </p:sp>
      <p:sp>
        <p:nvSpPr>
          <p:cNvPr id="11" name="Rectangle 10">
            <a:extLst>
              <a:ext uri="{FF2B5EF4-FFF2-40B4-BE49-F238E27FC236}">
                <a16:creationId xmlns:a16="http://schemas.microsoft.com/office/drawing/2014/main" id="{B3CF7759-7A83-F59E-4F34-E2B051D2DFF1}"/>
              </a:ext>
            </a:extLst>
          </p:cNvPr>
          <p:cNvSpPr/>
          <p:nvPr/>
        </p:nvSpPr>
        <p:spPr>
          <a:xfrm>
            <a:off x="6616262" y="4231372"/>
            <a:ext cx="2144111" cy="113607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Product Sans" panose="020B0403030502040203" pitchFamily="34" charset="0"/>
              </a:rPr>
              <a:t>Display Extracted Secret Image</a:t>
            </a:r>
          </a:p>
        </p:txBody>
      </p:sp>
      <p:sp>
        <p:nvSpPr>
          <p:cNvPr id="12" name="Rectangle 11">
            <a:extLst>
              <a:ext uri="{FF2B5EF4-FFF2-40B4-BE49-F238E27FC236}">
                <a16:creationId xmlns:a16="http://schemas.microsoft.com/office/drawing/2014/main" id="{AE2ED620-A329-6D42-03AD-0A80FFF5000E}"/>
              </a:ext>
            </a:extLst>
          </p:cNvPr>
          <p:cNvSpPr/>
          <p:nvPr/>
        </p:nvSpPr>
        <p:spPr>
          <a:xfrm>
            <a:off x="3610303" y="2328523"/>
            <a:ext cx="2144111" cy="11360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Product Sans" panose="020B0403030502040203" pitchFamily="34" charset="0"/>
              </a:rPr>
              <a:t>Grayscale to RGB</a:t>
            </a:r>
          </a:p>
        </p:txBody>
      </p:sp>
      <p:sp>
        <p:nvSpPr>
          <p:cNvPr id="13" name="Rectangle 12">
            <a:extLst>
              <a:ext uri="{FF2B5EF4-FFF2-40B4-BE49-F238E27FC236}">
                <a16:creationId xmlns:a16="http://schemas.microsoft.com/office/drawing/2014/main" id="{E32FCE18-61A3-6E53-F9D6-512B7F2CC114}"/>
              </a:ext>
            </a:extLst>
          </p:cNvPr>
          <p:cNvSpPr/>
          <p:nvPr/>
        </p:nvSpPr>
        <p:spPr>
          <a:xfrm>
            <a:off x="6616262" y="2328524"/>
            <a:ext cx="2144111" cy="113607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Product Sans" panose="020B0403030502040203" pitchFamily="34" charset="0"/>
              </a:rPr>
              <a:t>Perform bit Shift operation to recover secret image</a:t>
            </a:r>
          </a:p>
        </p:txBody>
      </p:sp>
      <p:sp>
        <p:nvSpPr>
          <p:cNvPr id="14" name="Rectangle 13">
            <a:extLst>
              <a:ext uri="{FF2B5EF4-FFF2-40B4-BE49-F238E27FC236}">
                <a16:creationId xmlns:a16="http://schemas.microsoft.com/office/drawing/2014/main" id="{6BE701DC-32CD-8486-DEC2-5B33528678B8}"/>
              </a:ext>
            </a:extLst>
          </p:cNvPr>
          <p:cNvSpPr/>
          <p:nvPr/>
        </p:nvSpPr>
        <p:spPr>
          <a:xfrm>
            <a:off x="9622221" y="2328524"/>
            <a:ext cx="2144111" cy="113607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Product Sans" panose="020B0403030502040203" pitchFamily="34" charset="0"/>
              </a:rPr>
              <a:t>Extract the 8-bit planes of Cover image</a:t>
            </a:r>
          </a:p>
        </p:txBody>
      </p:sp>
      <p:cxnSp>
        <p:nvCxnSpPr>
          <p:cNvPr id="16" name="Straight Arrow Connector 15">
            <a:extLst>
              <a:ext uri="{FF2B5EF4-FFF2-40B4-BE49-F238E27FC236}">
                <a16:creationId xmlns:a16="http://schemas.microsoft.com/office/drawing/2014/main" id="{4CB114F0-0439-664C-673F-27414B8A4952}"/>
              </a:ext>
            </a:extLst>
          </p:cNvPr>
          <p:cNvCxnSpPr>
            <a:stCxn id="8" idx="3"/>
            <a:endCxn id="9" idx="1"/>
          </p:cNvCxnSpPr>
          <p:nvPr/>
        </p:nvCxnSpPr>
        <p:spPr>
          <a:xfrm>
            <a:off x="5754414" y="993712"/>
            <a:ext cx="8618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CC4E3E8-F5D4-1E7E-B546-EF4495CC2EDB}"/>
              </a:ext>
            </a:extLst>
          </p:cNvPr>
          <p:cNvCxnSpPr>
            <a:cxnSpLocks/>
            <a:stCxn id="9" idx="3"/>
            <a:endCxn id="10" idx="1"/>
          </p:cNvCxnSpPr>
          <p:nvPr/>
        </p:nvCxnSpPr>
        <p:spPr>
          <a:xfrm>
            <a:off x="8760373" y="993712"/>
            <a:ext cx="8618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35AF9406-FA66-2AA8-BE0A-B9DEA7747968}"/>
              </a:ext>
            </a:extLst>
          </p:cNvPr>
          <p:cNvCxnSpPr>
            <a:cxnSpLocks/>
            <a:stCxn id="14" idx="1"/>
            <a:endCxn id="13" idx="3"/>
          </p:cNvCxnSpPr>
          <p:nvPr/>
        </p:nvCxnSpPr>
        <p:spPr>
          <a:xfrm flipH="1">
            <a:off x="8760373" y="2896559"/>
            <a:ext cx="86184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32379DDE-1796-FD99-3864-A1749F72E7A0}"/>
              </a:ext>
            </a:extLst>
          </p:cNvPr>
          <p:cNvCxnSpPr>
            <a:cxnSpLocks/>
            <a:stCxn id="10" idx="2"/>
            <a:endCxn id="14" idx="0"/>
          </p:cNvCxnSpPr>
          <p:nvPr/>
        </p:nvCxnSpPr>
        <p:spPr>
          <a:xfrm>
            <a:off x="10694277" y="1561748"/>
            <a:ext cx="0" cy="7667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01BA5EC6-57C6-B43F-FB0D-A4AE62BEAD2A}"/>
              </a:ext>
            </a:extLst>
          </p:cNvPr>
          <p:cNvCxnSpPr>
            <a:cxnSpLocks/>
            <a:stCxn id="13" idx="1"/>
            <a:endCxn id="12" idx="3"/>
          </p:cNvCxnSpPr>
          <p:nvPr/>
        </p:nvCxnSpPr>
        <p:spPr>
          <a:xfrm flipH="1" flipV="1">
            <a:off x="5754414" y="2896559"/>
            <a:ext cx="86184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Connector: Curved 28">
            <a:extLst>
              <a:ext uri="{FF2B5EF4-FFF2-40B4-BE49-F238E27FC236}">
                <a16:creationId xmlns:a16="http://schemas.microsoft.com/office/drawing/2014/main" id="{48EA656B-88D4-5458-5CE9-A0972E999EBA}"/>
              </a:ext>
            </a:extLst>
          </p:cNvPr>
          <p:cNvCxnSpPr>
            <a:cxnSpLocks/>
            <a:stCxn id="12" idx="2"/>
            <a:endCxn id="11" idx="1"/>
          </p:cNvCxnSpPr>
          <p:nvPr/>
        </p:nvCxnSpPr>
        <p:spPr>
          <a:xfrm rot="16200000" flipH="1">
            <a:off x="4981903" y="3165049"/>
            <a:ext cx="1334814" cy="1933903"/>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4EEDB761-95FC-2052-52A5-1CB46FBF23C0}"/>
              </a:ext>
            </a:extLst>
          </p:cNvPr>
          <p:cNvSpPr txBox="1"/>
          <p:nvPr/>
        </p:nvSpPr>
        <p:spPr>
          <a:xfrm>
            <a:off x="3610303" y="5811054"/>
            <a:ext cx="8156029" cy="646331"/>
          </a:xfrm>
          <a:prstGeom prst="rect">
            <a:avLst/>
          </a:prstGeom>
          <a:noFill/>
        </p:spPr>
        <p:txBody>
          <a:bodyPr wrap="square" rtlCol="0">
            <a:spAutoFit/>
          </a:bodyPr>
          <a:lstStyle/>
          <a:p>
            <a:r>
              <a:rPr lang="en-GB" dirty="0">
                <a:solidFill>
                  <a:schemeClr val="bg1">
                    <a:lumMod val="50000"/>
                  </a:schemeClr>
                </a:solidFill>
                <a:latin typeface="Product Sans" panose="020B0403030502040203" pitchFamily="34" charset="0"/>
              </a:rPr>
              <a:t>*</a:t>
            </a:r>
            <a:r>
              <a:rPr lang="en-GB" b="1" i="0" dirty="0">
                <a:solidFill>
                  <a:schemeClr val="bg1">
                    <a:lumMod val="50000"/>
                  </a:schemeClr>
                </a:solidFill>
                <a:effectLst/>
                <a:latin typeface="Product Sans" panose="020B0403030502040203" pitchFamily="34" charset="0"/>
              </a:rPr>
              <a:t>Bit shift </a:t>
            </a:r>
            <a:r>
              <a:rPr lang="en-GB" b="0" i="0" dirty="0">
                <a:solidFill>
                  <a:schemeClr val="bg1">
                    <a:lumMod val="50000"/>
                  </a:schemeClr>
                </a:solidFill>
                <a:effectLst/>
                <a:latin typeface="Product Sans" panose="020B0403030502040203" pitchFamily="34" charset="0"/>
              </a:rPr>
              <a:t>is a bitwise operation where the order of several bits is moved, either to the left or right, to efficiently perform a mathematical operation.</a:t>
            </a:r>
            <a:endParaRPr lang="en-IN" dirty="0">
              <a:solidFill>
                <a:schemeClr val="bg1">
                  <a:lumMod val="50000"/>
                </a:schemeClr>
              </a:solidFill>
              <a:latin typeface="Product Sans" panose="020B0403030502040203" pitchFamily="34" charset="0"/>
            </a:endParaRPr>
          </a:p>
        </p:txBody>
      </p:sp>
    </p:spTree>
    <p:extLst>
      <p:ext uri="{BB962C8B-B14F-4D97-AF65-F5344CB8AC3E}">
        <p14:creationId xmlns:p14="http://schemas.microsoft.com/office/powerpoint/2010/main" val="2405612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E915FC-B98A-075C-13FD-0BB0D4690D5D}"/>
              </a:ext>
            </a:extLst>
          </p:cNvPr>
          <p:cNvSpPr/>
          <p:nvPr/>
        </p:nvSpPr>
        <p:spPr>
          <a:xfrm>
            <a:off x="3117273" y="0"/>
            <a:ext cx="9074727"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DB4F68B9-A755-A4A0-43AE-7AD97B1F4DCA}"/>
              </a:ext>
            </a:extLst>
          </p:cNvPr>
          <p:cNvSpPr/>
          <p:nvPr/>
        </p:nvSpPr>
        <p:spPr>
          <a:xfrm>
            <a:off x="0" y="0"/>
            <a:ext cx="3117273" cy="6858000"/>
          </a:xfrm>
          <a:prstGeom prst="rect">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D170B178-1966-5894-DEC5-D293C679DD2E}"/>
              </a:ext>
            </a:extLst>
          </p:cNvPr>
          <p:cNvSpPr txBox="1"/>
          <p:nvPr/>
        </p:nvSpPr>
        <p:spPr>
          <a:xfrm>
            <a:off x="0" y="646386"/>
            <a:ext cx="3117273" cy="1077218"/>
          </a:xfrm>
          <a:prstGeom prst="rect">
            <a:avLst/>
          </a:prstGeom>
          <a:noFill/>
        </p:spPr>
        <p:txBody>
          <a:bodyPr wrap="square" rtlCol="0">
            <a:spAutoFit/>
          </a:bodyPr>
          <a:lstStyle/>
          <a:p>
            <a:pPr algn="ctr"/>
            <a:r>
              <a:rPr lang="en-IN" sz="3200" b="1" dirty="0">
                <a:latin typeface="Product Sans" panose="020B0403030502040203" pitchFamily="34" charset="0"/>
              </a:rPr>
              <a:t>Design of System</a:t>
            </a:r>
            <a:endParaRPr lang="en-IN" b="1" dirty="0">
              <a:latin typeface="Product Sans" panose="020B0403030502040203" pitchFamily="34" charset="0"/>
            </a:endParaRPr>
          </a:p>
        </p:txBody>
      </p:sp>
      <p:sp>
        <p:nvSpPr>
          <p:cNvPr id="17" name="TextBox 16">
            <a:extLst>
              <a:ext uri="{FF2B5EF4-FFF2-40B4-BE49-F238E27FC236}">
                <a16:creationId xmlns:a16="http://schemas.microsoft.com/office/drawing/2014/main" id="{E567159D-EFB5-7A62-00E8-A06B2A005C1D}"/>
              </a:ext>
            </a:extLst>
          </p:cNvPr>
          <p:cNvSpPr txBox="1"/>
          <p:nvPr/>
        </p:nvSpPr>
        <p:spPr>
          <a:xfrm>
            <a:off x="-1" y="3013501"/>
            <a:ext cx="3117273" cy="461665"/>
          </a:xfrm>
          <a:prstGeom prst="rect">
            <a:avLst/>
          </a:prstGeom>
          <a:noFill/>
        </p:spPr>
        <p:txBody>
          <a:bodyPr wrap="square" rtlCol="0">
            <a:spAutoFit/>
          </a:bodyPr>
          <a:lstStyle/>
          <a:p>
            <a:pPr algn="ctr"/>
            <a:r>
              <a:rPr lang="en-IN" sz="2400" b="1" dirty="0">
                <a:latin typeface="Product Sans" panose="020B0403030502040203" pitchFamily="34" charset="0"/>
              </a:rPr>
              <a:t>Sequence Diagram</a:t>
            </a:r>
          </a:p>
        </p:txBody>
      </p:sp>
      <p:pic>
        <p:nvPicPr>
          <p:cNvPr id="3" name="Picture 2" descr="A diagram of a process&#10;&#10;Description automatically generated">
            <a:extLst>
              <a:ext uri="{FF2B5EF4-FFF2-40B4-BE49-F238E27FC236}">
                <a16:creationId xmlns:a16="http://schemas.microsoft.com/office/drawing/2014/main" id="{E2E5270B-F07C-D3BC-7146-5EC84C46A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272" y="0"/>
            <a:ext cx="9074728" cy="6858000"/>
          </a:xfrm>
          <a:prstGeom prst="rect">
            <a:avLst/>
          </a:prstGeom>
        </p:spPr>
      </p:pic>
    </p:spTree>
    <p:extLst>
      <p:ext uri="{BB962C8B-B14F-4D97-AF65-F5344CB8AC3E}">
        <p14:creationId xmlns:p14="http://schemas.microsoft.com/office/powerpoint/2010/main" val="610307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FE3DCDC-3DC8-144B-0E5A-7D28EE006C9A}"/>
              </a:ext>
            </a:extLst>
          </p:cNvPr>
          <p:cNvSpPr/>
          <p:nvPr/>
        </p:nvSpPr>
        <p:spPr>
          <a:xfrm>
            <a:off x="3117273" y="0"/>
            <a:ext cx="9074727"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FA24017F-02C2-BFBF-42D2-759B278680CA}"/>
              </a:ext>
            </a:extLst>
          </p:cNvPr>
          <p:cNvSpPr/>
          <p:nvPr/>
        </p:nvSpPr>
        <p:spPr>
          <a:xfrm>
            <a:off x="0" y="0"/>
            <a:ext cx="3117273" cy="6858000"/>
          </a:xfrm>
          <a:prstGeom prst="rect">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highlight>
                <a:srgbClr val="00FF00"/>
              </a:highlight>
            </a:endParaRPr>
          </a:p>
        </p:txBody>
      </p:sp>
      <p:sp>
        <p:nvSpPr>
          <p:cNvPr id="10" name="TextBox 9">
            <a:extLst>
              <a:ext uri="{FF2B5EF4-FFF2-40B4-BE49-F238E27FC236}">
                <a16:creationId xmlns:a16="http://schemas.microsoft.com/office/drawing/2014/main" id="{D570EC70-888E-81FC-4255-3B3239CAB9C5}"/>
              </a:ext>
            </a:extLst>
          </p:cNvPr>
          <p:cNvSpPr txBox="1"/>
          <p:nvPr/>
        </p:nvSpPr>
        <p:spPr>
          <a:xfrm>
            <a:off x="-1" y="2890391"/>
            <a:ext cx="3117273" cy="1077218"/>
          </a:xfrm>
          <a:prstGeom prst="rect">
            <a:avLst/>
          </a:prstGeom>
          <a:noFill/>
        </p:spPr>
        <p:txBody>
          <a:bodyPr wrap="square" rtlCol="0">
            <a:spAutoFit/>
          </a:bodyPr>
          <a:lstStyle/>
          <a:p>
            <a:pPr algn="ctr"/>
            <a:r>
              <a:rPr lang="en-IN" sz="3200" b="1" dirty="0">
                <a:latin typeface="Product Sans" panose="020B0403030502040203" pitchFamily="34" charset="0"/>
              </a:rPr>
              <a:t>Prototype Model</a:t>
            </a:r>
            <a:endParaRPr lang="en-IN" b="1" dirty="0">
              <a:latin typeface="Product Sans" panose="020B0403030502040203" pitchFamily="34" charset="0"/>
            </a:endParaRPr>
          </a:p>
        </p:txBody>
      </p:sp>
      <p:pic>
        <p:nvPicPr>
          <p:cNvPr id="12" name="Picture 11" descr="A screenshot of a computer&#10;&#10;Description automatically generated">
            <a:extLst>
              <a:ext uri="{FF2B5EF4-FFF2-40B4-BE49-F238E27FC236}">
                <a16:creationId xmlns:a16="http://schemas.microsoft.com/office/drawing/2014/main" id="{3E4A273F-9B51-566A-1D09-508E986B33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6905" y="697073"/>
            <a:ext cx="7835462" cy="5463853"/>
          </a:xfrm>
          <a:prstGeom prst="rect">
            <a:avLst/>
          </a:prstGeom>
        </p:spPr>
      </p:pic>
    </p:spTree>
    <p:extLst>
      <p:ext uri="{BB962C8B-B14F-4D97-AF65-F5344CB8AC3E}">
        <p14:creationId xmlns:p14="http://schemas.microsoft.com/office/powerpoint/2010/main" val="249019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FE3DCDC-3DC8-144B-0E5A-7D28EE006C9A}"/>
              </a:ext>
            </a:extLst>
          </p:cNvPr>
          <p:cNvSpPr/>
          <p:nvPr/>
        </p:nvSpPr>
        <p:spPr>
          <a:xfrm>
            <a:off x="3117273" y="0"/>
            <a:ext cx="9074727"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FA24017F-02C2-BFBF-42D2-759B278680CA}"/>
              </a:ext>
            </a:extLst>
          </p:cNvPr>
          <p:cNvSpPr/>
          <p:nvPr/>
        </p:nvSpPr>
        <p:spPr>
          <a:xfrm>
            <a:off x="0" y="0"/>
            <a:ext cx="3117273" cy="6858000"/>
          </a:xfrm>
          <a:prstGeom prst="rect">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highlight>
                <a:srgbClr val="00FF00"/>
              </a:highlight>
            </a:endParaRPr>
          </a:p>
        </p:txBody>
      </p:sp>
      <p:sp>
        <p:nvSpPr>
          <p:cNvPr id="10" name="TextBox 9">
            <a:extLst>
              <a:ext uri="{FF2B5EF4-FFF2-40B4-BE49-F238E27FC236}">
                <a16:creationId xmlns:a16="http://schemas.microsoft.com/office/drawing/2014/main" id="{D570EC70-888E-81FC-4255-3B3239CAB9C5}"/>
              </a:ext>
            </a:extLst>
          </p:cNvPr>
          <p:cNvSpPr txBox="1"/>
          <p:nvPr/>
        </p:nvSpPr>
        <p:spPr>
          <a:xfrm>
            <a:off x="-1" y="2890391"/>
            <a:ext cx="3117273" cy="1077218"/>
          </a:xfrm>
          <a:prstGeom prst="rect">
            <a:avLst/>
          </a:prstGeom>
          <a:noFill/>
        </p:spPr>
        <p:txBody>
          <a:bodyPr wrap="square" rtlCol="0">
            <a:spAutoFit/>
          </a:bodyPr>
          <a:lstStyle/>
          <a:p>
            <a:pPr algn="ctr"/>
            <a:r>
              <a:rPr lang="en-IN" sz="3200" b="1" dirty="0">
                <a:latin typeface="Product Sans" panose="020B0403030502040203" pitchFamily="34" charset="0"/>
              </a:rPr>
              <a:t>Prototype Model</a:t>
            </a:r>
            <a:endParaRPr lang="en-IN" b="1" dirty="0">
              <a:latin typeface="Product Sans" panose="020B0403030502040203" pitchFamily="34" charset="0"/>
            </a:endParaRPr>
          </a:p>
        </p:txBody>
      </p:sp>
      <p:pic>
        <p:nvPicPr>
          <p:cNvPr id="3" name="Picture 2" descr="A screenshot of a computer&#10;&#10;Description automatically generated">
            <a:extLst>
              <a:ext uri="{FF2B5EF4-FFF2-40B4-BE49-F238E27FC236}">
                <a16:creationId xmlns:a16="http://schemas.microsoft.com/office/drawing/2014/main" id="{C1A7705F-CA7C-57D6-ED10-782C6DDEEB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4897" y="714635"/>
            <a:ext cx="7897375" cy="5428730"/>
          </a:xfrm>
          <a:prstGeom prst="rect">
            <a:avLst/>
          </a:prstGeom>
        </p:spPr>
      </p:pic>
    </p:spTree>
    <p:extLst>
      <p:ext uri="{BB962C8B-B14F-4D97-AF65-F5344CB8AC3E}">
        <p14:creationId xmlns:p14="http://schemas.microsoft.com/office/powerpoint/2010/main" val="3997525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CF764B7-F030-EB19-E64D-118348FD3330}"/>
              </a:ext>
            </a:extLst>
          </p:cNvPr>
          <p:cNvSpPr/>
          <p:nvPr/>
        </p:nvSpPr>
        <p:spPr>
          <a:xfrm>
            <a:off x="3117273" y="0"/>
            <a:ext cx="9074727"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483EF956-FB43-2470-C633-E75649724279}"/>
              </a:ext>
            </a:extLst>
          </p:cNvPr>
          <p:cNvSpPr/>
          <p:nvPr/>
        </p:nvSpPr>
        <p:spPr>
          <a:xfrm>
            <a:off x="0" y="0"/>
            <a:ext cx="3117273" cy="6858000"/>
          </a:xfrm>
          <a:prstGeom prst="rect">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AAC8C32-C6A1-F787-79EF-568773FDAFD9}"/>
              </a:ext>
            </a:extLst>
          </p:cNvPr>
          <p:cNvSpPr>
            <a:spLocks noGrp="1"/>
          </p:cNvSpPr>
          <p:nvPr>
            <p:ph type="ctrTitle"/>
          </p:nvPr>
        </p:nvSpPr>
        <p:spPr>
          <a:xfrm>
            <a:off x="0" y="3105727"/>
            <a:ext cx="3117273" cy="646545"/>
          </a:xfrm>
        </p:spPr>
        <p:txBody>
          <a:bodyPr anchor="t">
            <a:normAutofit/>
          </a:bodyPr>
          <a:lstStyle/>
          <a:p>
            <a:r>
              <a:rPr lang="en-IN" sz="3200" b="1" dirty="0">
                <a:latin typeface="Product Sans" panose="020B0403030502040203" pitchFamily="34" charset="0"/>
              </a:rPr>
              <a:t>References</a:t>
            </a:r>
          </a:p>
        </p:txBody>
      </p:sp>
      <p:sp>
        <p:nvSpPr>
          <p:cNvPr id="4" name="TextBox 3">
            <a:extLst>
              <a:ext uri="{FF2B5EF4-FFF2-40B4-BE49-F238E27FC236}">
                <a16:creationId xmlns:a16="http://schemas.microsoft.com/office/drawing/2014/main" id="{38A6989F-1C91-397E-F9D8-2D1030F7F84D}"/>
              </a:ext>
            </a:extLst>
          </p:cNvPr>
          <p:cNvSpPr txBox="1"/>
          <p:nvPr/>
        </p:nvSpPr>
        <p:spPr>
          <a:xfrm>
            <a:off x="3705374" y="1228396"/>
            <a:ext cx="7898524" cy="4401205"/>
          </a:xfrm>
          <a:prstGeom prst="rect">
            <a:avLst/>
          </a:prstGeom>
          <a:noFill/>
        </p:spPr>
        <p:txBody>
          <a:bodyPr wrap="square" rtlCol="0">
            <a:spAutoFit/>
          </a:bodyPr>
          <a:lstStyle/>
          <a:p>
            <a:pPr marL="342900" indent="-342900">
              <a:buFont typeface="Arial" panose="020B0604020202020204" pitchFamily="34" charset="0"/>
              <a:buChar char="•"/>
            </a:pPr>
            <a:r>
              <a:rPr lang="en-IN" sz="2000" dirty="0" err="1">
                <a:latin typeface="Product Sans" panose="020B0403030502040203" pitchFamily="34" charset="0"/>
              </a:rPr>
              <a:t>Srushti</a:t>
            </a:r>
            <a:r>
              <a:rPr lang="en-IN" sz="2000" dirty="0">
                <a:latin typeface="Product Sans" panose="020B0403030502040203" pitchFamily="34" charset="0"/>
              </a:rPr>
              <a:t> S </a:t>
            </a:r>
            <a:r>
              <a:rPr lang="en-IN" sz="2000" dirty="0" err="1">
                <a:latin typeface="Product Sans" panose="020B0403030502040203" pitchFamily="34" charset="0"/>
              </a:rPr>
              <a:t>Yadahalli</a:t>
            </a:r>
            <a:r>
              <a:rPr lang="en-IN" sz="2000" dirty="0">
                <a:latin typeface="Product Sans" panose="020B0403030502040203" pitchFamily="34" charset="0"/>
              </a:rPr>
              <a:t>, </a:t>
            </a:r>
            <a:r>
              <a:rPr lang="en-IN" sz="2000" dirty="0" err="1">
                <a:latin typeface="Product Sans" panose="020B0403030502040203" pitchFamily="34" charset="0"/>
              </a:rPr>
              <a:t>Shambhavi</a:t>
            </a:r>
            <a:r>
              <a:rPr lang="en-IN" sz="2000" dirty="0">
                <a:latin typeface="Product Sans" panose="020B0403030502040203" pitchFamily="34" charset="0"/>
              </a:rPr>
              <a:t> </a:t>
            </a:r>
            <a:r>
              <a:rPr lang="en-IN" sz="2000" dirty="0" err="1">
                <a:latin typeface="Product Sans" panose="020B0403030502040203" pitchFamily="34" charset="0"/>
              </a:rPr>
              <a:t>Rege</a:t>
            </a:r>
            <a:r>
              <a:rPr lang="en-IN" sz="2000" dirty="0">
                <a:latin typeface="Product Sans" panose="020B0403030502040203" pitchFamily="34" charset="0"/>
              </a:rPr>
              <a:t>, </a:t>
            </a:r>
            <a:r>
              <a:rPr lang="en-IN" sz="2000" dirty="0" err="1">
                <a:latin typeface="Product Sans" panose="020B0403030502040203" pitchFamily="34" charset="0"/>
              </a:rPr>
              <a:t>Dr.</a:t>
            </a:r>
            <a:r>
              <a:rPr lang="en-IN" sz="2000" dirty="0">
                <a:latin typeface="Product Sans" panose="020B0403030502040203" pitchFamily="34" charset="0"/>
              </a:rPr>
              <a:t> Reena </a:t>
            </a:r>
            <a:r>
              <a:rPr lang="en-IN" sz="2000" dirty="0" err="1">
                <a:latin typeface="Product Sans" panose="020B0403030502040203" pitchFamily="34" charset="0"/>
              </a:rPr>
              <a:t>Sonkusare</a:t>
            </a:r>
            <a:r>
              <a:rPr lang="en-IN" sz="2000" dirty="0">
                <a:latin typeface="Product Sans" panose="020B0403030502040203" pitchFamily="34" charset="0"/>
              </a:rPr>
              <a:t> “</a:t>
            </a:r>
            <a:r>
              <a:rPr lang="en-GB" sz="2000" dirty="0">
                <a:latin typeface="Product Sans" panose="020B0403030502040203" pitchFamily="34" charset="0"/>
              </a:rPr>
              <a:t>Implementation and analysis of image steganography using Least Significant Bit and Discrete Wavelet Transform techniques</a:t>
            </a:r>
            <a:r>
              <a:rPr lang="en-IN" sz="2000" dirty="0">
                <a:latin typeface="Product Sans" panose="020B0403030502040203" pitchFamily="34" charset="0"/>
              </a:rPr>
              <a:t>”. </a:t>
            </a:r>
            <a:r>
              <a:rPr lang="en-GB" sz="2000" dirty="0">
                <a:latin typeface="Product Sans" panose="020B0403030502040203" pitchFamily="34" charset="0"/>
              </a:rPr>
              <a:t>IEEE Conference Record # 48766; IEEE Xplore ISBN: 978-1-7281-5371-1</a:t>
            </a:r>
          </a:p>
          <a:p>
            <a:pPr marL="342900" indent="-342900">
              <a:buFont typeface="Arial" panose="020B0604020202020204" pitchFamily="34" charset="0"/>
              <a:buChar char="•"/>
            </a:pPr>
            <a:endParaRPr lang="pt-BR" sz="2000" dirty="0">
              <a:latin typeface="Product Sans" panose="020B0403030502040203" pitchFamily="34" charset="0"/>
            </a:endParaRPr>
          </a:p>
          <a:p>
            <a:pPr marL="342900" indent="-342900">
              <a:buFont typeface="Arial" panose="020B0604020202020204" pitchFamily="34" charset="0"/>
              <a:buChar char="•"/>
            </a:pPr>
            <a:r>
              <a:rPr lang="pt-BR" sz="2000" dirty="0">
                <a:latin typeface="Product Sans" panose="020B0403030502040203" pitchFamily="34" charset="0"/>
              </a:rPr>
              <a:t>Vikas Verma, Poonam, Rishma Chawla </a:t>
            </a:r>
            <a:r>
              <a:rPr lang="en-GB" sz="2000" dirty="0">
                <a:latin typeface="Product Sans" panose="020B0403030502040203" pitchFamily="34" charset="0"/>
              </a:rPr>
              <a:t>“An Enhanced Least Significant Bit Steganography Method Using Midpoint Circle Approach”. International Conference on Communication and Signal Processing, April 3-5, 2014, India</a:t>
            </a:r>
          </a:p>
          <a:p>
            <a:pPr marL="342900" indent="-342900">
              <a:buFont typeface="Arial" panose="020B0604020202020204" pitchFamily="34" charset="0"/>
              <a:buChar char="•"/>
            </a:pPr>
            <a:endParaRPr lang="en-IN" sz="2000" dirty="0">
              <a:latin typeface="Product Sans" panose="020B0403030502040203" pitchFamily="34" charset="0"/>
            </a:endParaRPr>
          </a:p>
          <a:p>
            <a:pPr marL="342900" indent="-342900">
              <a:buFont typeface="Arial" panose="020B0604020202020204" pitchFamily="34" charset="0"/>
              <a:buChar char="•"/>
            </a:pPr>
            <a:r>
              <a:rPr lang="en-IN" sz="2000" dirty="0" err="1">
                <a:latin typeface="Product Sans" panose="020B0403030502040203" pitchFamily="34" charset="0"/>
              </a:rPr>
              <a:t>Ako</a:t>
            </a:r>
            <a:r>
              <a:rPr lang="en-IN" sz="2000" dirty="0">
                <a:latin typeface="Product Sans" panose="020B0403030502040203" pitchFamily="34" charset="0"/>
              </a:rPr>
              <a:t> Muhammad Abdullah</a:t>
            </a:r>
            <a:r>
              <a:rPr lang="en-GB" sz="2000" dirty="0">
                <a:latin typeface="Product Sans" panose="020B0403030502040203" pitchFamily="34" charset="0"/>
              </a:rPr>
              <a:t>, </a:t>
            </a:r>
            <a:r>
              <a:rPr lang="en-IN" sz="2000" dirty="0" err="1">
                <a:latin typeface="Product Sans" panose="020B0403030502040203" pitchFamily="34" charset="0"/>
              </a:rPr>
              <a:t>Roza</a:t>
            </a:r>
            <a:r>
              <a:rPr lang="en-IN" sz="2000" dirty="0">
                <a:latin typeface="Product Sans" panose="020B0403030502040203" pitchFamily="34" charset="0"/>
              </a:rPr>
              <a:t> </a:t>
            </a:r>
            <a:r>
              <a:rPr lang="en-IN" sz="2000" dirty="0" err="1">
                <a:latin typeface="Product Sans" panose="020B0403030502040203" pitchFamily="34" charset="0"/>
              </a:rPr>
              <a:t>Hikmat</a:t>
            </a:r>
            <a:r>
              <a:rPr lang="en-IN" sz="2000" dirty="0">
                <a:latin typeface="Product Sans" panose="020B0403030502040203" pitchFamily="34" charset="0"/>
              </a:rPr>
              <a:t> Hama Aziz</a:t>
            </a:r>
            <a:r>
              <a:rPr lang="en-GB" sz="2000" dirty="0">
                <a:latin typeface="Product Sans" panose="020B0403030502040203" pitchFamily="34" charset="0"/>
              </a:rPr>
              <a:t> “New Approaches to Encrypt and Decrypt Data in Image using Cryptography and Steganography Algorithm”. </a:t>
            </a:r>
            <a:r>
              <a:rPr lang="en-IN" sz="2000" dirty="0">
                <a:latin typeface="Product Sans" panose="020B0403030502040203" pitchFamily="34" charset="0"/>
              </a:rPr>
              <a:t>International Journal of Computer Applications (0975 – 8887)</a:t>
            </a:r>
          </a:p>
        </p:txBody>
      </p:sp>
    </p:spTree>
    <p:extLst>
      <p:ext uri="{BB962C8B-B14F-4D97-AF65-F5344CB8AC3E}">
        <p14:creationId xmlns:p14="http://schemas.microsoft.com/office/powerpoint/2010/main" val="1512302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17CC4-BAE1-6DEB-3194-48B23539507D}"/>
              </a:ext>
            </a:extLst>
          </p:cNvPr>
          <p:cNvSpPr>
            <a:spLocks noGrp="1"/>
          </p:cNvSpPr>
          <p:nvPr>
            <p:ph type="title"/>
          </p:nvPr>
        </p:nvSpPr>
        <p:spPr>
          <a:xfrm>
            <a:off x="838200" y="2766218"/>
            <a:ext cx="10515600" cy="1325563"/>
          </a:xfrm>
        </p:spPr>
        <p:txBody>
          <a:bodyPr/>
          <a:lstStyle/>
          <a:p>
            <a:pPr algn="ctr"/>
            <a:r>
              <a:rPr lang="en-IN" sz="3600" dirty="0">
                <a:latin typeface="Product Sans" panose="020B0403030502040203" pitchFamily="34" charset="0"/>
              </a:rPr>
              <a:t>Thank You.</a:t>
            </a:r>
            <a:endParaRPr lang="en-IN" dirty="0">
              <a:solidFill>
                <a:schemeClr val="tx1">
                  <a:lumMod val="50000"/>
                  <a:lumOff val="50000"/>
                </a:schemeClr>
              </a:solidFill>
              <a:latin typeface="Product Sans" panose="020B0403030502040203" pitchFamily="34" charset="0"/>
            </a:endParaRPr>
          </a:p>
        </p:txBody>
      </p:sp>
      <p:sp>
        <p:nvSpPr>
          <p:cNvPr id="3" name="TextBox 2">
            <a:extLst>
              <a:ext uri="{FF2B5EF4-FFF2-40B4-BE49-F238E27FC236}">
                <a16:creationId xmlns:a16="http://schemas.microsoft.com/office/drawing/2014/main" id="{10192BEE-2729-6576-6D0F-1F43147CCAC5}"/>
              </a:ext>
            </a:extLst>
          </p:cNvPr>
          <p:cNvSpPr txBox="1"/>
          <p:nvPr/>
        </p:nvSpPr>
        <p:spPr>
          <a:xfrm>
            <a:off x="9130146" y="6192982"/>
            <a:ext cx="2660072" cy="369332"/>
          </a:xfrm>
          <a:prstGeom prst="rect">
            <a:avLst/>
          </a:prstGeom>
          <a:noFill/>
        </p:spPr>
        <p:txBody>
          <a:bodyPr wrap="square" rtlCol="0">
            <a:spAutoFit/>
          </a:bodyPr>
          <a:lstStyle/>
          <a:p>
            <a:pPr algn="ctr"/>
            <a:r>
              <a:rPr lang="en-IN" dirty="0">
                <a:solidFill>
                  <a:schemeClr val="bg1">
                    <a:lumMod val="65000"/>
                  </a:schemeClr>
                </a:solidFill>
                <a:latin typeface="Product Sans" panose="020B0403030502040203" pitchFamily="34" charset="0"/>
              </a:rPr>
              <a:t>Group ID: 2305</a:t>
            </a:r>
          </a:p>
        </p:txBody>
      </p:sp>
    </p:spTree>
    <p:extLst>
      <p:ext uri="{BB962C8B-B14F-4D97-AF65-F5344CB8AC3E}">
        <p14:creationId xmlns:p14="http://schemas.microsoft.com/office/powerpoint/2010/main" val="99694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20B4242-6089-188D-0CB0-3D561D505312}"/>
              </a:ext>
            </a:extLst>
          </p:cNvPr>
          <p:cNvSpPr/>
          <p:nvPr/>
        </p:nvSpPr>
        <p:spPr>
          <a:xfrm>
            <a:off x="0" y="0"/>
            <a:ext cx="3117273" cy="685800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B0504C13-A8E1-ADE9-F36C-25D7B1C2B45F}"/>
              </a:ext>
            </a:extLst>
          </p:cNvPr>
          <p:cNvPicPr>
            <a:picLocks noChangeAspect="1"/>
          </p:cNvPicPr>
          <p:nvPr/>
        </p:nvPicPr>
        <p:blipFill>
          <a:blip r:embed="rId2"/>
          <a:stretch>
            <a:fillRect/>
          </a:stretch>
        </p:blipFill>
        <p:spPr>
          <a:xfrm>
            <a:off x="3117753" y="0"/>
            <a:ext cx="9074247" cy="6858000"/>
          </a:xfrm>
          <a:prstGeom prst="rect">
            <a:avLst/>
          </a:prstGeom>
        </p:spPr>
      </p:pic>
      <p:sp>
        <p:nvSpPr>
          <p:cNvPr id="2" name="Title 1">
            <a:extLst>
              <a:ext uri="{FF2B5EF4-FFF2-40B4-BE49-F238E27FC236}">
                <a16:creationId xmlns:a16="http://schemas.microsoft.com/office/drawing/2014/main" id="{8AAC8C32-C6A1-F787-79EF-568773FDAFD9}"/>
              </a:ext>
            </a:extLst>
          </p:cNvPr>
          <p:cNvSpPr>
            <a:spLocks noGrp="1"/>
          </p:cNvSpPr>
          <p:nvPr>
            <p:ph type="ctrTitle"/>
          </p:nvPr>
        </p:nvSpPr>
        <p:spPr>
          <a:xfrm>
            <a:off x="-7746" y="3015174"/>
            <a:ext cx="3119867" cy="1028748"/>
          </a:xfrm>
        </p:spPr>
        <p:txBody>
          <a:bodyPr anchor="t">
            <a:normAutofit/>
          </a:bodyPr>
          <a:lstStyle/>
          <a:p>
            <a:r>
              <a:rPr lang="en-IN" sz="3200" b="1" dirty="0">
                <a:latin typeface="Product Sans" panose="020B0403030502040203" pitchFamily="34" charset="0"/>
              </a:rPr>
              <a:t>Table of Contents</a:t>
            </a:r>
          </a:p>
        </p:txBody>
      </p:sp>
      <p:sp>
        <p:nvSpPr>
          <p:cNvPr id="5" name="TextBox 4">
            <a:extLst>
              <a:ext uri="{FF2B5EF4-FFF2-40B4-BE49-F238E27FC236}">
                <a16:creationId xmlns:a16="http://schemas.microsoft.com/office/drawing/2014/main" id="{4C0BEDCF-7548-ABEB-C2A5-4B751679FD8C}"/>
              </a:ext>
            </a:extLst>
          </p:cNvPr>
          <p:cNvSpPr txBox="1"/>
          <p:nvPr/>
        </p:nvSpPr>
        <p:spPr>
          <a:xfrm>
            <a:off x="10072254" y="6241472"/>
            <a:ext cx="1870364" cy="369332"/>
          </a:xfrm>
          <a:prstGeom prst="rect">
            <a:avLst/>
          </a:prstGeom>
          <a:noFill/>
        </p:spPr>
        <p:txBody>
          <a:bodyPr wrap="square" rtlCol="0">
            <a:spAutoFit/>
          </a:bodyPr>
          <a:lstStyle/>
          <a:p>
            <a:r>
              <a:rPr lang="en-IN" dirty="0">
                <a:solidFill>
                  <a:schemeClr val="tx2"/>
                </a:solidFill>
                <a:latin typeface="Product Sans" panose="020B0403030502040203" pitchFamily="34" charset="0"/>
              </a:rPr>
              <a:t>Group ID : 2305</a:t>
            </a:r>
          </a:p>
        </p:txBody>
      </p:sp>
      <p:sp>
        <p:nvSpPr>
          <p:cNvPr id="3" name="TextBox 2">
            <a:extLst>
              <a:ext uri="{FF2B5EF4-FFF2-40B4-BE49-F238E27FC236}">
                <a16:creationId xmlns:a16="http://schemas.microsoft.com/office/drawing/2014/main" id="{48218FB7-3833-06F5-7E77-8DC401BA09D1}"/>
              </a:ext>
            </a:extLst>
          </p:cNvPr>
          <p:cNvSpPr txBox="1"/>
          <p:nvPr/>
        </p:nvSpPr>
        <p:spPr>
          <a:xfrm>
            <a:off x="4092182" y="1786210"/>
            <a:ext cx="3562694" cy="3285579"/>
          </a:xfrm>
          <a:prstGeom prst="rect">
            <a:avLst/>
          </a:prstGeom>
          <a:noFill/>
        </p:spPr>
        <p:txBody>
          <a:bodyPr wrap="square" numCol="1" rtlCol="0">
            <a:spAutoFit/>
          </a:bodyPr>
          <a:lstStyle/>
          <a:p>
            <a:pPr marL="457200" indent="-457200" algn="just">
              <a:lnSpc>
                <a:spcPts val="3600"/>
              </a:lnSpc>
              <a:buFont typeface="+mj-lt"/>
              <a:buAutoNum type="arabicPeriod"/>
            </a:pPr>
            <a:r>
              <a:rPr lang="en-IN" sz="2400" dirty="0">
                <a:latin typeface="Product Sans" panose="020B0403030502040203" pitchFamily="34" charset="0"/>
              </a:rPr>
              <a:t>Introduction</a:t>
            </a:r>
          </a:p>
          <a:p>
            <a:pPr marL="457200" indent="-457200" algn="just">
              <a:lnSpc>
                <a:spcPts val="3600"/>
              </a:lnSpc>
              <a:buFont typeface="+mj-lt"/>
              <a:buAutoNum type="arabicPeriod"/>
            </a:pPr>
            <a:r>
              <a:rPr lang="en-IN" sz="2400" dirty="0">
                <a:latin typeface="Product Sans" panose="020B0403030502040203" pitchFamily="34" charset="0"/>
              </a:rPr>
              <a:t>Literature Survey / Related Work</a:t>
            </a:r>
          </a:p>
          <a:p>
            <a:pPr marL="457200" indent="-457200" algn="just">
              <a:lnSpc>
                <a:spcPts val="3600"/>
              </a:lnSpc>
              <a:buFont typeface="+mj-lt"/>
              <a:buAutoNum type="arabicPeriod"/>
            </a:pPr>
            <a:r>
              <a:rPr lang="en-IN" sz="2400" dirty="0">
                <a:latin typeface="Product Sans" panose="020B0403030502040203" pitchFamily="34" charset="0"/>
              </a:rPr>
              <a:t>Motivation</a:t>
            </a:r>
          </a:p>
          <a:p>
            <a:pPr marL="457200" indent="-457200" algn="just">
              <a:lnSpc>
                <a:spcPts val="3600"/>
              </a:lnSpc>
              <a:buFont typeface="+mj-lt"/>
              <a:buAutoNum type="arabicPeriod"/>
            </a:pPr>
            <a:r>
              <a:rPr lang="en-IN" sz="2400" dirty="0">
                <a:latin typeface="Product Sans" panose="020B0403030502040203" pitchFamily="34" charset="0"/>
              </a:rPr>
              <a:t>Problem Statement</a:t>
            </a:r>
          </a:p>
          <a:p>
            <a:pPr marL="457200" indent="-457200" algn="just">
              <a:lnSpc>
                <a:spcPts val="3600"/>
              </a:lnSpc>
              <a:buFont typeface="+mj-lt"/>
              <a:buAutoNum type="arabicPeriod"/>
            </a:pPr>
            <a:r>
              <a:rPr lang="en-IN" sz="2400" dirty="0">
                <a:latin typeface="Product Sans" panose="020B0403030502040203" pitchFamily="34" charset="0"/>
              </a:rPr>
              <a:t>Project Objectives</a:t>
            </a:r>
          </a:p>
          <a:p>
            <a:pPr marL="457200" indent="-457200" algn="just">
              <a:lnSpc>
                <a:spcPts val="3600"/>
              </a:lnSpc>
              <a:buFont typeface="+mj-lt"/>
              <a:buAutoNum type="arabicPeriod"/>
            </a:pPr>
            <a:r>
              <a:rPr lang="en-IN" sz="2400" dirty="0">
                <a:latin typeface="Product Sans" panose="020B0403030502040203" pitchFamily="34" charset="0"/>
              </a:rPr>
              <a:t>System Architecture</a:t>
            </a:r>
          </a:p>
        </p:txBody>
      </p:sp>
      <p:sp>
        <p:nvSpPr>
          <p:cNvPr id="4" name="TextBox 3">
            <a:extLst>
              <a:ext uri="{FF2B5EF4-FFF2-40B4-BE49-F238E27FC236}">
                <a16:creationId xmlns:a16="http://schemas.microsoft.com/office/drawing/2014/main" id="{C331CF0F-1361-9C1A-9665-4019EB76AC45}"/>
              </a:ext>
            </a:extLst>
          </p:cNvPr>
          <p:cNvSpPr txBox="1"/>
          <p:nvPr/>
        </p:nvSpPr>
        <p:spPr>
          <a:xfrm>
            <a:off x="8142091" y="1786210"/>
            <a:ext cx="3562694" cy="2823915"/>
          </a:xfrm>
          <a:prstGeom prst="rect">
            <a:avLst/>
          </a:prstGeom>
          <a:noFill/>
        </p:spPr>
        <p:txBody>
          <a:bodyPr wrap="square" numCol="1" rtlCol="0">
            <a:spAutoFit/>
          </a:bodyPr>
          <a:lstStyle/>
          <a:p>
            <a:pPr marL="457200" indent="-457200" algn="just">
              <a:lnSpc>
                <a:spcPts val="3600"/>
              </a:lnSpc>
              <a:buFont typeface="+mj-lt"/>
              <a:buAutoNum type="arabicPeriod" startAt="7"/>
            </a:pPr>
            <a:r>
              <a:rPr lang="en-IN" sz="2400" dirty="0">
                <a:latin typeface="Product Sans" panose="020B0403030502040203" pitchFamily="34" charset="0"/>
              </a:rPr>
              <a:t>Modules of Project</a:t>
            </a:r>
          </a:p>
          <a:p>
            <a:pPr marL="457200" indent="-457200" algn="just">
              <a:lnSpc>
                <a:spcPts val="3600"/>
              </a:lnSpc>
              <a:buFont typeface="+mj-lt"/>
              <a:buAutoNum type="arabicPeriod" startAt="7"/>
            </a:pPr>
            <a:r>
              <a:rPr lang="en-IN" sz="2400" dirty="0">
                <a:latin typeface="Product Sans" panose="020B0403030502040203" pitchFamily="34" charset="0"/>
              </a:rPr>
              <a:t>Description of modules</a:t>
            </a:r>
          </a:p>
          <a:p>
            <a:pPr marL="457200" indent="-457200" algn="just">
              <a:lnSpc>
                <a:spcPts val="3600"/>
              </a:lnSpc>
              <a:buFont typeface="+mj-lt"/>
              <a:buAutoNum type="arabicPeriod" startAt="7"/>
            </a:pPr>
            <a:r>
              <a:rPr lang="en-IN" sz="2400" dirty="0">
                <a:latin typeface="Product Sans" panose="020B0403030502040203" pitchFamily="34" charset="0"/>
              </a:rPr>
              <a:t>Design of Project</a:t>
            </a:r>
          </a:p>
          <a:p>
            <a:pPr marL="457200" indent="-457200" algn="just">
              <a:lnSpc>
                <a:spcPts val="3600"/>
              </a:lnSpc>
              <a:buFont typeface="+mj-lt"/>
              <a:buAutoNum type="arabicPeriod" startAt="7"/>
            </a:pPr>
            <a:r>
              <a:rPr lang="en-IN" sz="2400">
                <a:latin typeface="Product Sans" panose="020B0403030502040203" pitchFamily="34" charset="0"/>
              </a:rPr>
              <a:t>Prototype Model</a:t>
            </a:r>
            <a:endParaRPr lang="en-IN" sz="2400" dirty="0">
              <a:latin typeface="Product Sans" panose="020B0403030502040203" pitchFamily="34" charset="0"/>
            </a:endParaRPr>
          </a:p>
          <a:p>
            <a:pPr marL="457200" indent="-457200" algn="just">
              <a:lnSpc>
                <a:spcPts val="3600"/>
              </a:lnSpc>
              <a:buFont typeface="+mj-lt"/>
              <a:buAutoNum type="arabicPeriod" startAt="7"/>
            </a:pPr>
            <a:r>
              <a:rPr lang="en-IN" sz="2400" dirty="0">
                <a:latin typeface="Product Sans" panose="020B0403030502040203" pitchFamily="34" charset="0"/>
              </a:rPr>
              <a:t>References</a:t>
            </a:r>
          </a:p>
        </p:txBody>
      </p:sp>
    </p:spTree>
    <p:extLst>
      <p:ext uri="{BB962C8B-B14F-4D97-AF65-F5344CB8AC3E}">
        <p14:creationId xmlns:p14="http://schemas.microsoft.com/office/powerpoint/2010/main" val="3504285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D2D21BC-D76A-2D42-2841-8DA93D348264}"/>
              </a:ext>
            </a:extLst>
          </p:cNvPr>
          <p:cNvPicPr>
            <a:picLocks noChangeAspect="1"/>
          </p:cNvPicPr>
          <p:nvPr/>
        </p:nvPicPr>
        <p:blipFill>
          <a:blip r:embed="rId2"/>
          <a:stretch>
            <a:fillRect/>
          </a:stretch>
        </p:blipFill>
        <p:spPr>
          <a:xfrm>
            <a:off x="3117273" y="0"/>
            <a:ext cx="9074247" cy="6858000"/>
          </a:xfrm>
          <a:prstGeom prst="rect">
            <a:avLst/>
          </a:prstGeom>
        </p:spPr>
      </p:pic>
      <p:sp>
        <p:nvSpPr>
          <p:cNvPr id="3" name="Rectangle 2">
            <a:extLst>
              <a:ext uri="{FF2B5EF4-FFF2-40B4-BE49-F238E27FC236}">
                <a16:creationId xmlns:a16="http://schemas.microsoft.com/office/drawing/2014/main" id="{F75835EC-0A31-4265-6B81-393E514E019D}"/>
              </a:ext>
            </a:extLst>
          </p:cNvPr>
          <p:cNvSpPr/>
          <p:nvPr/>
        </p:nvSpPr>
        <p:spPr>
          <a:xfrm>
            <a:off x="0" y="0"/>
            <a:ext cx="3117273" cy="685800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AAC8C32-C6A1-F787-79EF-568773FDAFD9}"/>
              </a:ext>
            </a:extLst>
          </p:cNvPr>
          <p:cNvSpPr>
            <a:spLocks noGrp="1"/>
          </p:cNvSpPr>
          <p:nvPr>
            <p:ph type="ctrTitle"/>
          </p:nvPr>
        </p:nvSpPr>
        <p:spPr>
          <a:xfrm>
            <a:off x="0" y="3105727"/>
            <a:ext cx="3117273" cy="646545"/>
          </a:xfrm>
        </p:spPr>
        <p:txBody>
          <a:bodyPr anchor="t">
            <a:normAutofit/>
          </a:bodyPr>
          <a:lstStyle/>
          <a:p>
            <a:r>
              <a:rPr lang="en-IN" sz="3200" b="1" dirty="0">
                <a:latin typeface="Product Sans" panose="020B0403030502040203" pitchFamily="34" charset="0"/>
              </a:rPr>
              <a:t>Introduction</a:t>
            </a:r>
          </a:p>
        </p:txBody>
      </p:sp>
      <p:sp>
        <p:nvSpPr>
          <p:cNvPr id="6" name="TextBox 5">
            <a:extLst>
              <a:ext uri="{FF2B5EF4-FFF2-40B4-BE49-F238E27FC236}">
                <a16:creationId xmlns:a16="http://schemas.microsoft.com/office/drawing/2014/main" id="{79FBA573-F897-282D-F8F4-3E650544C968}"/>
              </a:ext>
            </a:extLst>
          </p:cNvPr>
          <p:cNvSpPr txBox="1"/>
          <p:nvPr/>
        </p:nvSpPr>
        <p:spPr>
          <a:xfrm>
            <a:off x="3876875" y="982175"/>
            <a:ext cx="7555043" cy="4893647"/>
          </a:xfrm>
          <a:prstGeom prst="rect">
            <a:avLst/>
          </a:prstGeom>
          <a:noFill/>
        </p:spPr>
        <p:txBody>
          <a:bodyPr wrap="square" rtlCol="0">
            <a:spAutoFit/>
          </a:bodyPr>
          <a:lstStyle/>
          <a:p>
            <a:pPr marL="285750" indent="-285750" algn="just">
              <a:buFont typeface="Arial" panose="020B0604020202020204" pitchFamily="34" charset="0"/>
              <a:buChar char="•"/>
            </a:pPr>
            <a:r>
              <a:rPr lang="en-GB" sz="2400" dirty="0">
                <a:latin typeface="Product Sans" panose="020B0403030502040203" pitchFamily="34" charset="0"/>
              </a:rPr>
              <a:t>In today's world, the need for Image Steganography has grown due to the increasing concerns about data privacy and security, as it allows for the covert transmission of sensitive information within digital images, making it a valuable tool for safeguarding confidential data.</a:t>
            </a:r>
          </a:p>
          <a:p>
            <a:pPr marL="285750" indent="-285750" algn="just">
              <a:buFont typeface="Arial" panose="020B0604020202020204" pitchFamily="34" charset="0"/>
              <a:buChar char="•"/>
            </a:pPr>
            <a:endParaRPr lang="en-GB" sz="2400" b="0" i="0" dirty="0">
              <a:effectLst/>
              <a:latin typeface="Product Sans" panose="020B0403030502040203" pitchFamily="34" charset="0"/>
            </a:endParaRPr>
          </a:p>
          <a:p>
            <a:pPr marL="285750" indent="-285750" algn="just">
              <a:buFont typeface="Arial" panose="020B0604020202020204" pitchFamily="34" charset="0"/>
              <a:buChar char="•"/>
            </a:pPr>
            <a:r>
              <a:rPr lang="en-GB" sz="2400" dirty="0">
                <a:latin typeface="Product Sans" panose="020B0403030502040203" pitchFamily="34" charset="0"/>
              </a:rPr>
              <a:t>Image Steganography is a technique that conceals information within images, providing a discreet way to protect sensitive data from unauthorized access or detection, making it increasingly relevant in today's data-driven and security-conscious landscape.</a:t>
            </a:r>
            <a:endParaRPr lang="en-IN" sz="2400" dirty="0">
              <a:latin typeface="Product Sans" panose="020B0403030502040203" pitchFamily="34" charset="0"/>
            </a:endParaRPr>
          </a:p>
        </p:txBody>
      </p:sp>
    </p:spTree>
    <p:extLst>
      <p:ext uri="{BB962C8B-B14F-4D97-AF65-F5344CB8AC3E}">
        <p14:creationId xmlns:p14="http://schemas.microsoft.com/office/powerpoint/2010/main" val="393940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B40BDB-FCB3-635F-5FE3-EFC7FDBBD364}"/>
              </a:ext>
            </a:extLst>
          </p:cNvPr>
          <p:cNvSpPr/>
          <p:nvPr/>
        </p:nvSpPr>
        <p:spPr>
          <a:xfrm>
            <a:off x="0" y="0"/>
            <a:ext cx="3117273" cy="685800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69088E53-7370-9E42-9365-3BF092CCA24B}"/>
              </a:ext>
            </a:extLst>
          </p:cNvPr>
          <p:cNvSpPr/>
          <p:nvPr/>
        </p:nvSpPr>
        <p:spPr>
          <a:xfrm>
            <a:off x="3117272" y="0"/>
            <a:ext cx="9074727" cy="68580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8AAC8C32-C6A1-F787-79EF-568773FDAFD9}"/>
              </a:ext>
            </a:extLst>
          </p:cNvPr>
          <p:cNvSpPr>
            <a:spLocks noGrp="1"/>
          </p:cNvSpPr>
          <p:nvPr>
            <p:ph type="ctrTitle"/>
          </p:nvPr>
        </p:nvSpPr>
        <p:spPr>
          <a:xfrm>
            <a:off x="-2" y="2658878"/>
            <a:ext cx="3117274" cy="1540239"/>
          </a:xfrm>
        </p:spPr>
        <p:txBody>
          <a:bodyPr anchor="t">
            <a:normAutofit/>
          </a:bodyPr>
          <a:lstStyle/>
          <a:p>
            <a:r>
              <a:rPr lang="en-IN" sz="3200" b="1" dirty="0">
                <a:latin typeface="Product Sans" panose="020B0403030502040203" pitchFamily="34" charset="0"/>
              </a:rPr>
              <a:t>Literature Survey / Related Work</a:t>
            </a:r>
          </a:p>
        </p:txBody>
      </p:sp>
      <p:graphicFrame>
        <p:nvGraphicFramePr>
          <p:cNvPr id="7" name="Table 6">
            <a:extLst>
              <a:ext uri="{FF2B5EF4-FFF2-40B4-BE49-F238E27FC236}">
                <a16:creationId xmlns:a16="http://schemas.microsoft.com/office/drawing/2014/main" id="{38801E87-B0BC-B96D-D012-9AE426A4AB4E}"/>
              </a:ext>
            </a:extLst>
          </p:cNvPr>
          <p:cNvGraphicFramePr>
            <a:graphicFrameLocks noGrp="1"/>
          </p:cNvGraphicFramePr>
          <p:nvPr>
            <p:extLst>
              <p:ext uri="{D42A27DB-BD31-4B8C-83A1-F6EECF244321}">
                <p14:modId xmlns:p14="http://schemas.microsoft.com/office/powerpoint/2010/main" val="2845391472"/>
              </p:ext>
            </p:extLst>
          </p:nvPr>
        </p:nvGraphicFramePr>
        <p:xfrm>
          <a:off x="3590636" y="1034459"/>
          <a:ext cx="8128000" cy="4663632"/>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498546713"/>
                    </a:ext>
                  </a:extLst>
                </a:gridCol>
                <a:gridCol w="1625600">
                  <a:extLst>
                    <a:ext uri="{9D8B030D-6E8A-4147-A177-3AD203B41FA5}">
                      <a16:colId xmlns:a16="http://schemas.microsoft.com/office/drawing/2014/main" val="1637115796"/>
                    </a:ext>
                  </a:extLst>
                </a:gridCol>
                <a:gridCol w="1063914">
                  <a:extLst>
                    <a:ext uri="{9D8B030D-6E8A-4147-A177-3AD203B41FA5}">
                      <a16:colId xmlns:a16="http://schemas.microsoft.com/office/drawing/2014/main" val="2118585282"/>
                    </a:ext>
                  </a:extLst>
                </a:gridCol>
                <a:gridCol w="1924050">
                  <a:extLst>
                    <a:ext uri="{9D8B030D-6E8A-4147-A177-3AD203B41FA5}">
                      <a16:colId xmlns:a16="http://schemas.microsoft.com/office/drawing/2014/main" val="1727971201"/>
                    </a:ext>
                  </a:extLst>
                </a:gridCol>
                <a:gridCol w="1888836">
                  <a:extLst>
                    <a:ext uri="{9D8B030D-6E8A-4147-A177-3AD203B41FA5}">
                      <a16:colId xmlns:a16="http://schemas.microsoft.com/office/drawing/2014/main" val="110484446"/>
                    </a:ext>
                  </a:extLst>
                </a:gridCol>
              </a:tblGrid>
              <a:tr h="383596">
                <a:tc>
                  <a:txBody>
                    <a:bodyPr/>
                    <a:lstStyle/>
                    <a:p>
                      <a:pPr algn="ctr">
                        <a:lnSpc>
                          <a:spcPct val="150000"/>
                        </a:lnSpc>
                      </a:pPr>
                      <a:r>
                        <a:rPr lang="en-IN" dirty="0">
                          <a:latin typeface="Product Sans" panose="020B0403030502040203" pitchFamily="34" charset="0"/>
                        </a:rPr>
                        <a:t>Author(s)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IN" dirty="0">
                          <a:latin typeface="Product Sans" panose="020B0403030502040203" pitchFamily="34"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IN" dirty="0">
                          <a:latin typeface="Product Sans" panose="020B0403030502040203" pitchFamily="34" charset="0"/>
                        </a:rPr>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IN" dirty="0">
                          <a:latin typeface="Product Sans" panose="020B0403030502040203" pitchFamily="34" charset="0"/>
                        </a:rPr>
                        <a:t>Journal/</a:t>
                      </a:r>
                    </a:p>
                    <a:p>
                      <a:pPr>
                        <a:lnSpc>
                          <a:spcPct val="150000"/>
                        </a:lnSpc>
                      </a:pPr>
                      <a:r>
                        <a:rPr lang="en-IN" dirty="0">
                          <a:latin typeface="Product Sans" panose="020B0403030502040203" pitchFamily="34" charset="0"/>
                        </a:rPr>
                        <a:t>Conference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IN" dirty="0">
                          <a:latin typeface="Product Sans" panose="020B0403030502040203" pitchFamily="34" charset="0"/>
                        </a:rPr>
                        <a:t>Methodology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2197127"/>
                  </a:ext>
                </a:extLst>
              </a:tr>
              <a:tr h="1583915">
                <a:tc>
                  <a:txBody>
                    <a:bodyPr/>
                    <a:lstStyle/>
                    <a:p>
                      <a:pPr>
                        <a:lnSpc>
                          <a:spcPct val="150000"/>
                        </a:lnSpc>
                      </a:pPr>
                      <a:r>
                        <a:rPr lang="en-IN" dirty="0" err="1">
                          <a:latin typeface="Product Sans" panose="020B0403030502040203" pitchFamily="34" charset="0"/>
                        </a:rPr>
                        <a:t>Fridreich</a:t>
                      </a:r>
                      <a:r>
                        <a:rPr lang="en-IN" dirty="0">
                          <a:latin typeface="Product Sans" panose="020B0403030502040203" pitchFamily="34" charset="0"/>
                        </a:rPr>
                        <a:t> et 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IN" dirty="0">
                          <a:latin typeface="Product Sans" panose="020B0403030502040203" pitchFamily="34" charset="0"/>
                        </a:rPr>
                        <a:t>Steganalysis of LSB Matching in Images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IN" dirty="0">
                          <a:latin typeface="Product Sans" panose="020B0403030502040203" pitchFamily="34" charset="0"/>
                        </a:rPr>
                        <a:t>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IN" dirty="0">
                          <a:latin typeface="Product Sans" panose="020B0403030502040203" pitchFamily="34" charset="0"/>
                        </a:rPr>
                        <a:t>Proceedings of SPIE – Media Forensics &amp; Security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IN" dirty="0">
                          <a:latin typeface="Product Sans" panose="020B0403030502040203" pitchFamily="34" charset="0"/>
                        </a:rPr>
                        <a:t>Investigated the Vulnerabilities of LSB Steganography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4650854"/>
                  </a:ext>
                </a:extLst>
              </a:tr>
              <a:tr h="1583915">
                <a:tc>
                  <a:txBody>
                    <a:bodyPr/>
                    <a:lstStyle/>
                    <a:p>
                      <a:pPr>
                        <a:lnSpc>
                          <a:spcPct val="150000"/>
                        </a:lnSpc>
                      </a:pPr>
                      <a:r>
                        <a:rPr lang="en-IN" dirty="0">
                          <a:latin typeface="Product Sans" panose="020B0403030502040203" pitchFamily="34" charset="0"/>
                        </a:rPr>
                        <a:t>Zhang et 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IN" dirty="0">
                          <a:latin typeface="Product Sans" panose="020B0403030502040203" pitchFamily="34" charset="0"/>
                        </a:rPr>
                        <a:t>A survey of Image Steganography Techniques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IN" dirty="0">
                          <a:latin typeface="Product Sans" panose="020B0403030502040203" pitchFamily="34" charset="0"/>
                        </a:rPr>
                        <a:t>2010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IN" dirty="0">
                          <a:latin typeface="Product Sans" panose="020B0403030502040203" pitchFamily="34" charset="0"/>
                        </a:rPr>
                        <a:t>IEEE Transactions of Information Forensics and Security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IN" dirty="0">
                          <a:latin typeface="Product Sans" panose="020B0403030502040203" pitchFamily="34" charset="0"/>
                        </a:rPr>
                        <a:t>Reviewed various steganographic techniques, LSB-Based methods.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4306415"/>
                  </a:ext>
                </a:extLst>
              </a:tr>
            </a:tbl>
          </a:graphicData>
        </a:graphic>
      </p:graphicFrame>
    </p:spTree>
    <p:extLst>
      <p:ext uri="{BB962C8B-B14F-4D97-AF65-F5344CB8AC3E}">
        <p14:creationId xmlns:p14="http://schemas.microsoft.com/office/powerpoint/2010/main" val="1745044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B40BDB-FCB3-635F-5FE3-EFC7FDBBD364}"/>
              </a:ext>
            </a:extLst>
          </p:cNvPr>
          <p:cNvSpPr/>
          <p:nvPr/>
        </p:nvSpPr>
        <p:spPr>
          <a:xfrm>
            <a:off x="0" y="0"/>
            <a:ext cx="3117273" cy="685800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69088E53-7370-9E42-9365-3BF092CCA24B}"/>
              </a:ext>
            </a:extLst>
          </p:cNvPr>
          <p:cNvSpPr/>
          <p:nvPr/>
        </p:nvSpPr>
        <p:spPr>
          <a:xfrm>
            <a:off x="3117273" y="0"/>
            <a:ext cx="9074727" cy="68580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8AAC8C32-C6A1-F787-79EF-568773FDAFD9}"/>
              </a:ext>
            </a:extLst>
          </p:cNvPr>
          <p:cNvSpPr>
            <a:spLocks noGrp="1"/>
          </p:cNvSpPr>
          <p:nvPr>
            <p:ph type="ctrTitle"/>
          </p:nvPr>
        </p:nvSpPr>
        <p:spPr>
          <a:xfrm>
            <a:off x="0" y="3105727"/>
            <a:ext cx="3117274" cy="646545"/>
          </a:xfrm>
        </p:spPr>
        <p:txBody>
          <a:bodyPr anchor="t">
            <a:normAutofit/>
          </a:bodyPr>
          <a:lstStyle/>
          <a:p>
            <a:r>
              <a:rPr lang="en-IN" sz="3200" b="1" dirty="0">
                <a:latin typeface="Product Sans" panose="020B0403030502040203" pitchFamily="34" charset="0"/>
              </a:rPr>
              <a:t>Motivation</a:t>
            </a:r>
          </a:p>
        </p:txBody>
      </p:sp>
      <p:sp>
        <p:nvSpPr>
          <p:cNvPr id="3" name="TextBox 2">
            <a:extLst>
              <a:ext uri="{FF2B5EF4-FFF2-40B4-BE49-F238E27FC236}">
                <a16:creationId xmlns:a16="http://schemas.microsoft.com/office/drawing/2014/main" id="{52088637-102D-8CCB-9C40-DC2C83F39278}"/>
              </a:ext>
            </a:extLst>
          </p:cNvPr>
          <p:cNvSpPr txBox="1"/>
          <p:nvPr/>
        </p:nvSpPr>
        <p:spPr>
          <a:xfrm>
            <a:off x="3881994" y="1166841"/>
            <a:ext cx="7545284" cy="4524315"/>
          </a:xfrm>
          <a:prstGeom prst="rect">
            <a:avLst/>
          </a:prstGeom>
          <a:noFill/>
        </p:spPr>
        <p:txBody>
          <a:bodyPr wrap="square" rtlCol="0">
            <a:spAutoFit/>
          </a:bodyPr>
          <a:lstStyle/>
          <a:p>
            <a:pPr marL="342900" indent="-342900">
              <a:buFont typeface="Arial" panose="020B0604020202020204" pitchFamily="34" charset="0"/>
              <a:buChar char="•"/>
            </a:pPr>
            <a:r>
              <a:rPr lang="en-IN" sz="2400" b="1" dirty="0">
                <a:latin typeface="Product Sans" panose="020B0403030502040203" pitchFamily="34" charset="0"/>
              </a:rPr>
              <a:t>Data Security &amp; Privacy: </a:t>
            </a:r>
            <a:r>
              <a:rPr lang="en-IN" sz="2400" dirty="0">
                <a:latin typeface="Product Sans" panose="020B0403030502040203" pitchFamily="34" charset="0"/>
              </a:rPr>
              <a:t>One of the primary motivation for image steganography is to secure information by hiding data within image.</a:t>
            </a:r>
          </a:p>
          <a:p>
            <a:endParaRPr lang="en-IN" sz="2400" dirty="0">
              <a:latin typeface="Product Sans" panose="020B0403030502040203" pitchFamily="34" charset="0"/>
            </a:endParaRPr>
          </a:p>
          <a:p>
            <a:pPr marL="342900" indent="-342900">
              <a:buFont typeface="Arial" panose="020B0604020202020204" pitchFamily="34" charset="0"/>
              <a:buChar char="•"/>
            </a:pPr>
            <a:r>
              <a:rPr lang="en-IN" sz="2400" b="1" dirty="0">
                <a:latin typeface="Product Sans" panose="020B0403030502040203" pitchFamily="34" charset="0"/>
              </a:rPr>
              <a:t>Secure Transmission: </a:t>
            </a:r>
            <a:r>
              <a:rPr lang="en-IN" sz="2400" dirty="0">
                <a:latin typeface="Product Sans" panose="020B0403030502040203" pitchFamily="34" charset="0"/>
              </a:rPr>
              <a:t>Steganography can be used to securely transmit information over public networks.</a:t>
            </a:r>
          </a:p>
          <a:p>
            <a:pPr marL="342900" indent="-342900">
              <a:buFont typeface="Arial" panose="020B0604020202020204" pitchFamily="34" charset="0"/>
              <a:buChar char="•"/>
            </a:pPr>
            <a:endParaRPr lang="en-GB" sz="2400" b="1" dirty="0">
              <a:latin typeface="Product Sans" panose="020B0403030502040203" pitchFamily="34" charset="0"/>
            </a:endParaRPr>
          </a:p>
          <a:p>
            <a:pPr marL="342900" indent="-342900">
              <a:buFont typeface="Arial" panose="020B0604020202020204" pitchFamily="34" charset="0"/>
              <a:buChar char="•"/>
            </a:pPr>
            <a:r>
              <a:rPr lang="en-GB" sz="2400" b="1" dirty="0">
                <a:latin typeface="Product Sans" panose="020B0403030502040203" pitchFamily="34" charset="0"/>
              </a:rPr>
              <a:t>Information Hiding in Art and Media: </a:t>
            </a:r>
            <a:r>
              <a:rPr lang="en-GB" sz="2400" dirty="0">
                <a:latin typeface="Product Sans" panose="020B0403030502040203" pitchFamily="34" charset="0"/>
              </a:rPr>
              <a:t>Artists and content creators may use steganography to embed messages, signatures, or Easter eggs in their artwork or media.</a:t>
            </a:r>
          </a:p>
        </p:txBody>
      </p:sp>
    </p:spTree>
    <p:extLst>
      <p:ext uri="{BB962C8B-B14F-4D97-AF65-F5344CB8AC3E}">
        <p14:creationId xmlns:p14="http://schemas.microsoft.com/office/powerpoint/2010/main" val="2934505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188E53-C95F-3AD9-2130-D21557F776FC}"/>
              </a:ext>
            </a:extLst>
          </p:cNvPr>
          <p:cNvSpPr/>
          <p:nvPr/>
        </p:nvSpPr>
        <p:spPr>
          <a:xfrm>
            <a:off x="3117273" y="0"/>
            <a:ext cx="9074727"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668093B3-7E0A-0FFA-0A7B-84AD9E994455}"/>
              </a:ext>
            </a:extLst>
          </p:cNvPr>
          <p:cNvSpPr/>
          <p:nvPr/>
        </p:nvSpPr>
        <p:spPr>
          <a:xfrm>
            <a:off x="0" y="0"/>
            <a:ext cx="3117273" cy="685800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AAC8C32-C6A1-F787-79EF-568773FDAFD9}"/>
              </a:ext>
            </a:extLst>
          </p:cNvPr>
          <p:cNvSpPr>
            <a:spLocks noGrp="1"/>
          </p:cNvSpPr>
          <p:nvPr>
            <p:ph type="ctrTitle"/>
          </p:nvPr>
        </p:nvSpPr>
        <p:spPr>
          <a:xfrm>
            <a:off x="0" y="2909454"/>
            <a:ext cx="3117273" cy="1039091"/>
          </a:xfrm>
        </p:spPr>
        <p:txBody>
          <a:bodyPr anchor="t">
            <a:normAutofit/>
          </a:bodyPr>
          <a:lstStyle/>
          <a:p>
            <a:r>
              <a:rPr lang="en-IN" sz="3200" b="1" dirty="0">
                <a:latin typeface="Product Sans" panose="020B0403030502040203" pitchFamily="34" charset="0"/>
              </a:rPr>
              <a:t>Problem Statement</a:t>
            </a:r>
          </a:p>
        </p:txBody>
      </p:sp>
      <p:sp>
        <p:nvSpPr>
          <p:cNvPr id="6" name="TextBox 5">
            <a:extLst>
              <a:ext uri="{FF2B5EF4-FFF2-40B4-BE49-F238E27FC236}">
                <a16:creationId xmlns:a16="http://schemas.microsoft.com/office/drawing/2014/main" id="{79FBA573-F897-282D-F8F4-3E650544C968}"/>
              </a:ext>
            </a:extLst>
          </p:cNvPr>
          <p:cNvSpPr txBox="1"/>
          <p:nvPr/>
        </p:nvSpPr>
        <p:spPr>
          <a:xfrm>
            <a:off x="3719947" y="2459503"/>
            <a:ext cx="7869379" cy="1938992"/>
          </a:xfrm>
          <a:prstGeom prst="rect">
            <a:avLst/>
          </a:prstGeom>
          <a:noFill/>
        </p:spPr>
        <p:txBody>
          <a:bodyPr wrap="square" rtlCol="0">
            <a:spAutoFit/>
          </a:bodyPr>
          <a:lstStyle/>
          <a:p>
            <a:r>
              <a:rPr lang="en-GB" sz="2400" dirty="0">
                <a:latin typeface="Product Sans" panose="020B0403030502040203" pitchFamily="34" charset="0"/>
              </a:rPr>
              <a:t>To enhance the security and confidentiality of digital information transmission, there is a growing need for an efficient and reliable image steganography technique utilizing the Least Significant Bit (LSB) embedding method.</a:t>
            </a:r>
            <a:endParaRPr lang="en-GB" sz="2400" b="0" i="0" dirty="0">
              <a:effectLst/>
              <a:latin typeface="Product Sans" panose="020B0403030502040203" pitchFamily="34" charset="0"/>
            </a:endParaRPr>
          </a:p>
        </p:txBody>
      </p:sp>
    </p:spTree>
    <p:extLst>
      <p:ext uri="{BB962C8B-B14F-4D97-AF65-F5344CB8AC3E}">
        <p14:creationId xmlns:p14="http://schemas.microsoft.com/office/powerpoint/2010/main" val="1745452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188E53-C95F-3AD9-2130-D21557F776FC}"/>
              </a:ext>
            </a:extLst>
          </p:cNvPr>
          <p:cNvSpPr/>
          <p:nvPr/>
        </p:nvSpPr>
        <p:spPr>
          <a:xfrm>
            <a:off x="3117273" y="0"/>
            <a:ext cx="9074727"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668093B3-7E0A-0FFA-0A7B-84AD9E994455}"/>
              </a:ext>
            </a:extLst>
          </p:cNvPr>
          <p:cNvSpPr/>
          <p:nvPr/>
        </p:nvSpPr>
        <p:spPr>
          <a:xfrm>
            <a:off x="0" y="0"/>
            <a:ext cx="3117273" cy="6858000"/>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AAC8C32-C6A1-F787-79EF-568773FDAFD9}"/>
              </a:ext>
            </a:extLst>
          </p:cNvPr>
          <p:cNvSpPr>
            <a:spLocks noGrp="1"/>
          </p:cNvSpPr>
          <p:nvPr>
            <p:ph type="ctrTitle"/>
          </p:nvPr>
        </p:nvSpPr>
        <p:spPr>
          <a:xfrm>
            <a:off x="-2" y="3078574"/>
            <a:ext cx="3117273" cy="700849"/>
          </a:xfrm>
        </p:spPr>
        <p:txBody>
          <a:bodyPr anchor="t">
            <a:normAutofit/>
          </a:bodyPr>
          <a:lstStyle/>
          <a:p>
            <a:r>
              <a:rPr lang="en-IN" sz="3200" b="1" dirty="0">
                <a:latin typeface="Product Sans" panose="020B0403030502040203" pitchFamily="34" charset="0"/>
              </a:rPr>
              <a:t>Objectives</a:t>
            </a:r>
          </a:p>
        </p:txBody>
      </p:sp>
      <p:sp>
        <p:nvSpPr>
          <p:cNvPr id="6" name="TextBox 5">
            <a:extLst>
              <a:ext uri="{FF2B5EF4-FFF2-40B4-BE49-F238E27FC236}">
                <a16:creationId xmlns:a16="http://schemas.microsoft.com/office/drawing/2014/main" id="{79FBA573-F897-282D-F8F4-3E650544C968}"/>
              </a:ext>
            </a:extLst>
          </p:cNvPr>
          <p:cNvSpPr txBox="1"/>
          <p:nvPr/>
        </p:nvSpPr>
        <p:spPr>
          <a:xfrm>
            <a:off x="3719946" y="1536172"/>
            <a:ext cx="7869379" cy="3785652"/>
          </a:xfrm>
          <a:prstGeom prst="rect">
            <a:avLst/>
          </a:prstGeom>
          <a:noFill/>
        </p:spPr>
        <p:txBody>
          <a:bodyPr wrap="square" rtlCol="0">
            <a:spAutoFit/>
          </a:bodyPr>
          <a:lstStyle/>
          <a:p>
            <a:pPr marL="342900" indent="-342900">
              <a:buFont typeface="Arial" panose="020B0604020202020204" pitchFamily="34" charset="0"/>
              <a:buChar char="•"/>
            </a:pPr>
            <a:r>
              <a:rPr lang="en-GB" sz="2400" dirty="0">
                <a:latin typeface="Product Sans" panose="020B0403030502040203" pitchFamily="34" charset="0"/>
              </a:rPr>
              <a:t>T</a:t>
            </a:r>
            <a:r>
              <a:rPr lang="en-GB" sz="2400" b="0" i="0" dirty="0">
                <a:effectLst/>
                <a:latin typeface="Product Sans" panose="020B0403030502040203" pitchFamily="34" charset="0"/>
              </a:rPr>
              <a:t>o achieve a high data hiding capacity without degrading the image quality.</a:t>
            </a:r>
          </a:p>
          <a:p>
            <a:endParaRPr lang="en-GB" sz="2400" dirty="0">
              <a:latin typeface="Product Sans" panose="020B0403030502040203" pitchFamily="34" charset="0"/>
            </a:endParaRPr>
          </a:p>
          <a:p>
            <a:pPr marL="342900" indent="-342900">
              <a:buFont typeface="Arial" panose="020B0604020202020204" pitchFamily="34" charset="0"/>
              <a:buChar char="•"/>
            </a:pPr>
            <a:r>
              <a:rPr lang="en-GB" sz="2400" dirty="0">
                <a:latin typeface="-apple-system"/>
              </a:rPr>
              <a:t>T</a:t>
            </a:r>
            <a:r>
              <a:rPr lang="en-GB" sz="2400" b="0" i="0" dirty="0">
                <a:effectLst/>
                <a:latin typeface="Product Sans" panose="020B0403030502040203" pitchFamily="34" charset="0"/>
              </a:rPr>
              <a:t>o create a software or app interface that simplifies image steganography, a technique of hiding data in images, for users with different skill levels and needs.</a:t>
            </a:r>
            <a:endParaRPr lang="en-GB" sz="2400" dirty="0">
              <a:latin typeface="Product Sans" panose="020B0403030502040203" pitchFamily="34" charset="0"/>
            </a:endParaRPr>
          </a:p>
          <a:p>
            <a:pPr marL="342900" indent="-342900">
              <a:buFont typeface="Arial" panose="020B0604020202020204" pitchFamily="34" charset="0"/>
              <a:buChar char="•"/>
            </a:pPr>
            <a:endParaRPr lang="en-GB" sz="2400" b="0" i="0" dirty="0">
              <a:effectLst/>
              <a:latin typeface="Product Sans" panose="020B0403030502040203" pitchFamily="34" charset="0"/>
            </a:endParaRPr>
          </a:p>
          <a:p>
            <a:pPr marL="342900" indent="-342900">
              <a:buFont typeface="Arial" panose="020B0604020202020204" pitchFamily="34" charset="0"/>
              <a:buChar char="•"/>
            </a:pPr>
            <a:r>
              <a:rPr lang="en-GB" sz="2400" dirty="0">
                <a:latin typeface="Product Sans" panose="020B0403030502040203" pitchFamily="34" charset="0"/>
              </a:rPr>
              <a:t>T</a:t>
            </a:r>
            <a:r>
              <a:rPr lang="en-GB" sz="2400" b="0" i="0" dirty="0">
                <a:effectLst/>
                <a:latin typeface="Product Sans" panose="020B0403030502040203" pitchFamily="34" charset="0"/>
              </a:rPr>
              <a:t>o create better LSB methods that can solve the problems of the current methods and enhance the performance and safety of image steganography.</a:t>
            </a:r>
          </a:p>
        </p:txBody>
      </p:sp>
    </p:spTree>
    <p:extLst>
      <p:ext uri="{BB962C8B-B14F-4D97-AF65-F5344CB8AC3E}">
        <p14:creationId xmlns:p14="http://schemas.microsoft.com/office/powerpoint/2010/main" val="3337425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C570ADA-420E-1596-79CB-3D380F91B343}"/>
              </a:ext>
            </a:extLst>
          </p:cNvPr>
          <p:cNvSpPr/>
          <p:nvPr/>
        </p:nvSpPr>
        <p:spPr>
          <a:xfrm>
            <a:off x="3117273" y="0"/>
            <a:ext cx="9074727"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90E1AF69-FEBD-157E-AEEF-3A5FCB5DCEBB}"/>
              </a:ext>
            </a:extLst>
          </p:cNvPr>
          <p:cNvSpPr/>
          <p:nvPr/>
        </p:nvSpPr>
        <p:spPr>
          <a:xfrm>
            <a:off x="0" y="0"/>
            <a:ext cx="3117273" cy="6858000"/>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AAC8C32-C6A1-F787-79EF-568773FDAFD9}"/>
              </a:ext>
            </a:extLst>
          </p:cNvPr>
          <p:cNvSpPr>
            <a:spLocks noGrp="1"/>
          </p:cNvSpPr>
          <p:nvPr>
            <p:ph type="ctrTitle"/>
          </p:nvPr>
        </p:nvSpPr>
        <p:spPr>
          <a:xfrm>
            <a:off x="0" y="2840181"/>
            <a:ext cx="3117273" cy="1177637"/>
          </a:xfrm>
        </p:spPr>
        <p:txBody>
          <a:bodyPr anchor="t">
            <a:normAutofit/>
          </a:bodyPr>
          <a:lstStyle/>
          <a:p>
            <a:r>
              <a:rPr lang="en-IN" sz="3200" b="1" dirty="0">
                <a:latin typeface="Product Sans" panose="020B0403030502040203" pitchFamily="34" charset="0"/>
              </a:rPr>
              <a:t>System Architecture</a:t>
            </a:r>
          </a:p>
        </p:txBody>
      </p:sp>
      <p:pic>
        <p:nvPicPr>
          <p:cNvPr id="7" name="Picture 6" descr="A diagram of a wedding image&#10;&#10;Description automatically generated">
            <a:extLst>
              <a:ext uri="{FF2B5EF4-FFF2-40B4-BE49-F238E27FC236}">
                <a16:creationId xmlns:a16="http://schemas.microsoft.com/office/drawing/2014/main" id="{5688B413-2114-00DF-7894-901A0BCB2F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8664" y="1438292"/>
            <a:ext cx="8071945" cy="3981414"/>
          </a:xfrm>
          <a:prstGeom prst="rect">
            <a:avLst/>
          </a:prstGeom>
        </p:spPr>
      </p:pic>
    </p:spTree>
    <p:extLst>
      <p:ext uri="{BB962C8B-B14F-4D97-AF65-F5344CB8AC3E}">
        <p14:creationId xmlns:p14="http://schemas.microsoft.com/office/powerpoint/2010/main" val="1968837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A99FCD5-7BB4-7185-846C-DC5DF16F8ACB}"/>
              </a:ext>
            </a:extLst>
          </p:cNvPr>
          <p:cNvSpPr/>
          <p:nvPr/>
        </p:nvSpPr>
        <p:spPr>
          <a:xfrm>
            <a:off x="0" y="-23004"/>
            <a:ext cx="3117273" cy="6858000"/>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3C2382C6-C041-1872-FE39-AD8BEA697CF0}"/>
              </a:ext>
            </a:extLst>
          </p:cNvPr>
          <p:cNvSpPr/>
          <p:nvPr/>
        </p:nvSpPr>
        <p:spPr>
          <a:xfrm>
            <a:off x="3117273" y="0"/>
            <a:ext cx="9074727" cy="68580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extBox 1">
            <a:extLst>
              <a:ext uri="{FF2B5EF4-FFF2-40B4-BE49-F238E27FC236}">
                <a16:creationId xmlns:a16="http://schemas.microsoft.com/office/drawing/2014/main" id="{C79BB03C-5966-B312-6DC4-2685B9BB04A9}"/>
              </a:ext>
            </a:extLst>
          </p:cNvPr>
          <p:cNvSpPr txBox="1"/>
          <p:nvPr/>
        </p:nvSpPr>
        <p:spPr>
          <a:xfrm>
            <a:off x="3531476" y="520262"/>
            <a:ext cx="1749972" cy="584775"/>
          </a:xfrm>
          <a:prstGeom prst="rect">
            <a:avLst/>
          </a:prstGeom>
          <a:noFill/>
          <a:ln>
            <a:solidFill>
              <a:schemeClr val="tx1"/>
            </a:solidFill>
          </a:ln>
        </p:spPr>
        <p:txBody>
          <a:bodyPr wrap="square" rtlCol="0">
            <a:spAutoFit/>
          </a:bodyPr>
          <a:lstStyle/>
          <a:p>
            <a:r>
              <a:rPr lang="en-IN" sz="3200" dirty="0">
                <a:latin typeface="Product Sans" panose="020B0403030502040203" pitchFamily="34" charset="0"/>
              </a:rPr>
              <a:t>Module 1</a:t>
            </a:r>
          </a:p>
        </p:txBody>
      </p:sp>
      <p:cxnSp>
        <p:nvCxnSpPr>
          <p:cNvPr id="4" name="Connector: Curved 3">
            <a:extLst>
              <a:ext uri="{FF2B5EF4-FFF2-40B4-BE49-F238E27FC236}">
                <a16:creationId xmlns:a16="http://schemas.microsoft.com/office/drawing/2014/main" id="{1277A18A-103A-DB3A-C932-31179EF3B13A}"/>
              </a:ext>
            </a:extLst>
          </p:cNvPr>
          <p:cNvCxnSpPr>
            <a:cxnSpLocks/>
            <a:stCxn id="2" idx="3"/>
            <a:endCxn id="7" idx="0"/>
          </p:cNvCxnSpPr>
          <p:nvPr/>
        </p:nvCxnSpPr>
        <p:spPr>
          <a:xfrm>
            <a:off x="5281448" y="812650"/>
            <a:ext cx="403813" cy="936331"/>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EC0DF0E2-7FFB-AE1A-7D3B-45F8A51FEF29}"/>
              </a:ext>
            </a:extLst>
          </p:cNvPr>
          <p:cNvSpPr txBox="1"/>
          <p:nvPr/>
        </p:nvSpPr>
        <p:spPr>
          <a:xfrm>
            <a:off x="3857775" y="1748981"/>
            <a:ext cx="3654972" cy="1569660"/>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IN" sz="2400" dirty="0">
                <a:latin typeface="Product Sans" panose="020B0403030502040203" pitchFamily="34" charset="0"/>
              </a:rPr>
              <a:t>Requirements Gathering</a:t>
            </a:r>
          </a:p>
          <a:p>
            <a:pPr marL="285750" indent="-285750">
              <a:buFont typeface="Arial" panose="020B0604020202020204" pitchFamily="34" charset="0"/>
              <a:buChar char="•"/>
            </a:pPr>
            <a:r>
              <a:rPr lang="en-IN" sz="2400" dirty="0">
                <a:latin typeface="Product Sans" panose="020B0403030502040203" pitchFamily="34" charset="0"/>
              </a:rPr>
              <a:t>Creating Graphical User Interface</a:t>
            </a:r>
          </a:p>
        </p:txBody>
      </p:sp>
      <p:sp>
        <p:nvSpPr>
          <p:cNvPr id="14" name="TextBox 13">
            <a:extLst>
              <a:ext uri="{FF2B5EF4-FFF2-40B4-BE49-F238E27FC236}">
                <a16:creationId xmlns:a16="http://schemas.microsoft.com/office/drawing/2014/main" id="{D7BF1AF9-65A8-7D44-DF93-EA904725F7DD}"/>
              </a:ext>
            </a:extLst>
          </p:cNvPr>
          <p:cNvSpPr txBox="1"/>
          <p:nvPr/>
        </p:nvSpPr>
        <p:spPr>
          <a:xfrm>
            <a:off x="10011103" y="520262"/>
            <a:ext cx="1886607" cy="584775"/>
          </a:xfrm>
          <a:prstGeom prst="rect">
            <a:avLst/>
          </a:prstGeom>
          <a:noFill/>
          <a:ln>
            <a:solidFill>
              <a:schemeClr val="tx1"/>
            </a:solidFill>
          </a:ln>
        </p:spPr>
        <p:txBody>
          <a:bodyPr wrap="square" rtlCol="0">
            <a:spAutoFit/>
          </a:bodyPr>
          <a:lstStyle/>
          <a:p>
            <a:r>
              <a:rPr lang="en-IN" sz="3200" dirty="0">
                <a:latin typeface="Product Sans" panose="020B0403030502040203" pitchFamily="34" charset="0"/>
              </a:rPr>
              <a:t>Module 2</a:t>
            </a:r>
          </a:p>
        </p:txBody>
      </p:sp>
      <p:sp>
        <p:nvSpPr>
          <p:cNvPr id="15" name="TextBox 14">
            <a:extLst>
              <a:ext uri="{FF2B5EF4-FFF2-40B4-BE49-F238E27FC236}">
                <a16:creationId xmlns:a16="http://schemas.microsoft.com/office/drawing/2014/main" id="{EAB0BFA1-D65D-29A8-69D3-44DA54CE5E13}"/>
              </a:ext>
            </a:extLst>
          </p:cNvPr>
          <p:cNvSpPr txBox="1"/>
          <p:nvPr/>
        </p:nvSpPr>
        <p:spPr>
          <a:xfrm>
            <a:off x="7849436" y="1742734"/>
            <a:ext cx="3654972" cy="1569660"/>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IN" sz="2400" dirty="0">
                <a:latin typeface="Product Sans" panose="020B0403030502040203" pitchFamily="34" charset="0"/>
              </a:rPr>
              <a:t>Encoding and Embedding Data</a:t>
            </a:r>
          </a:p>
          <a:p>
            <a:pPr marL="285750" indent="-285750">
              <a:buFont typeface="Arial" panose="020B0604020202020204" pitchFamily="34" charset="0"/>
              <a:buChar char="•"/>
            </a:pPr>
            <a:r>
              <a:rPr lang="en-IN" sz="2400" dirty="0">
                <a:latin typeface="Product Sans" panose="020B0403030502040203" pitchFamily="34" charset="0"/>
              </a:rPr>
              <a:t>Decoding and Extraction of Data</a:t>
            </a:r>
          </a:p>
        </p:txBody>
      </p:sp>
      <p:cxnSp>
        <p:nvCxnSpPr>
          <p:cNvPr id="16" name="Connector: Curved 15">
            <a:extLst>
              <a:ext uri="{FF2B5EF4-FFF2-40B4-BE49-F238E27FC236}">
                <a16:creationId xmlns:a16="http://schemas.microsoft.com/office/drawing/2014/main" id="{373BF529-D0A9-170E-0F4D-2DCAFB6454BE}"/>
              </a:ext>
            </a:extLst>
          </p:cNvPr>
          <p:cNvCxnSpPr>
            <a:cxnSpLocks/>
            <a:stCxn id="14" idx="1"/>
            <a:endCxn id="15" idx="0"/>
          </p:cNvCxnSpPr>
          <p:nvPr/>
        </p:nvCxnSpPr>
        <p:spPr>
          <a:xfrm rot="10800000" flipV="1">
            <a:off x="9676923" y="812650"/>
            <a:ext cx="334181" cy="930084"/>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C6B9EB30-99CC-C21D-B179-F0613C5E6FBC}"/>
              </a:ext>
            </a:extLst>
          </p:cNvPr>
          <p:cNvSpPr txBox="1"/>
          <p:nvPr/>
        </p:nvSpPr>
        <p:spPr>
          <a:xfrm>
            <a:off x="8733618" y="3657703"/>
            <a:ext cx="1886607" cy="584775"/>
          </a:xfrm>
          <a:prstGeom prst="rect">
            <a:avLst/>
          </a:prstGeom>
          <a:noFill/>
          <a:ln>
            <a:solidFill>
              <a:schemeClr val="tx1"/>
            </a:solidFill>
          </a:ln>
        </p:spPr>
        <p:txBody>
          <a:bodyPr wrap="square" rtlCol="0">
            <a:spAutoFit/>
          </a:bodyPr>
          <a:lstStyle/>
          <a:p>
            <a:r>
              <a:rPr lang="en-IN" sz="3200" dirty="0">
                <a:latin typeface="Product Sans" panose="020B0403030502040203" pitchFamily="34" charset="0"/>
              </a:rPr>
              <a:t>Module 3</a:t>
            </a:r>
          </a:p>
        </p:txBody>
      </p:sp>
      <p:sp>
        <p:nvSpPr>
          <p:cNvPr id="20" name="TextBox 19">
            <a:extLst>
              <a:ext uri="{FF2B5EF4-FFF2-40B4-BE49-F238E27FC236}">
                <a16:creationId xmlns:a16="http://schemas.microsoft.com/office/drawing/2014/main" id="{D42C205D-C4DA-76D3-1960-921D870604F0}"/>
              </a:ext>
            </a:extLst>
          </p:cNvPr>
          <p:cNvSpPr txBox="1"/>
          <p:nvPr/>
        </p:nvSpPr>
        <p:spPr>
          <a:xfrm>
            <a:off x="6021950" y="4676165"/>
            <a:ext cx="3654972" cy="1569660"/>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IN" sz="2400" dirty="0">
                <a:latin typeface="Product Sans" panose="020B0403030502040203" pitchFamily="34" charset="0"/>
              </a:rPr>
              <a:t>Error Handling and Monitoring </a:t>
            </a:r>
          </a:p>
          <a:p>
            <a:pPr marL="285750" indent="-285750">
              <a:buFont typeface="Arial" panose="020B0604020202020204" pitchFamily="34" charset="0"/>
              <a:buChar char="•"/>
            </a:pPr>
            <a:r>
              <a:rPr lang="en-IN" sz="2400" dirty="0">
                <a:latin typeface="Product Sans" panose="020B0403030502040203" pitchFamily="34" charset="0"/>
              </a:rPr>
              <a:t>Implementation &amp; Documentation</a:t>
            </a:r>
          </a:p>
        </p:txBody>
      </p:sp>
      <p:cxnSp>
        <p:nvCxnSpPr>
          <p:cNvPr id="21" name="Connector: Curved 20">
            <a:extLst>
              <a:ext uri="{FF2B5EF4-FFF2-40B4-BE49-F238E27FC236}">
                <a16:creationId xmlns:a16="http://schemas.microsoft.com/office/drawing/2014/main" id="{B14CE735-4DCE-DE3E-4FB6-9ED5553A2F92}"/>
              </a:ext>
            </a:extLst>
          </p:cNvPr>
          <p:cNvCxnSpPr>
            <a:cxnSpLocks/>
            <a:stCxn id="19" idx="1"/>
            <a:endCxn id="20" idx="0"/>
          </p:cNvCxnSpPr>
          <p:nvPr/>
        </p:nvCxnSpPr>
        <p:spPr>
          <a:xfrm rot="10800000" flipV="1">
            <a:off x="7849436" y="3950091"/>
            <a:ext cx="884182" cy="726074"/>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sp>
        <p:nvSpPr>
          <p:cNvPr id="26" name="Title 1">
            <a:extLst>
              <a:ext uri="{FF2B5EF4-FFF2-40B4-BE49-F238E27FC236}">
                <a16:creationId xmlns:a16="http://schemas.microsoft.com/office/drawing/2014/main" id="{DB3911E6-B21E-C243-D73A-599494B6A4E1}"/>
              </a:ext>
            </a:extLst>
          </p:cNvPr>
          <p:cNvSpPr>
            <a:spLocks noGrp="1"/>
          </p:cNvSpPr>
          <p:nvPr>
            <p:ph type="ctrTitle"/>
          </p:nvPr>
        </p:nvSpPr>
        <p:spPr>
          <a:xfrm>
            <a:off x="-1" y="2860963"/>
            <a:ext cx="3117274" cy="1136073"/>
          </a:xfrm>
        </p:spPr>
        <p:txBody>
          <a:bodyPr anchor="t">
            <a:normAutofit/>
          </a:bodyPr>
          <a:lstStyle/>
          <a:p>
            <a:r>
              <a:rPr lang="en-IN" sz="3200" b="1" dirty="0">
                <a:latin typeface="Product Sans" panose="020B0403030502040203" pitchFamily="34" charset="0"/>
              </a:rPr>
              <a:t>Modules of the Project</a:t>
            </a:r>
          </a:p>
        </p:txBody>
      </p:sp>
    </p:spTree>
    <p:extLst>
      <p:ext uri="{BB962C8B-B14F-4D97-AF65-F5344CB8AC3E}">
        <p14:creationId xmlns:p14="http://schemas.microsoft.com/office/powerpoint/2010/main" val="1948443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757</TotalTime>
  <Words>802</Words>
  <Application>Microsoft Office PowerPoint</Application>
  <PresentationFormat>Widescreen</PresentationFormat>
  <Paragraphs>111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-apple-system</vt:lpstr>
      <vt:lpstr>Arial</vt:lpstr>
      <vt:lpstr>Calibri</vt:lpstr>
      <vt:lpstr>Calibri Light</vt:lpstr>
      <vt:lpstr>Product Sans</vt:lpstr>
      <vt:lpstr>Office Theme</vt:lpstr>
      <vt:lpstr>PowerPoint Presentation</vt:lpstr>
      <vt:lpstr>Table of Contents</vt:lpstr>
      <vt:lpstr>Introduction</vt:lpstr>
      <vt:lpstr>Literature Survey / Related Work</vt:lpstr>
      <vt:lpstr>Motivation</vt:lpstr>
      <vt:lpstr>Problem Statement</vt:lpstr>
      <vt:lpstr>Objectives</vt:lpstr>
      <vt:lpstr>System Architecture</vt:lpstr>
      <vt:lpstr>Modules of the Project</vt:lpstr>
      <vt:lpstr>Description (Modules)</vt:lpstr>
      <vt:lpstr>LSB Algorithm (Sender Side)</vt:lpstr>
      <vt:lpstr>LSB Algorithm (Receiver Side)</vt:lpstr>
      <vt:lpstr>PowerPoint Presentation</vt:lpstr>
      <vt:lpstr>PowerPoint Presentation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Steganography using Least Significant Bit</dc:title>
  <dc:creator>Ved Malve</dc:creator>
  <cp:lastModifiedBy>Ved Malve</cp:lastModifiedBy>
  <cp:revision>8</cp:revision>
  <dcterms:created xsi:type="dcterms:W3CDTF">2023-09-26T13:02:27Z</dcterms:created>
  <dcterms:modified xsi:type="dcterms:W3CDTF">2024-01-14T09:07:29Z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2023-09-26T16:01:57Z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6227c886-4675-48dd-b4db-35856a57467b</vt:lpwstr>
  </property>
  <property fmtid="{D5CDD505-2E9C-101B-9397-08002B2CF9AE}" pid="7" name="MSIP_Label_defa4170-0d19-0005-0004-bc88714345d2_ActionId">
    <vt:lpwstr>560f2d6e-641f-4686-918b-4fcfa5b49c03</vt:lpwstr>
  </property>
  <property fmtid="{D5CDD505-2E9C-101B-9397-08002B2CF9AE}" pid="8" name="MSIP_Label_defa4170-0d19-0005-0004-bc88714345d2_ContentBits">
    <vt:lpwstr>0</vt:lpwstr>
  </property>
</Properties>
</file>