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1" r:id="rId7"/>
    <p:sldId id="262" r:id="rId8"/>
    <p:sldId id="266" r:id="rId9"/>
    <p:sldId id="267" r:id="rId10"/>
    <p:sldId id="268" r:id="rId11"/>
    <p:sldId id="272" r:id="rId12"/>
    <p:sldId id="273" r:id="rId13"/>
    <p:sldId id="269" r:id="rId14"/>
    <p:sldId id="271" r:id="rId15"/>
    <p:sldId id="263" r:id="rId16"/>
    <p:sldId id="264" r:id="rId17"/>
    <p:sldId id="274" r:id="rId18"/>
  </p:sldIdLst>
  <p:sldSz cx="9144000" cy="5143500" type="screen16x9"/>
  <p:notesSz cx="6858000" cy="9144000"/>
  <p:embeddedFontLst>
    <p:embeddedFont>
      <p:font typeface="Proxima Nova" charset="0"/>
      <p:regular r:id="rId20"/>
      <p:bold r:id="rId21"/>
      <p:italic r:id="rId22"/>
      <p:boldItalic r:id="rId23"/>
    </p:embeddedFont>
    <p:embeddedFont>
      <p:font typeface="Roboto Mon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2/z0sGdlOKkM3Xy1DhWhITvlWs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31"/>
  </p:clrMru>
</p:presentationPr>
</file>

<file path=ppt/tableStyles.xml><?xml version="1.0" encoding="utf-8"?>
<a:tblStyleLst xmlns:a="http://schemas.openxmlformats.org/drawingml/2006/main" def="{C6F9CBF8-947F-46CC-AA10-F8113BC4F255}">
  <a:tblStyle styleId="{C6F9CBF8-947F-46CC-AA10-F8113BC4F25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3ccdb91aef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ccdb91aef_0_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ccdb91aef_0_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g13ccdb91aef_0_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g13ccdb91aef_0_9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g13ccdb91aef_0_9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g13ccdb91aef_0_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13ccdb91aef_0_9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3" name="Google Shape;53;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 name="Google Shape;65;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6" name="Google Shape;6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3" name="Google Shape;7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6" name="Google Shape;7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0" name="Google Shape;80;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2" name="Google Shape;8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5" name="Google Shape;8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8" name="Google Shape;88;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g13ccdb91aef_0_6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g13ccdb91aef_0_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g13ccdb91aef_0_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g13ccdb91aef_0_7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g13ccdb91aef_0_7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g13ccdb91aef_0_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g13ccdb91aef_0_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g13ccdb91aef_0_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g13ccdb91aef_0_7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g13ccdb91aef_0_7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g13ccdb91aef_0_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g13ccdb91aef_0_8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g13ccdb91aef_0_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g13ccdb91aef_0_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13ccdb91aef_0_8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g13ccdb91aef_0_8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g13ccdb91aef_0_8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g13ccdb91aef_0_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g13ccdb91aef_0_9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g13ccdb91aef_0_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ccdb91aef_0_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ccdb91aef_0_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g13ccdb91aef_0_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rotWithShape="1">
          <a:blip r:embed="rId3">
            <a:alphaModFix/>
          </a:blip>
          <a:srcRect/>
          <a:stretch/>
        </p:blipFill>
        <p:spPr>
          <a:xfrm>
            <a:off x="0" y="0"/>
            <a:ext cx="9143997" cy="5143490"/>
          </a:xfrm>
          <a:prstGeom prst="rect">
            <a:avLst/>
          </a:prstGeom>
          <a:noFill/>
          <a:ln>
            <a:noFill/>
          </a:ln>
        </p:spPr>
      </p:pic>
      <p:pic>
        <p:nvPicPr>
          <p:cNvPr id="97" name="Google Shape;97;g13ccdb91aef_0_53"/>
          <p:cNvPicPr preferRelativeResize="0"/>
          <p:nvPr/>
        </p:nvPicPr>
        <p:blipFill rotWithShape="1">
          <a:blip r:embed="rId4">
            <a:alphaModFix/>
          </a:blip>
          <a:srcRect/>
          <a:stretch/>
        </p:blipFill>
        <p:spPr>
          <a:xfrm>
            <a:off x="3056326" y="677250"/>
            <a:ext cx="2878949" cy="1519451"/>
          </a:xfrm>
          <a:prstGeom prst="rect">
            <a:avLst/>
          </a:prstGeom>
          <a:noFill/>
          <a:ln>
            <a:noFill/>
          </a:ln>
        </p:spPr>
      </p:pic>
      <p:sp>
        <p:nvSpPr>
          <p:cNvPr id="98" name="Google Shape;98;g13ccdb91aef_0_53"/>
          <p:cNvSpPr txBox="1"/>
          <p:nvPr/>
        </p:nvSpPr>
        <p:spPr>
          <a:xfrm>
            <a:off x="2270850" y="2484275"/>
            <a:ext cx="5465400" cy="1029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400"/>
              </a:spcAft>
              <a:buClr>
                <a:schemeClr val="dk1"/>
              </a:buClr>
              <a:buSzPts val="1100"/>
              <a:buFont typeface="Arial"/>
              <a:buNone/>
            </a:pPr>
            <a:r>
              <a:rPr lang="en" sz="2600" b="1" u="sng">
                <a:solidFill>
                  <a:schemeClr val="lt1"/>
                </a:solidFill>
                <a:latin typeface="Proxima Nova"/>
                <a:ea typeface="Proxima Nova"/>
                <a:cs typeface="Proxima Nova"/>
                <a:sym typeface="Proxima Nova"/>
              </a:rPr>
              <a:t>Blockchain-based</a:t>
            </a:r>
            <a:r>
              <a:rPr lang="en" sz="2500" b="1">
                <a:solidFill>
                  <a:schemeClr val="lt1"/>
                </a:solidFill>
                <a:latin typeface="Proxima Nova"/>
                <a:ea typeface="Proxima Nova"/>
                <a:cs typeface="Proxima Nova"/>
                <a:sym typeface="Proxima Nova"/>
              </a:rPr>
              <a:t> eCommerce warranty system using NFTs</a:t>
            </a:r>
            <a:endParaRPr sz="3600" b="1" i="0" u="none" strike="noStrike" cap="none">
              <a:solidFill>
                <a:schemeClr val="lt1"/>
              </a:solidFill>
              <a:latin typeface="Arial"/>
              <a:ea typeface="Arial"/>
              <a:cs typeface="Arial"/>
              <a:sym typeface="Arial"/>
            </a:endParaRPr>
          </a:p>
        </p:txBody>
      </p:sp>
      <p:sp>
        <p:nvSpPr>
          <p:cNvPr id="99" name="Google Shape;99;g13ccdb91aef_0_53"/>
          <p:cNvSpPr txBox="1"/>
          <p:nvPr/>
        </p:nvSpPr>
        <p:spPr>
          <a:xfrm>
            <a:off x="1336425" y="3961900"/>
            <a:ext cx="50961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Team Name</a:t>
            </a:r>
            <a:r>
              <a:rPr lang="en" sz="1400" b="0" i="0" u="none" strike="noStrike" cap="none" dirty="0" smtClean="0">
                <a:solidFill>
                  <a:schemeClr val="lt1"/>
                </a:solidFill>
                <a:latin typeface="Arial"/>
                <a:ea typeface="Arial"/>
                <a:cs typeface="Arial"/>
                <a:sym typeface="Arial"/>
              </a:rPr>
              <a:t>:</a:t>
            </a:r>
            <a:r>
              <a:rPr lang="en-US" sz="1400" b="0" i="0" u="none" strike="noStrike" cap="none" dirty="0" smtClean="0">
                <a:solidFill>
                  <a:schemeClr val="lt1"/>
                </a:solidFill>
                <a:latin typeface="Arial"/>
                <a:ea typeface="Arial"/>
                <a:cs typeface="Arial"/>
                <a:sym typeface="Arial"/>
              </a:rPr>
              <a:t> Outliers</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Institute Name</a:t>
            </a:r>
            <a:r>
              <a:rPr lang="en" sz="1400" b="0" i="0" u="none" strike="noStrike" cap="none" dirty="0" smtClean="0">
                <a:solidFill>
                  <a:schemeClr val="lt1"/>
                </a:solidFill>
                <a:latin typeface="Arial"/>
                <a:ea typeface="Arial"/>
                <a:cs typeface="Arial"/>
                <a:sym typeface="Arial"/>
              </a:rPr>
              <a:t>: Indian Institute of Technology, Jodhpur (IIT Jodhpur)</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d3.jpeg"/>
          <p:cNvPicPr>
            <a:picLocks noChangeAspect="1"/>
          </p:cNvPicPr>
          <p:nvPr/>
        </p:nvPicPr>
        <p:blipFill>
          <a:blip r:embed="rId2"/>
          <a:srcRect r="25145" b="29399"/>
          <a:stretch>
            <a:fillRect/>
          </a:stretch>
        </p:blipFill>
        <p:spPr>
          <a:xfrm>
            <a:off x="3192092" y="425660"/>
            <a:ext cx="3023078" cy="2001281"/>
          </a:xfrm>
          <a:prstGeom prst="rect">
            <a:avLst/>
          </a:prstGeom>
        </p:spPr>
      </p:pic>
      <p:sp>
        <p:nvSpPr>
          <p:cNvPr id="11" name="TextBox 10"/>
          <p:cNvSpPr txBox="1"/>
          <p:nvPr/>
        </p:nvSpPr>
        <p:spPr>
          <a:xfrm>
            <a:off x="3368841" y="1938803"/>
            <a:ext cx="1890678" cy="276999"/>
          </a:xfrm>
          <a:prstGeom prst="rect">
            <a:avLst/>
          </a:prstGeom>
          <a:noFill/>
        </p:spPr>
        <p:txBody>
          <a:bodyPr wrap="square" rtlCol="0">
            <a:spAutoFit/>
          </a:bodyPr>
          <a:lstStyle/>
          <a:p>
            <a:r>
              <a:rPr lang="en-US" sz="1200" b="1" dirty="0" smtClean="0">
                <a:solidFill>
                  <a:schemeClr val="bg2">
                    <a:lumMod val="50000"/>
                  </a:schemeClr>
                </a:solidFill>
                <a:latin typeface="Roboto Mono" charset="0"/>
                <a:ea typeface="Roboto Mono" charset="0"/>
              </a:rPr>
              <a:t>Minting an image </a:t>
            </a:r>
            <a:endParaRPr lang="en-US" sz="1200" b="1" dirty="0">
              <a:solidFill>
                <a:schemeClr val="bg2">
                  <a:lumMod val="50000"/>
                </a:schemeClr>
              </a:solidFill>
              <a:latin typeface="Roboto Mono" charset="0"/>
              <a:ea typeface="Roboto Mono" charset="0"/>
            </a:endParaRPr>
          </a:p>
        </p:txBody>
      </p:sp>
      <p:sp>
        <p:nvSpPr>
          <p:cNvPr id="12" name="TextBox 11"/>
          <p:cNvSpPr txBox="1"/>
          <p:nvPr/>
        </p:nvSpPr>
        <p:spPr>
          <a:xfrm>
            <a:off x="338030" y="2644788"/>
            <a:ext cx="8325853" cy="2246769"/>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After entering the correct details for the all of the fields shown in the below image, the employer will be able to mint the image as an Digital NFT Warranty Cards</a:t>
            </a: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r>
              <a:rPr lang="en-US" dirty="0" smtClean="0">
                <a:latin typeface="Roboto Mono" charset="0"/>
                <a:ea typeface="Roboto Mono" charset="0"/>
              </a:rPr>
              <a:t> </a:t>
            </a:r>
            <a:r>
              <a:rPr lang="en-US" dirty="0" smtClean="0">
                <a:latin typeface="Roboto Mono" charset="0"/>
                <a:ea typeface="Roboto Mono" charset="0"/>
              </a:rPr>
              <a:t>All the details will be available at the brand employer’s side who is handling minting part and this is further explained in the code explanation video.</a:t>
            </a: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r>
              <a:rPr lang="en-US" dirty="0" smtClean="0">
                <a:latin typeface="Roboto Mono" charset="0"/>
                <a:ea typeface="Roboto Mono" charset="0"/>
              </a:rPr>
              <a:t> </a:t>
            </a:r>
            <a:r>
              <a:rPr lang="en-US" b="1" u="sng" dirty="0" smtClean="0">
                <a:solidFill>
                  <a:srgbClr val="006C31"/>
                </a:solidFill>
                <a:latin typeface="Roboto Mono" charset="0"/>
                <a:ea typeface="Roboto Mono" charset="0"/>
              </a:rPr>
              <a:t>NOTE:</a:t>
            </a:r>
            <a:r>
              <a:rPr lang="en-US" dirty="0" smtClean="0">
                <a:solidFill>
                  <a:schemeClr val="tx1"/>
                </a:solidFill>
                <a:latin typeface="Roboto Mono" charset="0"/>
                <a:ea typeface="Roboto Mono" charset="0"/>
              </a:rPr>
              <a:t> </a:t>
            </a:r>
            <a:r>
              <a:rPr lang="en-US" b="1" dirty="0" smtClean="0">
                <a:solidFill>
                  <a:schemeClr val="tx1"/>
                </a:solidFill>
                <a:latin typeface="Roboto Mono" charset="0"/>
                <a:ea typeface="Roboto Mono" charset="0"/>
              </a:rPr>
              <a:t>The deployment, solidity and smart contract related implementation have been explained in the </a:t>
            </a:r>
            <a:r>
              <a:rPr lang="en-US" b="1" dirty="0" err="1" smtClean="0">
                <a:solidFill>
                  <a:schemeClr val="tx1"/>
                </a:solidFill>
                <a:latin typeface="Roboto Mono" charset="0"/>
                <a:ea typeface="Roboto Mono" charset="0"/>
              </a:rPr>
              <a:t>coe</a:t>
            </a:r>
            <a:r>
              <a:rPr lang="en-US" b="1" dirty="0" smtClean="0">
                <a:solidFill>
                  <a:schemeClr val="tx1"/>
                </a:solidFill>
                <a:latin typeface="Roboto Mono" charset="0"/>
                <a:ea typeface="Roboto Mono" charset="0"/>
              </a:rPr>
              <a:t> explanation video</a:t>
            </a:r>
            <a:endParaRPr lang="en-US" b="1" u="sng" dirty="0" smtClean="0">
              <a:solidFill>
                <a:srgbClr val="006C31"/>
              </a:solidFill>
              <a:latin typeface="Roboto Mono" charset="0"/>
              <a:ea typeface="Roboto Mono"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d5.jpeg"/>
          <p:cNvPicPr>
            <a:picLocks noChangeAspect="1"/>
          </p:cNvPicPr>
          <p:nvPr/>
        </p:nvPicPr>
        <p:blipFill>
          <a:blip r:embed="rId2"/>
          <a:stretch>
            <a:fillRect/>
          </a:stretch>
        </p:blipFill>
        <p:spPr>
          <a:xfrm>
            <a:off x="672165" y="793569"/>
            <a:ext cx="2987040" cy="3817620"/>
          </a:xfrm>
          <a:prstGeom prst="rect">
            <a:avLst/>
          </a:prstGeom>
        </p:spPr>
      </p:pic>
      <p:sp>
        <p:nvSpPr>
          <p:cNvPr id="4" name="TextBox 3"/>
          <p:cNvSpPr txBox="1"/>
          <p:nvPr/>
        </p:nvSpPr>
        <p:spPr>
          <a:xfrm>
            <a:off x="3920005" y="946616"/>
            <a:ext cx="4268344" cy="1169551"/>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Once we have a minted DWC, the ownership can now be transferred to the customer or it can be transferred to the another customer by entering the details upon resale.</a:t>
            </a:r>
          </a:p>
        </p:txBody>
      </p:sp>
      <p:sp>
        <p:nvSpPr>
          <p:cNvPr id="5" name="Rectangle 4"/>
          <p:cNvSpPr/>
          <p:nvPr/>
        </p:nvSpPr>
        <p:spPr>
          <a:xfrm>
            <a:off x="344895" y="320929"/>
            <a:ext cx="7380547" cy="307777"/>
          </a:xfrm>
          <a:prstGeom prst="rect">
            <a:avLst/>
          </a:prstGeom>
        </p:spPr>
        <p:txBody>
          <a:bodyPr wrap="none">
            <a:spAutoFit/>
          </a:bodyPr>
          <a:lstStyle/>
          <a:p>
            <a:r>
              <a:rPr lang="en-US" b="1" u="sng" dirty="0" smtClean="0">
                <a:solidFill>
                  <a:schemeClr val="accent2">
                    <a:lumMod val="90000"/>
                    <a:lumOff val="10000"/>
                  </a:schemeClr>
                </a:solidFill>
                <a:latin typeface="Roboto Mono" charset="0"/>
                <a:ea typeface="Roboto Mono" charset="0"/>
              </a:rPr>
              <a:t>On </a:t>
            </a:r>
            <a:r>
              <a:rPr lang="en-US" b="1" u="sng" dirty="0" smtClean="0">
                <a:solidFill>
                  <a:schemeClr val="accent2">
                    <a:lumMod val="90000"/>
                    <a:lumOff val="10000"/>
                  </a:schemeClr>
                </a:solidFill>
                <a:latin typeface="Roboto Mono" charset="0"/>
                <a:ea typeface="Roboto Mono" charset="0"/>
              </a:rPr>
              <a:t>the customer’s and brand’s </a:t>
            </a:r>
            <a:r>
              <a:rPr lang="en-US" b="1" u="sng" dirty="0" smtClean="0">
                <a:solidFill>
                  <a:schemeClr val="accent2">
                    <a:lumMod val="90000"/>
                    <a:lumOff val="10000"/>
                  </a:schemeClr>
                </a:solidFill>
                <a:latin typeface="Roboto Mono" charset="0"/>
                <a:ea typeface="Roboto Mono" charset="0"/>
              </a:rPr>
              <a:t>side</a:t>
            </a:r>
            <a:r>
              <a:rPr lang="en-US" b="1" u="sng" dirty="0" smtClean="0">
                <a:solidFill>
                  <a:schemeClr val="accent2">
                    <a:lumMod val="90000"/>
                    <a:lumOff val="10000"/>
                  </a:schemeClr>
                </a:solidFill>
                <a:latin typeface="Roboto Mono" charset="0"/>
                <a:ea typeface="Roboto Mono" charset="0"/>
              </a:rPr>
              <a:t>:</a:t>
            </a:r>
            <a:r>
              <a:rPr lang="en-US" b="1" dirty="0" smtClean="0">
                <a:solidFill>
                  <a:schemeClr val="accent2">
                    <a:lumMod val="90000"/>
                    <a:lumOff val="10000"/>
                  </a:schemeClr>
                </a:solidFill>
                <a:latin typeface="Roboto Mono" charset="0"/>
                <a:ea typeface="Roboto Mono" charset="0"/>
              </a:rPr>
              <a:t> (Transferring and burning DWCs)</a:t>
            </a:r>
            <a:endParaRPr lang="en-US" b="1" u="sng" dirty="0" smtClean="0">
              <a:solidFill>
                <a:schemeClr val="accent2">
                  <a:lumMod val="90000"/>
                  <a:lumOff val="10000"/>
                </a:schemeClr>
              </a:solidFill>
              <a:latin typeface="Roboto Mono" charset="0"/>
              <a:ea typeface="Roboto Mono" charset="0"/>
            </a:endParaRPr>
          </a:p>
        </p:txBody>
      </p:sp>
      <p:sp>
        <p:nvSpPr>
          <p:cNvPr id="6" name="TextBox 5"/>
          <p:cNvSpPr txBox="1"/>
          <p:nvPr/>
        </p:nvSpPr>
        <p:spPr>
          <a:xfrm>
            <a:off x="4031154" y="2618433"/>
            <a:ext cx="4268344" cy="1815882"/>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The DWCs can be burnt by the owner as well as the brand admin.</a:t>
            </a: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r>
              <a:rPr lang="en-US" dirty="0" smtClean="0">
                <a:latin typeface="Roboto Mono" charset="0"/>
                <a:ea typeface="Roboto Mono" charset="0"/>
              </a:rPr>
              <a:t> Here, by this implementation, the access of the buyer can be removed and the DWCs can be transferred to the garbage account/address. </a:t>
            </a:r>
            <a:endParaRPr lang="en-US" dirty="0" smtClean="0">
              <a:latin typeface="Roboto Mono" charset="0"/>
              <a:ea typeface="Roboto Mono" charset="0"/>
            </a:endParaRPr>
          </a:p>
        </p:txBody>
      </p:sp>
      <p:sp>
        <p:nvSpPr>
          <p:cNvPr id="7" name="TextBox 6"/>
          <p:cNvSpPr txBox="1"/>
          <p:nvPr/>
        </p:nvSpPr>
        <p:spPr>
          <a:xfrm>
            <a:off x="770020" y="4351994"/>
            <a:ext cx="1890678" cy="461665"/>
          </a:xfrm>
          <a:prstGeom prst="rect">
            <a:avLst/>
          </a:prstGeom>
          <a:noFill/>
        </p:spPr>
        <p:txBody>
          <a:bodyPr wrap="square" rtlCol="0">
            <a:spAutoFit/>
          </a:bodyPr>
          <a:lstStyle/>
          <a:p>
            <a:r>
              <a:rPr lang="en-US" sz="1200" b="1" dirty="0" smtClean="0">
                <a:solidFill>
                  <a:schemeClr val="bg2">
                    <a:lumMod val="50000"/>
                  </a:schemeClr>
                </a:solidFill>
                <a:latin typeface="Roboto Mono" charset="0"/>
                <a:ea typeface="Roboto Mono" charset="0"/>
              </a:rPr>
              <a:t>Transferring and burning ownership </a:t>
            </a:r>
            <a:endParaRPr lang="en-US" sz="1200" b="1" dirty="0">
              <a:solidFill>
                <a:schemeClr val="bg2">
                  <a:lumMod val="50000"/>
                </a:schemeClr>
              </a:solidFill>
              <a:latin typeface="Roboto Mono" charset="0"/>
              <a:ea typeface="Roboto Mono"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4895" y="320929"/>
            <a:ext cx="2654894" cy="307777"/>
          </a:xfrm>
          <a:prstGeom prst="rect">
            <a:avLst/>
          </a:prstGeom>
        </p:spPr>
        <p:txBody>
          <a:bodyPr wrap="none">
            <a:spAutoFit/>
          </a:bodyPr>
          <a:lstStyle/>
          <a:p>
            <a:r>
              <a:rPr lang="en-US" b="1" u="sng" dirty="0" smtClean="0">
                <a:solidFill>
                  <a:schemeClr val="accent2">
                    <a:lumMod val="90000"/>
                    <a:lumOff val="10000"/>
                  </a:schemeClr>
                </a:solidFill>
                <a:latin typeface="Roboto Mono" charset="0"/>
                <a:ea typeface="Roboto Mono" charset="0"/>
              </a:rPr>
              <a:t>On </a:t>
            </a:r>
            <a:r>
              <a:rPr lang="en-US" b="1" u="sng" dirty="0" smtClean="0">
                <a:solidFill>
                  <a:schemeClr val="accent2">
                    <a:lumMod val="90000"/>
                    <a:lumOff val="10000"/>
                  </a:schemeClr>
                </a:solidFill>
                <a:latin typeface="Roboto Mono" charset="0"/>
                <a:ea typeface="Roboto Mono" charset="0"/>
              </a:rPr>
              <a:t>the customer’s side:</a:t>
            </a:r>
            <a:endParaRPr lang="en-US" b="1" u="sng" dirty="0" smtClean="0">
              <a:solidFill>
                <a:schemeClr val="accent2">
                  <a:lumMod val="90000"/>
                  <a:lumOff val="10000"/>
                </a:schemeClr>
              </a:solidFill>
              <a:latin typeface="Roboto Mono" charset="0"/>
              <a:ea typeface="Roboto Mono" charset="0"/>
            </a:endParaRPr>
          </a:p>
        </p:txBody>
      </p:sp>
      <p:pic>
        <p:nvPicPr>
          <p:cNvPr id="6" name="Picture 5" descr="flipkartss4.drawio.png"/>
          <p:cNvPicPr>
            <a:picLocks noChangeAspect="1"/>
          </p:cNvPicPr>
          <p:nvPr/>
        </p:nvPicPr>
        <p:blipFill>
          <a:blip r:embed="rId2"/>
          <a:stretch>
            <a:fillRect/>
          </a:stretch>
        </p:blipFill>
        <p:spPr>
          <a:xfrm>
            <a:off x="254382" y="2394421"/>
            <a:ext cx="8786490" cy="2294457"/>
          </a:xfrm>
          <a:prstGeom prst="rect">
            <a:avLst/>
          </a:prstGeom>
        </p:spPr>
      </p:pic>
      <p:sp>
        <p:nvSpPr>
          <p:cNvPr id="7" name="TextBox 6"/>
          <p:cNvSpPr txBox="1"/>
          <p:nvPr/>
        </p:nvSpPr>
        <p:spPr>
          <a:xfrm>
            <a:off x="291051" y="995888"/>
            <a:ext cx="7966049" cy="954107"/>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After transferring the DWCs to the corresponding user’s/buyer’s account, one can see the image (Here, we have shown the warranty card URL, on clicking it the buyer is redirected to the page from where the DWC can be viewed) </a:t>
            </a:r>
            <a:endParaRPr lang="en-US" dirty="0" smtClean="0">
              <a:latin typeface="Roboto Mono" charset="0"/>
              <a:ea typeface="Roboto Mono"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lipkartss3.drawio.png"/>
          <p:cNvPicPr>
            <a:picLocks noChangeAspect="1"/>
          </p:cNvPicPr>
          <p:nvPr/>
        </p:nvPicPr>
        <p:blipFill>
          <a:blip r:embed="rId2"/>
          <a:stretch>
            <a:fillRect/>
          </a:stretch>
        </p:blipFill>
        <p:spPr>
          <a:xfrm>
            <a:off x="2603963" y="1613147"/>
            <a:ext cx="3602871" cy="3034479"/>
          </a:xfrm>
          <a:prstGeom prst="rect">
            <a:avLst/>
          </a:prstGeom>
        </p:spPr>
      </p:pic>
      <p:sp>
        <p:nvSpPr>
          <p:cNvPr id="6" name="TextBox 5"/>
          <p:cNvSpPr txBox="1"/>
          <p:nvPr/>
        </p:nvSpPr>
        <p:spPr>
          <a:xfrm>
            <a:off x="490432" y="432123"/>
            <a:ext cx="7966049" cy="954107"/>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At last, the buyer can have the downloaded DWC just after the purchase.</a:t>
            </a: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r>
              <a:rPr lang="en-US" dirty="0" smtClean="0">
                <a:latin typeface="Roboto Mono" charset="0"/>
                <a:ea typeface="Roboto Mono" charset="0"/>
              </a:rPr>
              <a:t>This warranty card can be linked with the digital wallet or </a:t>
            </a:r>
            <a:r>
              <a:rPr lang="en-US" dirty="0" err="1" smtClean="0">
                <a:latin typeface="Roboto Mono" charset="0"/>
                <a:ea typeface="Roboto Mono" charset="0"/>
              </a:rPr>
              <a:t>metamask</a:t>
            </a:r>
            <a:r>
              <a:rPr lang="en-US" dirty="0" smtClean="0">
                <a:latin typeface="Roboto Mono" charset="0"/>
                <a:ea typeface="Roboto Mono" charset="0"/>
              </a:rPr>
              <a:t> account which is pre-integrated with the </a:t>
            </a:r>
            <a:r>
              <a:rPr lang="en-US" dirty="0" err="1" smtClean="0">
                <a:latin typeface="Roboto Mono" charset="0"/>
                <a:ea typeface="Roboto Mono" charset="0"/>
              </a:rPr>
              <a:t>eCommerce</a:t>
            </a:r>
            <a:r>
              <a:rPr lang="en-US" dirty="0" smtClean="0">
                <a:latin typeface="Roboto Mono" charset="0"/>
                <a:ea typeface="Roboto Mono" charset="0"/>
              </a:rPr>
              <a:t> account.</a:t>
            </a:r>
            <a:endParaRPr lang="en-US" dirty="0" smtClean="0">
              <a:latin typeface="Roboto Mono" charset="0"/>
              <a:ea typeface="Roboto Mono"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4815"/>
          <a:stretch/>
        </p:blipFill>
        <p:spPr>
          <a:xfrm>
            <a:off x="-3572" y="0"/>
            <a:ext cx="9147572" cy="5143500"/>
          </a:xfrm>
          <a:prstGeom prst="rect">
            <a:avLst/>
          </a:prstGeom>
          <a:noFill/>
          <a:ln>
            <a:noFill/>
          </a:ln>
        </p:spPr>
      </p:pic>
      <p:sp>
        <p:nvSpPr>
          <p:cNvPr id="144" name="Google Shape;144;p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5" name="TextBox 4"/>
          <p:cNvSpPr txBox="1"/>
          <p:nvPr/>
        </p:nvSpPr>
        <p:spPr>
          <a:xfrm>
            <a:off x="323134" y="1505667"/>
            <a:ext cx="8606843" cy="1384995"/>
          </a:xfrm>
          <a:prstGeom prst="rect">
            <a:avLst/>
          </a:prstGeom>
          <a:noFill/>
        </p:spPr>
        <p:txBody>
          <a:bodyPr wrap="none" rtlCol="0">
            <a:spAutoFit/>
          </a:bodyPr>
          <a:lstStyle/>
          <a:p>
            <a:pPr>
              <a:buFont typeface="Arial" pitchFamily="34" charset="0"/>
              <a:buChar char="•"/>
            </a:pPr>
            <a:r>
              <a:rPr lang="en-US" sz="1200" dirty="0" smtClean="0">
                <a:latin typeface="Roboto Mono" charset="0"/>
                <a:ea typeface="Roboto Mono" charset="0"/>
              </a:rPr>
              <a:t> </a:t>
            </a:r>
            <a:r>
              <a:rPr lang="en-US" sz="1200" dirty="0" smtClean="0">
                <a:latin typeface="Roboto Mono" charset="0"/>
                <a:ea typeface="Roboto Mono" charset="0"/>
              </a:rPr>
              <a:t>Since NFTs can not be burnt by themselves, A buyer has to burn digital warranty card.</a:t>
            </a:r>
          </a:p>
          <a:p>
            <a:pPr>
              <a:buFont typeface="Arial" pitchFamily="34" charset="0"/>
              <a:buChar char="•"/>
            </a:pPr>
            <a:endParaRPr lang="en-US" sz="1200" dirty="0" smtClean="0">
              <a:latin typeface="Roboto Mono" charset="0"/>
              <a:ea typeface="Roboto Mono" charset="0"/>
            </a:endParaRPr>
          </a:p>
          <a:p>
            <a:pPr>
              <a:buFont typeface="Arial" pitchFamily="34" charset="0"/>
              <a:buChar char="•"/>
            </a:pPr>
            <a:endParaRPr lang="en-US" sz="1200" dirty="0" smtClean="0">
              <a:latin typeface="Roboto Mono" charset="0"/>
              <a:ea typeface="Roboto Mono" charset="0"/>
            </a:endParaRPr>
          </a:p>
          <a:p>
            <a:pPr>
              <a:buFont typeface="Arial" pitchFamily="34" charset="0"/>
              <a:buChar char="•"/>
            </a:pPr>
            <a:r>
              <a:rPr lang="en-US" sz="1200" dirty="0" smtClean="0">
                <a:latin typeface="Roboto Mono" charset="0"/>
                <a:ea typeface="Roboto Mono" charset="0"/>
              </a:rPr>
              <a:t> </a:t>
            </a:r>
            <a:r>
              <a:rPr lang="en-US" sz="1200" dirty="0" smtClean="0">
                <a:latin typeface="Roboto Mono" charset="0"/>
                <a:ea typeface="Roboto Mono" charset="0"/>
              </a:rPr>
              <a:t>Once the NFT is minted, no further changes can be made to its content, the details after </a:t>
            </a:r>
          </a:p>
          <a:p>
            <a:r>
              <a:rPr lang="en-US" sz="1200" dirty="0" smtClean="0">
                <a:latin typeface="Roboto Mono" charset="0"/>
                <a:ea typeface="Roboto Mono" charset="0"/>
              </a:rPr>
              <a:t>Repair or exchanged or replacement can not be updated but the DWC can be destroyed.</a:t>
            </a:r>
            <a:endParaRPr lang="en-US" sz="1200" dirty="0" smtClean="0">
              <a:latin typeface="Roboto Mono" charset="0"/>
              <a:ea typeface="Roboto Mono" charset="0"/>
            </a:endParaRPr>
          </a:p>
          <a:p>
            <a:pPr>
              <a:buFont typeface="Arial" pitchFamily="34" charset="0"/>
              <a:buChar char="•"/>
            </a:pPr>
            <a:endParaRPr lang="en-US" sz="1200" dirty="0" smtClean="0">
              <a:latin typeface="Roboto Mono" charset="0"/>
              <a:ea typeface="Roboto Mono" charset="0"/>
            </a:endParaRPr>
          </a:p>
          <a:p>
            <a:pPr>
              <a:buFont typeface="Arial" pitchFamily="34" charset="0"/>
              <a:buChar char="•"/>
            </a:pPr>
            <a:endParaRPr lang="en-US" sz="1200" dirty="0" smtClean="0">
              <a:latin typeface="Roboto Mono" charset="0"/>
              <a:ea typeface="Roboto Mono"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51" name="Google Shape;151;p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52" name="Google Shape;152;p9"/>
          <p:cNvSpPr txBox="1"/>
          <p:nvPr/>
        </p:nvSpPr>
        <p:spPr>
          <a:xfrm>
            <a:off x="95825" y="1711618"/>
            <a:ext cx="8547000" cy="16434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itchFamily="34" charset="0"/>
              <a:buChar char="•"/>
            </a:pPr>
            <a:r>
              <a:rPr lang="en-US" sz="1200" b="0" i="0" u="none" strike="noStrike" cap="none" dirty="0" smtClean="0">
                <a:solidFill>
                  <a:srgbClr val="000000"/>
                </a:solidFill>
                <a:latin typeface="Roboto Mono"/>
                <a:ea typeface="Roboto Mono"/>
                <a:cs typeface="Roboto Mono"/>
                <a:sym typeface="Roboto Mono"/>
              </a:rPr>
              <a:t> Automatic deletion of DWC</a:t>
            </a:r>
          </a:p>
          <a:p>
            <a:pPr marL="0" marR="0" lvl="0" indent="0" algn="l" rtl="0">
              <a:lnSpc>
                <a:spcPct val="100000"/>
              </a:lnSpc>
              <a:spcBef>
                <a:spcPts val="0"/>
              </a:spcBef>
              <a:spcAft>
                <a:spcPts val="0"/>
              </a:spcAft>
              <a:buClr>
                <a:srgbClr val="000000"/>
              </a:buClr>
              <a:buSzPts val="1200"/>
              <a:buFont typeface="Arial" pitchFamily="34" charset="0"/>
              <a:buChar char="•"/>
            </a:pPr>
            <a:endParaRPr lang="en-US" sz="1200" dirty="0" smtClean="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pitchFamily="34" charset="0"/>
              <a:buChar char="•"/>
            </a:pPr>
            <a:r>
              <a:rPr lang="en-US" sz="1200" b="0" i="0" u="none" strike="noStrike" cap="none" dirty="0" smtClean="0">
                <a:solidFill>
                  <a:srgbClr val="000000"/>
                </a:solidFill>
                <a:latin typeface="Roboto Mono"/>
                <a:ea typeface="Roboto Mono"/>
                <a:cs typeface="Roboto Mono"/>
                <a:sym typeface="Roboto Mono"/>
              </a:rPr>
              <a:t> The content of the DWCs can be updated or changed upon resale or on replacement.</a:t>
            </a:r>
          </a:p>
          <a:p>
            <a:pPr marL="0" marR="0" lvl="0" indent="0" algn="l" rtl="0">
              <a:lnSpc>
                <a:spcPct val="100000"/>
              </a:lnSpc>
              <a:spcBef>
                <a:spcPts val="0"/>
              </a:spcBef>
              <a:spcAft>
                <a:spcPts val="0"/>
              </a:spcAft>
              <a:buClr>
                <a:srgbClr val="000000"/>
              </a:buClr>
              <a:buSzPts val="1200"/>
              <a:buFont typeface="Arial" pitchFamily="34" charset="0"/>
              <a:buChar char="•"/>
            </a:pPr>
            <a:endParaRPr lang="en-US" sz="1200" dirty="0" smtClean="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pitchFamily="34" charset="0"/>
              <a:buChar char="•"/>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49" y="1614586"/>
            <a:ext cx="8520600" cy="841800"/>
          </a:xfrm>
        </p:spPr>
        <p:txBody>
          <a:bodyPr/>
          <a:lstStyle/>
          <a:p>
            <a:r>
              <a:rPr lang="en-US" sz="4000" dirty="0" smtClean="0">
                <a:latin typeface="Roboto Mono" charset="0"/>
                <a:ea typeface="Roboto Mono" charset="0"/>
              </a:rPr>
              <a:t>Thank you</a:t>
            </a:r>
            <a:endParaRPr lang="en-US" sz="4000" dirty="0">
              <a:latin typeface="Roboto Mono" charset="0"/>
              <a:ea typeface="Roboto Mono" charset="0"/>
            </a:endParaRPr>
          </a:p>
        </p:txBody>
      </p:sp>
      <p:sp>
        <p:nvSpPr>
          <p:cNvPr id="3" name="Title 1"/>
          <p:cNvSpPr txBox="1">
            <a:spLocks/>
          </p:cNvSpPr>
          <p:nvPr/>
        </p:nvSpPr>
        <p:spPr>
          <a:xfrm>
            <a:off x="3042296" y="3203898"/>
            <a:ext cx="5854197" cy="494952"/>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chemeClr val="dk1"/>
              </a:buClr>
              <a:buSzPts val="3600"/>
              <a:tabLst/>
              <a:defRPr/>
            </a:pPr>
            <a:r>
              <a:rPr lang="en-US" dirty="0" smtClean="0">
                <a:solidFill>
                  <a:schemeClr val="dk1"/>
                </a:solidFill>
                <a:latin typeface="Roboto Mono" charset="0"/>
                <a:ea typeface="Roboto Mono" charset="0"/>
              </a:rPr>
              <a:t>- Krishna </a:t>
            </a:r>
            <a:r>
              <a:rPr lang="en-US" dirty="0" err="1" smtClean="0">
                <a:solidFill>
                  <a:schemeClr val="dk1"/>
                </a:solidFill>
                <a:latin typeface="Roboto Mono" charset="0"/>
                <a:ea typeface="Roboto Mono" charset="0"/>
              </a:rPr>
              <a:t>Thoriya</a:t>
            </a:r>
            <a:endParaRPr lang="en-US" dirty="0">
              <a:solidFill>
                <a:schemeClr val="dk1"/>
              </a:solidFill>
              <a:latin typeface="Roboto Mono" charset="0"/>
              <a:ea typeface="Roboto Mono" charset="0"/>
            </a:endParaRPr>
          </a:p>
          <a:p>
            <a:pPr marL="0" marR="0" lvl="0" indent="0" algn="r" defTabSz="914400" rtl="0" eaLnBrk="1" fontAlgn="auto" latinLnBrk="0" hangingPunct="1">
              <a:lnSpc>
                <a:spcPct val="100000"/>
              </a:lnSpc>
              <a:spcBef>
                <a:spcPts val="0"/>
              </a:spcBef>
              <a:spcAft>
                <a:spcPts val="0"/>
              </a:spcAft>
              <a:buClr>
                <a:schemeClr val="dk1"/>
              </a:buClr>
              <a:buSzPts val="3600"/>
              <a:tabLst/>
              <a:defRPr/>
            </a:pPr>
            <a:r>
              <a:rPr lang="en-US" dirty="0" smtClean="0">
                <a:solidFill>
                  <a:schemeClr val="dk1"/>
                </a:solidFill>
                <a:latin typeface="Roboto Mono" charset="0"/>
                <a:ea typeface="Roboto Mono" charset="0"/>
              </a:rPr>
              <a:t>- </a:t>
            </a:r>
            <a:r>
              <a:rPr lang="en-US" dirty="0" err="1" smtClean="0">
                <a:solidFill>
                  <a:schemeClr val="dk1"/>
                </a:solidFill>
                <a:latin typeface="Roboto Mono" charset="0"/>
                <a:ea typeface="Roboto Mono" charset="0"/>
              </a:rPr>
              <a:t>Ved</a:t>
            </a:r>
            <a:r>
              <a:rPr lang="en-US" dirty="0" smtClean="0">
                <a:solidFill>
                  <a:schemeClr val="dk1"/>
                </a:solidFill>
                <a:latin typeface="Roboto Mono" charset="0"/>
                <a:ea typeface="Roboto Mono" charset="0"/>
              </a:rPr>
              <a:t> </a:t>
            </a:r>
            <a:r>
              <a:rPr lang="en-US" dirty="0" err="1" smtClean="0">
                <a:solidFill>
                  <a:schemeClr val="dk1"/>
                </a:solidFill>
                <a:latin typeface="Roboto Mono" charset="0"/>
                <a:ea typeface="Roboto Mono" charset="0"/>
              </a:rPr>
              <a:t>Thakur</a:t>
            </a:r>
            <a:endParaRPr lang="en-US" dirty="0" smtClean="0">
              <a:solidFill>
                <a:schemeClr val="dk1"/>
              </a:solidFill>
              <a:latin typeface="Roboto Mono" charset="0"/>
              <a:ea typeface="Roboto Mono" charset="0"/>
            </a:endParaRPr>
          </a:p>
          <a:p>
            <a:pPr marL="0" marR="0" lvl="0" indent="0" algn="r" defTabSz="914400" rtl="0" eaLnBrk="1" fontAlgn="auto" latinLnBrk="0" hangingPunct="1">
              <a:lnSpc>
                <a:spcPct val="100000"/>
              </a:lnSpc>
              <a:spcBef>
                <a:spcPts val="0"/>
              </a:spcBef>
              <a:spcAft>
                <a:spcPts val="0"/>
              </a:spcAft>
              <a:buClr>
                <a:schemeClr val="dk1"/>
              </a:buClr>
              <a:buSzPts val="3600"/>
              <a:buFontTx/>
              <a:buChar char="-"/>
              <a:tabLst/>
              <a:defRPr/>
            </a:pPr>
            <a:endParaRPr lang="en-US" dirty="0" smtClean="0">
              <a:solidFill>
                <a:schemeClr val="dk1"/>
              </a:solidFill>
              <a:latin typeface="Roboto Mono" charset="0"/>
              <a:ea typeface="Roboto Mono" charset="0"/>
            </a:endParaRPr>
          </a:p>
          <a:p>
            <a:pPr marL="0" marR="0" lvl="0" indent="0" algn="r" defTabSz="914400" rtl="0" eaLnBrk="1" fontAlgn="auto" latinLnBrk="0" hangingPunct="1">
              <a:lnSpc>
                <a:spcPct val="100000"/>
              </a:lnSpc>
              <a:spcBef>
                <a:spcPts val="0"/>
              </a:spcBef>
              <a:spcAft>
                <a:spcPts val="0"/>
              </a:spcAft>
              <a:buClr>
                <a:schemeClr val="dk1"/>
              </a:buClr>
              <a:buSzPts val="3600"/>
              <a:tabLst/>
              <a:defRPr/>
            </a:pPr>
            <a:r>
              <a:rPr lang="en-US" dirty="0" smtClean="0">
                <a:solidFill>
                  <a:schemeClr val="dk1"/>
                </a:solidFill>
                <a:latin typeface="Roboto Mono" charset="0"/>
                <a:ea typeface="Roboto Mono" charset="0"/>
              </a:rPr>
              <a:t>(Indian Institute of Technology, Jodhpur)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05" name="Google Shape;105;p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106" name="Google Shape;106;p2"/>
          <p:cNvGraphicFramePr/>
          <p:nvPr/>
        </p:nvGraphicFramePr>
        <p:xfrm>
          <a:off x="195688" y="1144500"/>
          <a:ext cx="8756200" cy="2962800"/>
        </p:xfrm>
        <a:graphic>
          <a:graphicData uri="http://schemas.openxmlformats.org/drawingml/2006/table">
            <a:tbl>
              <a:tblPr>
                <a:noFill/>
                <a:tableStyleId>{C6F9CBF8-947F-46CC-AA10-F8113BC4F255}</a:tableStyleId>
              </a:tblPr>
              <a:tblGrid>
                <a:gridCol w="2531425"/>
                <a:gridCol w="2074925"/>
                <a:gridCol w="2074925"/>
                <a:gridCol w="2074925"/>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a:t>
                      </a:r>
                      <a:r>
                        <a:rPr lang="en" sz="1000" b="1" u="none" strike="noStrike" cap="none" dirty="0" smtClean="0">
                          <a:latin typeface="Roboto Mono"/>
                          <a:ea typeface="Roboto Mono"/>
                          <a:cs typeface="Roboto Mono"/>
                          <a:sym typeface="Roboto Mono"/>
                        </a:rPr>
                        <a:t>Name</a:t>
                      </a:r>
                    </a:p>
                    <a:p>
                      <a:pPr marL="0" marR="0" lvl="0" indent="0" algn="l" rtl="0">
                        <a:lnSpc>
                          <a:spcPct val="100000"/>
                        </a:lnSpc>
                        <a:spcBef>
                          <a:spcPts val="0"/>
                        </a:spcBef>
                        <a:spcAft>
                          <a:spcPts val="0"/>
                        </a:spcAft>
                        <a:buClr>
                          <a:srgbClr val="000000"/>
                        </a:buClr>
                        <a:buSzPts val="1000"/>
                        <a:buFont typeface="Arial"/>
                        <a:buNone/>
                      </a:pP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250000"/>
                        </a:lnSpc>
                        <a:spcBef>
                          <a:spcPts val="0"/>
                        </a:spcBef>
                        <a:spcAft>
                          <a:spcPts val="0"/>
                        </a:spcAft>
                        <a:buClr>
                          <a:srgbClr val="000000"/>
                        </a:buClr>
                        <a:buSzPts val="1400"/>
                        <a:buFont typeface="Arial"/>
                        <a:buNone/>
                      </a:pPr>
                      <a:r>
                        <a:rPr lang="en-US" sz="1400" u="none" strike="noStrike" cap="none" dirty="0" smtClean="0">
                          <a:latin typeface="Times New Roman" pitchFamily="18" charset="0"/>
                          <a:cs typeface="Times New Roman" pitchFamily="18" charset="0"/>
                        </a:rPr>
                        <a:t>Outliers</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250000"/>
                        </a:lnSpc>
                        <a:spcBef>
                          <a:spcPts val="0"/>
                        </a:spcBef>
                        <a:spcAft>
                          <a:spcPts val="0"/>
                        </a:spcAft>
                        <a:buClr>
                          <a:srgbClr val="000000"/>
                        </a:buClr>
                        <a:buSzPts val="1400"/>
                        <a:buFont typeface="Arial"/>
                        <a:buNone/>
                      </a:pPr>
                      <a:r>
                        <a:rPr lang="en-US" sz="1400" u="none" strike="noStrike" cap="none" dirty="0" smtClean="0">
                          <a:latin typeface="Times New Roman" pitchFamily="18" charset="0"/>
                          <a:cs typeface="Times New Roman" pitchFamily="18" charset="0"/>
                        </a:rPr>
                        <a:t>Indian</a:t>
                      </a:r>
                      <a:r>
                        <a:rPr lang="en-US" sz="1400" u="none" strike="noStrike" cap="none" baseline="0" dirty="0" smtClean="0">
                          <a:latin typeface="Times New Roman" pitchFamily="18" charset="0"/>
                          <a:cs typeface="Times New Roman" pitchFamily="18" charset="0"/>
                        </a:rPr>
                        <a:t> Institute of Technology, Jodhpur (IIT Jodhpur)</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250000"/>
                        </a:lnSpc>
                        <a:spcBef>
                          <a:spcPts val="0"/>
                        </a:spcBef>
                        <a:spcAft>
                          <a:spcPts val="0"/>
                        </a:spcAft>
                        <a:buClr>
                          <a:srgbClr val="000000"/>
                        </a:buClr>
                        <a:buSzPts val="1000"/>
                        <a:buFont typeface="Arial"/>
                        <a:buNone/>
                      </a:pPr>
                      <a:r>
                        <a:rPr lang="en" sz="1000" b="1" u="none" strike="noStrike" cap="none" dirty="0">
                          <a:latin typeface="Times New Roman" pitchFamily="18" charset="0"/>
                          <a:ea typeface="Roboto Mono"/>
                          <a:cs typeface="Times New Roman" pitchFamily="18" charset="0"/>
                          <a:sym typeface="Roboto Mono"/>
                        </a:rPr>
                        <a:t>1 (Leader)</a:t>
                      </a:r>
                      <a:endParaRPr sz="1000" b="1" u="none" strike="noStrike" cap="none">
                        <a:latin typeface="Times New Roman" pitchFamily="18" charset="0"/>
                        <a:ea typeface="Roboto Mono"/>
                        <a:cs typeface="Times New Roman" pitchFamily="18" charset="0"/>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250000"/>
                        </a:lnSpc>
                        <a:spcBef>
                          <a:spcPts val="0"/>
                        </a:spcBef>
                        <a:spcAft>
                          <a:spcPts val="0"/>
                        </a:spcAft>
                        <a:buClr>
                          <a:srgbClr val="000000"/>
                        </a:buClr>
                        <a:buSzPts val="1000"/>
                        <a:buFont typeface="Arial"/>
                        <a:buNone/>
                      </a:pPr>
                      <a:r>
                        <a:rPr lang="en" sz="1000" b="1" u="none" strike="noStrike" cap="none" dirty="0">
                          <a:latin typeface="Times New Roman" pitchFamily="18" charset="0"/>
                          <a:ea typeface="Roboto Mono"/>
                          <a:cs typeface="Times New Roman" pitchFamily="18" charset="0"/>
                          <a:sym typeface="Roboto Mono"/>
                        </a:rPr>
                        <a:t>2</a:t>
                      </a:r>
                      <a:endParaRPr sz="1000" b="1" u="none" strike="noStrike" cap="none">
                        <a:latin typeface="Times New Roman" pitchFamily="18" charset="0"/>
                        <a:ea typeface="Roboto Mono"/>
                        <a:cs typeface="Times New Roman" pitchFamily="18" charset="0"/>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250000"/>
                        </a:lnSpc>
                        <a:spcBef>
                          <a:spcPts val="0"/>
                        </a:spcBef>
                        <a:spcAft>
                          <a:spcPts val="0"/>
                        </a:spcAft>
                        <a:buClr>
                          <a:srgbClr val="000000"/>
                        </a:buClr>
                        <a:buSzPts val="1000"/>
                        <a:buFont typeface="Arial"/>
                        <a:buNone/>
                      </a:pPr>
                      <a:r>
                        <a:rPr lang="en" sz="1000" b="1" u="none" strike="noStrike" cap="none" dirty="0">
                          <a:latin typeface="Times New Roman" pitchFamily="18" charset="0"/>
                          <a:ea typeface="Roboto Mono"/>
                          <a:cs typeface="Times New Roman" pitchFamily="18" charset="0"/>
                          <a:sym typeface="Roboto Mono"/>
                        </a:rPr>
                        <a:t>3</a:t>
                      </a:r>
                      <a:endParaRPr sz="1000" b="1" u="none" strike="noStrike" cap="none">
                        <a:latin typeface="Times New Roman" pitchFamily="18" charset="0"/>
                        <a:ea typeface="Roboto Mono"/>
                        <a:cs typeface="Times New Roman" pitchFamily="18" charset="0"/>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1" indent="0" algn="ctr" rtl="0">
                        <a:lnSpc>
                          <a:spcPct val="250000"/>
                        </a:lnSpc>
                        <a:spcBef>
                          <a:spcPts val="0"/>
                        </a:spcBef>
                        <a:spcAft>
                          <a:spcPts val="0"/>
                        </a:spcAft>
                        <a:buClr>
                          <a:srgbClr val="000000"/>
                        </a:buClr>
                        <a:buSzPts val="1400"/>
                        <a:buFont typeface="Arial"/>
                        <a:buNone/>
                      </a:pPr>
                      <a:r>
                        <a:rPr lang="en-US" sz="1400" u="none" strike="noStrike" cap="none" dirty="0" smtClean="0">
                          <a:latin typeface="Times New Roman" pitchFamily="18" charset="0"/>
                          <a:cs typeface="Times New Roman" pitchFamily="18" charset="0"/>
                        </a:rPr>
                        <a:t>Krishna </a:t>
                      </a:r>
                      <a:r>
                        <a:rPr lang="en-US" sz="1400" u="none" strike="noStrike" cap="none" dirty="0" err="1" smtClean="0">
                          <a:latin typeface="Times New Roman" pitchFamily="18" charset="0"/>
                          <a:cs typeface="Times New Roman" pitchFamily="18" charset="0"/>
                        </a:rPr>
                        <a:t>Thoriya</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1" indent="0" algn="ctr" rtl="0">
                        <a:lnSpc>
                          <a:spcPct val="250000"/>
                        </a:lnSpc>
                        <a:spcBef>
                          <a:spcPts val="0"/>
                        </a:spcBef>
                        <a:spcAft>
                          <a:spcPts val="0"/>
                        </a:spcAft>
                        <a:buClr>
                          <a:srgbClr val="000000"/>
                        </a:buClr>
                        <a:buSzPts val="1400"/>
                        <a:buFont typeface="Arial"/>
                        <a:buNone/>
                      </a:pPr>
                      <a:r>
                        <a:rPr lang="en-US" sz="1400" u="none" strike="noStrike" cap="none" dirty="0" err="1" smtClean="0">
                          <a:latin typeface="Times New Roman" pitchFamily="18" charset="0"/>
                          <a:cs typeface="Times New Roman" pitchFamily="18" charset="0"/>
                        </a:rPr>
                        <a:t>Ved</a:t>
                      </a:r>
                      <a:r>
                        <a:rPr lang="en-US" sz="1400" u="none" strike="noStrike" cap="none" dirty="0" smtClean="0">
                          <a:latin typeface="Times New Roman" pitchFamily="18" charset="0"/>
                          <a:cs typeface="Times New Roman" pitchFamily="18" charset="0"/>
                        </a:rPr>
                        <a:t> </a:t>
                      </a:r>
                      <a:r>
                        <a:rPr lang="en-US" sz="1400" u="none" strike="noStrike" cap="none" dirty="0" err="1" smtClean="0">
                          <a:latin typeface="Times New Roman" pitchFamily="18" charset="0"/>
                          <a:cs typeface="Times New Roman" pitchFamily="18" charset="0"/>
                        </a:rPr>
                        <a:t>Thakur</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1" indent="0" algn="ctr" rtl="0">
                        <a:lnSpc>
                          <a:spcPct val="250000"/>
                        </a:lnSpc>
                        <a:spcBef>
                          <a:spcPts val="0"/>
                        </a:spcBef>
                        <a:spcAft>
                          <a:spcPts val="0"/>
                        </a:spcAft>
                        <a:buClr>
                          <a:srgbClr val="000000"/>
                        </a:buClr>
                        <a:buSzPts val="1400"/>
                        <a:buFont typeface="Arial"/>
                        <a:buNone/>
                      </a:pPr>
                      <a:r>
                        <a:rPr lang="en-US" sz="1400" u="none" strike="noStrike" cap="none" dirty="0" smtClean="0">
                          <a:latin typeface="Times New Roman" pitchFamily="18" charset="0"/>
                          <a:cs typeface="Times New Roman" pitchFamily="18" charset="0"/>
                        </a:rPr>
                        <a:t> -</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1" indent="0" algn="ctr" rtl="0">
                        <a:lnSpc>
                          <a:spcPct val="250000"/>
                        </a:lnSpc>
                        <a:spcBef>
                          <a:spcPts val="0"/>
                        </a:spcBef>
                        <a:spcAft>
                          <a:spcPts val="0"/>
                        </a:spcAft>
                        <a:buClr>
                          <a:srgbClr val="000000"/>
                        </a:buClr>
                        <a:buSzPts val="1400"/>
                        <a:buFont typeface="Arial"/>
                        <a:buNone/>
                      </a:pPr>
                      <a:r>
                        <a:rPr lang="en-US" sz="1400" u="none" strike="noStrike" cap="none" dirty="0" smtClean="0">
                          <a:latin typeface="Times New Roman" pitchFamily="18" charset="0"/>
                          <a:cs typeface="Times New Roman" pitchFamily="18" charset="0"/>
                        </a:rPr>
                        <a:t>2023</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1" indent="0" algn="ctr" rtl="0">
                        <a:lnSpc>
                          <a:spcPct val="250000"/>
                        </a:lnSpc>
                        <a:spcBef>
                          <a:spcPts val="0"/>
                        </a:spcBef>
                        <a:spcAft>
                          <a:spcPts val="0"/>
                        </a:spcAft>
                        <a:buClr>
                          <a:srgbClr val="000000"/>
                        </a:buClr>
                        <a:buSzPts val="1400"/>
                        <a:buFont typeface="Arial"/>
                        <a:buNone/>
                      </a:pPr>
                      <a:r>
                        <a:rPr lang="en-US" sz="1400" u="none" strike="noStrike" cap="none" dirty="0" smtClean="0">
                          <a:latin typeface="Times New Roman" pitchFamily="18" charset="0"/>
                          <a:cs typeface="Times New Roman" pitchFamily="18" charset="0"/>
                        </a:rPr>
                        <a:t>2023</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1" indent="0" algn="ctr" rtl="0">
                        <a:lnSpc>
                          <a:spcPct val="250000"/>
                        </a:lnSpc>
                        <a:spcBef>
                          <a:spcPts val="0"/>
                        </a:spcBef>
                        <a:spcAft>
                          <a:spcPts val="0"/>
                        </a:spcAft>
                        <a:buClr>
                          <a:srgbClr val="000000"/>
                        </a:buClr>
                        <a:buSzPts val="1400"/>
                        <a:buFont typeface="Arial"/>
                        <a:buNone/>
                      </a:pPr>
                      <a:r>
                        <a:rPr lang="en-US" sz="1400" u="none" strike="noStrike" cap="none" dirty="0" smtClean="0">
                          <a:latin typeface="Times New Roman" pitchFamily="18" charset="0"/>
                          <a:cs typeface="Times New Roman" pitchFamily="18" charset="0"/>
                        </a:rPr>
                        <a:t> - </a:t>
                      </a:r>
                      <a:endParaRPr sz="1400" u="none" strike="noStrike" cap="none">
                        <a:latin typeface="Times New Roman" pitchFamily="18" charset="0"/>
                        <a:cs typeface="Times New Roman" pitchFamily="18"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2" name="Google Shape;112;p3"/>
          <p:cNvSpPr txBox="1"/>
          <p:nvPr/>
        </p:nvSpPr>
        <p:spPr>
          <a:xfrm>
            <a:off x="51750" y="1095675"/>
            <a:ext cx="8857200" cy="3772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b="1" dirty="0" smtClean="0">
                <a:solidFill>
                  <a:srgbClr val="0A0A0A"/>
                </a:solidFill>
                <a:latin typeface="Roboto Mono" charset="0"/>
                <a:ea typeface="Roboto Mono" charset="0"/>
                <a:cs typeface="Proxima Nova"/>
                <a:sym typeface="Proxima Nova"/>
              </a:rPr>
              <a:t>The </a:t>
            </a:r>
            <a:r>
              <a:rPr lang="en" b="1" dirty="0">
                <a:solidFill>
                  <a:srgbClr val="0A0A0A"/>
                </a:solidFill>
                <a:latin typeface="Roboto Mono" charset="0"/>
                <a:ea typeface="Roboto Mono" charset="0"/>
                <a:cs typeface="Proxima Nova"/>
                <a:sym typeface="Proxima Nova"/>
              </a:rPr>
              <a:t>solution should focus on: </a:t>
            </a:r>
            <a:endParaRPr b="1">
              <a:solidFill>
                <a:srgbClr val="0A0A0A"/>
              </a:solidFill>
              <a:latin typeface="Roboto Mono" charset="0"/>
              <a:ea typeface="Roboto Mono" charset="0"/>
              <a:cs typeface="Proxima Nova"/>
              <a:sym typeface="Proxima Nova"/>
            </a:endParaRPr>
          </a:p>
          <a:p>
            <a:pPr marL="457200" lvl="0" indent="-304800" algn="just" rtl="0">
              <a:lnSpc>
                <a:spcPct val="115000"/>
              </a:lnSpc>
              <a:spcBef>
                <a:spcPts val="1200"/>
              </a:spcBef>
              <a:spcAft>
                <a:spcPts val="0"/>
              </a:spcAft>
              <a:buClr>
                <a:srgbClr val="0A0A0A"/>
              </a:buClr>
              <a:buSzPts val="1200"/>
              <a:buFont typeface="Proxima Nova"/>
              <a:buChar char="●"/>
            </a:pPr>
            <a:r>
              <a:rPr lang="en" sz="1200" dirty="0">
                <a:solidFill>
                  <a:srgbClr val="0A0A0A"/>
                </a:solidFill>
                <a:latin typeface="Roboto Mono" charset="0"/>
                <a:ea typeface="Roboto Mono" charset="0"/>
                <a:cs typeface="Proxima Nova"/>
                <a:sym typeface="Proxima Nova"/>
              </a:rPr>
              <a:t>The blockchain smart contract should allow users to prove ownership </a:t>
            </a:r>
            <a:endParaRPr sz="1200">
              <a:solidFill>
                <a:srgbClr val="0A0A0A"/>
              </a:solidFill>
              <a:latin typeface="Roboto Mono" charset="0"/>
              <a:ea typeface="Roboto Mono" charset="0"/>
              <a:cs typeface="Proxima Nova"/>
              <a:sym typeface="Proxima Nova"/>
            </a:endParaRPr>
          </a:p>
          <a:p>
            <a:pPr marL="457200" lvl="0" indent="-304800" algn="just" rtl="0">
              <a:lnSpc>
                <a:spcPct val="115000"/>
              </a:lnSpc>
              <a:spcBef>
                <a:spcPts val="0"/>
              </a:spcBef>
              <a:spcAft>
                <a:spcPts val="0"/>
              </a:spcAft>
              <a:buClr>
                <a:srgbClr val="0A0A0A"/>
              </a:buClr>
              <a:buSzPts val="1200"/>
              <a:buFont typeface="Proxima Nova"/>
              <a:buChar char="●"/>
            </a:pPr>
            <a:r>
              <a:rPr lang="en" sz="1200" dirty="0">
                <a:solidFill>
                  <a:srgbClr val="0A0A0A"/>
                </a:solidFill>
                <a:latin typeface="Roboto Mono" charset="0"/>
                <a:ea typeface="Roboto Mono" charset="0"/>
                <a:cs typeface="Proxima Nova"/>
                <a:sym typeface="Proxima Nova"/>
              </a:rPr>
              <a:t>Provide the purchasing history, warranty period, and other item information</a:t>
            </a:r>
            <a:endParaRPr sz="1200">
              <a:solidFill>
                <a:srgbClr val="0A0A0A"/>
              </a:solidFill>
              <a:latin typeface="Roboto Mono" charset="0"/>
              <a:ea typeface="Roboto Mono" charset="0"/>
              <a:cs typeface="Proxima Nova"/>
              <a:sym typeface="Proxima Nova"/>
            </a:endParaRPr>
          </a:p>
          <a:p>
            <a:pPr marL="457200" lvl="0" indent="-304800" algn="just" rtl="0">
              <a:lnSpc>
                <a:spcPct val="115000"/>
              </a:lnSpc>
              <a:spcBef>
                <a:spcPts val="0"/>
              </a:spcBef>
              <a:spcAft>
                <a:spcPts val="0"/>
              </a:spcAft>
              <a:buClr>
                <a:srgbClr val="0A0A0A"/>
              </a:buClr>
              <a:buSzPts val="1200"/>
              <a:buFont typeface="Proxima Nova"/>
              <a:buChar char="●"/>
            </a:pPr>
            <a:r>
              <a:rPr lang="en" sz="1200" dirty="0">
                <a:solidFill>
                  <a:srgbClr val="0A0A0A"/>
                </a:solidFill>
                <a:latin typeface="Roboto Mono" charset="0"/>
                <a:ea typeface="Roboto Mono" charset="0"/>
                <a:cs typeface="Proxima Nova"/>
                <a:sym typeface="Proxima Nova"/>
              </a:rPr>
              <a:t>The warranty card should include the item’s serial number and upon purchase be sent to the customer’s smartphone.</a:t>
            </a:r>
            <a:endParaRPr sz="1200">
              <a:solidFill>
                <a:srgbClr val="0A0A0A"/>
              </a:solidFill>
              <a:latin typeface="Roboto Mono" charset="0"/>
              <a:ea typeface="Roboto Mono" charset="0"/>
              <a:cs typeface="Proxima Nova"/>
              <a:sym typeface="Proxima Nova"/>
            </a:endParaRPr>
          </a:p>
          <a:p>
            <a:pPr marL="457200" lvl="0" indent="-304800" algn="just" rtl="0">
              <a:lnSpc>
                <a:spcPct val="115000"/>
              </a:lnSpc>
              <a:spcBef>
                <a:spcPts val="0"/>
              </a:spcBef>
              <a:spcAft>
                <a:spcPts val="0"/>
              </a:spcAft>
              <a:buClr>
                <a:srgbClr val="0A0A0A"/>
              </a:buClr>
              <a:buSzPts val="1200"/>
              <a:buFont typeface="Proxima Nova"/>
              <a:buChar char="●"/>
            </a:pPr>
            <a:r>
              <a:rPr lang="en" sz="1200" dirty="0">
                <a:solidFill>
                  <a:srgbClr val="0A0A0A"/>
                </a:solidFill>
                <a:latin typeface="Roboto Mono" charset="0"/>
                <a:ea typeface="Roboto Mono" charset="0"/>
                <a:cs typeface="Proxima Nova"/>
                <a:sym typeface="Proxima Nova"/>
              </a:rPr>
              <a:t>The NFTs should be decaying in nature, in that, after a certain period their use for the redemption of warranty benefits offered by the brand/retailer will expire</a:t>
            </a:r>
            <a:endParaRPr sz="1200">
              <a:solidFill>
                <a:srgbClr val="0A0A0A"/>
              </a:solidFill>
              <a:latin typeface="Roboto Mono" charset="0"/>
              <a:ea typeface="Roboto Mono" charset="0"/>
              <a:cs typeface="Proxima Nova"/>
              <a:sym typeface="Proxima Nova"/>
            </a:endParaRPr>
          </a:p>
          <a:p>
            <a:pPr marL="457200" lvl="0" indent="-304800" algn="just"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Roboto Mono" charset="0"/>
                <a:ea typeface="Roboto Mono" charset="0"/>
                <a:cs typeface="Proxima Nova"/>
                <a:sym typeface="Proxima Nova"/>
              </a:rPr>
              <a:t>Bonus - </a:t>
            </a:r>
            <a:r>
              <a:rPr lang="en" sz="1200" dirty="0">
                <a:solidFill>
                  <a:srgbClr val="0A0A0A"/>
                </a:solidFill>
                <a:latin typeface="Roboto Mono" charset="0"/>
                <a:ea typeface="Roboto Mono" charset="0"/>
                <a:cs typeface="Proxima Nova"/>
                <a:sym typeface="Proxima Nova"/>
              </a:rPr>
              <a:t>GUI-based tool that doesn’t require knowledge of any Blockchain programming to use by Brands and Retailers.</a:t>
            </a:r>
            <a:endParaRPr sz="1200">
              <a:solidFill>
                <a:srgbClr val="0A0A0A"/>
              </a:solidFill>
              <a:latin typeface="Roboto Mono" charset="0"/>
              <a:ea typeface="Roboto Mono" charset="0"/>
              <a:cs typeface="Proxima Nova"/>
              <a:sym typeface="Proxima Nova"/>
            </a:endParaRPr>
          </a:p>
          <a:p>
            <a:pPr marL="457200" lvl="0" indent="-304800" algn="just"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Roboto Mono" charset="0"/>
                <a:ea typeface="Roboto Mono" charset="0"/>
                <a:cs typeface="Proxima Nova"/>
                <a:sym typeface="Proxima Nova"/>
              </a:rPr>
              <a:t>Bonus</a:t>
            </a:r>
            <a:r>
              <a:rPr lang="en" sz="1200" dirty="0">
                <a:solidFill>
                  <a:srgbClr val="0A0A0A"/>
                </a:solidFill>
                <a:latin typeface="Roboto Mono" charset="0"/>
                <a:ea typeface="Roboto Mono" charset="0"/>
                <a:cs typeface="Proxima Nova"/>
                <a:sym typeface="Proxima Nova"/>
              </a:rPr>
              <a:t> - Usage of Soulbound NFTs</a:t>
            </a:r>
            <a:endParaRPr sz="1200">
              <a:solidFill>
                <a:srgbClr val="0A0A0A"/>
              </a:solidFill>
              <a:latin typeface="Roboto Mono" charset="0"/>
              <a:ea typeface="Roboto Mono" charset="0"/>
              <a:cs typeface="Proxima Nova"/>
              <a:sym typeface="Proxima Nova"/>
            </a:endParaRPr>
          </a:p>
          <a:p>
            <a:pPr marL="457200" lvl="0" indent="-304800" algn="just"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Roboto Mono" charset="0"/>
                <a:ea typeface="Roboto Mono" charset="0"/>
                <a:cs typeface="Proxima Nova"/>
                <a:sym typeface="Proxima Nova"/>
              </a:rPr>
              <a:t>Bonus</a:t>
            </a:r>
            <a:r>
              <a:rPr lang="en" sz="1200" dirty="0">
                <a:solidFill>
                  <a:srgbClr val="0A0A0A"/>
                </a:solidFill>
                <a:latin typeface="Roboto Mono" charset="0"/>
                <a:ea typeface="Roboto Mono" charset="0"/>
                <a:cs typeface="Proxima Nova"/>
                <a:sym typeface="Proxima Nova"/>
              </a:rPr>
              <a:t> - Add any engagement/gamification construct to the loyalty program</a:t>
            </a:r>
            <a:endParaRPr sz="1200">
              <a:solidFill>
                <a:srgbClr val="0A0A0A"/>
              </a:solidFill>
              <a:latin typeface="Roboto Mono" charset="0"/>
              <a:ea typeface="Roboto Mono" charset="0"/>
              <a:cs typeface="Proxima Nova"/>
              <a:sym typeface="Proxima Nova"/>
            </a:endParaRPr>
          </a:p>
          <a:p>
            <a:pPr marL="0" lvl="0" indent="0" algn="just" rtl="0">
              <a:lnSpc>
                <a:spcPct val="115000"/>
              </a:lnSpc>
              <a:spcBef>
                <a:spcPts val="1200"/>
              </a:spcBef>
              <a:spcAft>
                <a:spcPts val="0"/>
              </a:spcAft>
              <a:buClr>
                <a:schemeClr val="dk1"/>
              </a:buClr>
              <a:buSzPts val="1100"/>
              <a:buFont typeface="Arial"/>
              <a:buNone/>
            </a:pPr>
            <a:endParaRPr sz="1100" b="1">
              <a:solidFill>
                <a:srgbClr val="0A0A0A"/>
              </a:solidFill>
              <a:latin typeface="Roboto Mono" charset="0"/>
              <a:ea typeface="Roboto Mono" charset="0"/>
              <a:cs typeface="Proxima Nova"/>
              <a:sym typeface="Proxima Nova"/>
            </a:endParaRPr>
          </a:p>
          <a:p>
            <a:pPr marL="0" marR="0" lvl="0" indent="0" algn="just" rtl="0">
              <a:lnSpc>
                <a:spcPct val="115000"/>
              </a:lnSpc>
              <a:spcBef>
                <a:spcPts val="400"/>
              </a:spcBef>
              <a:spcAft>
                <a:spcPts val="0"/>
              </a:spcAft>
              <a:buClr>
                <a:srgbClr val="000000"/>
              </a:buClr>
              <a:buSzPts val="1000"/>
              <a:buFont typeface="Arial"/>
              <a:buNone/>
            </a:pPr>
            <a:endParaRPr sz="1000" b="1" i="0" u="none" strike="noStrike" cap="none">
              <a:solidFill>
                <a:schemeClr val="dk1"/>
              </a:solidFill>
              <a:latin typeface="Roboto Mono" charset="0"/>
              <a:ea typeface="Roboto Mono"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Glossary</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8" name="Google Shape;118;p4"/>
          <p:cNvSpPr txBox="1"/>
          <p:nvPr/>
        </p:nvSpPr>
        <p:spPr>
          <a:xfrm>
            <a:off x="0" y="1184629"/>
            <a:ext cx="8857200" cy="13035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000000"/>
              </a:buClr>
              <a:buSzPts val="1200"/>
            </a:pPr>
            <a:r>
              <a:rPr lang="en" b="1" u="sng" dirty="0" smtClean="0">
                <a:latin typeface="Roboto Mono"/>
                <a:ea typeface="Roboto Mono"/>
                <a:cs typeface="Roboto Mono"/>
                <a:sym typeface="Roboto Mono"/>
              </a:rPr>
              <a:t>Abbreviations used</a:t>
            </a:r>
          </a:p>
          <a:p>
            <a:pPr marL="457200" marR="0" lvl="0" indent="-304800" algn="l" rtl="0">
              <a:lnSpc>
                <a:spcPct val="100000"/>
              </a:lnSpc>
              <a:spcBef>
                <a:spcPts val="0"/>
              </a:spcBef>
              <a:spcAft>
                <a:spcPts val="0"/>
              </a:spcAft>
              <a:buClr>
                <a:srgbClr val="000000"/>
              </a:buClr>
              <a:buSzPts val="1200"/>
            </a:pPr>
            <a:endParaRPr lang="en" sz="1200" b="1" u="sng" dirty="0" smtClean="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pPr>
            <a:endParaRPr lang="en" sz="1200" b="1" u="sng" dirty="0" smtClean="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pPr>
            <a:endParaRPr lang="en" sz="1200" b="1" u="sng" dirty="0" smtClean="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NFTs : Non-Fungible Tokens</a:t>
            </a:r>
          </a:p>
          <a:p>
            <a:pPr marL="457200" marR="0" lvl="0" indent="-304800" algn="l" rtl="0">
              <a:lnSpc>
                <a:spcPct val="100000"/>
              </a:lnSpc>
              <a:spcBef>
                <a:spcPts val="0"/>
              </a:spcBef>
              <a:spcAft>
                <a:spcPts val="0"/>
              </a:spcAft>
              <a:buClr>
                <a:srgbClr val="000000"/>
              </a:buClr>
              <a:buSzPts val="1200"/>
            </a:pPr>
            <a:endParaRPr lang="en-US" sz="1200" dirty="0" smtClean="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IRA : Information Retrieval Algorithm</a:t>
            </a:r>
          </a:p>
          <a:p>
            <a:pPr marL="457200" marR="0" lvl="0" indent="-304800" algn="l" rtl="0">
              <a:lnSpc>
                <a:spcPct val="100000"/>
              </a:lnSpc>
              <a:spcBef>
                <a:spcPts val="0"/>
              </a:spcBef>
              <a:spcAft>
                <a:spcPts val="0"/>
              </a:spcAft>
              <a:buClr>
                <a:srgbClr val="000000"/>
              </a:buClr>
              <a:buSzPts val="1200"/>
              <a:buFont typeface="Arial" pitchFamily="34" charset="0"/>
              <a:buChar char="•"/>
            </a:pPr>
            <a:endParaRPr lang="en-US" sz="1200" dirty="0" smtClean="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DWCs : Digital Warranty Cards </a:t>
            </a:r>
          </a:p>
          <a:p>
            <a:pPr marL="457200" marR="0" lvl="0" indent="-304800" algn="l" rtl="0">
              <a:lnSpc>
                <a:spcPct val="100000"/>
              </a:lnSpc>
              <a:spcBef>
                <a:spcPts val="0"/>
              </a:spcBef>
              <a:spcAft>
                <a:spcPts val="0"/>
              </a:spcAft>
              <a:buClr>
                <a:srgbClr val="000000"/>
              </a:buClr>
              <a:buSzPts val="1200"/>
              <a:buFont typeface="Arial" pitchFamily="34" charset="0"/>
              <a:buChar char="•"/>
            </a:pPr>
            <a:endParaRPr lang="en" sz="1200" dirty="0" smtClean="0">
              <a:latin typeface="Roboto Mono"/>
              <a:ea typeface="Roboto Mono"/>
              <a:cs typeface="Roboto Mono"/>
              <a:sym typeface="Roboto Mono"/>
            </a:endParaRPr>
          </a:p>
          <a:p>
            <a:pPr marL="457200" lvl="0" indent="-304800">
              <a:buSzPts val="1200"/>
              <a:buFont typeface="Arial" pitchFamily="34" charset="0"/>
              <a:buChar char="•"/>
            </a:pPr>
            <a:r>
              <a:rPr lang="en" sz="1200" dirty="0" smtClean="0">
                <a:latin typeface="Roboto Mono"/>
                <a:ea typeface="Roboto Mono"/>
                <a:cs typeface="Roboto Mono"/>
                <a:sym typeface="Roboto Mono"/>
              </a:rPr>
              <a:t>URL : </a:t>
            </a:r>
            <a:r>
              <a:rPr lang="en-US" sz="1200" dirty="0" smtClean="0">
                <a:latin typeface="Roboto Mono"/>
                <a:ea typeface="Roboto Mono"/>
                <a:cs typeface="Roboto Mono"/>
                <a:sym typeface="Roboto Mono"/>
              </a:rPr>
              <a:t>Uniform Resource Locator</a:t>
            </a:r>
            <a:endParaRPr lang="en" sz="1200" dirty="0" smtClean="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pPr>
            <a:endParaRPr sz="1700" b="1" i="0" u="sng" strike="noStrike" cap="none">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0" name="Google Shape;130;p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131" name="Google Shape;131;p6"/>
          <p:cNvSpPr txBox="1"/>
          <p:nvPr/>
        </p:nvSpPr>
        <p:spPr>
          <a:xfrm>
            <a:off x="75200" y="1338825"/>
            <a:ext cx="8857200" cy="13035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pPr>
            <a:r>
              <a:rPr lang="en" sz="1200" dirty="0" smtClean="0">
                <a:latin typeface="Roboto Mono"/>
                <a:ea typeface="Roboto Mono"/>
                <a:cs typeface="Roboto Mono"/>
                <a:sym typeface="Roboto Mono"/>
              </a:rPr>
              <a:t>P0 – Customer wants to request DWC of the item purchased</a:t>
            </a:r>
          </a:p>
          <a:p>
            <a:pPr marL="457200" marR="0" lvl="0" indent="-304800" algn="l" rtl="0">
              <a:lnSpc>
                <a:spcPct val="100000"/>
              </a:lnSpc>
              <a:spcBef>
                <a:spcPts val="0"/>
              </a:spcBef>
              <a:spcAft>
                <a:spcPts val="0"/>
              </a:spcAft>
              <a:buClr>
                <a:srgbClr val="000000"/>
              </a:buClr>
              <a:buSzPts val="1200"/>
            </a:pPr>
            <a:endParaRPr lang="en" sz="1200" dirty="0" smtClean="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pPr>
            <a:r>
              <a:rPr lang="en" sz="1200" dirty="0" smtClean="0">
                <a:latin typeface="Roboto Mono"/>
                <a:ea typeface="Roboto Mono"/>
                <a:cs typeface="Roboto Mono"/>
                <a:sym typeface="Roboto Mono"/>
              </a:rPr>
              <a:t>P0 – Customer wants to transfer ownership of DWC after resale</a:t>
            </a:r>
          </a:p>
          <a:p>
            <a:pPr marL="457200" marR="0" lvl="0" indent="-304800" algn="l" rtl="0">
              <a:lnSpc>
                <a:spcPct val="100000"/>
              </a:lnSpc>
              <a:spcBef>
                <a:spcPts val="0"/>
              </a:spcBef>
              <a:spcAft>
                <a:spcPts val="0"/>
              </a:spcAft>
              <a:buClr>
                <a:srgbClr val="000000"/>
              </a:buClr>
              <a:buSzPts val="1200"/>
            </a:pPr>
            <a:r>
              <a:rPr lang="en" sz="1200" dirty="0" smtClean="0">
                <a:latin typeface="Roboto Mono"/>
                <a:ea typeface="Roboto Mono"/>
                <a:cs typeface="Roboto Mono"/>
                <a:sym typeface="Roboto Mono"/>
              </a:rPr>
              <a:t> </a:t>
            </a:r>
          </a:p>
          <a:p>
            <a:pPr marL="457200" marR="0" lvl="0" indent="-304800" algn="l" rtl="0">
              <a:lnSpc>
                <a:spcPct val="100000"/>
              </a:lnSpc>
              <a:spcBef>
                <a:spcPts val="0"/>
              </a:spcBef>
              <a:spcAft>
                <a:spcPts val="0"/>
              </a:spcAft>
              <a:buClr>
                <a:srgbClr val="000000"/>
              </a:buClr>
              <a:buSzPts val="1200"/>
            </a:pPr>
            <a:r>
              <a:rPr lang="en" sz="1200" b="0" i="0" u="none" strike="noStrike" cap="none" dirty="0" smtClean="0">
                <a:solidFill>
                  <a:srgbClr val="000000"/>
                </a:solidFill>
                <a:latin typeface="Roboto Mono"/>
                <a:ea typeface="Roboto Mono"/>
                <a:cs typeface="Roboto Mono"/>
                <a:sym typeface="Roboto Mono"/>
              </a:rPr>
              <a:t>P1 – Automatic NFT Burning </a:t>
            </a:r>
          </a:p>
          <a:p>
            <a:pPr marL="457200" marR="0" lvl="0" indent="-304800" algn="l" rtl="0">
              <a:lnSpc>
                <a:spcPct val="100000"/>
              </a:lnSpc>
              <a:spcBef>
                <a:spcPts val="0"/>
              </a:spcBef>
              <a:spcAft>
                <a:spcPts val="0"/>
              </a:spcAft>
              <a:buClr>
                <a:srgbClr val="000000"/>
              </a:buClr>
              <a:buSzPts val="1200"/>
            </a:pPr>
            <a:endParaRPr sz="1200" b="0" i="0" u="none" strike="noStrike" cap="none">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7" name="Google Shape;137;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138" name="Google Shape;138;p7"/>
          <p:cNvSpPr txBox="1"/>
          <p:nvPr/>
        </p:nvSpPr>
        <p:spPr>
          <a:xfrm>
            <a:off x="116451" y="850686"/>
            <a:ext cx="8547000" cy="30024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200"/>
              <a:buFont typeface="Arial" pitchFamily="34" charset="0"/>
              <a:buChar char="•"/>
            </a:pPr>
            <a:r>
              <a:rPr lang="en-US" sz="1200" b="0" i="0" u="none" strike="noStrike" cap="none" dirty="0" smtClean="0">
                <a:solidFill>
                  <a:srgbClr val="000000"/>
                </a:solidFill>
                <a:latin typeface="Roboto Mono"/>
                <a:ea typeface="Roboto Mono"/>
                <a:cs typeface="Roboto Mono"/>
                <a:sym typeface="Roboto Mono"/>
              </a:rPr>
              <a:t> When a customer buys any product from the seller (an </a:t>
            </a:r>
            <a:r>
              <a:rPr lang="en-US" sz="1200" b="0" i="0" u="none" strike="noStrike" cap="none" dirty="0" err="1" smtClean="0">
                <a:solidFill>
                  <a:srgbClr val="000000"/>
                </a:solidFill>
                <a:latin typeface="Roboto Mono"/>
                <a:ea typeface="Roboto Mono"/>
                <a:cs typeface="Roboto Mono"/>
                <a:sym typeface="Roboto Mono"/>
              </a:rPr>
              <a:t>eCommerce</a:t>
            </a:r>
            <a:r>
              <a:rPr lang="en-US" sz="1200" b="0" i="0" u="none" strike="noStrike" cap="none" dirty="0" smtClean="0">
                <a:solidFill>
                  <a:srgbClr val="000000"/>
                </a:solidFill>
                <a:latin typeface="Roboto Mono"/>
                <a:ea typeface="Roboto Mono"/>
                <a:cs typeface="Roboto Mono"/>
                <a:sym typeface="Roboto Mono"/>
              </a:rPr>
              <a:t> website - </a:t>
            </a:r>
            <a:r>
              <a:rPr lang="en-US" sz="1200" b="1" i="0" u="none" strike="noStrike" cap="none" dirty="0" err="1" smtClean="0">
                <a:solidFill>
                  <a:srgbClr val="0070C0"/>
                </a:solidFill>
                <a:latin typeface="Roboto Mono"/>
                <a:ea typeface="Roboto Mono"/>
                <a:cs typeface="Roboto Mono"/>
                <a:sym typeface="Roboto Mono"/>
              </a:rPr>
              <a:t>Flipkart</a:t>
            </a:r>
            <a:r>
              <a:rPr lang="en-US" sz="1200" b="0" i="0" u="none" strike="noStrike" cap="none" dirty="0" smtClean="0">
                <a:solidFill>
                  <a:srgbClr val="000000"/>
                </a:solidFill>
                <a:latin typeface="Roboto Mono"/>
                <a:ea typeface="Roboto Mono"/>
                <a:cs typeface="Roboto Mono"/>
                <a:sym typeface="Roboto Mono"/>
              </a:rPr>
              <a:t>), the corresponding brand having </a:t>
            </a:r>
            <a:r>
              <a:rPr lang="en-US" sz="1200" b="1" i="0" u="none" strike="noStrike" cap="none" dirty="0" err="1" smtClean="0">
                <a:solidFill>
                  <a:srgbClr val="0070C0"/>
                </a:solidFill>
                <a:latin typeface="Roboto Mono"/>
                <a:ea typeface="Roboto Mono"/>
                <a:cs typeface="Roboto Mono"/>
                <a:sym typeface="Roboto Mono"/>
              </a:rPr>
              <a:t>Flipkart</a:t>
            </a:r>
            <a:r>
              <a:rPr lang="en-US" sz="1200" b="0" i="0" u="none" strike="noStrike" cap="none" dirty="0" smtClean="0">
                <a:solidFill>
                  <a:srgbClr val="000000"/>
                </a:solidFill>
                <a:latin typeface="Roboto Mono"/>
                <a:ea typeface="Roboto Mono"/>
                <a:cs typeface="Roboto Mono"/>
                <a:sym typeface="Roboto Mono"/>
              </a:rPr>
              <a:t> account gets a notification from seller regarding successful purchase by customer XYZ.</a:t>
            </a:r>
          </a:p>
          <a:p>
            <a:pPr marL="0" marR="0" lvl="0" indent="0" algn="just" rtl="0">
              <a:lnSpc>
                <a:spcPct val="100000"/>
              </a:lnSpc>
              <a:spcBef>
                <a:spcPts val="0"/>
              </a:spcBef>
              <a:spcAft>
                <a:spcPts val="0"/>
              </a:spcAft>
              <a:buClr>
                <a:srgbClr val="000000"/>
              </a:buClr>
              <a:buSzPts val="1200"/>
              <a:buFont typeface="Arial" pitchFamily="34" charset="0"/>
              <a:buChar char="•"/>
            </a:pPr>
            <a:endParaRPr lang="en-US" sz="1200" dirty="0" smtClean="0">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 </a:t>
            </a:r>
            <a:r>
              <a:rPr lang="en-US" sz="1200" dirty="0" smtClean="0">
                <a:latin typeface="Roboto Mono"/>
                <a:ea typeface="Roboto Mono"/>
                <a:cs typeface="Roboto Mono"/>
                <a:sym typeface="Roboto Mono"/>
              </a:rPr>
              <a:t>The process begins at the brand employer side regarding generating DWCs for the customers.</a:t>
            </a:r>
          </a:p>
          <a:p>
            <a:pPr marL="0" marR="0" lvl="0" indent="0" algn="just" rtl="0">
              <a:lnSpc>
                <a:spcPct val="100000"/>
              </a:lnSpc>
              <a:spcBef>
                <a:spcPts val="0"/>
              </a:spcBef>
              <a:spcAft>
                <a:spcPts val="0"/>
              </a:spcAft>
              <a:buClr>
                <a:srgbClr val="000000"/>
              </a:buClr>
              <a:buSzPts val="1200"/>
            </a:pPr>
            <a:endParaRPr lang="en-US" sz="1200" dirty="0" smtClean="0">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 </a:t>
            </a:r>
            <a:r>
              <a:rPr lang="en-US" sz="1200" dirty="0" smtClean="0">
                <a:latin typeface="Roboto Mono"/>
                <a:ea typeface="Roboto Mono"/>
                <a:cs typeface="Roboto Mono"/>
                <a:sym typeface="Roboto Mono"/>
              </a:rPr>
              <a:t>The generation process uses IRA where it utilizes product details and purchasing history. </a:t>
            </a:r>
          </a:p>
          <a:p>
            <a:pPr marL="0" marR="0" lvl="0" indent="0" algn="just" rtl="0">
              <a:lnSpc>
                <a:spcPct val="100000"/>
              </a:lnSpc>
              <a:spcBef>
                <a:spcPts val="0"/>
              </a:spcBef>
              <a:spcAft>
                <a:spcPts val="0"/>
              </a:spcAft>
              <a:buClr>
                <a:srgbClr val="000000"/>
              </a:buClr>
              <a:buSzPts val="1200"/>
              <a:buFont typeface="Arial" pitchFamily="34" charset="0"/>
              <a:buChar char="•"/>
            </a:pPr>
            <a:endParaRPr lang="en-US" sz="1200" b="0" i="0" u="none" strike="noStrike" cap="none" dirty="0" smtClean="0">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 The IRA extracts all the information from the customer details that an employer received and creates an .jpeg/</a:t>
            </a:r>
            <a:r>
              <a:rPr lang="en-US" sz="1200" dirty="0" err="1" smtClean="0">
                <a:latin typeface="Roboto Mono"/>
                <a:ea typeface="Roboto Mono"/>
                <a:cs typeface="Roboto Mono"/>
                <a:sym typeface="Roboto Mono"/>
              </a:rPr>
              <a:t>png</a:t>
            </a:r>
            <a:r>
              <a:rPr lang="en-US" sz="1200" dirty="0" smtClean="0">
                <a:latin typeface="Roboto Mono"/>
                <a:ea typeface="Roboto Mono"/>
                <a:cs typeface="Roboto Mono"/>
                <a:sym typeface="Roboto Mono"/>
              </a:rPr>
              <a:t> image, which can be used to create DWC later.</a:t>
            </a:r>
          </a:p>
          <a:p>
            <a:pPr marL="0" marR="0" lvl="0" indent="0" algn="just" rtl="0">
              <a:lnSpc>
                <a:spcPct val="100000"/>
              </a:lnSpc>
              <a:spcBef>
                <a:spcPts val="0"/>
              </a:spcBef>
              <a:spcAft>
                <a:spcPts val="0"/>
              </a:spcAft>
              <a:buClr>
                <a:srgbClr val="000000"/>
              </a:buClr>
              <a:buSzPts val="1200"/>
              <a:buFont typeface="Arial" pitchFamily="34" charset="0"/>
              <a:buChar char="•"/>
            </a:pPr>
            <a:endParaRPr lang="en-US" sz="1200" b="0" i="0" u="none" strike="noStrike" cap="none" dirty="0" smtClean="0">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pitchFamily="34" charset="0"/>
              <a:buChar char="•"/>
            </a:pPr>
            <a:r>
              <a:rPr lang="en-US" sz="1200" b="0" i="0" u="none" strike="noStrike" cap="none" dirty="0" smtClean="0">
                <a:solidFill>
                  <a:srgbClr val="000000"/>
                </a:solidFill>
                <a:latin typeface="Roboto Mono"/>
                <a:ea typeface="Roboto Mono"/>
                <a:cs typeface="Roboto Mono"/>
                <a:sym typeface="Roboto Mono"/>
              </a:rPr>
              <a:t> </a:t>
            </a:r>
            <a:r>
              <a:rPr lang="en-US" sz="1200" b="0" i="0" u="none" strike="noStrike" cap="none" dirty="0" smtClean="0">
                <a:solidFill>
                  <a:srgbClr val="000000"/>
                </a:solidFill>
                <a:latin typeface="Roboto Mono"/>
                <a:ea typeface="Roboto Mono"/>
                <a:cs typeface="Roboto Mono"/>
                <a:sym typeface="Roboto Mono"/>
              </a:rPr>
              <a:t>After this, the brand can mint and transfer the DWC as an NFT to the particular customer’s </a:t>
            </a:r>
            <a:r>
              <a:rPr lang="en-US" sz="1200" b="0" i="0" u="none" strike="noStrike" cap="none" dirty="0" err="1" smtClean="0">
                <a:solidFill>
                  <a:srgbClr val="000000"/>
                </a:solidFill>
                <a:latin typeface="Roboto Mono"/>
                <a:ea typeface="Roboto Mono"/>
                <a:cs typeface="Roboto Mono"/>
                <a:sym typeface="Roboto Mono"/>
              </a:rPr>
              <a:t>eCommerce</a:t>
            </a:r>
            <a:r>
              <a:rPr lang="en-US" sz="1200" dirty="0" smtClean="0">
                <a:latin typeface="Roboto Mono"/>
                <a:ea typeface="Roboto Mono"/>
                <a:cs typeface="Roboto Mono"/>
                <a:sym typeface="Roboto Mono"/>
              </a:rPr>
              <a:t>/</a:t>
            </a:r>
            <a:r>
              <a:rPr lang="en-US" sz="1200" dirty="0" err="1" smtClean="0">
                <a:latin typeface="Roboto Mono"/>
                <a:ea typeface="Roboto Mono"/>
                <a:cs typeface="Roboto Mono"/>
                <a:sym typeface="Roboto Mono"/>
              </a:rPr>
              <a:t>M</a:t>
            </a:r>
            <a:r>
              <a:rPr lang="en-US" sz="1200" dirty="0" err="1" smtClean="0">
                <a:latin typeface="Roboto Mono"/>
                <a:ea typeface="Roboto Mono"/>
                <a:cs typeface="Roboto Mono"/>
                <a:sym typeface="Roboto Mono"/>
              </a:rPr>
              <a:t>etamask</a:t>
            </a:r>
            <a:r>
              <a:rPr lang="en-US" sz="1200" dirty="0" smtClean="0">
                <a:latin typeface="Roboto Mono"/>
                <a:ea typeface="Roboto Mono"/>
                <a:cs typeface="Roboto Mono"/>
                <a:sym typeface="Roboto Mono"/>
              </a:rPr>
              <a:t> wallet.</a:t>
            </a:r>
          </a:p>
          <a:p>
            <a:pPr marL="0" marR="0" lvl="0" indent="0" algn="just" rtl="0">
              <a:lnSpc>
                <a:spcPct val="100000"/>
              </a:lnSpc>
              <a:spcBef>
                <a:spcPts val="0"/>
              </a:spcBef>
              <a:spcAft>
                <a:spcPts val="0"/>
              </a:spcAft>
              <a:buClr>
                <a:srgbClr val="000000"/>
              </a:buClr>
              <a:buSzPts val="1200"/>
              <a:buFont typeface="Arial" pitchFamily="34" charset="0"/>
              <a:buChar char="•"/>
            </a:pPr>
            <a:endParaRPr lang="en-US" sz="1200" b="0" i="0" u="none" strike="noStrike" cap="none" dirty="0" smtClean="0">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 Once the customer receives a DWC for his/her product/(s), it can be transferred to other customers without any brand intervention.</a:t>
            </a:r>
          </a:p>
          <a:p>
            <a:pPr marL="0" marR="0" lvl="0" indent="0" algn="just" rtl="0">
              <a:lnSpc>
                <a:spcPct val="100000"/>
              </a:lnSpc>
              <a:spcBef>
                <a:spcPts val="0"/>
              </a:spcBef>
              <a:spcAft>
                <a:spcPts val="0"/>
              </a:spcAft>
              <a:buClr>
                <a:srgbClr val="000000"/>
              </a:buClr>
              <a:buSzPts val="1200"/>
              <a:buFont typeface="Arial" pitchFamily="34" charset="0"/>
              <a:buChar char="•"/>
            </a:pPr>
            <a:endParaRPr lang="en-US" sz="1200" dirty="0" smtClean="0">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pitchFamily="34" charset="0"/>
              <a:buChar char="•"/>
            </a:pPr>
            <a:r>
              <a:rPr lang="en-US" sz="1200" dirty="0" smtClean="0">
                <a:latin typeface="Roboto Mono"/>
                <a:ea typeface="Roboto Mono"/>
                <a:cs typeface="Roboto Mono"/>
                <a:sym typeface="Roboto Mono"/>
              </a:rPr>
              <a:t> After the warranty period, the DWCs can be burnt from the customer’s as well as brand’s end.  </a:t>
            </a:r>
            <a:endParaRPr sz="1200" b="0" i="0" u="none" strike="noStrike" cap="none">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lipkartss1.jpg"/>
          <p:cNvPicPr>
            <a:picLocks noChangeAspect="1"/>
          </p:cNvPicPr>
          <p:nvPr/>
        </p:nvPicPr>
        <p:blipFill>
          <a:blip r:embed="rId2"/>
          <a:stretch>
            <a:fillRect/>
          </a:stretch>
        </p:blipFill>
        <p:spPr>
          <a:xfrm>
            <a:off x="541951" y="1904427"/>
            <a:ext cx="6848878" cy="2383542"/>
          </a:xfrm>
          <a:prstGeom prst="rect">
            <a:avLst/>
          </a:prstGeom>
        </p:spPr>
      </p:pic>
      <p:sp>
        <p:nvSpPr>
          <p:cNvPr id="5" name="TextBox 4"/>
          <p:cNvSpPr txBox="1"/>
          <p:nvPr/>
        </p:nvSpPr>
        <p:spPr>
          <a:xfrm>
            <a:off x="468657" y="296780"/>
            <a:ext cx="7375932" cy="2400657"/>
          </a:xfrm>
          <a:prstGeom prst="rect">
            <a:avLst/>
          </a:prstGeom>
          <a:noFill/>
        </p:spPr>
        <p:txBody>
          <a:bodyPr wrap="square" rtlCol="0">
            <a:spAutoFit/>
          </a:bodyPr>
          <a:lstStyle/>
          <a:p>
            <a:pPr algn="just"/>
            <a:r>
              <a:rPr lang="en-US" b="1" u="sng" dirty="0" smtClean="0">
                <a:solidFill>
                  <a:schemeClr val="accent2">
                    <a:lumMod val="90000"/>
                    <a:lumOff val="10000"/>
                  </a:schemeClr>
                </a:solidFill>
                <a:latin typeface="Roboto Mono" charset="0"/>
                <a:ea typeface="Roboto Mono" charset="0"/>
              </a:rPr>
              <a:t>On </a:t>
            </a:r>
            <a:r>
              <a:rPr lang="en-US" b="1" u="sng" dirty="0" err="1" smtClean="0">
                <a:solidFill>
                  <a:schemeClr val="accent2">
                    <a:lumMod val="90000"/>
                    <a:lumOff val="10000"/>
                  </a:schemeClr>
                </a:solidFill>
                <a:latin typeface="Roboto Mono" charset="0"/>
                <a:ea typeface="Roboto Mono" charset="0"/>
              </a:rPr>
              <a:t>Flipkart</a:t>
            </a:r>
            <a:r>
              <a:rPr lang="en-US" b="1" u="sng" dirty="0" smtClean="0">
                <a:solidFill>
                  <a:schemeClr val="accent2">
                    <a:lumMod val="90000"/>
                    <a:lumOff val="10000"/>
                  </a:schemeClr>
                </a:solidFill>
                <a:latin typeface="Roboto Mono" charset="0"/>
                <a:ea typeface="Roboto Mono" charset="0"/>
              </a:rPr>
              <a:t>(seller)’s side:</a:t>
            </a:r>
            <a:r>
              <a:rPr lang="en-US" b="1" dirty="0" smtClean="0">
                <a:solidFill>
                  <a:schemeClr val="accent2">
                    <a:lumMod val="90000"/>
                    <a:lumOff val="10000"/>
                  </a:schemeClr>
                </a:solidFill>
                <a:latin typeface="Roboto Mono" charset="0"/>
                <a:ea typeface="Roboto Mono" charset="0"/>
              </a:rPr>
              <a:t> (Getting requests for warranty cards)</a:t>
            </a:r>
          </a:p>
          <a:p>
            <a:pPr algn="just"/>
            <a:endParaRPr lang="en-US" b="1" u="sng" dirty="0" smtClean="0">
              <a:solidFill>
                <a:schemeClr val="accent2">
                  <a:lumMod val="90000"/>
                  <a:lumOff val="10000"/>
                </a:schemeClr>
              </a:solidFill>
              <a:latin typeface="Roboto Mono" charset="0"/>
              <a:ea typeface="Roboto Mono" charset="0"/>
            </a:endParaRPr>
          </a:p>
          <a:p>
            <a:pPr algn="just">
              <a:buFont typeface="Arial" pitchFamily="34" charset="0"/>
              <a:buChar char="•"/>
            </a:pPr>
            <a:r>
              <a:rPr lang="en-US" sz="1200" dirty="0" smtClean="0">
                <a:solidFill>
                  <a:schemeClr val="tx1">
                    <a:lumMod val="95000"/>
                    <a:lumOff val="5000"/>
                  </a:schemeClr>
                </a:solidFill>
                <a:latin typeface="Roboto Mono" charset="0"/>
                <a:ea typeface="Roboto Mono" charset="0"/>
              </a:rPr>
              <a:t> This approach implements a new feature which allows buyers/users to download</a:t>
            </a:r>
          </a:p>
          <a:p>
            <a:pPr algn="just"/>
            <a:r>
              <a:rPr lang="en-US" sz="1200" dirty="0" smtClean="0">
                <a:solidFill>
                  <a:schemeClr val="tx1">
                    <a:lumMod val="95000"/>
                    <a:lumOff val="5000"/>
                  </a:schemeClr>
                </a:solidFill>
                <a:latin typeface="Roboto Mono" charset="0"/>
                <a:ea typeface="Roboto Mono" charset="0"/>
              </a:rPr>
              <a:t>a digital warranty card for his/her product/(s).</a:t>
            </a:r>
          </a:p>
          <a:p>
            <a:pPr algn="just"/>
            <a:endParaRPr lang="en-US" sz="1200" dirty="0" smtClean="0">
              <a:solidFill>
                <a:schemeClr val="tx1">
                  <a:lumMod val="95000"/>
                  <a:lumOff val="5000"/>
                </a:schemeClr>
              </a:solidFill>
              <a:latin typeface="Roboto Mono" charset="0"/>
              <a:ea typeface="Roboto Mono" charset="0"/>
            </a:endParaRPr>
          </a:p>
          <a:p>
            <a:pPr algn="just"/>
            <a:endParaRPr lang="en-US" sz="1200" dirty="0" smtClean="0">
              <a:solidFill>
                <a:schemeClr val="tx1">
                  <a:lumMod val="95000"/>
                  <a:lumOff val="5000"/>
                </a:schemeClr>
              </a:solidFill>
              <a:latin typeface="Roboto Mono" charset="0"/>
              <a:ea typeface="Roboto Mono" charset="0"/>
            </a:endParaRPr>
          </a:p>
          <a:p>
            <a:pPr algn="just">
              <a:buFont typeface="Arial" pitchFamily="34" charset="0"/>
              <a:buChar char="•"/>
            </a:pPr>
            <a:r>
              <a:rPr lang="en-US" sz="1200" dirty="0" smtClean="0">
                <a:solidFill>
                  <a:schemeClr val="tx1">
                    <a:lumMod val="95000"/>
                    <a:lumOff val="5000"/>
                  </a:schemeClr>
                </a:solidFill>
                <a:latin typeface="Roboto Mono" charset="0"/>
                <a:ea typeface="Roboto Mono" charset="0"/>
              </a:rPr>
              <a:t> After purchasing the item, order details section will look as same as shown below.</a:t>
            </a:r>
          </a:p>
          <a:p>
            <a:pPr algn="just"/>
            <a:endParaRPr lang="en-US" sz="1200" dirty="0" smtClean="0">
              <a:solidFill>
                <a:schemeClr val="tx1">
                  <a:lumMod val="95000"/>
                  <a:lumOff val="5000"/>
                </a:schemeClr>
              </a:solidFill>
              <a:latin typeface="Roboto Mono" charset="0"/>
              <a:ea typeface="Roboto Mono" charset="0"/>
            </a:endParaRPr>
          </a:p>
          <a:p>
            <a:pPr algn="just"/>
            <a:r>
              <a:rPr lang="en-US" sz="1200" dirty="0" smtClean="0">
                <a:solidFill>
                  <a:schemeClr val="tx1">
                    <a:lumMod val="95000"/>
                    <a:lumOff val="5000"/>
                  </a:schemeClr>
                </a:solidFill>
                <a:latin typeface="Roboto Mono" charset="0"/>
                <a:ea typeface="Roboto Mono" charset="0"/>
              </a:rPr>
              <a:t> </a:t>
            </a:r>
          </a:p>
          <a:p>
            <a:pPr algn="just"/>
            <a:r>
              <a:rPr lang="en-US" sz="1200" dirty="0" smtClean="0">
                <a:solidFill>
                  <a:schemeClr val="tx1">
                    <a:lumMod val="95000"/>
                    <a:lumOff val="5000"/>
                  </a:schemeClr>
                </a:solidFill>
                <a:latin typeface="Roboto Mono" charset="0"/>
                <a:ea typeface="Roboto Mono" charset="0"/>
              </a:rPr>
              <a:t>  </a:t>
            </a:r>
          </a:p>
          <a:p>
            <a:pPr algn="just"/>
            <a:endParaRPr lang="en-US" b="1" u="sng" dirty="0">
              <a:solidFill>
                <a:schemeClr val="accent2">
                  <a:lumMod val="90000"/>
                  <a:lumOff val="10000"/>
                </a:schemeClr>
              </a:solidFill>
              <a:latin typeface="Roboto Mono" charset="0"/>
              <a:ea typeface="Roboto Mono"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883" y="783772"/>
            <a:ext cx="8325853" cy="3754874"/>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On clicking ‘</a:t>
            </a:r>
            <a:r>
              <a:rPr lang="en-US" b="1" dirty="0" smtClean="0">
                <a:solidFill>
                  <a:srgbClr val="002060"/>
                </a:solidFill>
                <a:latin typeface="Roboto Mono" charset="0"/>
                <a:ea typeface="Roboto Mono" charset="0"/>
              </a:rPr>
              <a:t>Get Warranty Card</a:t>
            </a:r>
            <a:r>
              <a:rPr lang="en-US" dirty="0" smtClean="0">
                <a:latin typeface="Roboto Mono" charset="0"/>
                <a:ea typeface="Roboto Mono" charset="0"/>
              </a:rPr>
              <a:t>’, the buyer will be able to get the digital  warranty card.</a:t>
            </a: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r>
              <a:rPr lang="en-US" dirty="0" smtClean="0">
                <a:latin typeface="Roboto Mono" charset="0"/>
                <a:ea typeface="Roboto Mono" charset="0"/>
              </a:rPr>
              <a:t> The Logistics and operations department for the particular brand will get an </a:t>
            </a:r>
            <a:r>
              <a:rPr lang="en-US" b="1" dirty="0" err="1" smtClean="0">
                <a:solidFill>
                  <a:srgbClr val="0070C0"/>
                </a:solidFill>
                <a:latin typeface="Roboto Mono" charset="0"/>
                <a:ea typeface="Roboto Mono" charset="0"/>
              </a:rPr>
              <a:t>Flipkart</a:t>
            </a:r>
            <a:r>
              <a:rPr lang="en-US" dirty="0" smtClean="0">
                <a:latin typeface="Roboto Mono" charset="0"/>
                <a:ea typeface="Roboto Mono" charset="0"/>
              </a:rPr>
              <a:t> notification, where the brand can see the request to get a DWC from the buyer’s side along with all the details of an buyer and purchased product.</a:t>
            </a:r>
          </a:p>
          <a:p>
            <a:pPr algn="just"/>
            <a:endParaRPr lang="en-US" dirty="0" smtClean="0">
              <a:latin typeface="Roboto Mono" charset="0"/>
              <a:ea typeface="Roboto Mono" charset="0"/>
            </a:endParaRP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r>
              <a:rPr lang="en-US" dirty="0" smtClean="0">
                <a:latin typeface="Roboto Mono" charset="0"/>
                <a:ea typeface="Roboto Mono" charset="0"/>
              </a:rPr>
              <a:t> </a:t>
            </a:r>
            <a:r>
              <a:rPr lang="en-US" dirty="0" smtClean="0">
                <a:latin typeface="Roboto Mono" charset="0"/>
                <a:ea typeface="Roboto Mono" charset="0"/>
              </a:rPr>
              <a:t>Once the employer who is operating has an all the product details, can now use the IRA to get DWCs generated.</a:t>
            </a: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endParaRPr lang="en-US" dirty="0" smtClean="0">
              <a:latin typeface="Roboto Mono" charset="0"/>
              <a:ea typeface="Roboto Mono" charset="0"/>
            </a:endParaRPr>
          </a:p>
          <a:p>
            <a:pPr algn="just">
              <a:buFont typeface="Arial" pitchFamily="34" charset="0"/>
              <a:buChar char="•"/>
            </a:pPr>
            <a:r>
              <a:rPr lang="en-US" dirty="0" smtClean="0">
                <a:latin typeface="Roboto Mono" charset="0"/>
                <a:ea typeface="Roboto Mono" charset="0"/>
              </a:rPr>
              <a:t> Since we don’t have an access as a seller or brand, we have shown the generation of an image having the customer details by entering the data of the customer XYZ for example. </a:t>
            </a:r>
            <a:endParaRPr lang="en-US" dirty="0">
              <a:latin typeface="Roboto Mono" charset="0"/>
              <a:ea typeface="Roboto Mono" charset="0"/>
            </a:endParaRPr>
          </a:p>
        </p:txBody>
      </p:sp>
      <p:sp>
        <p:nvSpPr>
          <p:cNvPr id="5" name="Rectangle 4"/>
          <p:cNvSpPr/>
          <p:nvPr/>
        </p:nvSpPr>
        <p:spPr>
          <a:xfrm>
            <a:off x="344895" y="320929"/>
            <a:ext cx="2332690" cy="307777"/>
          </a:xfrm>
          <a:prstGeom prst="rect">
            <a:avLst/>
          </a:prstGeom>
        </p:spPr>
        <p:txBody>
          <a:bodyPr wrap="none">
            <a:spAutoFit/>
          </a:bodyPr>
          <a:lstStyle/>
          <a:p>
            <a:r>
              <a:rPr lang="en-US" b="1" u="sng" dirty="0" smtClean="0">
                <a:solidFill>
                  <a:schemeClr val="accent2">
                    <a:lumMod val="90000"/>
                    <a:lumOff val="10000"/>
                  </a:schemeClr>
                </a:solidFill>
                <a:latin typeface="Roboto Mono" charset="0"/>
                <a:ea typeface="Roboto Mono" charset="0"/>
              </a:rPr>
              <a:t>On </a:t>
            </a:r>
            <a:r>
              <a:rPr lang="en-US" b="1" u="sng" dirty="0" smtClean="0">
                <a:solidFill>
                  <a:schemeClr val="accent2">
                    <a:lumMod val="90000"/>
                    <a:lumOff val="10000"/>
                  </a:schemeClr>
                </a:solidFill>
                <a:latin typeface="Roboto Mono" charset="0"/>
                <a:ea typeface="Roboto Mono" charset="0"/>
              </a:rPr>
              <a:t>the brand’s </a:t>
            </a:r>
            <a:r>
              <a:rPr lang="en-US" b="1" u="sng" dirty="0" smtClean="0">
                <a:solidFill>
                  <a:schemeClr val="accent2">
                    <a:lumMod val="90000"/>
                    <a:lumOff val="10000"/>
                  </a:schemeClr>
                </a:solidFill>
                <a:latin typeface="Roboto Mono" charset="0"/>
                <a:ea typeface="Roboto Mono" charset="0"/>
              </a:rPr>
              <a:t>side:</a:t>
            </a:r>
          </a:p>
        </p:txBody>
      </p:sp>
      <p:sp>
        <p:nvSpPr>
          <p:cNvPr id="6" name="Rectangle 5"/>
          <p:cNvSpPr/>
          <p:nvPr/>
        </p:nvSpPr>
        <p:spPr>
          <a:xfrm>
            <a:off x="2616497" y="300304"/>
            <a:ext cx="4802918" cy="307777"/>
          </a:xfrm>
          <a:prstGeom prst="rect">
            <a:avLst/>
          </a:prstGeom>
        </p:spPr>
        <p:txBody>
          <a:bodyPr wrap="none">
            <a:spAutoFit/>
          </a:bodyPr>
          <a:lstStyle/>
          <a:p>
            <a:r>
              <a:rPr lang="en-US" b="1" dirty="0" smtClean="0">
                <a:solidFill>
                  <a:schemeClr val="accent2">
                    <a:lumMod val="90000"/>
                    <a:lumOff val="10000"/>
                  </a:schemeClr>
                </a:solidFill>
                <a:latin typeface="Roboto Mono" charset="0"/>
                <a:ea typeface="Roboto Mono" charset="0"/>
              </a:rPr>
              <a:t>(DWCs generation, minting and transferring)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133" y="3306967"/>
            <a:ext cx="8325853" cy="738664"/>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The ‘</a:t>
            </a:r>
            <a:r>
              <a:rPr lang="en-US" b="1" dirty="0" smtClean="0">
                <a:solidFill>
                  <a:srgbClr val="0070C0"/>
                </a:solidFill>
                <a:latin typeface="Roboto Mono" charset="0"/>
                <a:ea typeface="Roboto Mono" charset="0"/>
              </a:rPr>
              <a:t>download image</a:t>
            </a:r>
            <a:r>
              <a:rPr lang="en-US" dirty="0" smtClean="0">
                <a:latin typeface="Roboto Mono" charset="0"/>
                <a:ea typeface="Roboto Mono" charset="0"/>
              </a:rPr>
              <a:t>’ will </a:t>
            </a:r>
            <a:r>
              <a:rPr lang="en-US" dirty="0" smtClean="0">
                <a:latin typeface="Roboto Mono" charset="0"/>
                <a:ea typeface="Roboto Mono" charset="0"/>
              </a:rPr>
              <a:t>be redirected to a ‘</a:t>
            </a:r>
            <a:r>
              <a:rPr lang="en-US" b="1" dirty="0" smtClean="0">
                <a:solidFill>
                  <a:srgbClr val="0070C0"/>
                </a:solidFill>
                <a:latin typeface="Roboto Mono" charset="0"/>
                <a:ea typeface="Roboto Mono" charset="0"/>
              </a:rPr>
              <a:t>Minting Website</a:t>
            </a:r>
            <a:r>
              <a:rPr lang="en-US" dirty="0" smtClean="0">
                <a:latin typeface="Roboto Mono" charset="0"/>
                <a:ea typeface="Roboto Mono" charset="0"/>
              </a:rPr>
              <a:t>’ where the employee will mint </a:t>
            </a:r>
            <a:r>
              <a:rPr lang="en-US" dirty="0" smtClean="0">
                <a:latin typeface="Roboto Mono" charset="0"/>
                <a:ea typeface="Roboto Mono" charset="0"/>
              </a:rPr>
              <a:t>a DWC. </a:t>
            </a:r>
            <a:r>
              <a:rPr lang="en-US" dirty="0" smtClean="0">
                <a:latin typeface="Roboto Mono" charset="0"/>
                <a:ea typeface="Roboto Mono" charset="0"/>
              </a:rPr>
              <a:t>This is as simple as it looks in the image below for the employee who doesn’t have prior knowledge of </a:t>
            </a:r>
            <a:r>
              <a:rPr lang="en-US" dirty="0" err="1" smtClean="0">
                <a:latin typeface="Roboto Mono" charset="0"/>
                <a:ea typeface="Roboto Mono" charset="0"/>
              </a:rPr>
              <a:t>blockchain</a:t>
            </a:r>
            <a:r>
              <a:rPr lang="en-US" dirty="0" smtClean="0">
                <a:latin typeface="Roboto Mono" charset="0"/>
                <a:ea typeface="Roboto Mono" charset="0"/>
              </a:rPr>
              <a:t> and NFTs.</a:t>
            </a:r>
            <a:endParaRPr lang="en-US" dirty="0" smtClean="0">
              <a:latin typeface="Roboto Mono" charset="0"/>
              <a:ea typeface="Roboto Mono" charset="0"/>
            </a:endParaRPr>
          </a:p>
        </p:txBody>
      </p:sp>
      <p:sp>
        <p:nvSpPr>
          <p:cNvPr id="6" name="TextBox 5"/>
          <p:cNvSpPr txBox="1"/>
          <p:nvPr/>
        </p:nvSpPr>
        <p:spPr>
          <a:xfrm>
            <a:off x="310529" y="4212331"/>
            <a:ext cx="8325853" cy="738664"/>
          </a:xfrm>
          <a:prstGeom prst="rect">
            <a:avLst/>
          </a:prstGeom>
          <a:noFill/>
        </p:spPr>
        <p:txBody>
          <a:bodyPr wrap="square" rtlCol="0">
            <a:spAutoFit/>
          </a:bodyPr>
          <a:lstStyle/>
          <a:p>
            <a:pPr algn="just">
              <a:buFont typeface="Arial" pitchFamily="34" charset="0"/>
              <a:buChar char="•"/>
            </a:pPr>
            <a:r>
              <a:rPr lang="en-US" dirty="0" smtClean="0">
                <a:latin typeface="Roboto Mono" charset="0"/>
                <a:ea typeface="Roboto Mono" charset="0"/>
              </a:rPr>
              <a:t> After entering the correct details for the all of the fields shown in the below image, the employer will be able to mint the image as an Digital NFT Warranty Cards</a:t>
            </a:r>
          </a:p>
        </p:txBody>
      </p:sp>
      <p:pic>
        <p:nvPicPr>
          <p:cNvPr id="7" name="Picture 6" descr="vd2.jpeg"/>
          <p:cNvPicPr>
            <a:picLocks noChangeAspect="1"/>
          </p:cNvPicPr>
          <p:nvPr/>
        </p:nvPicPr>
        <p:blipFill>
          <a:blip r:embed="rId2"/>
          <a:stretch>
            <a:fillRect/>
          </a:stretch>
        </p:blipFill>
        <p:spPr>
          <a:xfrm>
            <a:off x="355906" y="453819"/>
            <a:ext cx="4846524" cy="2619389"/>
          </a:xfrm>
          <a:prstGeom prst="rect">
            <a:avLst/>
          </a:prstGeom>
        </p:spPr>
      </p:pic>
      <p:sp>
        <p:nvSpPr>
          <p:cNvPr id="8" name="TextBox 7"/>
          <p:cNvSpPr txBox="1"/>
          <p:nvPr/>
        </p:nvSpPr>
        <p:spPr>
          <a:xfrm>
            <a:off x="2158809" y="2811952"/>
            <a:ext cx="1615670" cy="276999"/>
          </a:xfrm>
          <a:prstGeom prst="rect">
            <a:avLst/>
          </a:prstGeom>
          <a:noFill/>
        </p:spPr>
        <p:txBody>
          <a:bodyPr wrap="square" rtlCol="0">
            <a:spAutoFit/>
          </a:bodyPr>
          <a:lstStyle/>
          <a:p>
            <a:r>
              <a:rPr lang="en-US" sz="1200" b="1" dirty="0" smtClean="0">
                <a:solidFill>
                  <a:schemeClr val="bg2">
                    <a:lumMod val="50000"/>
                  </a:schemeClr>
                </a:solidFill>
                <a:latin typeface="Roboto Mono" charset="0"/>
                <a:ea typeface="Roboto Mono" charset="0"/>
              </a:rPr>
              <a:t>Data extraction </a:t>
            </a:r>
            <a:endParaRPr lang="en-US" sz="1200" b="1" dirty="0">
              <a:solidFill>
                <a:schemeClr val="bg2">
                  <a:lumMod val="50000"/>
                </a:schemeClr>
              </a:solidFill>
              <a:latin typeface="Roboto Mono" charset="0"/>
              <a:ea typeface="Roboto Mono" charset="0"/>
            </a:endParaRPr>
          </a:p>
        </p:txBody>
      </p:sp>
      <p:sp>
        <p:nvSpPr>
          <p:cNvPr id="9" name="TextBox 8"/>
          <p:cNvSpPr txBox="1"/>
          <p:nvPr/>
        </p:nvSpPr>
        <p:spPr>
          <a:xfrm>
            <a:off x="5851931" y="2778722"/>
            <a:ext cx="2076307" cy="276999"/>
          </a:xfrm>
          <a:prstGeom prst="rect">
            <a:avLst/>
          </a:prstGeom>
          <a:noFill/>
        </p:spPr>
        <p:txBody>
          <a:bodyPr wrap="square" rtlCol="0">
            <a:spAutoFit/>
          </a:bodyPr>
          <a:lstStyle/>
          <a:p>
            <a:r>
              <a:rPr lang="en-US" sz="1200" b="1" dirty="0" smtClean="0">
                <a:solidFill>
                  <a:schemeClr val="bg2">
                    <a:lumMod val="50000"/>
                  </a:schemeClr>
                </a:solidFill>
                <a:latin typeface="Roboto Mono" charset="0"/>
                <a:ea typeface="Roboto Mono" charset="0"/>
              </a:rPr>
              <a:t>Image generation </a:t>
            </a:r>
            <a:endParaRPr lang="en-US" sz="1200" b="1" dirty="0">
              <a:solidFill>
                <a:schemeClr val="bg2">
                  <a:lumMod val="50000"/>
                </a:schemeClr>
              </a:solidFill>
              <a:latin typeface="Roboto Mono" charset="0"/>
              <a:ea typeface="Roboto Mono" charset="0"/>
            </a:endParaRPr>
          </a:p>
        </p:txBody>
      </p:sp>
      <p:pic>
        <p:nvPicPr>
          <p:cNvPr id="10" name="Picture 9" descr="flipkartss2.drawio.png"/>
          <p:cNvPicPr>
            <a:picLocks noChangeAspect="1"/>
          </p:cNvPicPr>
          <p:nvPr/>
        </p:nvPicPr>
        <p:blipFill>
          <a:blip r:embed="rId3"/>
          <a:stretch>
            <a:fillRect/>
          </a:stretch>
        </p:blipFill>
        <p:spPr>
          <a:xfrm>
            <a:off x="5161823" y="423741"/>
            <a:ext cx="2729431" cy="229883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1036</Words>
  <PresentationFormat>On-screen Show (16:9)</PresentationFormat>
  <Paragraphs>135</Paragraphs>
  <Slides>16</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Proxima Nova</vt:lpstr>
      <vt:lpstr>Roboto Mono</vt:lpstr>
      <vt:lpstr>Times New Roman</vt:lpstr>
      <vt:lpstr>Simple Light</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cp:lastModifiedBy>
  <cp:revision>35</cp:revision>
  <dcterms:modified xsi:type="dcterms:W3CDTF">2022-07-31T18:16:48Z</dcterms:modified>
</cp:coreProperties>
</file>