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7" r:id="rId12"/>
    <p:sldId id="265" r:id="rId13"/>
    <p:sldId id="266" r:id="rId14"/>
  </p:sldIdLst>
  <p:sldSz cx="9144000" cy="5143500" type="screen16x9"/>
  <p:notesSz cx="6858000" cy="9144000"/>
  <p:embeddedFontLst>
    <p:embeddedFont>
      <p:font typeface="Open Sans ExtraBold" charset="0"/>
      <p:bold r:id="rId16"/>
      <p:boldItalic r:id="rId17"/>
    </p:embeddedFont>
    <p:embeddedFont>
      <p:font typeface="Open Sans Light" charset="0"/>
      <p:regular r:id="rId18"/>
      <p:bold r:id="rId19"/>
      <p:italic r:id="rId20"/>
      <p:boldItalic r:id="rId21"/>
    </p:embeddedFont>
    <p:embeddedFont>
      <p:font typeface="Roboto" charset="0"/>
      <p:regular r:id="rId22"/>
      <p:bold r:id="rId23"/>
      <p:italic r:id="rId24"/>
      <p:boldItalic r:id="rId25"/>
    </p:embeddedFont>
    <p:embeddedFont>
      <p:font typeface="Open Sans" pitchFamily="3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b644913f0_1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4b644913f0_1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b644913f0_1_9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4b644913f0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b644913f0_1_1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4b644913f0_1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b644913f0_1_10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24b644913f0_1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b644913f0_1_5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4b644913f0_1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b644913f0_1_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24b644913f0_1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b644913f0_1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4b644913f0_1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b6449136f_0_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4b6449136f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b644913f0_1_8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4b644913f0_1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b6449136f_0_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4b6449136f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b6449136f_0_2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4b6449136f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b644913f0_1_9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4b644913f0_1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yh0VMSCnIq3mbfKTyJsfSkD7TsmiQeQtbhLO8e_cwjA/edit?usp=sharing"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edthakur5/KPMG_virtual_internship"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9" y="1895175"/>
            <a:ext cx="3953102" cy="137665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37900" y="3315475"/>
            <a:ext cx="5550600" cy="52575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Open Sans Light"/>
              <a:buNone/>
            </a:pPr>
            <a:r>
              <a:rPr lang="en" sz="20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1982300" cy="238701"/>
          </a:xfrm>
          <a:prstGeom prst="rect">
            <a:avLst/>
          </a:prstGeom>
          <a:noFill/>
          <a:ln>
            <a:noFill/>
          </a:ln>
        </p:spPr>
      </p:pic>
      <p:sp>
        <p:nvSpPr>
          <p:cNvPr id="103" name="Google Shape;103;p25"/>
          <p:cNvSpPr/>
          <p:nvPr/>
        </p:nvSpPr>
        <p:spPr>
          <a:xfrm>
            <a:off x="537900" y="3666599"/>
            <a:ext cx="6249600" cy="3693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1200"/>
              <a:buFont typeface="Open Sans Light"/>
              <a:buNone/>
            </a:pPr>
            <a:r>
              <a:rPr lang="en" sz="1200" b="0" i="0" u="none" strike="noStrike" cap="none">
                <a:solidFill>
                  <a:srgbClr val="FFFFFF"/>
                </a:solidFill>
                <a:latin typeface="Open Sans Light"/>
                <a:ea typeface="Open Sans Light"/>
                <a:cs typeface="Open Sans Light"/>
                <a:sym typeface="Open Sans Light"/>
              </a:rPr>
              <a:t>[Division Name] - [Engagement Manager], [Ved Thakur], [Junior Consultant]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3"/>
          <p:cNvSpPr/>
          <p:nvPr/>
        </p:nvSpPr>
        <p:spPr>
          <a:xfrm>
            <a:off x="205025" y="263975"/>
            <a:ext cx="8611800" cy="615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dirty="0" smtClean="0">
                <a:solidFill>
                  <a:srgbClr val="FFFFFF"/>
                </a:solidFill>
              </a:rPr>
              <a:t>T</a:t>
            </a:r>
            <a:r>
              <a:rPr lang="en" sz="2000" b="1" dirty="0" smtClean="0">
                <a:solidFill>
                  <a:srgbClr val="FFFFFF"/>
                </a:solidFill>
              </a:rPr>
              <a:t>arget List of New Customers</a:t>
            </a:r>
            <a:endParaRPr/>
          </a:p>
        </p:txBody>
      </p:sp>
      <p:sp>
        <p:nvSpPr>
          <p:cNvPr id="166" name="Google Shape;166;p33"/>
          <p:cNvSpPr txBox="1"/>
          <p:nvPr/>
        </p:nvSpPr>
        <p:spPr>
          <a:xfrm>
            <a:off x="308000" y="916427"/>
            <a:ext cx="8508900" cy="1061799"/>
          </a:xfrm>
          <a:prstGeom prst="rect">
            <a:avLst/>
          </a:prstGeom>
          <a:noFill/>
          <a:ln>
            <a:noFill/>
          </a:ln>
        </p:spPr>
        <p:txBody>
          <a:bodyPr spcFirstLastPara="1" wrap="square" lIns="91425" tIns="91425" rIns="91425" bIns="91425" anchor="t" anchorCtr="0">
            <a:spAutoFit/>
          </a:bodyPr>
          <a:lstStyle/>
          <a:p>
            <a:pPr marL="457200" lvl="0" indent="-317500">
              <a:buSzPts val="1400"/>
              <a:buChar char="●"/>
            </a:pPr>
            <a:r>
              <a:rPr lang="en" sz="1100" dirty="0" smtClean="0"/>
              <a:t>The list can be found at: </a:t>
            </a:r>
            <a:r>
              <a:rPr lang="en-US" sz="1100" dirty="0" smtClean="0">
                <a:hlinkClick r:id="rId3"/>
              </a:rPr>
              <a:t>https://</a:t>
            </a:r>
            <a:r>
              <a:rPr lang="en-US" sz="1100" dirty="0" smtClean="0">
                <a:hlinkClick r:id="rId3"/>
              </a:rPr>
              <a:t>docs.google.com/spreadsheets/d/1yh0VMSCnIq3mbfKTyJsfSkD7TsmiQeQtbhLO8e_cwjA/edit?usp=sharing</a:t>
            </a:r>
            <a:endParaRPr lang="en-US" sz="1100" dirty="0" smtClean="0"/>
          </a:p>
          <a:p>
            <a:pPr marL="457200" lvl="0" indent="-317500">
              <a:buSzPts val="1400"/>
            </a:pPr>
            <a:endParaRPr lang="en" sz="1050" dirty="0" smtClean="0"/>
          </a:p>
          <a:p>
            <a:pPr marL="457200" lvl="0" indent="-317500" algn="l" rtl="0">
              <a:spcBef>
                <a:spcPts val="0"/>
              </a:spcBef>
              <a:spcAft>
                <a:spcPts val="0"/>
              </a:spcAft>
              <a:buSzPts val="1400"/>
              <a:buChar char="●"/>
            </a:pPr>
            <a:r>
              <a:rPr lang="en" sz="1100" dirty="0" smtClean="0"/>
              <a:t>A screenshot of the list is attached below. It contains name of top 57 customers which should be targetted and are more likely to buy a bike</a:t>
            </a:r>
            <a:endParaRPr sz="1100"/>
          </a:p>
        </p:txBody>
      </p:sp>
      <p:pic>
        <p:nvPicPr>
          <p:cNvPr id="1026" name="Picture 2"/>
          <p:cNvPicPr>
            <a:picLocks noChangeAspect="1" noChangeArrowheads="1"/>
          </p:cNvPicPr>
          <p:nvPr/>
        </p:nvPicPr>
        <p:blipFill>
          <a:blip r:embed="rId4"/>
          <a:srcRect/>
          <a:stretch>
            <a:fillRect/>
          </a:stretch>
        </p:blipFill>
        <p:spPr bwMode="auto">
          <a:xfrm>
            <a:off x="193961" y="1891146"/>
            <a:ext cx="8631381" cy="311790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4"/>
          <p:cNvSpPr/>
          <p:nvPr/>
        </p:nvSpPr>
        <p:spPr>
          <a:xfrm>
            <a:off x="205025" y="263974"/>
            <a:ext cx="8565600" cy="49241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References</a:t>
            </a:r>
            <a:endParaRPr sz="2000" b="1" i="0" u="none" strike="noStrike" cap="none">
              <a:solidFill>
                <a:srgbClr val="FFFFFF"/>
              </a:solidFill>
              <a:latin typeface="Arial"/>
              <a:ea typeface="Arial"/>
              <a:cs typeface="Arial"/>
              <a:sym typeface="Arial"/>
            </a:endParaRPr>
          </a:p>
        </p:txBody>
      </p:sp>
      <p:sp>
        <p:nvSpPr>
          <p:cNvPr id="173" name="Google Shape;173;p34"/>
          <p:cNvSpPr/>
          <p:nvPr/>
        </p:nvSpPr>
        <p:spPr>
          <a:xfrm>
            <a:off x="205025" y="1083299"/>
            <a:ext cx="8565600" cy="3511698"/>
          </a:xfrm>
          <a:prstGeom prst="rect">
            <a:avLst/>
          </a:prstGeom>
          <a:noFill/>
          <a:ln>
            <a:noFill/>
          </a:ln>
        </p:spPr>
        <p:txBody>
          <a:bodyPr spcFirstLastPara="1" wrap="square" lIns="91400" tIns="91400" rIns="91400" bIns="91400" anchor="t" anchorCtr="0">
            <a:noAutofit/>
          </a:bodyPr>
          <a:lstStyle/>
          <a:p>
            <a:pPr marL="457200" marR="0" lvl="0" indent="-317500" algn="l" rtl="0">
              <a:lnSpc>
                <a:spcPct val="115000"/>
              </a:lnSpc>
              <a:spcBef>
                <a:spcPts val="0"/>
              </a:spcBef>
              <a:spcAft>
                <a:spcPts val="0"/>
              </a:spcAft>
              <a:buSzPts val="1400"/>
              <a:buChar char="●"/>
            </a:pPr>
            <a:r>
              <a:rPr lang="en" sz="2000" b="1">
                <a:latin typeface="Open Sans"/>
                <a:ea typeface="Open Sans"/>
                <a:cs typeface="Open Sans"/>
                <a:sym typeface="Open Sans"/>
              </a:rPr>
              <a:t>All the data and dashboards are present at: </a:t>
            </a:r>
            <a:r>
              <a:rPr lang="en" sz="2000" b="1" u="sng">
                <a:solidFill>
                  <a:schemeClr val="hlink"/>
                </a:solidFill>
                <a:latin typeface="Open Sans"/>
                <a:ea typeface="Open Sans"/>
                <a:cs typeface="Open Sans"/>
                <a:sym typeface="Open Sans"/>
                <a:hlinkClick r:id="rId3"/>
              </a:rPr>
              <a:t>https://github.com/vedthakur5/KPMG_virtual_internship</a:t>
            </a:r>
            <a:endParaRPr sz="2000" b="1">
              <a:latin typeface="Open Sans"/>
              <a:ea typeface="Open Sans"/>
              <a:cs typeface="Open Sans"/>
              <a:sym typeface="Open Sans"/>
            </a:endParaRPr>
          </a:p>
          <a:p>
            <a:pPr marL="457200" marR="0" lvl="0" indent="0" algn="l" rtl="0">
              <a:lnSpc>
                <a:spcPct val="115000"/>
              </a:lnSpc>
              <a:spcBef>
                <a:spcPts val="0"/>
              </a:spcBef>
              <a:spcAft>
                <a:spcPts val="0"/>
              </a:spcAft>
              <a:buNone/>
            </a:pPr>
            <a:endParaRPr sz="20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1"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1"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1"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5"/>
          <p:cNvSpPr/>
          <p:nvPr/>
        </p:nvSpPr>
        <p:spPr>
          <a:xfrm>
            <a:off x="537899" y="1895175"/>
            <a:ext cx="3953102" cy="77975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a:solidFill>
                  <a:srgbClr val="FFFFFF"/>
                </a:solidFill>
                <a:latin typeface="Open Sans ExtraBold"/>
                <a:ea typeface="Open Sans ExtraBold"/>
                <a:cs typeface="Open Sans ExtraBold"/>
                <a:sym typeface="Open Sans ExtraBol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6"/>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0" name="Google Shape;110;p26"/>
          <p:cNvSpPr/>
          <p:nvPr/>
        </p:nvSpPr>
        <p:spPr>
          <a:xfrm>
            <a:off x="343875" y="1211200"/>
            <a:ext cx="6153300" cy="1708800"/>
          </a:xfrm>
          <a:prstGeom prst="rect">
            <a:avLst/>
          </a:prstGeom>
          <a:noFill/>
          <a:ln>
            <a:noFill/>
          </a:ln>
        </p:spPr>
        <p:txBody>
          <a:bodyPr spcFirstLastPara="1" wrap="square" lIns="91400" tIns="91400" rIns="91400" bIns="91400" anchor="t" anchorCtr="0">
            <a:noAutofit/>
          </a:bodyPr>
          <a:lstStyle/>
          <a:p>
            <a:pPr marL="457200" marR="0" lvl="0" indent="-317500" algn="l" rtl="0">
              <a:lnSpc>
                <a:spcPct val="115000"/>
              </a:lnSpc>
              <a:spcBef>
                <a:spcPts val="0"/>
              </a:spcBef>
              <a:spcAft>
                <a:spcPts val="0"/>
              </a:spcAft>
              <a:buSzPts val="1400"/>
              <a:buChar char="●"/>
            </a:pPr>
            <a:r>
              <a:rPr lang="en"/>
              <a:t>Work done till now</a:t>
            </a:r>
            <a:endParaRPr/>
          </a:p>
          <a:p>
            <a:pPr marL="457200" marR="0" lvl="0" indent="-317500" algn="l" rtl="0">
              <a:lnSpc>
                <a:spcPct val="115000"/>
              </a:lnSpc>
              <a:spcBef>
                <a:spcPts val="0"/>
              </a:spcBef>
              <a:spcAft>
                <a:spcPts val="0"/>
              </a:spcAft>
              <a:buSzPts val="1400"/>
              <a:buChar char="●"/>
            </a:pPr>
            <a:r>
              <a:rPr lang="en"/>
              <a:t>Presenting Dashboards</a:t>
            </a:r>
            <a:endParaRPr/>
          </a:p>
          <a:p>
            <a:pPr marL="457200" marR="0" lvl="0" indent="-317500" algn="l" rtl="0">
              <a:lnSpc>
                <a:spcPct val="115000"/>
              </a:lnSpc>
              <a:spcBef>
                <a:spcPts val="0"/>
              </a:spcBef>
              <a:spcAft>
                <a:spcPts val="0"/>
              </a:spcAft>
              <a:buSzPts val="1400"/>
              <a:buChar char="●"/>
            </a:pPr>
            <a:r>
              <a:rPr lang="en"/>
              <a:t>Trends based on dashboards and customer segment to target</a:t>
            </a:r>
            <a:endParaRPr/>
          </a:p>
          <a:p>
            <a:pPr marL="457200" marR="0" lvl="0" indent="-317500" algn="l" rtl="0">
              <a:lnSpc>
                <a:spcPct val="115000"/>
              </a:lnSpc>
              <a:spcBef>
                <a:spcPts val="0"/>
              </a:spcBef>
              <a:spcAft>
                <a:spcPts val="0"/>
              </a:spcAft>
              <a:buSzPts val="1400"/>
              <a:buChar char="●"/>
            </a:pPr>
            <a:r>
              <a:rPr lang="en"/>
              <a:t>Suggested marketing and growth strategy</a:t>
            </a:r>
            <a:endParaRPr/>
          </a:p>
          <a:p>
            <a:pPr marL="457200" marR="0" lvl="0" indent="-317500" algn="l" rtl="0">
              <a:lnSpc>
                <a:spcPct val="115000"/>
              </a:lnSpc>
              <a:spcBef>
                <a:spcPts val="0"/>
              </a:spcBef>
              <a:spcAft>
                <a:spcPts val="0"/>
              </a:spcAft>
              <a:buSzPts val="1400"/>
              <a:buChar char="●"/>
            </a:pPr>
            <a:r>
              <a:rPr lang="en"/>
              <a:t>Additional external datasets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7"/>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7"/>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a:solidFill>
                  <a:srgbClr val="FFFFFF"/>
                </a:solidFill>
              </a:rPr>
              <a:t>Work done till now</a:t>
            </a:r>
            <a:endParaRPr/>
          </a:p>
        </p:txBody>
      </p:sp>
      <p:sp>
        <p:nvSpPr>
          <p:cNvPr id="117" name="Google Shape;117;p27"/>
          <p:cNvSpPr txBox="1"/>
          <p:nvPr/>
        </p:nvSpPr>
        <p:spPr>
          <a:xfrm>
            <a:off x="365750" y="1158875"/>
            <a:ext cx="8404800" cy="3447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latin typeface="Roboto"/>
                <a:ea typeface="Roboto"/>
                <a:cs typeface="Roboto"/>
                <a:sym typeface="Roboto"/>
              </a:rPr>
              <a:t>Cleaning of data for data quality</a:t>
            </a:r>
            <a:r>
              <a:rPr lang="en">
                <a:latin typeface="Roboto"/>
                <a:ea typeface="Roboto"/>
                <a:cs typeface="Roboto"/>
                <a:sym typeface="Roboto"/>
              </a:rPr>
              <a:t> -  </a:t>
            </a:r>
            <a:r>
              <a:rPr lang="en" sz="1200">
                <a:latin typeface="Roboto"/>
                <a:ea typeface="Roboto"/>
                <a:cs typeface="Roboto"/>
                <a:sym typeface="Roboto"/>
              </a:rPr>
              <a:t>Initially all the data was cleaned. It was checked for any blank values. The validity and the accuracy of the data points was also verified. Further the data was also checked for uniqueness and duplicate values. All the points were mentioned in the Task 1 email sent to the client.</a:t>
            </a:r>
            <a:endParaRPr sz="1200">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a:p>
            <a:pPr marL="457200" lvl="0" indent="-317500" algn="l" rtl="0">
              <a:spcBef>
                <a:spcPts val="0"/>
              </a:spcBef>
              <a:spcAft>
                <a:spcPts val="0"/>
              </a:spcAft>
              <a:buSzPts val="1400"/>
              <a:buChar char="●"/>
            </a:pPr>
            <a:r>
              <a:rPr lang="en" b="1">
                <a:latin typeface="Roboto"/>
                <a:ea typeface="Roboto"/>
                <a:cs typeface="Roboto"/>
                <a:sym typeface="Roboto"/>
              </a:rPr>
              <a:t>Data exploration</a:t>
            </a:r>
            <a:r>
              <a:rPr lang="en">
                <a:latin typeface="Roboto"/>
                <a:ea typeface="Roboto"/>
                <a:cs typeface="Roboto"/>
                <a:sym typeface="Roboto"/>
              </a:rPr>
              <a:t> - </a:t>
            </a:r>
            <a:r>
              <a:rPr lang="en" sz="1200">
                <a:latin typeface="Roboto"/>
                <a:ea typeface="Roboto"/>
                <a:cs typeface="Roboto"/>
                <a:sym typeface="Roboto"/>
              </a:rPr>
              <a:t>The data was then converted into format for better understanding. Like instance, the DOB column was converted into age column. Fields like profit were created for comparing the features of a customer with the profit he made to the gain. By this data we could predict the behaviour of new customers based on their features on whether these customers are likeable to buy a bike and make profit to the company.</a:t>
            </a:r>
            <a:endParaRPr sz="1200">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a:p>
            <a:pPr marL="457200" lvl="0" indent="-317500" algn="l" rtl="0">
              <a:spcBef>
                <a:spcPts val="0"/>
              </a:spcBef>
              <a:spcAft>
                <a:spcPts val="0"/>
              </a:spcAft>
              <a:buSzPts val="1400"/>
              <a:buChar char="●"/>
            </a:pPr>
            <a:r>
              <a:rPr lang="en" b="1">
                <a:latin typeface="Roboto"/>
                <a:ea typeface="Roboto"/>
                <a:cs typeface="Roboto"/>
                <a:sym typeface="Roboto"/>
              </a:rPr>
              <a:t>Modelling</a:t>
            </a:r>
            <a:r>
              <a:rPr lang="en">
                <a:latin typeface="Roboto"/>
                <a:ea typeface="Roboto"/>
                <a:cs typeface="Roboto"/>
                <a:sym typeface="Roboto"/>
              </a:rPr>
              <a:t> - </a:t>
            </a:r>
            <a:r>
              <a:rPr lang="en" sz="1200">
                <a:latin typeface="Roboto"/>
                <a:ea typeface="Roboto"/>
                <a:cs typeface="Roboto"/>
                <a:sym typeface="Roboto"/>
              </a:rPr>
              <a:t>Several models were created for the evaluation of the customer segment to target. Once such model was the RFM model which was created to calculate the recency, frequency and monetary value score. Based on this score, several customer segments were created and based on the data provided in the new customer sheet, the prospect customers who would bring profit to the company were identified.</a:t>
            </a:r>
            <a:endParaRPr sz="1200">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a:p>
            <a:pPr marL="457200" lvl="0" indent="-317500" algn="l" rtl="0">
              <a:spcBef>
                <a:spcPts val="0"/>
              </a:spcBef>
              <a:spcAft>
                <a:spcPts val="0"/>
              </a:spcAft>
              <a:buSzPts val="1400"/>
              <a:buFont typeface="Roboto"/>
              <a:buChar char="●"/>
            </a:pPr>
            <a:r>
              <a:rPr lang="en" b="1">
                <a:latin typeface="Roboto"/>
                <a:ea typeface="Roboto"/>
                <a:cs typeface="Roboto"/>
                <a:sym typeface="Roboto"/>
              </a:rPr>
              <a:t>Data interpretation - </a:t>
            </a:r>
            <a:r>
              <a:rPr lang="en" sz="1200">
                <a:latin typeface="Roboto"/>
                <a:ea typeface="Roboto"/>
                <a:cs typeface="Roboto"/>
                <a:sym typeface="Roboto"/>
              </a:rPr>
              <a:t>Graphs like column chart, pie chart were created to better understand the data given. Several pivot tables were also created and graphs based on pivot tables eased the understanding of the data provided.</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8"/>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a:t>
            </a:r>
            <a:r>
              <a:rPr lang="en" sz="2000" b="1">
                <a:solidFill>
                  <a:srgbClr val="FFFFFF"/>
                </a:solidFill>
              </a:rPr>
              <a:t>shboards</a:t>
            </a:r>
            <a:endParaRPr/>
          </a:p>
        </p:txBody>
      </p:sp>
      <p:sp>
        <p:nvSpPr>
          <p:cNvPr id="124" name="Google Shape;124;p28"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8"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8"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28"/>
          <p:cNvPicPr preferRelativeResize="0"/>
          <p:nvPr/>
        </p:nvPicPr>
        <p:blipFill>
          <a:blip r:embed="rId3">
            <a:alphaModFix/>
          </a:blip>
          <a:stretch>
            <a:fillRect/>
          </a:stretch>
        </p:blipFill>
        <p:spPr>
          <a:xfrm>
            <a:off x="917575" y="895925"/>
            <a:ext cx="7205564" cy="4018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a:t>
            </a:r>
            <a:r>
              <a:rPr lang="en" sz="2000" b="1">
                <a:solidFill>
                  <a:srgbClr val="FFFFFF"/>
                </a:solidFill>
              </a:rPr>
              <a:t>shboards</a:t>
            </a:r>
            <a:endParaRPr/>
          </a:p>
        </p:txBody>
      </p:sp>
      <p:sp>
        <p:nvSpPr>
          <p:cNvPr id="134" name="Google Shape;134;p29"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9"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9"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7" name="Google Shape;137;p29"/>
          <p:cNvPicPr preferRelativeResize="0"/>
          <p:nvPr/>
        </p:nvPicPr>
        <p:blipFill>
          <a:blip r:embed="rId3">
            <a:alphaModFix/>
          </a:blip>
          <a:stretch>
            <a:fillRect/>
          </a:stretch>
        </p:blipFill>
        <p:spPr>
          <a:xfrm>
            <a:off x="914400" y="896725"/>
            <a:ext cx="7163769" cy="4018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0"/>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a:solidFill>
                  <a:srgbClr val="FFFFFF"/>
                </a:solidFill>
              </a:rPr>
              <a:t>Trends from the data analysed by using Dashboards</a:t>
            </a:r>
            <a:endParaRPr/>
          </a:p>
        </p:txBody>
      </p:sp>
      <p:sp>
        <p:nvSpPr>
          <p:cNvPr id="144" name="Google Shape;144;p30"/>
          <p:cNvSpPr txBox="1"/>
          <p:nvPr/>
        </p:nvSpPr>
        <p:spPr>
          <a:xfrm>
            <a:off x="298375" y="1053000"/>
            <a:ext cx="86049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New South Wales state people have made more profit to the company than VIC and QLD states.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Mass customer is more likely to buy a bike than Affluent and High Net Worth customers.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Adults having age in the range 20-30 are more probable to buy a bike than any other age group. The next age group more likely to buy a bike would be in the range 60-70 according to data.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Adults belonging to Manufacturing, Financial Services and Heath are more prone to get a bike than any other job sectors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People owning a car are more likely to buy a bike.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Females are more probable to buy bikes than males.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People buying a bike in the past 3 years are less likely to buy a bike again.</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People living in the are having valuation between 8-9 are more likely to buy a bike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1"/>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a:solidFill>
                  <a:srgbClr val="FFFFFF"/>
                </a:solidFill>
              </a:rPr>
              <a:t>Customer Segment to Target</a:t>
            </a:r>
            <a:endParaRPr sz="2000" b="1">
              <a:solidFill>
                <a:srgbClr val="FFFFFF"/>
              </a:solidFill>
            </a:endParaRPr>
          </a:p>
          <a:p>
            <a:pPr marL="0" marR="0" lvl="0" indent="0" algn="l" rtl="0">
              <a:lnSpc>
                <a:spcPct val="100000"/>
              </a:lnSpc>
              <a:spcBef>
                <a:spcPts val="0"/>
              </a:spcBef>
              <a:spcAft>
                <a:spcPts val="0"/>
              </a:spcAft>
              <a:buClr>
                <a:srgbClr val="FFFFFF"/>
              </a:buClr>
              <a:buSzPts val="2000"/>
              <a:buFont typeface="Arial"/>
              <a:buNone/>
            </a:pPr>
            <a:endParaRPr sz="2000" b="1">
              <a:solidFill>
                <a:srgbClr val="FFFFFF"/>
              </a:solidFill>
            </a:endParaRPr>
          </a:p>
        </p:txBody>
      </p:sp>
      <p:sp>
        <p:nvSpPr>
          <p:cNvPr id="151" name="Google Shape;151;p31"/>
          <p:cNvSpPr txBox="1"/>
          <p:nvPr/>
        </p:nvSpPr>
        <p:spPr>
          <a:xfrm>
            <a:off x="298375" y="1053000"/>
            <a:ext cx="8604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Females must be targeted more in comparison to males.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people belonging to the state of NSW must be targeted more than VIC and QLD people.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 Mass customer should be approached as he/she is more likely to get a bike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People belonging to the age groups 20-30 and 60-70 must be targeted more.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People working in the fields of manufacturing, financial services and health should be approached.</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People living in places with valuation of around 8-9 is more likely to buy a bike and must be targeted.</a:t>
            </a:r>
            <a:endParaRPr>
              <a:latin typeface="Roboto"/>
              <a:ea typeface="Roboto"/>
              <a:cs typeface="Roboto"/>
              <a:sym typeface="Roboto"/>
            </a:endParaRPr>
          </a:p>
        </p:txBody>
      </p:sp>
      <p:sp>
        <p:nvSpPr>
          <p:cNvPr id="152" name="Google Shape;152;p31"/>
          <p:cNvSpPr txBox="1"/>
          <p:nvPr/>
        </p:nvSpPr>
        <p:spPr>
          <a:xfrm>
            <a:off x="577525" y="2891425"/>
            <a:ext cx="7652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Overall: </a:t>
            </a:r>
            <a:r>
              <a:rPr lang="en" b="1">
                <a:latin typeface="Roboto"/>
                <a:ea typeface="Roboto"/>
                <a:cs typeface="Roboto"/>
                <a:sym typeface="Roboto"/>
              </a:rPr>
              <a:t>A female living in the state of NSW with a place valuation of 8-9 and has a age group of 20-30 working in the field of Manufacturing and is a mass customer should be most targeted as she is the most likely to buy a bike.</a:t>
            </a:r>
            <a:endParaRPr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a:solidFill>
                  <a:srgbClr val="FFFFFF"/>
                </a:solidFill>
              </a:rPr>
              <a:t>Marketing Strategy and Growth</a:t>
            </a:r>
            <a:endParaRPr sz="2000" b="1">
              <a:solidFill>
                <a:srgbClr val="FFFFFF"/>
              </a:solidFill>
            </a:endParaRPr>
          </a:p>
        </p:txBody>
      </p:sp>
      <p:sp>
        <p:nvSpPr>
          <p:cNvPr id="159" name="Google Shape;159;p32"/>
          <p:cNvSpPr txBox="1"/>
          <p:nvPr/>
        </p:nvSpPr>
        <p:spPr>
          <a:xfrm>
            <a:off x="261575" y="1014500"/>
            <a:ext cx="86049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The marketing strategy should be more health focussed as we see that people from 20-30 and 60-70 being health conscious are more likely to buy a bike.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Also the brand should focus on making a different bike segment for female only as they are the most targeted customers and them getting a cycle suited specifically to cater to their needs would be the best.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marketing banners and posters should be more done in the New South Wales state as the demand is more in that state.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 different set of high quality bikes can be made available for high property valuation between 8-9 because they are more likely to buy a bike.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3"/>
          <p:cNvSpPr/>
          <p:nvPr/>
        </p:nvSpPr>
        <p:spPr>
          <a:xfrm>
            <a:off x="205025" y="263975"/>
            <a:ext cx="8611800" cy="615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a:solidFill>
                  <a:srgbClr val="FFFFFF"/>
                </a:solidFill>
              </a:rPr>
              <a:t>Additional datasets required for better analysis </a:t>
            </a:r>
            <a:endParaRPr/>
          </a:p>
        </p:txBody>
      </p:sp>
      <p:sp>
        <p:nvSpPr>
          <p:cNvPr id="166" name="Google Shape;166;p33"/>
          <p:cNvSpPr txBox="1"/>
          <p:nvPr/>
        </p:nvSpPr>
        <p:spPr>
          <a:xfrm>
            <a:off x="308000" y="1082675"/>
            <a:ext cx="85089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Data of some basic health issues faced by consumers would be helpful as it would enable us to target consumers based on their health issues.</a:t>
            </a:r>
            <a:endParaRPr/>
          </a:p>
          <a:p>
            <a:pPr marL="457200" lvl="0" indent="-317500" algn="l" rtl="0">
              <a:spcBef>
                <a:spcPts val="0"/>
              </a:spcBef>
              <a:spcAft>
                <a:spcPts val="0"/>
              </a:spcAft>
              <a:buSzPts val="1400"/>
              <a:buChar char="●"/>
            </a:pPr>
            <a:r>
              <a:rPr lang="en"/>
              <a:t>Data of consumers on the distance from their job could help us in pitching the customers regarding using bike to drive to work.</a:t>
            </a:r>
            <a:endParaRPr/>
          </a:p>
          <a:p>
            <a:pPr marL="457200" lvl="0" indent="-317500" algn="l" rtl="0">
              <a:spcBef>
                <a:spcPts val="0"/>
              </a:spcBef>
              <a:spcAft>
                <a:spcPts val="0"/>
              </a:spcAft>
              <a:buSzPts val="1400"/>
              <a:buChar char="●"/>
            </a:pPr>
            <a:r>
              <a:rPr lang="en"/>
              <a:t>A special segment of bicycles dedicated to mountain bikes can be also pitched if we had the data regarding it.</a:t>
            </a:r>
            <a:endParaRPr/>
          </a:p>
          <a:p>
            <a:pPr marL="457200" lvl="0" indent="-317500" algn="l" rtl="0">
              <a:spcBef>
                <a:spcPts val="0"/>
              </a:spcBef>
              <a:spcAft>
                <a:spcPts val="0"/>
              </a:spcAft>
              <a:buSzPts val="1400"/>
              <a:buChar char="●"/>
            </a:pPr>
            <a:r>
              <a:rPr lang="en"/>
              <a:t>Data regarding gyms, health centres, mental health centres could have been helpful as our target customers are more likely to visit these places.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Words>
  <PresentationFormat>On-screen Show (16:9)</PresentationFormat>
  <Paragraphs>55</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Open Sans ExtraBold</vt:lpstr>
      <vt:lpstr>Open Sans Light</vt:lpstr>
      <vt:lpstr>Roboto</vt:lpstr>
      <vt:lpstr>Open Sans</vt:lpstr>
      <vt:lpstr>Simple Light</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VED THAKUR</cp:lastModifiedBy>
  <cp:revision>2</cp:revision>
  <dcterms:modified xsi:type="dcterms:W3CDTF">2023-06-02T06:53:46Z</dcterms:modified>
</cp:coreProperties>
</file>