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63" r:id="rId12"/>
    <p:sldId id="274" r:id="rId13"/>
    <p:sldId id="275" r:id="rId14"/>
    <p:sldId id="26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5" r:id="rId23"/>
    <p:sldId id="266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7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25" autoAdjust="0"/>
  </p:normalViewPr>
  <p:slideViewPr>
    <p:cSldViewPr>
      <p:cViewPr>
        <p:scale>
          <a:sx n="75" d="100"/>
          <a:sy n="75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6D52C-FF5E-4B79-AB04-67E6363C7A9D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OOP - 2014 - MSS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B5105-9657-4CC8-A7E5-9C1BE1620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860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61829-F96A-4E27-A2B5-AC7FF2263E5D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OOP - 2014 - MSS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2883D-C5CC-4814-A413-00D6503AD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52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0"/>
            <a:ext cx="8686800" cy="990600"/>
          </a:xfrm>
          <a:solidFill>
            <a:schemeClr val="accent1">
              <a:alpha val="94000"/>
            </a:schemeClr>
          </a:solidFill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715000"/>
            <a:ext cx="7543800" cy="609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C201-BF5A-4243-A560-C2D8431C25CE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_institut-teknologi-del_1agustus201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72400" y="5562600"/>
            <a:ext cx="1131418" cy="1219200"/>
          </a:xfrm>
          <a:prstGeom prst="rect">
            <a:avLst/>
          </a:prstGeom>
        </p:spPr>
      </p:pic>
      <p:pic>
        <p:nvPicPr>
          <p:cNvPr id="12" name="Picture 11" descr="oop-java-recolo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1371600"/>
            <a:ext cx="8686800" cy="21351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19F-A08A-4489-99A1-6DB62500B025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A01-A073-4C12-ADE7-7445ABAA3E96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6200" y="3124200"/>
            <a:ext cx="457200" cy="381000"/>
          </a:xfrm>
        </p:spPr>
        <p:txBody>
          <a:bodyPr/>
          <a:lstStyle>
            <a:lvl1pPr>
              <a:defRPr/>
            </a:lvl1pPr>
          </a:lstStyle>
          <a:p>
            <a:fld id="{191C295D-709A-4BD4-ACBA-0E7304476D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6400" y="63246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80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accent1"/>
          </a:solidFill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EE0B-41E3-4292-BEE2-48436436BC12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BA6-C4DA-47D1-93BD-E1B3C160C9F0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8DEE-BD98-461D-AB36-D80F9D5E5427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29B3-4C7E-4053-8522-48B102895774}" type="datetime1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8229600" cy="11430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AED3-01CF-4D84-A448-A655275A99E7}" type="datetime1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AD74-E242-4A4C-BBD9-AE620D29E24E}" type="datetime1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BB27-4DD4-4DEB-881D-04BA45B61939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D7B7-687B-4F89-B254-7916DF0E19D2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BC11F-DE36-4545-95A9-A669A5A34F11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FCDD1-2A6C-4CE6-8C5E-93CB05E3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ail.del.ac.id/~inte/IF21319-OOP/TwoThreadsTest1.ja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ail.del.ac.id/~inte/IF21319-OOP/TwoThreadsTest2.ja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33444-BFB5-4A72-8B2A-19ACAD78DE0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altLang="en-US" sz="4000" b="1" dirty="0">
                <a:solidFill>
                  <a:schemeClr val="bg1"/>
                </a:solidFill>
              </a:rPr>
              <a:t>1 Program </a:t>
            </a:r>
            <a:r>
              <a:rPr lang="en-GB" altLang="en-US" sz="4000" b="1" dirty="0" err="1">
                <a:solidFill>
                  <a:schemeClr val="bg1"/>
                </a:solidFill>
              </a:rPr>
              <a:t>Banyak</a:t>
            </a:r>
            <a:r>
              <a:rPr lang="en-GB" altLang="en-US" sz="4000" b="1" dirty="0">
                <a:solidFill>
                  <a:schemeClr val="bg1"/>
                </a:solidFill>
              </a:rPr>
              <a:t> Thread</a:t>
            </a:r>
            <a:endParaRPr lang="en-US" altLang="en-US" sz="4000" b="1" dirty="0">
              <a:solidFill>
                <a:schemeClr val="bg1"/>
              </a:solidFill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0772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800" dirty="0" err="1"/>
              <a:t>Satu</a:t>
            </a:r>
            <a:r>
              <a:rPr lang="en-GB" altLang="en-US" sz="2800" dirty="0"/>
              <a:t> program </a:t>
            </a:r>
            <a:r>
              <a:rPr lang="en-GB" altLang="en-US" sz="2800" dirty="0" err="1"/>
              <a:t>dapat</a:t>
            </a:r>
            <a:r>
              <a:rPr lang="en-GB" altLang="en-US" sz="2800" dirty="0"/>
              <a:t> </a:t>
            </a:r>
            <a:r>
              <a:rPr lang="en-GB" altLang="en-US" sz="2800" dirty="0" err="1"/>
              <a:t>memiliki</a:t>
            </a:r>
            <a:r>
              <a:rPr lang="en-GB" altLang="en-US" sz="2800" dirty="0"/>
              <a:t> </a:t>
            </a:r>
            <a:r>
              <a:rPr lang="en-GB" altLang="en-US" sz="2800" dirty="0" err="1"/>
              <a:t>banyak</a:t>
            </a:r>
            <a:r>
              <a:rPr lang="en-GB" altLang="en-US" sz="2800" dirty="0"/>
              <a:t> </a:t>
            </a:r>
            <a:r>
              <a:rPr lang="en-GB" altLang="en-US" sz="2800" dirty="0" err="1"/>
              <a:t>alur</a:t>
            </a:r>
            <a:r>
              <a:rPr lang="en-GB" altLang="en-US" sz="2800" dirty="0"/>
              <a:t> </a:t>
            </a:r>
            <a:r>
              <a:rPr lang="en-GB" altLang="en-US" sz="2800" dirty="0" err="1"/>
              <a:t>eksekusi</a:t>
            </a:r>
            <a:endParaRPr lang="en-GB" altLang="en-US" sz="2800" dirty="0"/>
          </a:p>
          <a:p>
            <a:endParaRPr lang="en-US" altLang="en-US" sz="2800" dirty="0"/>
          </a:p>
        </p:txBody>
      </p:sp>
      <p:pic>
        <p:nvPicPr>
          <p:cNvPr id="28058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105400" cy="3144838"/>
          </a:xfrm>
          <a:noFill/>
          <a:ln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3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Sub-task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very first step to do is decomposing a single process into some smaller tasks which are independent one to another.</a:t>
            </a:r>
          </a:p>
          <a:p>
            <a:pPr marL="0" indent="0">
              <a:buNone/>
            </a:pPr>
            <a:r>
              <a:rPr lang="en-US" dirty="0" smtClean="0"/>
              <a:t>These sub-tasks might interact one to another to share information.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37E3-AAFF-4DD3-A0DF-5D6D39F38F9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altLang="en-US"/>
              <a:t>Contoh Program yang memakai Thread</a:t>
            </a:r>
            <a:endParaRPr lang="en-US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r>
              <a:rPr lang="en-GB" altLang="en-US" sz="2800"/>
              <a:t>Web browser</a:t>
            </a:r>
          </a:p>
          <a:p>
            <a:pPr lvl="1"/>
            <a:r>
              <a:rPr lang="en-GB" altLang="en-US" sz="2400"/>
              <a:t>Mendownload halaman web</a:t>
            </a:r>
          </a:p>
          <a:p>
            <a:pPr lvl="1"/>
            <a:r>
              <a:rPr lang="en-GB" altLang="en-US" sz="2400"/>
              <a:t>Menggambar progress</a:t>
            </a:r>
          </a:p>
          <a:p>
            <a:pPr lvl="1"/>
            <a:r>
              <a:rPr lang="en-GB" altLang="en-US" sz="2400"/>
              <a:t>Menampilkan halaman</a:t>
            </a:r>
          </a:p>
          <a:p>
            <a:pPr lvl="1"/>
            <a:r>
              <a:rPr lang="en-GB" altLang="en-US" sz="2400"/>
              <a:t>Menangani input user</a:t>
            </a:r>
          </a:p>
          <a:p>
            <a:r>
              <a:rPr lang="en-GB" altLang="en-US" sz="2800"/>
              <a:t>Messenger</a:t>
            </a:r>
          </a:p>
          <a:p>
            <a:pPr lvl="1"/>
            <a:r>
              <a:rPr lang="en-GB" altLang="en-US" sz="2400"/>
              <a:t>Menerima input user</a:t>
            </a:r>
          </a:p>
          <a:p>
            <a:pPr lvl="1"/>
            <a:r>
              <a:rPr lang="en-GB" altLang="en-US" sz="2400"/>
              <a:t>Menerima data dari user yang diajak chat</a:t>
            </a:r>
          </a:p>
          <a:p>
            <a:pPr lvl="1"/>
            <a:r>
              <a:rPr lang="en-GB" altLang="en-US" sz="2400"/>
              <a:t>Menampilkan user</a:t>
            </a:r>
          </a:p>
          <a:p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3064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F8078-E67F-48F7-AEE8-74330E15A11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en-US"/>
              <a:t>Kapan memakai Thread?</a:t>
            </a:r>
            <a:endParaRPr lang="en-US" altLang="en-US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r>
              <a:rPr lang="en-GB" altLang="en-US" sz="2800" dirty="0" err="1"/>
              <a:t>Pada</a:t>
            </a:r>
            <a:r>
              <a:rPr lang="en-GB" altLang="en-US" sz="2800" dirty="0"/>
              <a:t> </a:t>
            </a:r>
            <a:r>
              <a:rPr lang="en-GB" altLang="en-US" sz="2800" dirty="0" err="1"/>
              <a:t>aplikasi</a:t>
            </a:r>
            <a:r>
              <a:rPr lang="en-GB" altLang="en-US" sz="2800" dirty="0"/>
              <a:t> GUI</a:t>
            </a:r>
          </a:p>
          <a:p>
            <a:pPr lvl="1"/>
            <a:r>
              <a:rPr lang="en-GB" altLang="en-US" sz="2400" dirty="0"/>
              <a:t>Agar </a:t>
            </a:r>
            <a:r>
              <a:rPr lang="en-GB" altLang="en-US" sz="2400" dirty="0" err="1"/>
              <a:t>aplikasi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tidak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tampak</a:t>
            </a:r>
            <a:r>
              <a:rPr lang="en-GB" altLang="en-US" sz="2400" dirty="0"/>
              <a:t> “hang” </a:t>
            </a:r>
            <a:r>
              <a:rPr lang="en-GB" altLang="en-US" sz="2400" dirty="0" err="1"/>
              <a:t>ketika</a:t>
            </a:r>
            <a:r>
              <a:rPr lang="en-GB" altLang="en-US" sz="2400" dirty="0"/>
              <a:t> </a:t>
            </a:r>
            <a:r>
              <a:rPr lang="en-GB" altLang="en-US" sz="2400" dirty="0" err="1"/>
              <a:t>melakukan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pemrosesan</a:t>
            </a:r>
            <a:r>
              <a:rPr lang="en-GB" altLang="en-US" sz="2400" dirty="0"/>
              <a:t> lama (data </a:t>
            </a:r>
            <a:r>
              <a:rPr lang="en-GB" altLang="en-US" sz="2400" dirty="0" err="1"/>
              <a:t>besar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atau</a:t>
            </a:r>
            <a:r>
              <a:rPr lang="en-GB" altLang="en-US" sz="2400" dirty="0"/>
              <a:t> proses </a:t>
            </a:r>
            <a:r>
              <a:rPr lang="en-GB" altLang="en-US" sz="2400" dirty="0" err="1"/>
              <a:t>memang</a:t>
            </a:r>
            <a:r>
              <a:rPr lang="en-GB" altLang="en-US" sz="2400" dirty="0"/>
              <a:t> lama) </a:t>
            </a:r>
          </a:p>
          <a:p>
            <a:r>
              <a:rPr lang="en-GB" altLang="en-US" sz="2800" dirty="0" err="1"/>
              <a:t>Aplikasi</a:t>
            </a:r>
            <a:r>
              <a:rPr lang="en-GB" altLang="en-US" sz="2800" dirty="0"/>
              <a:t> yang </a:t>
            </a:r>
            <a:r>
              <a:rPr lang="en-GB" altLang="en-US" sz="2800" dirty="0" err="1"/>
              <a:t>menangani</a:t>
            </a:r>
            <a:r>
              <a:rPr lang="en-GB" altLang="en-US" sz="2800" dirty="0"/>
              <a:t> </a:t>
            </a:r>
            <a:r>
              <a:rPr lang="en-GB" altLang="en-US" sz="2800" dirty="0" err="1"/>
              <a:t>banyak</a:t>
            </a:r>
            <a:r>
              <a:rPr lang="en-GB" altLang="en-US" sz="2800" dirty="0"/>
              <a:t> event </a:t>
            </a:r>
            <a:r>
              <a:rPr lang="en-GB" altLang="en-US" sz="2800" dirty="0" err="1"/>
              <a:t>dalam</a:t>
            </a:r>
            <a:r>
              <a:rPr lang="en-GB" altLang="en-US" sz="2800" dirty="0"/>
              <a:t> </a:t>
            </a:r>
            <a:r>
              <a:rPr lang="en-GB" altLang="en-US" sz="2800" dirty="0" err="1"/>
              <a:t>satu</a:t>
            </a:r>
            <a:r>
              <a:rPr lang="en-GB" altLang="en-US" sz="2800" dirty="0"/>
              <a:t> </a:t>
            </a:r>
            <a:r>
              <a:rPr lang="en-GB" altLang="en-US" sz="2800" dirty="0" err="1"/>
              <a:t>waktu</a:t>
            </a:r>
            <a:endParaRPr lang="en-GB" altLang="en-US" sz="2800" dirty="0"/>
          </a:p>
          <a:p>
            <a:pPr lvl="1"/>
            <a:r>
              <a:rPr lang="en-GB" altLang="en-US" sz="2400" dirty="0"/>
              <a:t>Server TCP/IP (Server Web, FTP)</a:t>
            </a:r>
          </a:p>
          <a:p>
            <a:r>
              <a:rPr lang="en-GB" altLang="en-US" sz="2800" dirty="0" err="1"/>
              <a:t>Aplikasi</a:t>
            </a:r>
            <a:r>
              <a:rPr lang="en-GB" altLang="en-US" sz="2800" dirty="0"/>
              <a:t> </a:t>
            </a:r>
            <a:r>
              <a:rPr lang="en-GB" altLang="en-US" sz="2800" dirty="0" err="1"/>
              <a:t>asinkron</a:t>
            </a:r>
            <a:endParaRPr lang="en-GB" altLang="en-US" sz="2800" dirty="0"/>
          </a:p>
          <a:p>
            <a:pPr lvl="1"/>
            <a:r>
              <a:rPr lang="en-GB" altLang="en-US" sz="2400" dirty="0"/>
              <a:t>Chat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46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Sub-tasks should run simultaneously to increase efficiency. To do this, use thread.</a:t>
            </a:r>
          </a:p>
          <a:p>
            <a:pPr marL="0" indent="0">
              <a:buNone/>
            </a:pPr>
            <a:r>
              <a:rPr lang="en-US" dirty="0" smtClean="0"/>
              <a:t>There is two ways to build a thread: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Inheriting the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dirty="0" smtClean="0"/>
              <a:t>class and override the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run() </a:t>
            </a:r>
            <a:r>
              <a:rPr lang="en-US" dirty="0" smtClean="0"/>
              <a:t>method;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Implementing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interface and override the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run() </a:t>
            </a:r>
            <a:r>
              <a:rPr lang="en-US" dirty="0" smtClean="0"/>
              <a:t>method. This option is better in term of design.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GB" altLang="en-US" dirty="0"/>
              <a:t>Kapan men-subclass Thread </a:t>
            </a:r>
            <a:r>
              <a:rPr lang="en-GB" altLang="en-US" dirty="0" err="1"/>
              <a:t>dan</a:t>
            </a:r>
            <a:r>
              <a:rPr lang="en-GB" altLang="en-US" dirty="0"/>
              <a:t> </a:t>
            </a:r>
            <a:r>
              <a:rPr lang="en-GB" altLang="en-US" dirty="0" err="1" smtClean="0"/>
              <a:t>kapan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mengimplementasikan</a:t>
            </a:r>
            <a:r>
              <a:rPr lang="en-GB" altLang="en-US" dirty="0" smtClean="0"/>
              <a:t> </a:t>
            </a:r>
            <a:r>
              <a:rPr lang="en-GB" altLang="en-US" dirty="0"/>
              <a:t>Runnable </a:t>
            </a:r>
            <a:r>
              <a:rPr lang="en-GB" altLang="en-US" dirty="0" smtClean="0"/>
              <a:t>?</a:t>
            </a:r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9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C93D3-BE9E-4137-AD4C-827EB2EF251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Extending vs. Implementing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Mengimplementasikan interface Runnable</a:t>
            </a:r>
            <a:endParaRPr lang="en-US" altLang="en-US"/>
          </a:p>
          <a:p>
            <a:pPr lvl="1"/>
            <a:r>
              <a:rPr lang="en-US" altLang="en-US"/>
              <a:t>Class yang mengimplementasikan interface Runnable bisa extends dari superclass lain</a:t>
            </a:r>
          </a:p>
          <a:p>
            <a:r>
              <a:rPr lang="en-GB" altLang="en-US"/>
              <a:t>Menurunkan (extend) dari kelas </a:t>
            </a:r>
            <a:r>
              <a:rPr lang="en-GB" altLang="en-US">
                <a:latin typeface="Courier New" pitchFamily="49" charset="0"/>
              </a:rPr>
              <a:t>Thread</a:t>
            </a:r>
            <a:endParaRPr lang="en-US" altLang="en-US"/>
          </a:p>
          <a:p>
            <a:pPr lvl="1"/>
            <a:r>
              <a:rPr lang="en-US" altLang="en-US"/>
              <a:t>Subclass dari superclass Thread tidak bisa extends dari class lain lagi.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1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5A22B-251D-449E-A7B1-A63C931E8DD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/>
              <a:t>Thread sederhana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7200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3000"/>
              </a:lnSpc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//File name: t1.java</a:t>
            </a:r>
          </a:p>
          <a:p>
            <a:pPr>
              <a:lnSpc>
                <a:spcPct val="93000"/>
              </a:lnSpc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public class T1 extends Thread {</a:t>
            </a:r>
          </a:p>
          <a:p>
            <a:pPr lvl="1"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String s;    Random r = new Random();</a:t>
            </a:r>
          </a:p>
          <a:p>
            <a:pPr lvl="1"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public T1(String </a:t>
            </a:r>
            <a:r>
              <a:rPr lang="en-GB" altLang="en-US" sz="1800" dirty="0" err="1">
                <a:latin typeface="Courier New" pitchFamily="49" charset="0"/>
              </a:rPr>
              <a:t>str</a:t>
            </a:r>
            <a:r>
              <a:rPr lang="en-GB" altLang="en-US" sz="1800" dirty="0">
                <a:latin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        s = </a:t>
            </a:r>
            <a:r>
              <a:rPr lang="en-GB" altLang="en-US" sz="1800" dirty="0" err="1">
                <a:latin typeface="Courier New" pitchFamily="49" charset="0"/>
              </a:rPr>
              <a:t>str</a:t>
            </a:r>
            <a:r>
              <a:rPr lang="en-GB" alt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    public void run() { </a:t>
            </a:r>
          </a:p>
          <a:p>
            <a:pPr lvl="2"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while (true) {</a:t>
            </a:r>
          </a:p>
          <a:p>
            <a:pPr lvl="3">
              <a:buFontTx/>
              <a:buNone/>
            </a:pPr>
            <a:r>
              <a:rPr lang="en-GB" altLang="en-US" sz="1800" dirty="0" err="1">
                <a:latin typeface="Courier New" pitchFamily="49" charset="0"/>
              </a:rPr>
              <a:t>System.out.println</a:t>
            </a:r>
            <a:r>
              <a:rPr lang="en-GB" altLang="en-US" sz="1800" dirty="0">
                <a:latin typeface="Courier New" pitchFamily="49" charset="0"/>
              </a:rPr>
              <a:t>(s);</a:t>
            </a:r>
          </a:p>
          <a:p>
            <a:pPr lvl="3"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try { </a:t>
            </a:r>
            <a:r>
              <a:rPr lang="en-GB" altLang="en-US" sz="1800" dirty="0" err="1">
                <a:latin typeface="Courier New" pitchFamily="49" charset="0"/>
              </a:rPr>
              <a:t>Thread.sleep</a:t>
            </a:r>
            <a:r>
              <a:rPr lang="en-GB" altLang="en-US" sz="1800" dirty="0">
                <a:latin typeface="Courier New" pitchFamily="49" charset="0"/>
              </a:rPr>
              <a:t>(</a:t>
            </a:r>
            <a:r>
              <a:rPr lang="en-GB" altLang="en-US" sz="1800" dirty="0" err="1">
                <a:latin typeface="Courier New" pitchFamily="49" charset="0"/>
              </a:rPr>
              <a:t>r.nextInt</a:t>
            </a:r>
            <a:r>
              <a:rPr lang="en-GB" altLang="en-US" sz="1800" dirty="0">
                <a:latin typeface="Courier New" pitchFamily="49" charset="0"/>
              </a:rPr>
              <a:t>(1000)); } </a:t>
            </a:r>
          </a:p>
          <a:p>
            <a:pPr lvl="3"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catch (Exception e) {} </a:t>
            </a:r>
          </a:p>
          <a:p>
            <a:pPr lvl="2"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}</a:t>
            </a:r>
            <a:endParaRPr lang="en-US" alt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AF02-CB86-4A6B-914B-FB105335316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/>
              <a:t>Loop dalam thread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Dalam contoh yang diberikan di sini, akan selalu digunakan infinite loop (dengan </a:t>
            </a:r>
            <a:r>
              <a:rPr lang="en-US" altLang="en-US">
                <a:latin typeface="Courier New" pitchFamily="49" charset="0"/>
              </a:rPr>
              <a:t>while (true)</a:t>
            </a:r>
            <a:r>
              <a:rPr lang="en-US" altLang="en-US"/>
              <a:t> ) untuk menunjukan kehidupan thread</a:t>
            </a:r>
          </a:p>
          <a:p>
            <a:r>
              <a:rPr lang="en-US" altLang="en-US"/>
              <a:t>Thread tidak harus memakai infinite loop (cukup melakukan pekerjaan yang dibutuhkan sampai selesai)</a:t>
            </a:r>
          </a:p>
        </p:txBody>
      </p:sp>
    </p:spTree>
    <p:extLst>
      <p:ext uri="{BB962C8B-B14F-4D97-AF65-F5344CB8AC3E}">
        <p14:creationId xmlns:p14="http://schemas.microsoft.com/office/powerpoint/2010/main" val="31174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9E9F-7E65-448D-87D0-DE4605677D0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886200"/>
            <a:ext cx="8229600" cy="2239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Akan muncul “Jamaica” dan “Fiji” bergantian</a:t>
            </a:r>
            <a:endParaRPr lang="en-US" altLang="en-US"/>
          </a:p>
          <a:p>
            <a:r>
              <a:rPr lang="en-US" altLang="en-US">
                <a:hlinkClick r:id="rId2"/>
              </a:rPr>
              <a:t>Jalankan program</a:t>
            </a:r>
            <a:endParaRPr lang="en-US" altLang="en-US"/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8001000" cy="17430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dirty="0">
                <a:solidFill>
                  <a:srgbClr val="000000"/>
                </a:solidFill>
                <a:latin typeface="Courier New" pitchFamily="49" charset="0"/>
              </a:rPr>
              <a:t>public class </a:t>
            </a:r>
            <a:r>
              <a:rPr lang="en-GB" altLang="en-US" dirty="0" err="1">
                <a:solidFill>
                  <a:srgbClr val="000000"/>
                </a:solidFill>
                <a:latin typeface="Courier New" pitchFamily="49" charset="0"/>
              </a:rPr>
              <a:t>TwoThreadsTest</a:t>
            </a:r>
            <a:r>
              <a:rPr lang="en-GB" altLang="en-US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r>
              <a:rPr lang="en-GB" altLang="en-US" dirty="0">
                <a:solidFill>
                  <a:srgbClr val="000000"/>
                </a:solidFill>
                <a:latin typeface="Courier New" pitchFamily="49" charset="0"/>
              </a:rPr>
              <a:t>    public static void main (String[] </a:t>
            </a:r>
            <a:r>
              <a:rPr lang="en-GB" altLang="en-US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en-GB" altLang="en-US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r>
              <a:rPr lang="en-GB" altLang="en-US" dirty="0">
                <a:solidFill>
                  <a:srgbClr val="000000"/>
                </a:solidFill>
                <a:latin typeface="Courier New" pitchFamily="49" charset="0"/>
              </a:rPr>
              <a:t>        new T1("Jamaica").start();</a:t>
            </a:r>
          </a:p>
          <a:p>
            <a:r>
              <a:rPr lang="en-GB" altLang="en-US" dirty="0">
                <a:solidFill>
                  <a:srgbClr val="000000"/>
                </a:solidFill>
                <a:latin typeface="Courier New" pitchFamily="49" charset="0"/>
              </a:rPr>
              <a:t>        new T1("Fiji").start();</a:t>
            </a:r>
          </a:p>
          <a:p>
            <a:r>
              <a:rPr lang="en-GB" altLang="en-US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GB" altLang="en-US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0967D-D66C-4227-88E7-335A68EF826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en-US" dirty="0" err="1"/>
              <a:t>Thread.sleep</a:t>
            </a:r>
            <a:r>
              <a:rPr lang="en-GB" altLang="en-US" dirty="0"/>
              <a:t>(</a:t>
            </a:r>
            <a:r>
              <a:rPr lang="en-GB" altLang="en-US" dirty="0" err="1"/>
              <a:t>int</a:t>
            </a:r>
            <a:r>
              <a:rPr lang="en-GB" altLang="en-US" dirty="0"/>
              <a:t>)</a:t>
            </a:r>
            <a:endParaRPr lang="en-US" altLang="en-US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/>
              <a:t>Delay </a:t>
            </a:r>
            <a:r>
              <a:rPr lang="en-GB" altLang="en-US" dirty="0" err="1"/>
              <a:t>dalam</a:t>
            </a:r>
            <a:r>
              <a:rPr lang="en-GB" altLang="en-US" dirty="0"/>
              <a:t> </a:t>
            </a:r>
            <a:r>
              <a:rPr lang="en-GB" altLang="en-US" dirty="0" err="1"/>
              <a:t>kasus</a:t>
            </a:r>
            <a:r>
              <a:rPr lang="en-GB" altLang="en-US" dirty="0"/>
              <a:t> </a:t>
            </a:r>
            <a:r>
              <a:rPr lang="en-GB" altLang="en-US" dirty="0" err="1"/>
              <a:t>ini</a:t>
            </a:r>
            <a:r>
              <a:rPr lang="en-GB" altLang="en-US" dirty="0"/>
              <a:t> agar output </a:t>
            </a:r>
            <a:r>
              <a:rPr lang="en-GB" altLang="en-US" dirty="0" err="1"/>
              <a:t>lebih</a:t>
            </a:r>
            <a:r>
              <a:rPr lang="en-GB" altLang="en-US" dirty="0"/>
              <a:t> </a:t>
            </a:r>
            <a:r>
              <a:rPr lang="en-GB" altLang="en-US" dirty="0" err="1"/>
              <a:t>terlihat</a:t>
            </a:r>
            <a:endParaRPr lang="en-GB" altLang="en-US" dirty="0"/>
          </a:p>
          <a:p>
            <a:pPr lvl="1"/>
            <a:r>
              <a:rPr lang="en-GB" altLang="en-US" dirty="0"/>
              <a:t>Agar </a:t>
            </a:r>
            <a:r>
              <a:rPr lang="en-GB" altLang="en-US" dirty="0" err="1"/>
              <a:t>lebih</a:t>
            </a:r>
            <a:r>
              <a:rPr lang="en-GB" altLang="en-US" dirty="0"/>
              <a:t> </a:t>
            </a:r>
            <a:r>
              <a:rPr lang="en-GB" altLang="en-US" dirty="0" err="1"/>
              <a:t>jelas</a:t>
            </a:r>
            <a:r>
              <a:rPr lang="en-GB" altLang="en-US" dirty="0"/>
              <a:t>, delay </a:t>
            </a:r>
            <a:r>
              <a:rPr lang="en-GB" altLang="en-US" dirty="0" err="1"/>
              <a:t>dibuat</a:t>
            </a:r>
            <a:r>
              <a:rPr lang="en-GB" altLang="en-US" dirty="0"/>
              <a:t>  random</a:t>
            </a:r>
          </a:p>
          <a:p>
            <a:pPr lvl="1"/>
            <a:r>
              <a:rPr lang="en-GB" altLang="en-US" dirty="0"/>
              <a:t>Delay yang fix </a:t>
            </a:r>
            <a:r>
              <a:rPr lang="en-GB" altLang="en-US" dirty="0" err="1"/>
              <a:t>akan</a:t>
            </a:r>
            <a:r>
              <a:rPr lang="en-GB" altLang="en-US" dirty="0"/>
              <a:t> </a:t>
            </a:r>
            <a:r>
              <a:rPr lang="en-GB" altLang="en-US" dirty="0" err="1"/>
              <a:t>membuat</a:t>
            </a:r>
            <a:r>
              <a:rPr lang="en-GB" altLang="en-US" dirty="0"/>
              <a:t> </a:t>
            </a:r>
            <a:r>
              <a:rPr lang="en-GB" altLang="en-US" dirty="0" err="1"/>
              <a:t>tampilan</a:t>
            </a:r>
            <a:r>
              <a:rPr lang="en-GB" altLang="en-US" dirty="0"/>
              <a:t> Thread </a:t>
            </a:r>
            <a:r>
              <a:rPr lang="en-GB" altLang="en-US" dirty="0" err="1"/>
              <a:t>berselang</a:t>
            </a:r>
            <a:r>
              <a:rPr lang="en-GB" altLang="en-US" dirty="0"/>
              <a:t> </a:t>
            </a:r>
            <a:r>
              <a:rPr lang="en-GB" altLang="en-US" dirty="0" err="1"/>
              <a:t>seling</a:t>
            </a:r>
            <a:r>
              <a:rPr lang="en-GB" altLang="en-US" dirty="0"/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60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7621C-6BAB-42F4-A346-5686A8CE262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/>
              <a:t>Objektif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Di akhir sesi, peserta diharapkan mampu untuk:</a:t>
            </a:r>
          </a:p>
          <a:p>
            <a:pPr lvl="1"/>
            <a:r>
              <a:rPr lang="en-US" altLang="en-US"/>
              <a:t>Memahami konsep thread</a:t>
            </a:r>
          </a:p>
          <a:p>
            <a:pPr lvl="1"/>
            <a:r>
              <a:rPr lang="en-US" altLang="en-US"/>
              <a:t>Menggunakan class thread Java</a:t>
            </a:r>
          </a:p>
          <a:p>
            <a:pPr lvl="1"/>
            <a:r>
              <a:rPr lang="en-US" altLang="en-US"/>
              <a:t>Menggunakan timer</a:t>
            </a:r>
          </a:p>
        </p:txBody>
      </p:sp>
    </p:spTree>
    <p:extLst>
      <p:ext uri="{BB962C8B-B14F-4D97-AF65-F5344CB8AC3E}">
        <p14:creationId xmlns:p14="http://schemas.microsoft.com/office/powerpoint/2010/main" val="32441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C00AC-3BC1-4E57-8F6D-9C14E3F1B11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en-US"/>
              <a:t>Memakai Interface Runnable</a:t>
            </a:r>
            <a:endParaRPr lang="en-US" altLang="en-US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76800"/>
          </a:xfr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3000"/>
              </a:lnSpc>
              <a:buFontTx/>
              <a:buNone/>
            </a:pPr>
            <a:r>
              <a:rPr lang="en-GB" altLang="en-US" sz="1800">
                <a:latin typeface="Courier New" pitchFamily="49" charset="0"/>
              </a:rPr>
              <a:t>import java.util.Random;</a:t>
            </a:r>
          </a:p>
          <a:p>
            <a:pPr>
              <a:lnSpc>
                <a:spcPct val="93000"/>
              </a:lnSpc>
              <a:buFontTx/>
              <a:buNone/>
            </a:pPr>
            <a:r>
              <a:rPr lang="en-GB" altLang="en-US" sz="1800">
                <a:latin typeface="Courier New" pitchFamily="49" charset="0"/>
              </a:rPr>
              <a:t>public class </a:t>
            </a:r>
            <a:r>
              <a:rPr lang="en-GB" altLang="en-US" sz="1800">
                <a:solidFill>
                  <a:srgbClr val="FF0000"/>
                </a:solidFill>
                <a:latin typeface="Courier New" pitchFamily="49" charset="0"/>
              </a:rPr>
              <a:t>T2</a:t>
            </a:r>
            <a:r>
              <a:rPr lang="en-GB" altLang="en-US" sz="1800">
                <a:latin typeface="Courier New" pitchFamily="49" charset="0"/>
              </a:rPr>
              <a:t> </a:t>
            </a:r>
            <a:r>
              <a:rPr lang="en-GB" altLang="en-US" sz="1800" b="1">
                <a:latin typeface="Courier New" pitchFamily="49" charset="0"/>
              </a:rPr>
              <a:t>implements Runnable</a:t>
            </a:r>
            <a:r>
              <a:rPr lang="en-GB" altLang="en-US" sz="1800">
                <a:latin typeface="Courier New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GB" altLang="en-US" sz="1800">
                <a:latin typeface="Courier New" pitchFamily="49" charset="0"/>
              </a:rPr>
              <a:t>String s;   </a:t>
            </a:r>
          </a:p>
          <a:p>
            <a:pPr lvl="1">
              <a:buFontTx/>
              <a:buNone/>
            </a:pPr>
            <a:r>
              <a:rPr lang="en-GB" altLang="en-US" sz="1800">
                <a:latin typeface="Courier New" pitchFamily="49" charset="0"/>
              </a:rPr>
              <a:t>Random r = new Random(); </a:t>
            </a:r>
          </a:p>
          <a:p>
            <a:pPr lvl="1">
              <a:buFontTx/>
              <a:buNone/>
            </a:pPr>
            <a:r>
              <a:rPr lang="en-GB" altLang="en-US" sz="1800">
                <a:latin typeface="Courier New" pitchFamily="49" charset="0"/>
              </a:rPr>
              <a:t>public </a:t>
            </a:r>
            <a:r>
              <a:rPr lang="en-GB" altLang="en-US" sz="1800">
                <a:solidFill>
                  <a:srgbClr val="FF0000"/>
                </a:solidFill>
                <a:latin typeface="Courier New" pitchFamily="49" charset="0"/>
              </a:rPr>
              <a:t>T2</a:t>
            </a:r>
            <a:r>
              <a:rPr lang="en-GB" altLang="en-US" sz="1800">
                <a:latin typeface="Courier New" pitchFamily="49" charset="0"/>
              </a:rPr>
              <a:t>(String str) {</a:t>
            </a:r>
          </a:p>
          <a:p>
            <a:pPr>
              <a:buFontTx/>
              <a:buNone/>
            </a:pPr>
            <a:r>
              <a:rPr lang="en-GB" altLang="en-US" sz="1800">
                <a:latin typeface="Courier New" pitchFamily="49" charset="0"/>
              </a:rPr>
              <a:t>        s = str;</a:t>
            </a:r>
          </a:p>
          <a:p>
            <a:pPr>
              <a:buFontTx/>
              <a:buNone/>
            </a:pPr>
            <a:r>
              <a:rPr lang="en-GB" altLang="en-US" sz="1800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GB" altLang="en-US" sz="1800">
                <a:latin typeface="Courier New" pitchFamily="49" charset="0"/>
              </a:rPr>
              <a:t>    public void run() { </a:t>
            </a:r>
          </a:p>
          <a:p>
            <a:pPr lvl="2">
              <a:buFontTx/>
              <a:buNone/>
            </a:pPr>
            <a:r>
              <a:rPr lang="en-GB" altLang="en-US" sz="1800">
                <a:latin typeface="Courier New" pitchFamily="49" charset="0"/>
              </a:rPr>
              <a:t>while (true) {</a:t>
            </a:r>
          </a:p>
          <a:p>
            <a:pPr lvl="3">
              <a:buFontTx/>
              <a:buNone/>
            </a:pPr>
            <a:r>
              <a:rPr lang="en-GB" altLang="en-US" sz="1800">
                <a:latin typeface="Courier New" pitchFamily="49" charset="0"/>
              </a:rPr>
              <a:t>System.out.println(s);</a:t>
            </a:r>
          </a:p>
          <a:p>
            <a:pPr lvl="3">
              <a:buFontTx/>
              <a:buNone/>
            </a:pPr>
            <a:r>
              <a:rPr lang="en-GB" altLang="en-US" sz="1800">
                <a:latin typeface="Courier New" pitchFamily="49" charset="0"/>
              </a:rPr>
              <a:t>try { Thread.sleep(r.nextInt(1000)); } catch (Exception e) {} </a:t>
            </a:r>
          </a:p>
          <a:p>
            <a:pPr lvl="2">
              <a:buFontTx/>
              <a:buNone/>
            </a:pPr>
            <a:r>
              <a:rPr lang="en-GB" altLang="en-US" sz="180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GB" altLang="en-US" sz="1800">
                <a:latin typeface="Courier New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GB" altLang="en-US" sz="18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3936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BB90-F27E-4BD9-A685-DC135986989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191000"/>
            <a:ext cx="8229600" cy="193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Perhatikan bahwa Thread perlu diciptakan</a:t>
            </a:r>
          </a:p>
          <a:p>
            <a:r>
              <a:rPr lang="en-GB" altLang="en-US"/>
              <a:t>Akan muncul “Jamaica” dan “Fiji” bergantian</a:t>
            </a:r>
          </a:p>
          <a:p>
            <a:endParaRPr lang="en-US" altLang="en-US"/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685800" y="1828800"/>
            <a:ext cx="7924800" cy="20177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rgbClr val="000000"/>
                </a:solidFill>
                <a:latin typeface="Courier New" pitchFamily="49" charset="0"/>
              </a:rPr>
              <a:t>public class TwoThreadsTest2 {</a:t>
            </a:r>
          </a:p>
          <a:p>
            <a:r>
              <a:rPr lang="en-GB" altLang="en-US">
                <a:solidFill>
                  <a:srgbClr val="000000"/>
                </a:solidFill>
                <a:latin typeface="Courier New" pitchFamily="49" charset="0"/>
              </a:rPr>
              <a:t>    public static void main (String[] args) {</a:t>
            </a:r>
          </a:p>
          <a:p>
            <a:r>
              <a:rPr lang="en-GB" altLang="en-US">
                <a:solidFill>
                  <a:srgbClr val="000000"/>
                </a:solidFill>
                <a:latin typeface="Courier New" pitchFamily="49" charset="0"/>
              </a:rPr>
              <a:t>        new Thread (new T2("Jamaica")).start();</a:t>
            </a:r>
          </a:p>
          <a:p>
            <a:r>
              <a:rPr lang="en-GB" altLang="en-US">
                <a:solidFill>
                  <a:srgbClr val="000000"/>
                </a:solidFill>
                <a:latin typeface="Courier New" pitchFamily="49" charset="0"/>
              </a:rPr>
              <a:t>        new Thread (new T2("Fiji")).start();</a:t>
            </a:r>
          </a:p>
          <a:p>
            <a:r>
              <a:rPr lang="en-GB" altLang="en-US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GB" altLang="en-US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endParaRPr lang="en-US" altLang="en-US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Lain: Extending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ExtendingThread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extends Thread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private static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SLEEP_TIME = 500;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public void run()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loop = 10;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&amp;&amp; loop &gt; 0)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try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sleep(SLEEP_TIME);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("count down: " + loop--);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} catch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1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Contoh</a:t>
            </a:r>
            <a:r>
              <a:rPr lang="en-US" sz="3200" dirty="0" smtClean="0"/>
              <a:t> Lain: Implementing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3200" dirty="0" smtClean="0"/>
              <a:t> interface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ImplementingRunnable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private static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SLEEP_TIME = 300;</a:t>
            </a:r>
          </a:p>
          <a:p>
            <a:pPr marL="0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public void run() {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loop = 10;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char c = 'A';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&amp;&amp; loop &gt; 0) {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try {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sleep(SLEEP_TIME);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("it is: " +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loop--;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} catch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("something is wrong");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6FDCF-A9A6-4C8B-9627-E9B226042AD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en-US"/>
              <a:t>Timer</a:t>
            </a:r>
            <a:endParaRPr lang="en-US" altLang="en-US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r>
              <a:rPr lang="en-GB" altLang="en-US"/>
              <a:t>Selain Thread, Java menyediakan Timer</a:t>
            </a:r>
          </a:p>
          <a:p>
            <a:r>
              <a:rPr lang="en-GB" altLang="en-US"/>
              <a:t>Timer bisa digunakan untuk menjadwalkan pekerjaan</a:t>
            </a:r>
          </a:p>
          <a:p>
            <a:pPr lvl="1"/>
            <a:r>
              <a:rPr lang="en-GB" altLang="en-US"/>
              <a:t>Tidak perlu membuat thread terpisah</a:t>
            </a:r>
          </a:p>
          <a:p>
            <a:pPr lvl="1"/>
            <a:r>
              <a:rPr lang="en-GB" altLang="en-US"/>
              <a:t>Menyederhanakan kasus tertentu</a:t>
            </a:r>
          </a:p>
          <a:p>
            <a:r>
              <a:rPr lang="en-GB" altLang="en-US"/>
              <a:t>Apa yang bisa dilakukan oleh Timer bisa dilakukan oleh Thread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3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58CA0-8B83-43A4-88AF-2A5338F6678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en-US"/>
              <a:t>Menjadwalkan pekerjaan</a:t>
            </a:r>
            <a:endParaRPr lang="en-US" alt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r>
              <a:rPr lang="en-GB" altLang="en-US" sz="2800"/>
              <a:t>Suatu pekerjaan bisa dijadwalkan agar berjalan di suatu waktu di masa depan</a:t>
            </a:r>
          </a:p>
          <a:p>
            <a:pPr lvl="1"/>
            <a:r>
              <a:rPr lang="en-GB" altLang="en-US" sz="2400"/>
              <a:t>Ada “sesuatu” (Timer) di latar belakang yang menghitung sampai waktu yang ditentukan</a:t>
            </a:r>
          </a:p>
          <a:p>
            <a:r>
              <a:rPr lang="en-GB" altLang="en-US" sz="2800"/>
              <a:t>Menggunakan kelas TimerTask dan Timer di java.util</a:t>
            </a:r>
          </a:p>
          <a:p>
            <a:pPr lvl="1"/>
            <a:r>
              <a:rPr lang="en-GB" altLang="en-US" sz="2400">
                <a:latin typeface="Courier New" pitchFamily="49" charset="0"/>
              </a:rPr>
              <a:t>import java.util.TimerTask;</a:t>
            </a:r>
          </a:p>
          <a:p>
            <a:pPr lvl="1"/>
            <a:r>
              <a:rPr lang="en-GB" altLang="en-US" sz="2400">
                <a:latin typeface="Courier New" pitchFamily="49" charset="0"/>
              </a:rPr>
              <a:t>import java.util.Timer;</a:t>
            </a:r>
          </a:p>
          <a:p>
            <a:r>
              <a:rPr lang="en-GB" altLang="en-US" sz="2800"/>
              <a:t>Membuat kelas turunan TimerTask</a:t>
            </a:r>
          </a:p>
          <a:p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9985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400D-C795-4877-82BE-63796FED403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en-US"/>
              <a:t>Memakai Timer</a:t>
            </a:r>
            <a:endParaRPr lang="en-US" altLang="en-US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077200" cy="4953000"/>
          </a:xfr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public class Reminder {</a:t>
            </a:r>
          </a:p>
          <a:p>
            <a:pPr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    Timer </a:t>
            </a:r>
            <a:r>
              <a:rPr lang="en-GB" altLang="en-US" sz="1800" dirty="0" err="1">
                <a:latin typeface="Courier New" pitchFamily="49" charset="0"/>
              </a:rPr>
              <a:t>timer</a:t>
            </a:r>
            <a:r>
              <a:rPr lang="en-GB" alt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    public Reminder(</a:t>
            </a:r>
            <a:r>
              <a:rPr lang="en-GB" altLang="en-US" sz="1800" dirty="0" err="1">
                <a:latin typeface="Courier New" pitchFamily="49" charset="0"/>
              </a:rPr>
              <a:t>int</a:t>
            </a:r>
            <a:r>
              <a:rPr lang="en-GB" altLang="en-US" sz="1800" dirty="0">
                <a:latin typeface="Courier New" pitchFamily="49" charset="0"/>
              </a:rPr>
              <a:t> seconds) {</a:t>
            </a:r>
          </a:p>
          <a:p>
            <a:pPr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        timer = new Timer();</a:t>
            </a:r>
          </a:p>
          <a:p>
            <a:pPr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        </a:t>
            </a:r>
            <a:r>
              <a:rPr lang="en-GB" altLang="en-US" sz="1800" dirty="0" err="1">
                <a:latin typeface="Courier New" pitchFamily="49" charset="0"/>
              </a:rPr>
              <a:t>timer.schedule</a:t>
            </a:r>
            <a:r>
              <a:rPr lang="en-GB" altLang="en-US" sz="1800" dirty="0">
                <a:latin typeface="Courier New" pitchFamily="49" charset="0"/>
              </a:rPr>
              <a:t>(new </a:t>
            </a:r>
            <a:r>
              <a:rPr lang="en-GB" altLang="en-US" sz="1800" dirty="0" err="1">
                <a:latin typeface="Courier New" pitchFamily="49" charset="0"/>
              </a:rPr>
              <a:t>RemindTask</a:t>
            </a:r>
            <a:r>
              <a:rPr lang="en-GB" altLang="en-US" sz="1800" dirty="0">
                <a:latin typeface="Courier New" pitchFamily="49" charset="0"/>
              </a:rPr>
              <a:t>(), 		seconds*1000);</a:t>
            </a:r>
          </a:p>
          <a:p>
            <a:pPr lvl="1"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  /* </a:t>
            </a:r>
            <a:r>
              <a:rPr lang="en-GB" altLang="en-US" sz="1800" dirty="0" err="1">
                <a:latin typeface="Courier New" pitchFamily="49" charset="0"/>
              </a:rPr>
              <a:t>Kelas</a:t>
            </a:r>
            <a:r>
              <a:rPr lang="en-GB" altLang="en-US" sz="1800" dirty="0">
                <a:latin typeface="Courier New" pitchFamily="49" charset="0"/>
              </a:rPr>
              <a:t> </a:t>
            </a:r>
            <a:r>
              <a:rPr lang="en-GB" altLang="en-US" sz="1800" dirty="0" err="1">
                <a:latin typeface="Courier New" pitchFamily="49" charset="0"/>
              </a:rPr>
              <a:t>berikut</a:t>
            </a:r>
            <a:r>
              <a:rPr lang="en-GB" altLang="en-US" sz="1800" dirty="0">
                <a:latin typeface="Courier New" pitchFamily="49" charset="0"/>
              </a:rPr>
              <a:t> </a:t>
            </a:r>
            <a:r>
              <a:rPr lang="en-GB" altLang="en-US" sz="1800" dirty="0" err="1">
                <a:latin typeface="Courier New" pitchFamily="49" charset="0"/>
              </a:rPr>
              <a:t>adalah</a:t>
            </a:r>
            <a:r>
              <a:rPr lang="en-GB" altLang="en-US" sz="1800" dirty="0">
                <a:latin typeface="Courier New" pitchFamily="49" charset="0"/>
              </a:rPr>
              <a:t> </a:t>
            </a:r>
            <a:r>
              <a:rPr lang="en-GB" altLang="en-US" sz="1800" dirty="0" err="1">
                <a:latin typeface="Courier New" pitchFamily="49" charset="0"/>
              </a:rPr>
              <a:t>kelas</a:t>
            </a:r>
            <a:r>
              <a:rPr lang="en-GB" altLang="en-US" sz="1800" dirty="0">
                <a:latin typeface="Courier New" pitchFamily="49" charset="0"/>
              </a:rPr>
              <a:t> internal */</a:t>
            </a:r>
          </a:p>
          <a:p>
            <a:pPr>
              <a:buFontTx/>
              <a:buNone/>
            </a:pPr>
            <a:r>
              <a:rPr lang="en-GB" altLang="en-US" sz="1800" dirty="0"/>
              <a:t>    </a:t>
            </a:r>
            <a:r>
              <a:rPr lang="en-GB" altLang="en-US" sz="1800" dirty="0">
                <a:latin typeface="Courier New" pitchFamily="49" charset="0"/>
              </a:rPr>
              <a:t>/* </a:t>
            </a:r>
            <a:r>
              <a:rPr lang="en-GB" altLang="en-US" sz="1800" dirty="0" err="1">
                <a:latin typeface="Courier New" pitchFamily="49" charset="0"/>
              </a:rPr>
              <a:t>Kelas</a:t>
            </a:r>
            <a:r>
              <a:rPr lang="en-GB" altLang="en-US" sz="1800" dirty="0">
                <a:latin typeface="Courier New" pitchFamily="49" charset="0"/>
              </a:rPr>
              <a:t> </a:t>
            </a:r>
            <a:r>
              <a:rPr lang="en-GB" altLang="en-US" sz="1800" dirty="0" err="1">
                <a:latin typeface="Courier New" pitchFamily="49" charset="0"/>
              </a:rPr>
              <a:t>ini</a:t>
            </a:r>
            <a:r>
              <a:rPr lang="en-GB" altLang="en-US" sz="1800" dirty="0">
                <a:latin typeface="Courier New" pitchFamily="49" charset="0"/>
              </a:rPr>
              <a:t> </a:t>
            </a:r>
            <a:r>
              <a:rPr lang="en-GB" altLang="en-US" sz="1800" dirty="0" err="1">
                <a:latin typeface="Courier New" pitchFamily="49" charset="0"/>
              </a:rPr>
              <a:t>berisi</a:t>
            </a:r>
            <a:r>
              <a:rPr lang="en-GB" altLang="en-US" sz="1800" dirty="0">
                <a:latin typeface="Courier New" pitchFamily="49" charset="0"/>
              </a:rPr>
              <a:t> </a:t>
            </a:r>
            <a:r>
              <a:rPr lang="en-GB" altLang="en-US" sz="1800" dirty="0" err="1">
                <a:latin typeface="Courier New" pitchFamily="49" charset="0"/>
              </a:rPr>
              <a:t>pekerjaan</a:t>
            </a:r>
            <a:r>
              <a:rPr lang="en-GB" altLang="en-US" sz="1800" dirty="0">
                <a:latin typeface="Courier New" pitchFamily="49" charset="0"/>
              </a:rPr>
              <a:t> yang </a:t>
            </a:r>
            <a:r>
              <a:rPr lang="en-GB" altLang="en-US" sz="1800" dirty="0" err="1">
                <a:latin typeface="Courier New" pitchFamily="49" charset="0"/>
              </a:rPr>
              <a:t>akan</a:t>
            </a:r>
            <a:r>
              <a:rPr lang="en-GB" altLang="en-US" sz="1800" dirty="0">
                <a:latin typeface="Courier New" pitchFamily="49" charset="0"/>
              </a:rPr>
              <a:t> </a:t>
            </a:r>
            <a:r>
              <a:rPr lang="en-GB" altLang="en-US" sz="1800" dirty="0" err="1">
                <a:latin typeface="Courier New" pitchFamily="49" charset="0"/>
              </a:rPr>
              <a:t>dilakukan</a:t>
            </a:r>
            <a:r>
              <a:rPr lang="en-GB" altLang="en-US" sz="1800" dirty="0">
                <a:latin typeface="Courier New" pitchFamily="49" charset="0"/>
              </a:rPr>
              <a:t> */</a:t>
            </a:r>
          </a:p>
          <a:p>
            <a:pPr lvl="1"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class </a:t>
            </a:r>
            <a:r>
              <a:rPr lang="en-GB" altLang="en-US" sz="1800" dirty="0" err="1">
                <a:latin typeface="Courier New" pitchFamily="49" charset="0"/>
              </a:rPr>
              <a:t>RemindTask</a:t>
            </a:r>
            <a:r>
              <a:rPr lang="en-GB" altLang="en-US" sz="1800" dirty="0">
                <a:latin typeface="Courier New" pitchFamily="49" charset="0"/>
              </a:rPr>
              <a:t> extends </a:t>
            </a:r>
            <a:r>
              <a:rPr lang="en-GB" altLang="en-US" sz="1800" dirty="0" err="1">
                <a:latin typeface="Courier New" pitchFamily="49" charset="0"/>
              </a:rPr>
              <a:t>TimerTask</a:t>
            </a:r>
            <a:r>
              <a:rPr lang="en-GB" altLang="en-US" sz="1800" dirty="0">
                <a:latin typeface="Courier New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        public void run() {</a:t>
            </a:r>
          </a:p>
          <a:p>
            <a:pPr lvl="1"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        </a:t>
            </a:r>
            <a:r>
              <a:rPr lang="en-GB" altLang="en-US" sz="1800" dirty="0" err="1">
                <a:latin typeface="Courier New" pitchFamily="49" charset="0"/>
              </a:rPr>
              <a:t>System.out.println</a:t>
            </a:r>
            <a:r>
              <a:rPr lang="en-GB" altLang="en-US" sz="1800" dirty="0">
                <a:latin typeface="Courier New" pitchFamily="49" charset="0"/>
              </a:rPr>
              <a:t>("Time's up!");</a:t>
            </a:r>
          </a:p>
          <a:p>
            <a:pPr lvl="1"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        </a:t>
            </a:r>
            <a:r>
              <a:rPr lang="en-GB" altLang="en-US" sz="1800" dirty="0" err="1">
                <a:latin typeface="Courier New" pitchFamily="49" charset="0"/>
              </a:rPr>
              <a:t>timer.cancel</a:t>
            </a:r>
            <a:r>
              <a:rPr lang="en-GB" altLang="en-US" sz="1800" dirty="0">
                <a:latin typeface="Courier New" pitchFamily="49" charset="0"/>
              </a:rPr>
              <a:t>(); //Terminate the timer thread</a:t>
            </a:r>
          </a:p>
          <a:p>
            <a:pPr lvl="1"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     }</a:t>
            </a:r>
          </a:p>
          <a:p>
            <a:pPr lvl="1"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 }</a:t>
            </a:r>
            <a:endParaRPr lang="en-US" alt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85333-E6D9-438A-88BF-764E616F897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114800"/>
            <a:ext cx="8229600" cy="2011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hlinkClick r:id="rId2"/>
              </a:rPr>
              <a:t>Jalankan program</a:t>
            </a: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762000" y="1865313"/>
            <a:ext cx="7848600" cy="14684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dirty="0">
                <a:latin typeface="Courier New" pitchFamily="49" charset="0"/>
              </a:rPr>
              <a:t>    public static void main(String </a:t>
            </a:r>
            <a:r>
              <a:rPr lang="en-GB" altLang="en-US" dirty="0" err="1">
                <a:latin typeface="Courier New" pitchFamily="49" charset="0"/>
              </a:rPr>
              <a:t>args</a:t>
            </a:r>
            <a:r>
              <a:rPr lang="en-GB" altLang="en-US" dirty="0">
                <a:latin typeface="Courier New" pitchFamily="49" charset="0"/>
              </a:rPr>
              <a:t>[]) {</a:t>
            </a:r>
          </a:p>
          <a:p>
            <a:r>
              <a:rPr lang="en-GB" altLang="en-US" dirty="0">
                <a:latin typeface="Courier New" pitchFamily="49" charset="0"/>
              </a:rPr>
              <a:t>        new Reminder(5);</a:t>
            </a:r>
          </a:p>
          <a:p>
            <a:r>
              <a:rPr lang="en-GB" altLang="en-US" dirty="0">
                <a:latin typeface="Courier New" pitchFamily="49" charset="0"/>
              </a:rPr>
              <a:t>        </a:t>
            </a:r>
            <a:r>
              <a:rPr lang="en-GB" altLang="en-US" dirty="0" err="1">
                <a:latin typeface="Courier New" pitchFamily="49" charset="0"/>
              </a:rPr>
              <a:t>System.out.println</a:t>
            </a:r>
            <a:r>
              <a:rPr lang="en-GB" altLang="en-US" dirty="0">
                <a:latin typeface="Courier New" pitchFamily="49" charset="0"/>
              </a:rPr>
              <a:t>("Task scheduled.");</a:t>
            </a:r>
          </a:p>
          <a:p>
            <a:r>
              <a:rPr lang="en-GB" altLang="en-US" dirty="0">
                <a:latin typeface="Courier New" pitchFamily="49" charset="0"/>
              </a:rPr>
              <a:t>    }</a:t>
            </a:r>
          </a:p>
          <a:p>
            <a:r>
              <a:rPr lang="en-GB" altLang="en-US" dirty="0">
                <a:latin typeface="Courier New" pitchFamily="49" charset="0"/>
              </a:rPr>
              <a:t>}</a:t>
            </a:r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12176-DEE2-4E0F-8456-D1C90E9C3F7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altLang="en-US" sz="4000" b="1">
                <a:solidFill>
                  <a:schemeClr val="bg1"/>
                </a:solidFill>
              </a:rPr>
              <a:t>Siklus Hidup Thread</a:t>
            </a:r>
            <a:endParaRPr lang="en-US" altLang="en-US" sz="4000" b="1">
              <a:solidFill>
                <a:schemeClr val="bg1"/>
              </a:solidFill>
            </a:endParaRP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229600" cy="1295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800"/>
              <a:t>Thread hidup selama method </a:t>
            </a:r>
            <a:r>
              <a:rPr lang="en-GB" altLang="en-US" sz="2800" i="1"/>
              <a:t>run</a:t>
            </a:r>
            <a:r>
              <a:rPr lang="en-GB" altLang="en-US" sz="2800"/>
              <a:t> masih berjalan</a:t>
            </a:r>
            <a:endParaRPr lang="en-US" altLang="en-US" sz="2800"/>
          </a:p>
        </p:txBody>
      </p:sp>
      <p:pic>
        <p:nvPicPr>
          <p:cNvPr id="29901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315200" cy="3006725"/>
          </a:xfrm>
          <a:noFill/>
          <a:ln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01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259C1-B671-4E97-A224-26D5186AA89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en-US"/>
              <a:t>Thread bisa berhenti sementara</a:t>
            </a:r>
            <a:endParaRPr lang="en-US" altLang="en-US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r>
              <a:rPr lang="en-GB" altLang="en-US" dirty="0"/>
              <a:t>Thread </a:t>
            </a:r>
            <a:r>
              <a:rPr lang="en-GB" altLang="en-US" dirty="0" err="1"/>
              <a:t>bisa</a:t>
            </a:r>
            <a:r>
              <a:rPr lang="en-GB" altLang="en-US" dirty="0"/>
              <a:t> </a:t>
            </a:r>
            <a:r>
              <a:rPr lang="en-GB" altLang="en-US" dirty="0" err="1"/>
              <a:t>disuspend</a:t>
            </a:r>
            <a:r>
              <a:rPr lang="en-GB" altLang="en-US" dirty="0"/>
              <a:t> </a:t>
            </a:r>
            <a:r>
              <a:rPr lang="en-GB" altLang="en-US" dirty="0" err="1"/>
              <a:t>karena</a:t>
            </a:r>
            <a:r>
              <a:rPr lang="en-GB" altLang="en-US" dirty="0"/>
              <a:t> 3 </a:t>
            </a:r>
            <a:r>
              <a:rPr lang="en-GB" altLang="en-US" dirty="0" err="1"/>
              <a:t>hal</a:t>
            </a:r>
            <a:endParaRPr lang="en-GB" altLang="en-US" dirty="0"/>
          </a:p>
          <a:p>
            <a:pPr lvl="1"/>
            <a:r>
              <a:rPr lang="en-GB" altLang="en-US" dirty="0" err="1"/>
              <a:t>Menunggu</a:t>
            </a:r>
            <a:r>
              <a:rPr lang="en-GB" altLang="en-US" dirty="0"/>
              <a:t> I/O</a:t>
            </a:r>
          </a:p>
          <a:p>
            <a:pPr lvl="2"/>
            <a:r>
              <a:rPr lang="en-GB" altLang="en-US" dirty="0" err="1"/>
              <a:t>Membaca</a:t>
            </a:r>
            <a:r>
              <a:rPr lang="en-GB" altLang="en-US" dirty="0"/>
              <a:t> </a:t>
            </a:r>
            <a:r>
              <a:rPr lang="en-GB" altLang="en-US" dirty="0" err="1"/>
              <a:t>dari</a:t>
            </a:r>
            <a:r>
              <a:rPr lang="en-GB" altLang="en-US" dirty="0"/>
              <a:t> </a:t>
            </a:r>
            <a:r>
              <a:rPr lang="en-GB" altLang="en-US" dirty="0" err="1"/>
              <a:t>jaringan</a:t>
            </a:r>
            <a:r>
              <a:rPr lang="en-GB" altLang="en-US" dirty="0"/>
              <a:t> </a:t>
            </a:r>
            <a:r>
              <a:rPr lang="en-GB" altLang="en-US" dirty="0" err="1"/>
              <a:t>atau</a:t>
            </a:r>
            <a:r>
              <a:rPr lang="en-GB" altLang="en-US" dirty="0"/>
              <a:t> </a:t>
            </a:r>
            <a:r>
              <a:rPr lang="en-GB" altLang="en-US" dirty="0" err="1"/>
              <a:t>dari</a:t>
            </a:r>
            <a:r>
              <a:rPr lang="en-GB" altLang="en-US" dirty="0"/>
              <a:t> disk</a:t>
            </a:r>
          </a:p>
          <a:p>
            <a:pPr lvl="1"/>
            <a:r>
              <a:rPr lang="en-GB" altLang="en-US" dirty="0"/>
              <a:t>Method </a:t>
            </a:r>
            <a:r>
              <a:rPr lang="en-GB" altLang="en-US" dirty="0">
                <a:latin typeface="Courier New" pitchFamily="49" charset="0"/>
              </a:rPr>
              <a:t>sleep</a:t>
            </a:r>
            <a:r>
              <a:rPr lang="en-GB" altLang="en-US" dirty="0"/>
              <a:t> </a:t>
            </a:r>
            <a:r>
              <a:rPr lang="en-GB" altLang="en-US" dirty="0" err="1"/>
              <a:t>dipanggil</a:t>
            </a:r>
            <a:r>
              <a:rPr lang="en-GB" altLang="en-US" dirty="0"/>
              <a:t> </a:t>
            </a:r>
            <a:r>
              <a:rPr lang="en-GB" altLang="en-US" dirty="0" err="1"/>
              <a:t>untuk</a:t>
            </a:r>
            <a:r>
              <a:rPr lang="en-GB" altLang="en-US" dirty="0"/>
              <a:t> thread </a:t>
            </a:r>
            <a:r>
              <a:rPr lang="en-GB" altLang="en-US" dirty="0" err="1"/>
              <a:t>tersebut</a:t>
            </a:r>
            <a:endParaRPr lang="en-GB" altLang="en-US" dirty="0"/>
          </a:p>
          <a:p>
            <a:pPr lvl="2"/>
            <a:r>
              <a:rPr lang="en-GB" altLang="en-US" dirty="0"/>
              <a:t>Thread </a:t>
            </a:r>
            <a:r>
              <a:rPr lang="en-GB" altLang="en-US" dirty="0" err="1"/>
              <a:t>akan</a:t>
            </a:r>
            <a:r>
              <a:rPr lang="en-GB" altLang="en-US" dirty="0"/>
              <a:t> </a:t>
            </a:r>
            <a:r>
              <a:rPr lang="en-GB" altLang="en-US" dirty="0" err="1"/>
              <a:t>berhenti</a:t>
            </a:r>
            <a:r>
              <a:rPr lang="en-GB" altLang="en-US" dirty="0"/>
              <a:t> </a:t>
            </a:r>
            <a:r>
              <a:rPr lang="en-GB" altLang="en-US" dirty="0" err="1"/>
              <a:t>selama</a:t>
            </a:r>
            <a:r>
              <a:rPr lang="en-GB" altLang="en-US" dirty="0"/>
              <a:t> </a:t>
            </a:r>
            <a:r>
              <a:rPr lang="en-GB" altLang="en-US" dirty="0" err="1"/>
              <a:t>waktu</a:t>
            </a:r>
            <a:r>
              <a:rPr lang="en-GB" altLang="en-US" dirty="0"/>
              <a:t> sleep</a:t>
            </a:r>
          </a:p>
          <a:p>
            <a:pPr lvl="1"/>
            <a:r>
              <a:rPr lang="en-GB" altLang="en-US" dirty="0" err="1"/>
              <a:t>Menunggu</a:t>
            </a:r>
            <a:r>
              <a:rPr lang="en-GB" altLang="en-US" dirty="0"/>
              <a:t> event </a:t>
            </a:r>
            <a:r>
              <a:rPr lang="en-GB" altLang="en-US" dirty="0" err="1"/>
              <a:t>karena</a:t>
            </a:r>
            <a:r>
              <a:rPr lang="en-GB" altLang="en-US" dirty="0"/>
              <a:t> </a:t>
            </a:r>
            <a:r>
              <a:rPr lang="en-GB" altLang="en-US" dirty="0" err="1"/>
              <a:t>pemanggilan</a:t>
            </a:r>
            <a:r>
              <a:rPr lang="en-GB" altLang="en-US" dirty="0"/>
              <a:t> wait</a:t>
            </a:r>
          </a:p>
          <a:p>
            <a:pPr lvl="2"/>
            <a:r>
              <a:rPr lang="en-GB" altLang="en-US" dirty="0"/>
              <a:t>Akan </a:t>
            </a:r>
            <a:r>
              <a:rPr lang="en-GB" altLang="en-US" dirty="0" err="1"/>
              <a:t>dijelaskan</a:t>
            </a:r>
            <a:r>
              <a:rPr lang="en-GB" altLang="en-US" dirty="0"/>
              <a:t> </a:t>
            </a:r>
            <a:r>
              <a:rPr lang="en-GB" altLang="en-US" dirty="0" err="1"/>
              <a:t>pada</a:t>
            </a:r>
            <a:r>
              <a:rPr lang="en-GB" altLang="en-US" dirty="0"/>
              <a:t> </a:t>
            </a:r>
            <a:r>
              <a:rPr lang="en-GB" altLang="en-US" dirty="0" err="1"/>
              <a:t>sinkronisasi</a:t>
            </a:r>
            <a:r>
              <a:rPr lang="en-GB" altLang="en-US" dirty="0"/>
              <a:t> thread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8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vs thread,</a:t>
            </a:r>
          </a:p>
          <a:p>
            <a:r>
              <a:rPr lang="en-US" dirty="0"/>
              <a:t>Sub-tasking,</a:t>
            </a:r>
          </a:p>
          <a:p>
            <a:r>
              <a:rPr lang="en-US" dirty="0"/>
              <a:t>Implementing thread,</a:t>
            </a:r>
          </a:p>
          <a:p>
            <a:r>
              <a:rPr lang="en-US" dirty="0" smtClean="0"/>
              <a:t>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err="1" smtClean="0"/>
              <a:t>Referensi</a:t>
            </a:r>
            <a:r>
              <a:rPr lang="en-US" b="1" u="sng" dirty="0" smtClean="0"/>
              <a:t>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://docs.oracle.com/javase/tutorial/essential/concurrency/index.html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6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5D-247A-498D-8F7B-E554950CC39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en-US"/>
              <a:t>Thread Priority/Scheduling</a:t>
            </a:r>
            <a:endParaRPr lang="en-US" altLang="en-US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r>
              <a:rPr lang="en-GB" altLang="en-US" dirty="0"/>
              <a:t>Thread </a:t>
            </a:r>
            <a:r>
              <a:rPr lang="en-GB" altLang="en-US" dirty="0" err="1"/>
              <a:t>bisa</a:t>
            </a:r>
            <a:r>
              <a:rPr lang="en-GB" altLang="en-US" dirty="0"/>
              <a:t> </a:t>
            </a:r>
            <a:r>
              <a:rPr lang="en-GB" altLang="en-US" dirty="0" err="1"/>
              <a:t>diberi</a:t>
            </a:r>
            <a:r>
              <a:rPr lang="en-GB" altLang="en-US" dirty="0"/>
              <a:t> </a:t>
            </a:r>
            <a:r>
              <a:rPr lang="en-GB" altLang="en-US" dirty="0" err="1"/>
              <a:t>prioritas</a:t>
            </a:r>
            <a:r>
              <a:rPr lang="en-GB" altLang="en-US" dirty="0"/>
              <a:t> </a:t>
            </a:r>
            <a:r>
              <a:rPr lang="en-GB" altLang="en-US" dirty="0" err="1"/>
              <a:t>berbeda</a:t>
            </a:r>
            <a:endParaRPr lang="en-GB" altLang="en-US" dirty="0"/>
          </a:p>
          <a:p>
            <a:pPr lvl="1"/>
            <a:r>
              <a:rPr lang="en-GB" altLang="en-US" dirty="0" err="1"/>
              <a:t>dari</a:t>
            </a:r>
            <a:r>
              <a:rPr lang="en-GB" altLang="en-US" dirty="0"/>
              <a:t> </a:t>
            </a:r>
            <a:r>
              <a:rPr lang="en-GB" altLang="en-US" dirty="0" err="1"/>
              <a:t>konstruktor</a:t>
            </a:r>
            <a:endParaRPr lang="en-GB" altLang="en-US" dirty="0"/>
          </a:p>
          <a:p>
            <a:pPr lvl="1"/>
            <a:r>
              <a:rPr lang="en-GB" altLang="en-US" dirty="0" err="1"/>
              <a:t>dengan</a:t>
            </a:r>
            <a:r>
              <a:rPr lang="en-GB" altLang="en-US" dirty="0"/>
              <a:t> method </a:t>
            </a:r>
            <a:r>
              <a:rPr lang="en-GB" altLang="en-US" dirty="0" err="1">
                <a:latin typeface="Courier New" pitchFamily="49" charset="0"/>
              </a:rPr>
              <a:t>setPriority</a:t>
            </a:r>
            <a:r>
              <a:rPr lang="en-GB" altLang="en-US" dirty="0">
                <a:latin typeface="Courier New" pitchFamily="49" charset="0"/>
              </a:rPr>
              <a:t>()</a:t>
            </a:r>
          </a:p>
          <a:p>
            <a:r>
              <a:rPr lang="en-GB" altLang="en-US" dirty="0"/>
              <a:t>Thread yang </a:t>
            </a:r>
            <a:r>
              <a:rPr lang="en-GB" altLang="en-US" dirty="0" err="1"/>
              <a:t>lebih</a:t>
            </a:r>
            <a:r>
              <a:rPr lang="en-GB" altLang="en-US" dirty="0"/>
              <a:t> </a:t>
            </a:r>
            <a:r>
              <a:rPr lang="en-GB" altLang="en-US" dirty="0" err="1"/>
              <a:t>tinggi</a:t>
            </a:r>
            <a:r>
              <a:rPr lang="en-GB" altLang="en-US" dirty="0"/>
              <a:t> </a:t>
            </a:r>
            <a:r>
              <a:rPr lang="en-GB" altLang="en-US" dirty="0" err="1"/>
              <a:t>prioritasnya</a:t>
            </a:r>
            <a:r>
              <a:rPr lang="en-GB" altLang="en-US" dirty="0"/>
              <a:t> </a:t>
            </a:r>
            <a:r>
              <a:rPr lang="en-GB" altLang="en-US" dirty="0" err="1"/>
              <a:t>lebih</a:t>
            </a:r>
            <a:r>
              <a:rPr lang="en-GB" altLang="en-US" dirty="0"/>
              <a:t> </a:t>
            </a:r>
            <a:r>
              <a:rPr lang="en-GB" altLang="en-US" dirty="0" err="1"/>
              <a:t>sering</a:t>
            </a:r>
            <a:r>
              <a:rPr lang="en-GB" altLang="en-US" dirty="0"/>
              <a:t> </a:t>
            </a:r>
            <a:r>
              <a:rPr lang="en-GB" altLang="en-US" dirty="0" err="1"/>
              <a:t>dieksekusi</a:t>
            </a:r>
            <a:r>
              <a:rPr lang="en-GB" altLang="en-US" dirty="0"/>
              <a:t>.</a:t>
            </a:r>
          </a:p>
          <a:p>
            <a:pPr lvl="1"/>
            <a:r>
              <a:rPr lang="en-GB" altLang="en-US" dirty="0" err="1"/>
              <a:t>Umumnya</a:t>
            </a:r>
            <a:r>
              <a:rPr lang="en-GB" altLang="en-US" dirty="0"/>
              <a:t> </a:t>
            </a:r>
            <a:r>
              <a:rPr lang="en-GB" altLang="en-US" dirty="0" err="1"/>
              <a:t>berarti</a:t>
            </a:r>
            <a:r>
              <a:rPr lang="en-GB" altLang="en-US" dirty="0"/>
              <a:t> </a:t>
            </a:r>
            <a:r>
              <a:rPr lang="en-GB" altLang="en-US" dirty="0" err="1"/>
              <a:t>akan</a:t>
            </a:r>
            <a:r>
              <a:rPr lang="en-GB" altLang="en-US" dirty="0"/>
              <a:t> </a:t>
            </a:r>
            <a:r>
              <a:rPr lang="en-GB" altLang="en-US" dirty="0" err="1"/>
              <a:t>lebih</a:t>
            </a:r>
            <a:r>
              <a:rPr lang="en-GB" altLang="en-US" dirty="0"/>
              <a:t> </a:t>
            </a:r>
            <a:r>
              <a:rPr lang="en-GB" altLang="en-US" dirty="0" err="1"/>
              <a:t>cepat</a:t>
            </a:r>
            <a:r>
              <a:rPr lang="en-GB" altLang="en-US" dirty="0"/>
              <a:t> </a:t>
            </a:r>
            <a:r>
              <a:rPr lang="en-GB" altLang="en-US" dirty="0" err="1"/>
              <a:t>selesai</a:t>
            </a:r>
            <a:endParaRPr lang="en-GB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06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synchronization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Remember the previous library example ?</a:t>
            </a:r>
          </a:p>
          <a:p>
            <a:pPr marL="0" indent="0">
              <a:buNone/>
            </a:pPr>
            <a:r>
              <a:rPr lang="en-US" dirty="0" smtClean="0"/>
              <a:t>When a visitor ask for borrowing a book, a librarian log the transaction on a log book for future tracing purpose.</a:t>
            </a:r>
          </a:p>
          <a:p>
            <a:pPr marL="0" indent="0">
              <a:buNone/>
            </a:pPr>
            <a:r>
              <a:rPr lang="en-US" dirty="0" smtClean="0"/>
              <a:t>What will happen, if there are several librarians serve some visitors at a time, and keep in mind that they must log the transaction at the same time as it is a simultaneous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 - 2014 - MSS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10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synchronization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is only one log book but several requests to write transaction log.</a:t>
            </a:r>
          </a:p>
          <a:p>
            <a:pPr marL="0" indent="0">
              <a:buNone/>
            </a:pPr>
            <a:r>
              <a:rPr lang="en-US" dirty="0" smtClean="0"/>
              <a:t>If those librarian log the transaction at once, some might be lost because of overwritten.</a:t>
            </a:r>
          </a:p>
          <a:p>
            <a:pPr marL="0" indent="0">
              <a:buNone/>
            </a:pPr>
            <a:r>
              <a:rPr lang="en-US" dirty="0" smtClean="0"/>
              <a:t>This is called a critical section, when a resource is accessed by several different tasks at once.</a:t>
            </a:r>
          </a:p>
          <a:p>
            <a:pPr marL="0" indent="0">
              <a:buNone/>
            </a:pPr>
            <a:r>
              <a:rPr lang="en-US" dirty="0" smtClean="0"/>
              <a:t>A synchronization mechanism is required.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 - 2014 - MSS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5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deal with the problem, Java provides a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dirty="0" smtClean="0"/>
              <a:t> keyword which handles the critical section and manage which task can hold the privilege to access the resource when other tasks wait.</a:t>
            </a:r>
          </a:p>
          <a:p>
            <a:pPr marL="0" indent="0">
              <a:buNone/>
            </a:pPr>
            <a:r>
              <a:rPr lang="en-US" dirty="0" smtClean="0"/>
              <a:t>We may set a method as a critical section by giving it a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2800" dirty="0" smtClean="0"/>
              <a:t> </a:t>
            </a:r>
            <a:r>
              <a:rPr lang="en-US" dirty="0" smtClean="0"/>
              <a:t>keyword, a part (a block) of a method, or even a variable.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 - 2014 - MSS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38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O 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i="1" dirty="0" smtClean="0"/>
              <a:t>“Multi-threading is like thinking, </a:t>
            </a:r>
          </a:p>
          <a:p>
            <a:pPr marL="0" indent="0" algn="ctr">
              <a:buNone/>
            </a:pPr>
            <a:r>
              <a:rPr lang="en-US" b="1" i="1" dirty="0" smtClean="0"/>
              <a:t>walking and talking at the same time.” 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2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Multi-programming &amp; multi-processing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If a computer is powered by a single CPU, then it executes one single program. If it is multi-cores, then it is multi-programming.</a:t>
            </a:r>
          </a:p>
          <a:p>
            <a:pPr marL="0" indent="0">
              <a:buNone/>
            </a:pPr>
            <a:r>
              <a:rPr lang="en-US" sz="3600" dirty="0" smtClean="0"/>
              <a:t>Operating system schedules several to be run programs in a specific algorithm which makes a CPU do those simultaneously, this is called as multi-processing.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6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A single process may have some sub-tasks to be done to make the process complete.</a:t>
            </a:r>
          </a:p>
          <a:p>
            <a:pPr marL="0" indent="0">
              <a:buNone/>
            </a:pPr>
            <a:r>
              <a:rPr lang="en-US" sz="3600" dirty="0" smtClean="0"/>
              <a:t>Traditionally, those sub-tasks are done sequentially from the first to the last.</a:t>
            </a:r>
          </a:p>
          <a:p>
            <a:pPr marL="0" indent="0">
              <a:buNone/>
            </a:pPr>
            <a:r>
              <a:rPr lang="en-US" sz="3600" dirty="0" smtClean="0"/>
              <a:t>If the first sub-task takes a very long time to done, the next sub-task must wait. It’s inefficient in terms of time.</a:t>
            </a:r>
          </a:p>
          <a:p>
            <a:pPr marL="0" indent="0">
              <a:buNone/>
            </a:pPr>
            <a:r>
              <a:rPr lang="en-US" sz="3600" dirty="0" smtClean="0"/>
              <a:t>To make it efficient, do those sub-task simultaneously using thread.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Imagine a library with only one librarian and several visitors at a time.</a:t>
            </a:r>
            <a:r>
              <a:rPr lang="en-US" dirty="0"/>
              <a:t> </a:t>
            </a:r>
            <a:r>
              <a:rPr lang="en-US" dirty="0" smtClean="0"/>
              <a:t>There will be a very long queue.</a:t>
            </a:r>
          </a:p>
          <a:p>
            <a:pPr marL="0" indent="0">
              <a:buNone/>
            </a:pPr>
            <a:r>
              <a:rPr lang="en-US" dirty="0" smtClean="0"/>
              <a:t>Remember, a librarian can only serve one visitor at a time. It is inefficient from the visitor’s perspective.</a:t>
            </a:r>
          </a:p>
          <a:p>
            <a:pPr marL="0" indent="0">
              <a:buNone/>
            </a:pPr>
            <a:r>
              <a:rPr lang="en-US" dirty="0" smtClean="0"/>
              <a:t>What if the library have several librarian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 at your body system, there is million smaller sub-tasks of living.</a:t>
            </a:r>
          </a:p>
          <a:p>
            <a:pPr marL="0" indent="0">
              <a:buNone/>
            </a:pPr>
            <a:r>
              <a:rPr lang="en-US" dirty="0" smtClean="0"/>
              <a:t>Your heart is beating, your stomach is digesting, your feet are stepping at a time! But still you have only ONE brain, don’t you ?</a:t>
            </a:r>
          </a:p>
          <a:p>
            <a:pPr marL="0" indent="0">
              <a:buNone/>
            </a:pPr>
            <a:r>
              <a:rPr lang="en-US" dirty="0" smtClean="0"/>
              <a:t>There is one single process, living, but there are several sub-tasks.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0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 err="1" smtClean="0"/>
              <a:t>vs</a:t>
            </a:r>
            <a:r>
              <a:rPr lang="en-US" dirty="0" smtClean="0"/>
              <a:t> thread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153400" cy="36877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b="1" u="sng" dirty="0"/>
              <a:t>Processes</a:t>
            </a:r>
          </a:p>
          <a:p>
            <a:r>
              <a:rPr lang="en-US" sz="4000" dirty="0" smtClean="0"/>
              <a:t>A </a:t>
            </a:r>
            <a:r>
              <a:rPr lang="en-US" sz="4000" dirty="0"/>
              <a:t>process has a </a:t>
            </a:r>
            <a:r>
              <a:rPr lang="en-US" sz="4000" b="1" dirty="0"/>
              <a:t>self-contained execution environment</a:t>
            </a:r>
            <a:r>
              <a:rPr lang="en-US" sz="4000" dirty="0"/>
              <a:t>. A process generally has a </a:t>
            </a:r>
            <a:r>
              <a:rPr lang="en-US" sz="4000" b="1" dirty="0"/>
              <a:t>complete, private set of basic run-time resources</a:t>
            </a:r>
            <a:r>
              <a:rPr lang="en-US" sz="4000" dirty="0"/>
              <a:t>; in particular, </a:t>
            </a:r>
            <a:r>
              <a:rPr lang="en-US" sz="4000" b="1" dirty="0"/>
              <a:t>each process has its own memory space</a:t>
            </a:r>
            <a:r>
              <a:rPr lang="en-US" sz="4000" dirty="0" smtClean="0"/>
              <a:t>.</a:t>
            </a:r>
            <a:endParaRPr lang="en-US" sz="4000" dirty="0"/>
          </a:p>
          <a:p>
            <a:r>
              <a:rPr lang="en-US" sz="4000" dirty="0"/>
              <a:t>Processes are often seen as </a:t>
            </a:r>
            <a:r>
              <a:rPr lang="en-US" sz="4000" b="1" dirty="0"/>
              <a:t>synonymous with programs or applications</a:t>
            </a:r>
            <a:r>
              <a:rPr lang="en-US" sz="4000" dirty="0"/>
              <a:t>. However, what the user sees as a single application may in fact be </a:t>
            </a:r>
            <a:r>
              <a:rPr lang="en-US" sz="4000" b="1" dirty="0"/>
              <a:t>a set of cooperating processes</a:t>
            </a:r>
            <a:r>
              <a:rPr lang="en-US" sz="4000" dirty="0"/>
              <a:t>. To facilitate communication between processes, most operating systems support Inter Process Communication (IPC) resources, such as pipes and sockets. IPC is used not just for communication between </a:t>
            </a:r>
            <a:r>
              <a:rPr lang="en-US" sz="4000" dirty="0" smtClean="0"/>
              <a:t>processes </a:t>
            </a:r>
            <a:r>
              <a:rPr lang="en-US" sz="4000" dirty="0"/>
              <a:t>on the same system, but processes on different systems</a:t>
            </a:r>
            <a:r>
              <a:rPr lang="en-US" sz="4000" dirty="0" smtClean="0"/>
              <a:t>.</a:t>
            </a:r>
          </a:p>
          <a:p>
            <a:pPr marL="0" indent="0">
              <a:buNone/>
            </a:pPr>
            <a:r>
              <a:rPr lang="en-US" sz="4000" b="1" u="sng" dirty="0" smtClean="0"/>
              <a:t>Threads</a:t>
            </a:r>
            <a:endParaRPr lang="en-US" sz="4000" b="1" u="sng" dirty="0"/>
          </a:p>
          <a:p>
            <a:r>
              <a:rPr lang="en-US" sz="4000" dirty="0"/>
              <a:t>Threads are sometimes called </a:t>
            </a:r>
            <a:r>
              <a:rPr lang="en-US" sz="4000" b="1" dirty="0"/>
              <a:t>lightweight processes</a:t>
            </a:r>
            <a:r>
              <a:rPr lang="en-US" sz="4000" dirty="0"/>
              <a:t>. Both processes and threads provide an execution environment, but creating a </a:t>
            </a:r>
            <a:r>
              <a:rPr lang="en-US" sz="4000" b="1" dirty="0"/>
              <a:t>new thread requires fewer resources </a:t>
            </a:r>
            <a:r>
              <a:rPr lang="en-US" sz="4000" dirty="0"/>
              <a:t>than creating a new process</a:t>
            </a:r>
            <a:r>
              <a:rPr lang="en-US" sz="4000" dirty="0" smtClean="0"/>
              <a:t>.</a:t>
            </a:r>
            <a:endParaRPr lang="en-US" sz="4000" dirty="0"/>
          </a:p>
          <a:p>
            <a:r>
              <a:rPr lang="en-US" sz="4000" dirty="0"/>
              <a:t>Threads </a:t>
            </a:r>
            <a:r>
              <a:rPr lang="en-US" sz="4000" b="1" dirty="0"/>
              <a:t>exist within a process</a:t>
            </a:r>
            <a:r>
              <a:rPr lang="en-US" sz="4000" dirty="0"/>
              <a:t> — every process has at least one. Threads </a:t>
            </a:r>
            <a:r>
              <a:rPr lang="en-US" sz="4000" b="1" dirty="0"/>
              <a:t>share the process's resources</a:t>
            </a:r>
            <a:r>
              <a:rPr lang="en-US" sz="4000" dirty="0"/>
              <a:t>, including memory and open files. This makes for efficient, but potentially problematic, communication.</a:t>
            </a:r>
            <a:endParaRPr lang="en-US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W11S1-Concurrency      RDT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DD1-2A6C-4CE6-8C5E-93CB05E3FD4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C:\Users\simaremare\Downloads\4_01_Thread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30200"/>
            <a:ext cx="4051551" cy="233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654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F6647-FEBB-49B7-B9BB-208041C0998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W11S1-Concurrency      RDT</a:t>
            </a:r>
            <a:endParaRPr lang="en-US" alt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altLang="en-US" sz="4000" b="1">
                <a:solidFill>
                  <a:schemeClr val="bg1"/>
                </a:solidFill>
              </a:rPr>
              <a:t>Multithreading</a:t>
            </a:r>
            <a:endParaRPr lang="en-US" altLang="en-US" sz="4000" b="1">
              <a:solidFill>
                <a:schemeClr val="bg1"/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1534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800"/>
              <a:t>Definisi thread</a:t>
            </a:r>
          </a:p>
          <a:p>
            <a:pPr lvl="1"/>
            <a:r>
              <a:rPr lang="en-GB" altLang="en-US" sz="2400"/>
              <a:t>A thread is a single sequential flow of control within a program</a:t>
            </a:r>
          </a:p>
          <a:p>
            <a:endParaRPr lang="en-US" altLang="en-US" sz="2800"/>
          </a:p>
        </p:txBody>
      </p:sp>
      <p:pic>
        <p:nvPicPr>
          <p:cNvPr id="2775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3962400" cy="3124200"/>
          </a:xfrm>
          <a:noFill/>
          <a:ln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68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.ds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4068</TotalTime>
  <Words>1695</Words>
  <Application>Microsoft Office PowerPoint</Application>
  <PresentationFormat>On-screen Show (4:3)</PresentationFormat>
  <Paragraphs>297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template.dsad</vt:lpstr>
      <vt:lpstr>Concurrency</vt:lpstr>
      <vt:lpstr>Objektif</vt:lpstr>
      <vt:lpstr>Menu</vt:lpstr>
      <vt:lpstr>Multi-programming &amp; multi-processing</vt:lpstr>
      <vt:lpstr>What is thread</vt:lpstr>
      <vt:lpstr>Example 1</vt:lpstr>
      <vt:lpstr>Example 2</vt:lpstr>
      <vt:lpstr>Process vs thread</vt:lpstr>
      <vt:lpstr>Multithreading</vt:lpstr>
      <vt:lpstr>1 Program Banyak Thread</vt:lpstr>
      <vt:lpstr>Sub-task separation</vt:lpstr>
      <vt:lpstr>Contoh Program yang memakai Thread</vt:lpstr>
      <vt:lpstr>Kapan memakai Thread?</vt:lpstr>
      <vt:lpstr>Implementation</vt:lpstr>
      <vt:lpstr>Extending vs. Implementing</vt:lpstr>
      <vt:lpstr>Thread sederhana</vt:lpstr>
      <vt:lpstr>Loop dalam thread</vt:lpstr>
      <vt:lpstr>PowerPoint Presentation</vt:lpstr>
      <vt:lpstr>Thread.sleep(int)</vt:lpstr>
      <vt:lpstr>Memakai Interface Runnable</vt:lpstr>
      <vt:lpstr>PowerPoint Presentation</vt:lpstr>
      <vt:lpstr>Contoh Lain: Extending Thread class</vt:lpstr>
      <vt:lpstr>Contoh Lain: Implementing Runnable interface</vt:lpstr>
      <vt:lpstr>Timer</vt:lpstr>
      <vt:lpstr>Menjadwalkan pekerjaan</vt:lpstr>
      <vt:lpstr>Memakai Timer</vt:lpstr>
      <vt:lpstr>PowerPoint Presentation</vt:lpstr>
      <vt:lpstr>Siklus Hidup Thread</vt:lpstr>
      <vt:lpstr>Thread bisa berhenti sementara</vt:lpstr>
      <vt:lpstr>Thread Priority/Scheduling</vt:lpstr>
      <vt:lpstr>Problem: synchronization [1]</vt:lpstr>
      <vt:lpstr>Problem: synchronization [2]</vt:lpstr>
      <vt:lpstr>Synchronization</vt:lpstr>
      <vt:lpstr>E O 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simaremare</dc:creator>
  <cp:lastModifiedBy>Roy Deddy Tobing</cp:lastModifiedBy>
  <cp:revision>688</cp:revision>
  <dcterms:created xsi:type="dcterms:W3CDTF">2014-02-16T15:31:26Z</dcterms:created>
  <dcterms:modified xsi:type="dcterms:W3CDTF">2015-12-07T12:32:08Z</dcterms:modified>
</cp:coreProperties>
</file>