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329" r:id="rId4"/>
    <p:sldId id="331" r:id="rId5"/>
    <p:sldId id="345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6" r:id="rId15"/>
    <p:sldId id="340" r:id="rId16"/>
    <p:sldId id="341" r:id="rId17"/>
    <p:sldId id="342" r:id="rId18"/>
    <p:sldId id="343" r:id="rId19"/>
    <p:sldId id="344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3" autoAdjust="0"/>
  </p:normalViewPr>
  <p:slideViewPr>
    <p:cSldViewPr>
      <p:cViewPr>
        <p:scale>
          <a:sx n="75" d="100"/>
          <a:sy n="75" d="100"/>
        </p:scale>
        <p:origin x="-114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D52C-FF5E-4B79-AB04-67E6363C7A9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IBAD - 2014 - MSS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5105-9657-4CC8-A7E5-9C1BE1620D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07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61829-F96A-4E27-A2B5-AC7FF2263E5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IBAD - 2014 - MSS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883D-C5CC-4814-A413-00D6503AD0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575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0"/>
            <a:ext cx="8686800" cy="990600"/>
          </a:xfrm>
          <a:solidFill>
            <a:schemeClr val="accent1">
              <a:alpha val="94000"/>
            </a:schemeClr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7543800" cy="609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D0DF-32AB-41E6-A88A-A7715E7CEE6D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_institut-teknologi-del_1agustus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72400" y="5562600"/>
            <a:ext cx="1131418" cy="1219200"/>
          </a:xfrm>
          <a:prstGeom prst="rect">
            <a:avLst/>
          </a:prstGeom>
        </p:spPr>
      </p:pic>
      <p:pic>
        <p:nvPicPr>
          <p:cNvPr id="9" name="Picture 8" descr="wwwhtt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38172" y="45605"/>
            <a:ext cx="4796028" cy="4450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DF53-DC13-41CE-8F58-AFE5EBF04C8F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06E-D645-4888-96E5-95E1420B6EA7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5096-97DF-4A8C-A37B-12DF76D7CE1D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DFE6-EC99-440F-9993-9B48E934E491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4B1-76FA-4F68-BF2D-64CDAECBEA55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9072-9283-4C0A-978F-6729AFB432BF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229600" cy="11430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F834-4913-4321-ADCC-BAF80221CA21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647B-B9B4-4410-A944-54B465C79B2D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3075-7C09-4F3F-8F0B-3EB422745189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2C5E-5970-4D05-811B-79BB06098509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D520-AE2D-4F02-B062-B24A018D11D3}" type="datetime1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CDD1-2A6C-4CE6-8C5E-93CB05E3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Cookies, session &amp; page redirection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Presented by TNT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Cookie: 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remove a cookie, use the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+mj-lt"/>
              </a:rPr>
              <a:t> function with just cookie name and no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149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Session: overview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Is another option to store information due to the stateless-</a:t>
            </a:r>
            <a:r>
              <a:rPr lang="en-US" dirty="0" err="1" smtClean="0">
                <a:latin typeface="+mj-lt"/>
              </a:rPr>
              <a:t>ness</a:t>
            </a:r>
            <a:r>
              <a:rPr lang="en-US" dirty="0" smtClean="0">
                <a:latin typeface="+mj-lt"/>
              </a:rPr>
              <a:t> of the web technology.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Session lives in the server’s memory, with no limit in term of number &amp; size.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Logically, session offers a better security and faster in processing, why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Session: overview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use session, you have to start it:</a:t>
            </a:r>
          </a:p>
          <a:p>
            <a:r>
              <a:rPr lang="en-US" dirty="0" smtClean="0">
                <a:latin typeface="+mj-lt"/>
              </a:rPr>
              <a:t>Using the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dirty="0" smtClean="0">
                <a:latin typeface="+mj-lt"/>
              </a:rPr>
              <a:t> function (local), or</a:t>
            </a:r>
          </a:p>
          <a:p>
            <a:r>
              <a:rPr lang="en-US" dirty="0" smtClean="0">
                <a:latin typeface="+mj-lt"/>
              </a:rPr>
              <a:t>Set the php.ini to start session automatically (affects the entire web).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Register the session with identifier and value.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session variable is ready to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486003"/>
            <a:ext cx="5410199" cy="6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5105400"/>
            <a:ext cx="57776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Session: create, use &amp; 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create session, use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$_SESSION</a:t>
            </a:r>
            <a:r>
              <a:rPr lang="en-US" dirty="0" smtClean="0">
                <a:latin typeface="+mj-lt"/>
              </a:rPr>
              <a:t> variable.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To destroy a session, use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()</a:t>
            </a:r>
            <a:r>
              <a:rPr lang="en-US" dirty="0" smtClean="0">
                <a:latin typeface="+mj-lt"/>
              </a:rPr>
              <a:t>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7" y="1710250"/>
            <a:ext cx="7899048" cy="186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38600"/>
            <a:ext cx="7878096" cy="186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How </a:t>
            </a:r>
            <a:r>
              <a:rPr lang="id-ID" dirty="0"/>
              <a:t>Cookies and </a:t>
            </a:r>
            <a:r>
              <a:rPr lang="id-ID" dirty="0" smtClean="0"/>
              <a:t>Session work?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" descr="http cookie illustrati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43000"/>
            <a:ext cx="62674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72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Is a mechanism to send the client (browser) to another resource (like: page, site, or document).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Mostly doesn’t have any output.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Achieved by using :</a:t>
            </a:r>
          </a:p>
          <a:p>
            <a:pPr marL="514350" indent="-514350"/>
            <a:r>
              <a:rPr lang="en-US" dirty="0" smtClean="0">
                <a:latin typeface="+mj-lt"/>
              </a:rPr>
              <a:t>PHP’s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 smtClean="0">
                <a:latin typeface="+mj-lt"/>
              </a:rPr>
              <a:t> function or  </a:t>
            </a:r>
          </a:p>
          <a:p>
            <a:pPr marL="514350" indent="-514350"/>
            <a:r>
              <a:rPr lang="en-US" dirty="0" smtClean="0">
                <a:latin typeface="+mj-lt"/>
              </a:rPr>
              <a:t>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redirection: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header()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void header ( $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 [, 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$replace = true [, 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http_response_code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]] 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This function must be called right before any actual output is sent, either by normal HTML tags, blank lines in a file, or from PHP.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redirection: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header()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235" y="1676400"/>
            <a:ext cx="819956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redirection: JavaScript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Mostly preferred.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Browser’s JavaScript may be disabled.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&lt;SCRIPT LANGUAGE='JavaScript'&gt;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document.location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=“another_page.php”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Task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What are the differences between Stateful and Stateless?</a:t>
            </a:r>
          </a:p>
          <a:p>
            <a:r>
              <a:rPr lang="id-ID" dirty="0" smtClean="0"/>
              <a:t>When does the best time we use cookies?</a:t>
            </a:r>
          </a:p>
          <a:p>
            <a:r>
              <a:rPr lang="id-ID" dirty="0" smtClean="0"/>
              <a:t>Is it okay to store </a:t>
            </a:r>
            <a:r>
              <a:rPr lang="id-ID" dirty="0"/>
              <a:t>any particularly sensitive </a:t>
            </a:r>
            <a:r>
              <a:rPr lang="id-ID" dirty="0" smtClean="0"/>
              <a:t>information by using cookies? Explain!</a:t>
            </a:r>
          </a:p>
          <a:p>
            <a:r>
              <a:rPr lang="id-ID" dirty="0" smtClean="0"/>
              <a:t>If your answer is yes in the previous question, how to handle that problem?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5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stateless,</a:t>
            </a:r>
          </a:p>
          <a:p>
            <a:r>
              <a:rPr lang="en-US" dirty="0" smtClean="0"/>
              <a:t>Cookies,</a:t>
            </a:r>
          </a:p>
          <a:p>
            <a:r>
              <a:rPr lang="en-US" dirty="0" smtClean="0"/>
              <a:t>Session,</a:t>
            </a:r>
          </a:p>
          <a:p>
            <a:r>
              <a:rPr lang="en-US" dirty="0" smtClean="0"/>
              <a:t>Page redirection.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O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i="1" dirty="0" smtClean="0"/>
              <a:t>“Every program has (at least) two purposes: the one for which it was written </a:t>
            </a:r>
          </a:p>
          <a:p>
            <a:pPr marL="0" indent="0" algn="ctr">
              <a:buNone/>
            </a:pPr>
            <a:r>
              <a:rPr lang="en-US" b="1" i="1" dirty="0" smtClean="0"/>
              <a:t>and another for which it wasn't.” </a:t>
            </a:r>
            <a:br>
              <a:rPr lang="en-US" b="1" i="1" dirty="0" smtClean="0"/>
            </a:br>
            <a:r>
              <a:rPr lang="en-US" b="1" i="1" dirty="0" smtClean="0"/>
              <a:t>― Alan Jay Perlis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technology runs on </a:t>
            </a:r>
            <a:r>
              <a:rPr lang="en-US" b="1" dirty="0" smtClean="0"/>
              <a:t>HTTP protocol </a:t>
            </a:r>
            <a:r>
              <a:rPr lang="en-US" dirty="0" smtClean="0"/>
              <a:t>over the TCP/IP, this situation makes </a:t>
            </a:r>
            <a:r>
              <a:rPr lang="en-US" b="1" dirty="0" smtClean="0"/>
              <a:t>each request has no relation</a:t>
            </a:r>
            <a:r>
              <a:rPr lang="en-US" dirty="0" smtClean="0"/>
              <a:t>, stateless.</a:t>
            </a:r>
          </a:p>
          <a:p>
            <a:pPr marL="0" indent="0">
              <a:buNone/>
            </a:pPr>
            <a:r>
              <a:rPr lang="en-US" dirty="0" smtClean="0"/>
              <a:t>Web server assumes each request is a single </a:t>
            </a:r>
            <a:r>
              <a:rPr lang="en-US" b="1" dirty="0" smtClean="0"/>
              <a:t>independent</a:t>
            </a:r>
            <a:r>
              <a:rPr lang="en-US" dirty="0" smtClean="0"/>
              <a:t> </a:t>
            </a:r>
            <a:r>
              <a:rPr lang="en-US" b="1" dirty="0" smtClean="0"/>
              <a:t>request</a:t>
            </a:r>
            <a:r>
              <a:rPr lang="en-US" dirty="0" smtClean="0"/>
              <a:t> &amp; no state is </a:t>
            </a:r>
            <a:r>
              <a:rPr lang="en-US" b="1" dirty="0" smtClean="0"/>
              <a:t>persisted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contrast, there is </a:t>
            </a:r>
            <a:r>
              <a:rPr lang="en-US" b="1" dirty="0" smtClean="0"/>
              <a:t>a need to store certain information</a:t>
            </a:r>
            <a:r>
              <a:rPr lang="en-US" dirty="0" smtClean="0"/>
              <a:t> related to the interaction between the web and its client.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requirement of storing client’s information (state) is solved through cookies, </a:t>
            </a:r>
            <a:r>
              <a:rPr lang="en-US" b="1" dirty="0" smtClean="0"/>
              <a:t>a mechanism to maintain state on the client’s side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Cookie is a pair of string </a:t>
            </a:r>
            <a:r>
              <a:rPr lang="en-US" sz="2400" dirty="0" smtClean="0"/>
              <a:t>(</a:t>
            </a:r>
            <a:r>
              <a:rPr lang="en-US" sz="2400" b="1" dirty="0" smtClean="0">
                <a:latin typeface="Courier New" pitchFamily="49" charset="0"/>
              </a:rPr>
              <a:t>name =&gt; value)</a:t>
            </a:r>
            <a:r>
              <a:rPr lang="en-US" dirty="0" smtClean="0"/>
              <a:t>which is stored persistently on the client side.</a:t>
            </a:r>
          </a:p>
          <a:p>
            <a:pPr marL="0" indent="0">
              <a:buNone/>
            </a:pPr>
            <a:r>
              <a:rPr lang="en-US" dirty="0" smtClean="0"/>
              <a:t>An URL is associated with each cookie, used by the client to determine if it should send the cookie to the server during the request.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 Cookie works?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219200"/>
            <a:ext cx="495559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setcookie</a:t>
            </a:r>
            <a:r>
              <a:rPr lang="en-US" b="1" dirty="0" smtClean="0">
                <a:latin typeface="Courier New" pitchFamily="49" charset="0"/>
              </a:rPr>
              <a:t> (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string $name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string $value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$expire = 0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string $path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string $domain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</a:rPr>
              <a:t> $secure = false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    [,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</a:rPr>
              <a:t> $</a:t>
            </a:r>
            <a:r>
              <a:rPr lang="en-US" b="1" dirty="0" err="1" smtClean="0">
                <a:latin typeface="Courier New" pitchFamily="49" charset="0"/>
              </a:rPr>
              <a:t>httponly</a:t>
            </a:r>
            <a:r>
              <a:rPr lang="en-US" b="1" dirty="0" smtClean="0">
                <a:latin typeface="Courier New" pitchFamily="49" charset="0"/>
              </a:rPr>
              <a:t> = false ]]]]]]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Cookie: concern &amp;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Concern &amp; limitation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 browser is restricted to 300 cookies, 20 per server (domain) with 4 KB maximum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Stored in the client disk, cookies become vulnerable to be stolen. Thus, it is a good practice to avoid storing private &amp; sensitive information in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Cookie is sent as a part of the HTTP header, thus it must be sent before any other 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in detail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name: as the cookie identifier,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value: could be anything but keep in mind 4 KB at max for each domain.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expire: when the cookie will be expired (in seconds format), until the browser closes is the default. </a:t>
            </a:r>
            <a:r>
              <a:rPr lang="en-US" smtClean="0">
                <a:latin typeface="+mj-lt"/>
              </a:rPr>
              <a:t>use </a:t>
            </a:r>
            <a:r>
              <a:rPr lang="en-US" dirty="0" smtClean="0">
                <a:latin typeface="+mj-lt"/>
              </a:rPr>
              <a:t>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dirty="0" smtClean="0">
                <a:latin typeface="+mj-lt"/>
              </a:rPr>
              <a:t>and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 smtClean="0">
                <a:latin typeface="+mj-lt"/>
              </a:rPr>
              <a:t> functions.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4809834"/>
            <a:ext cx="8229599" cy="128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in detail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path: directory where the cookie available.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domain: the domain or sub-domain which the cookie available for.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secure: will the cookie be sent over the secure protocol (https).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httponly</a:t>
            </a:r>
            <a:r>
              <a:rPr lang="en-US" dirty="0" smtClean="0">
                <a:latin typeface="+mj-lt"/>
              </a:rPr>
              <a:t>: if only HTTP may access the cookie, JavaScript will not be able to access the cookie.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IBAD - 2016 - TNT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.ds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template.dsad</Template>
  <TotalTime>2739</TotalTime>
  <Words>836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template.dsad</vt:lpstr>
      <vt:lpstr>Cookies, session &amp; page redirection</vt:lpstr>
      <vt:lpstr>Menu</vt:lpstr>
      <vt:lpstr>Web stateless</vt:lpstr>
      <vt:lpstr>Cookie: overview</vt:lpstr>
      <vt:lpstr>How Cookie works?</vt:lpstr>
      <vt:lpstr>Cookie: syntax</vt:lpstr>
      <vt:lpstr>Cookie: concern &amp; limitation</vt:lpstr>
      <vt:lpstr>Cookie in detail [1]</vt:lpstr>
      <vt:lpstr>Cookie in detail [2]</vt:lpstr>
      <vt:lpstr>Cookie: destroy</vt:lpstr>
      <vt:lpstr>Session: overview [1]</vt:lpstr>
      <vt:lpstr>Session: overview [2]</vt:lpstr>
      <vt:lpstr>Session: create, use &amp; destroy</vt:lpstr>
      <vt:lpstr>How Cookies and Session work?</vt:lpstr>
      <vt:lpstr>Page redirection</vt:lpstr>
      <vt:lpstr>Page redirection: header()</vt:lpstr>
      <vt:lpstr>Page redirection: header()</vt:lpstr>
      <vt:lpstr>Page redirection: JavaScript</vt:lpstr>
      <vt:lpstr>Task </vt:lpstr>
      <vt:lpstr>E O 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togu</dc:creator>
  <cp:lastModifiedBy>Togu</cp:lastModifiedBy>
  <cp:revision>429</cp:revision>
  <dcterms:created xsi:type="dcterms:W3CDTF">2014-02-16T15:31:26Z</dcterms:created>
  <dcterms:modified xsi:type="dcterms:W3CDTF">2016-09-22T02:35:54Z</dcterms:modified>
</cp:coreProperties>
</file>