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7" r:id="rId1"/>
    <p:sldMasterId id="2147484041" r:id="rId2"/>
    <p:sldMasterId id="2147484077"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9255346" y="2750337"/>
            <a:ext cx="1171888" cy="1356442"/>
          </a:xfrm>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145027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11309"/>
            <a:ext cx="1154151" cy="1090789"/>
          </a:xfrm>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175186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11615"/>
            <a:ext cx="1154151" cy="1090789"/>
          </a:xfrm>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275364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09925"/>
            <a:ext cx="1154151" cy="1090789"/>
          </a:xfrm>
        </p:spPr>
        <p:txBody>
          <a:bodyPr/>
          <a:lstStyle/>
          <a:p>
            <a:fld id="{82E93FF9-6730-4F1F-91E3-17929A0705BE}" type="slidenum">
              <a:rPr lang="en-IN" smtClean="0"/>
              <a:t>‹#›</a:t>
            </a:fld>
            <a:endParaRPr lang="en-IN"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51611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729455" y="4709925"/>
            <a:ext cx="1154151" cy="1090789"/>
          </a:xfrm>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3980791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3066076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1175691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2917169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a:xfrm>
            <a:off x="680321" y="5936188"/>
            <a:ext cx="6126805" cy="365125"/>
          </a:xfrm>
        </p:spPr>
        <p:txBody>
          <a:bodyPr/>
          <a:lstStyle/>
          <a:p>
            <a:endParaRPr lang="en-IN"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82E93FF9-6730-4F1F-91E3-17929A0705BE}" type="slidenum">
              <a:rPr lang="en-IN" smtClean="0"/>
              <a:t>‹#›</a:t>
            </a:fld>
            <a:endParaRPr lang="en-IN" dirty="0"/>
          </a:p>
        </p:txBody>
      </p:sp>
    </p:spTree>
    <p:extLst>
      <p:ext uri="{BB962C8B-B14F-4D97-AF65-F5344CB8AC3E}">
        <p14:creationId xmlns:p14="http://schemas.microsoft.com/office/powerpoint/2010/main" val="2884652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1449023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22117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16078662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858668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29196077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4160347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19831159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15968397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38826786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22870563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164546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15375181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294352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729455" y="2869895"/>
            <a:ext cx="1154151" cy="1090789"/>
          </a:xfrm>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35192075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6206619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315000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8" name="Footer Placeholder 7"/>
          <p:cNvSpPr>
            <a:spLocks noGrp="1"/>
          </p:cNvSpPr>
          <p:nvPr>
            <p:ph type="ftr" sz="quarter" idx="11"/>
          </p:nvPr>
        </p:nvSpPr>
        <p:spPr>
          <a:xfrm>
            <a:off x="561111" y="6391838"/>
            <a:ext cx="3644282" cy="304801"/>
          </a:xfrm>
        </p:spPr>
        <p:txBody>
          <a:bodyPr/>
          <a:lstStyle/>
          <a:p>
            <a:endParaRPr lang="en-IN" dirty="0"/>
          </a:p>
        </p:txBody>
      </p:sp>
      <p:sp>
        <p:nvSpPr>
          <p:cNvPr id="9" name="Slide Number Placeholder 8"/>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36223875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1448920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13904789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12839232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19245915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20961020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17527972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409934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36744696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3800524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24472927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32363825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32636045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2213462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5985062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2E93FF9-6730-4F1F-91E3-17929A0705BE}" type="slidenum">
              <a:rPr lang="en-IN" smtClean="0"/>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11693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27328892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8388638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272763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17293099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32818245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290986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329724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145113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46243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0988D3-F3E0-41EF-80C3-B63C085A2FE0}" type="datetimeFigureOut">
              <a:rPr lang="en-IN" smtClean="0"/>
              <a:t>17-12-2024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2E93FF9-6730-4F1F-91E3-17929A0705BE}" type="slidenum">
              <a:rPr lang="en-IN" smtClean="0"/>
              <a:t>‹#›</a:t>
            </a:fld>
            <a:endParaRPr lang="en-IN" dirty="0"/>
          </a:p>
        </p:txBody>
      </p:sp>
    </p:spTree>
    <p:extLst>
      <p:ext uri="{BB962C8B-B14F-4D97-AF65-F5344CB8AC3E}">
        <p14:creationId xmlns:p14="http://schemas.microsoft.com/office/powerpoint/2010/main" val="342250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4.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50988D3-F3E0-41EF-80C3-B63C085A2FE0}" type="datetimeFigureOut">
              <a:rPr lang="en-IN" smtClean="0"/>
              <a:t>17-12-2024</a:t>
            </a:fld>
            <a:endParaRPr lang="en-IN"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82E93FF9-6730-4F1F-91E3-17929A0705BE}" type="slidenum">
              <a:rPr lang="en-IN" smtClean="0"/>
              <a:t>‹#›</a:t>
            </a:fld>
            <a:endParaRPr lang="en-IN" dirty="0"/>
          </a:p>
        </p:txBody>
      </p:sp>
    </p:spTree>
    <p:extLst>
      <p:ext uri="{BB962C8B-B14F-4D97-AF65-F5344CB8AC3E}">
        <p14:creationId xmlns:p14="http://schemas.microsoft.com/office/powerpoint/2010/main" val="25980469"/>
      </p:ext>
    </p:extLst>
  </p:cSld>
  <p:clrMap bg1="dk1" tx1="lt1" bg2="dk2" tx2="lt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 id="2147483999" r:id="rId12"/>
    <p:sldLayoutId id="2147484000" r:id="rId13"/>
    <p:sldLayoutId id="2147484001" r:id="rId14"/>
    <p:sldLayoutId id="2147484002" r:id="rId15"/>
    <p:sldLayoutId id="2147484003" r:id="rId16"/>
    <p:sldLayoutId id="214748400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50988D3-F3E0-41EF-80C3-B63C085A2FE0}" type="datetimeFigureOut">
              <a:rPr lang="en-IN" smtClean="0"/>
              <a:t>17-12-2024</a:t>
            </a:fld>
            <a:endParaRPr lang="en-IN"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2E93FF9-6730-4F1F-91E3-17929A0705BE}" type="slidenum">
              <a:rPr lang="en-IN" smtClean="0"/>
              <a:t>‹#›</a:t>
            </a:fld>
            <a:endParaRPr lang="en-IN" dirty="0"/>
          </a:p>
        </p:txBody>
      </p:sp>
    </p:spTree>
    <p:extLst>
      <p:ext uri="{BB962C8B-B14F-4D97-AF65-F5344CB8AC3E}">
        <p14:creationId xmlns:p14="http://schemas.microsoft.com/office/powerpoint/2010/main" val="3745568050"/>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 id="2147484055" r:id="rId14"/>
    <p:sldLayoutId id="2147484056" r:id="rId15"/>
    <p:sldLayoutId id="2147484057" r:id="rId16"/>
    <p:sldLayoutId id="214748405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50988D3-F3E0-41EF-80C3-B63C085A2FE0}" type="datetimeFigureOut">
              <a:rPr lang="en-IN" smtClean="0"/>
              <a:t>17-12-2024</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E93FF9-6730-4F1F-91E3-17929A0705BE}" type="slidenum">
              <a:rPr lang="en-IN" smtClean="0"/>
              <a:t>‹#›</a:t>
            </a:fld>
            <a:endParaRPr lang="en-IN" dirty="0"/>
          </a:p>
        </p:txBody>
      </p:sp>
    </p:spTree>
    <p:extLst>
      <p:ext uri="{BB962C8B-B14F-4D97-AF65-F5344CB8AC3E}">
        <p14:creationId xmlns:p14="http://schemas.microsoft.com/office/powerpoint/2010/main" val="43016753"/>
      </p:ext>
    </p:extLst>
  </p:cSld>
  <p:clrMap bg1="dk1" tx1="lt1" bg2="dk2" tx2="lt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 id="2147484090" r:id="rId13"/>
    <p:sldLayoutId id="2147484091" r:id="rId14"/>
    <p:sldLayoutId id="2147484092" r:id="rId15"/>
    <p:sldLayoutId id="2147484093" r:id="rId16"/>
    <p:sldLayoutId id="214748409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1A99-2284-7F62-8B49-CC4A54EAC18F}"/>
              </a:ext>
            </a:extLst>
          </p:cNvPr>
          <p:cNvSpPr>
            <a:spLocks noGrp="1"/>
          </p:cNvSpPr>
          <p:nvPr>
            <p:ph type="ctrTitle"/>
          </p:nvPr>
        </p:nvSpPr>
        <p:spPr>
          <a:xfrm>
            <a:off x="1008530" y="2699871"/>
            <a:ext cx="10174940" cy="1079165"/>
          </a:xfrm>
          <a:ln>
            <a:solidFill>
              <a:schemeClr val="accent2">
                <a:lumMod val="60000"/>
                <a:lumOff val="40000"/>
              </a:schemeClr>
            </a:solidFill>
          </a:ln>
        </p:spPr>
        <p:txBody>
          <a:bodyPr>
            <a:normAutofit fontScale="90000"/>
          </a:bodyPr>
          <a:lstStyle/>
          <a:p>
            <a:pPr algn="ctr"/>
            <a:r>
              <a:rPr lang="en-US" sz="6600" b="1" i="1" u="sng" dirty="0"/>
              <a:t>SOLAR POWER GENERATION</a:t>
            </a:r>
            <a:endParaRPr lang="en-IN" sz="6600" b="1" i="1" u="sng" dirty="0"/>
          </a:p>
        </p:txBody>
      </p:sp>
    </p:spTree>
    <p:extLst>
      <p:ext uri="{BB962C8B-B14F-4D97-AF65-F5344CB8AC3E}">
        <p14:creationId xmlns:p14="http://schemas.microsoft.com/office/powerpoint/2010/main" val="25116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120A-569E-F1C5-D8DA-FAD583AE3CDA}"/>
              </a:ext>
            </a:extLst>
          </p:cNvPr>
          <p:cNvSpPr>
            <a:spLocks noGrp="1"/>
          </p:cNvSpPr>
          <p:nvPr>
            <p:ph type="title"/>
          </p:nvPr>
        </p:nvSpPr>
        <p:spPr>
          <a:xfrm>
            <a:off x="698500" y="1032386"/>
            <a:ext cx="1440016" cy="309717"/>
          </a:xfrm>
          <a:ln>
            <a:solidFill>
              <a:schemeClr val="bg1"/>
            </a:solidFill>
          </a:ln>
        </p:spPr>
        <p:txBody>
          <a:bodyPr/>
          <a:lstStyle/>
          <a:p>
            <a:r>
              <a:rPr lang="en-IN" sz="1800" b="1" dirty="0">
                <a:latin typeface="+mn-lt"/>
              </a:rPr>
              <a:t>histograms</a:t>
            </a:r>
            <a:endParaRPr lang="en-IN" sz="2800" b="1" dirty="0">
              <a:latin typeface="+mn-lt"/>
            </a:endParaRPr>
          </a:p>
        </p:txBody>
      </p:sp>
      <p:pic>
        <p:nvPicPr>
          <p:cNvPr id="5" name="Content Placeholder 4">
            <a:extLst>
              <a:ext uri="{FF2B5EF4-FFF2-40B4-BE49-F238E27FC236}">
                <a16:creationId xmlns:a16="http://schemas.microsoft.com/office/drawing/2014/main" id="{4D866BF4-094D-9268-C31F-FC09BBA52EDA}"/>
              </a:ext>
            </a:extLst>
          </p:cNvPr>
          <p:cNvPicPr>
            <a:picLocks noGrp="1" noChangeAspect="1"/>
          </p:cNvPicPr>
          <p:nvPr>
            <p:ph idx="1"/>
          </p:nvPr>
        </p:nvPicPr>
        <p:blipFill>
          <a:blip r:embed="rId2"/>
          <a:stretch>
            <a:fillRect/>
          </a:stretch>
        </p:blipFill>
        <p:spPr>
          <a:xfrm>
            <a:off x="400050" y="2331735"/>
            <a:ext cx="5604945" cy="4524315"/>
          </a:xfrm>
          <a:ln>
            <a:solidFill>
              <a:schemeClr val="tx1"/>
            </a:solidFill>
          </a:ln>
        </p:spPr>
      </p:pic>
      <p:sp>
        <p:nvSpPr>
          <p:cNvPr id="9" name="TextBox 8">
            <a:extLst>
              <a:ext uri="{FF2B5EF4-FFF2-40B4-BE49-F238E27FC236}">
                <a16:creationId xmlns:a16="http://schemas.microsoft.com/office/drawing/2014/main" id="{5833A197-DAE0-ACD1-B93E-72DC08308820}"/>
              </a:ext>
            </a:extLst>
          </p:cNvPr>
          <p:cNvSpPr txBox="1"/>
          <p:nvPr/>
        </p:nvSpPr>
        <p:spPr>
          <a:xfrm>
            <a:off x="6560820" y="2333685"/>
            <a:ext cx="4983480" cy="4524315"/>
          </a:xfrm>
          <a:prstGeom prst="rect">
            <a:avLst/>
          </a:prstGeom>
          <a:noFill/>
          <a:ln>
            <a:solidFill>
              <a:schemeClr val="tx1"/>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IN" b="1" dirty="0">
                <a:solidFill>
                  <a:srgbClr val="92D050"/>
                </a:solidFill>
              </a:rPr>
              <a:t>Insights: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Centaur" panose="02030504050205020304" pitchFamily="18" charset="0"/>
              </a:rPr>
              <a:t>The data is balanced with multiple ups and downs, indicating a multi-modal pattern.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Centaur" panose="020305040502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Centaur" panose="02030504050205020304" pitchFamily="18" charset="0"/>
              </a:rPr>
              <a:t>The values range evenly between 0 and 1, suggesting a normalized scale.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Centaur" panose="020305040502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Centaur" panose="02030504050205020304" pitchFamily="18" charset="0"/>
              </a:rPr>
              <a:t>The smooth curve (kernel density) highlights the general trends in the data.</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Centaur" panose="020305040502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Centaur" panose="02030504050205020304" pitchFamily="18" charset="0"/>
              </a:rPr>
              <a:t>The periodic peaks may represent specific patterns or timings in solar noon distances. </a:t>
            </a:r>
          </a:p>
          <a:p>
            <a:endParaRPr lang="en-IN" dirty="0">
              <a:latin typeface="Centaur" panose="02030504050205020304" pitchFamily="18" charset="0"/>
            </a:endParaRPr>
          </a:p>
          <a:p>
            <a:endParaRPr lang="en-IN" dirty="0">
              <a:latin typeface="Centaur" panose="02030504050205020304" pitchFamily="18" charset="0"/>
            </a:endParaRPr>
          </a:p>
          <a:p>
            <a:endParaRPr lang="en-IN" dirty="0">
              <a:latin typeface="Centaur" panose="02030504050205020304" pitchFamily="18" charset="0"/>
            </a:endParaRPr>
          </a:p>
          <a:p>
            <a:endParaRPr lang="en-IN" dirty="0"/>
          </a:p>
        </p:txBody>
      </p:sp>
    </p:spTree>
    <p:extLst>
      <p:ext uri="{BB962C8B-B14F-4D97-AF65-F5344CB8AC3E}">
        <p14:creationId xmlns:p14="http://schemas.microsoft.com/office/powerpoint/2010/main" val="3368591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A1FB75C-1D6C-0D9F-4163-338EC3EF7B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0" y="-77297"/>
            <a:ext cx="5795010" cy="4225962"/>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CCE70EC-FD5F-B857-ECF6-293F83570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5010" y="0"/>
            <a:ext cx="6396990" cy="4148663"/>
          </a:xfrm>
          <a:prstGeom prst="rect">
            <a:avLst/>
          </a:prstGeom>
          <a:ln>
            <a:solidFill>
              <a:schemeClr val="tx1"/>
            </a:solidFill>
          </a:ln>
        </p:spPr>
      </p:pic>
      <p:sp>
        <p:nvSpPr>
          <p:cNvPr id="11" name="TextBox 10">
            <a:extLst>
              <a:ext uri="{FF2B5EF4-FFF2-40B4-BE49-F238E27FC236}">
                <a16:creationId xmlns:a16="http://schemas.microsoft.com/office/drawing/2014/main" id="{D679D978-D8C8-894C-40BE-4DCBD1C87534}"/>
              </a:ext>
            </a:extLst>
          </p:cNvPr>
          <p:cNvSpPr txBox="1"/>
          <p:nvPr/>
        </p:nvSpPr>
        <p:spPr>
          <a:xfrm>
            <a:off x="6237579" y="4587447"/>
            <a:ext cx="5404730" cy="1754326"/>
          </a:xfrm>
          <a:prstGeom prst="rect">
            <a:avLst/>
          </a:prstGeom>
          <a:noFill/>
          <a:ln>
            <a:solidFill>
              <a:schemeClr val="tx1"/>
            </a:solidFill>
          </a:ln>
        </p:spPr>
        <p:txBody>
          <a:bodyPr wrap="square" rtlCol="0">
            <a:spAutoFit/>
          </a:bodyPr>
          <a:lstStyle/>
          <a:p>
            <a:pPr algn="just"/>
            <a:r>
              <a:rPr lang="en-IN" b="1" dirty="0">
                <a:solidFill>
                  <a:srgbClr val="92D050"/>
                </a:solidFill>
              </a:rPr>
              <a:t>Insights:</a:t>
            </a:r>
          </a:p>
          <a:p>
            <a:pPr algn="just"/>
            <a:endParaRPr lang="en-IN" b="1" dirty="0">
              <a:solidFill>
                <a:srgbClr val="92D050"/>
              </a:solidFill>
            </a:endParaRPr>
          </a:p>
          <a:p>
            <a:pPr algn="just"/>
            <a:r>
              <a:rPr lang="en-US" dirty="0">
                <a:latin typeface="Aptos Narrow" panose="020B0004020202020204" pitchFamily="34" charset="0"/>
              </a:rPr>
              <a:t>The temperature distribution is unimodal and slightly right-skewed, indicating a concentration of values around the peak (around 60-65 degrees) with a longer tail towards higher temperatures.</a:t>
            </a:r>
            <a:endParaRPr lang="en-IN" dirty="0">
              <a:latin typeface="Aptos Narrow" panose="020B0004020202020204" pitchFamily="34" charset="0"/>
            </a:endParaRPr>
          </a:p>
        </p:txBody>
      </p:sp>
      <p:sp>
        <p:nvSpPr>
          <p:cNvPr id="12" name="TextBox 11">
            <a:extLst>
              <a:ext uri="{FF2B5EF4-FFF2-40B4-BE49-F238E27FC236}">
                <a16:creationId xmlns:a16="http://schemas.microsoft.com/office/drawing/2014/main" id="{33A72FCB-8A3C-06D2-EDC3-D2BB9DA22283}"/>
              </a:ext>
            </a:extLst>
          </p:cNvPr>
          <p:cNvSpPr txBox="1"/>
          <p:nvPr/>
        </p:nvSpPr>
        <p:spPr>
          <a:xfrm>
            <a:off x="549691" y="4587447"/>
            <a:ext cx="5171269" cy="1754326"/>
          </a:xfrm>
          <a:prstGeom prst="rect">
            <a:avLst/>
          </a:prstGeom>
          <a:noFill/>
          <a:ln>
            <a:solidFill>
              <a:schemeClr val="tx1"/>
            </a:solidFill>
          </a:ln>
        </p:spPr>
        <p:txBody>
          <a:bodyPr wrap="square" rtlCol="0">
            <a:spAutoFit/>
          </a:bodyPr>
          <a:lstStyle/>
          <a:p>
            <a:pPr algn="just"/>
            <a:r>
              <a:rPr lang="en-IN" b="1" dirty="0">
                <a:solidFill>
                  <a:srgbClr val="92D050"/>
                </a:solidFill>
              </a:rPr>
              <a:t>Insights:</a:t>
            </a:r>
          </a:p>
          <a:p>
            <a:pPr algn="just"/>
            <a:endParaRPr lang="en-IN" b="1" dirty="0">
              <a:solidFill>
                <a:srgbClr val="92D050"/>
              </a:solidFill>
            </a:endParaRPr>
          </a:p>
          <a:p>
            <a:pPr algn="just"/>
            <a:r>
              <a:rPr lang="en-US" dirty="0">
                <a:latin typeface="Aptos Narrow" panose="020B0004020202020204" pitchFamily="34" charset="0"/>
              </a:rPr>
              <a:t>The wind direction distribution is multimodal with peaks around 20, 27, and 30 degrees, suggesting varying wind patterns and potential shifts in wind direction Wind direction is slightly skewed.</a:t>
            </a:r>
            <a:endParaRPr lang="en-IN" b="1" dirty="0">
              <a:solidFill>
                <a:srgbClr val="92D050"/>
              </a:solidFill>
              <a:latin typeface="Aptos Narrow" panose="020B0004020202020204" pitchFamily="34" charset="0"/>
            </a:endParaRPr>
          </a:p>
        </p:txBody>
      </p:sp>
    </p:spTree>
    <p:extLst>
      <p:ext uri="{BB962C8B-B14F-4D97-AF65-F5344CB8AC3E}">
        <p14:creationId xmlns:p14="http://schemas.microsoft.com/office/powerpoint/2010/main" val="1781470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55C9-D9C8-1B2D-AF24-06F764701199}"/>
              </a:ext>
            </a:extLst>
          </p:cNvPr>
          <p:cNvSpPr>
            <a:spLocks noGrp="1"/>
          </p:cNvSpPr>
          <p:nvPr>
            <p:ph type="title"/>
          </p:nvPr>
        </p:nvSpPr>
        <p:spPr>
          <a:xfrm>
            <a:off x="4008546" y="1087968"/>
            <a:ext cx="3671046" cy="706964"/>
          </a:xfrm>
          <a:ln>
            <a:solidFill>
              <a:schemeClr val="bg1"/>
            </a:solidFill>
          </a:ln>
        </p:spPr>
        <p:txBody>
          <a:bodyPr/>
          <a:lstStyle/>
          <a:p>
            <a:r>
              <a:rPr lang="en-IN" sz="4000" b="1" i="1" dirty="0">
                <a:solidFill>
                  <a:srgbClr val="FFFF00"/>
                </a:solidFill>
                <a:latin typeface="Bahnschrift" panose="020B0502040204020203" pitchFamily="34" charset="0"/>
              </a:rPr>
              <a:t>Model Building</a:t>
            </a:r>
            <a:endParaRPr lang="en-IN" sz="4000" i="1" dirty="0">
              <a:solidFill>
                <a:srgbClr val="FFFF00"/>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0CC07627-2732-0A98-AD99-76295C530AB3}"/>
              </a:ext>
            </a:extLst>
          </p:cNvPr>
          <p:cNvSpPr>
            <a:spLocks noGrp="1"/>
          </p:cNvSpPr>
          <p:nvPr>
            <p:ph idx="1"/>
          </p:nvPr>
        </p:nvSpPr>
        <p:spPr>
          <a:xfrm>
            <a:off x="1154954" y="2603500"/>
            <a:ext cx="9378231" cy="3691792"/>
          </a:xfrm>
          <a:ln>
            <a:solidFill>
              <a:schemeClr val="tx1"/>
            </a:solidFill>
          </a:ln>
        </p:spPr>
        <p:txBody>
          <a:bodyPr>
            <a:normAutofit/>
          </a:bodyPr>
          <a:lstStyle/>
          <a:p>
            <a:r>
              <a:rPr lang="en-US" b="1" dirty="0"/>
              <a:t>Data Preprocessing</a:t>
            </a:r>
            <a:r>
              <a:rPr lang="en-US" dirty="0"/>
              <a:t>:</a:t>
            </a:r>
          </a:p>
          <a:p>
            <a:pPr>
              <a:buFont typeface="Arial" panose="020B0604020202020204" pitchFamily="34" charset="0"/>
              <a:buChar char="•"/>
            </a:pPr>
            <a:r>
              <a:rPr lang="en-US" b="1" dirty="0"/>
              <a:t>Cleaning</a:t>
            </a:r>
            <a:r>
              <a:rPr lang="en-US" dirty="0"/>
              <a:t>: </a:t>
            </a:r>
          </a:p>
          <a:p>
            <a:pPr marL="0" indent="0">
              <a:buNone/>
            </a:pPr>
            <a:r>
              <a:rPr lang="en-US" dirty="0"/>
              <a:t>	Removing duplicates, fixing data entry errors, and standardizing formats.</a:t>
            </a:r>
          </a:p>
          <a:p>
            <a:pPr>
              <a:buFont typeface="Arial" panose="020B0604020202020204" pitchFamily="34" charset="0"/>
              <a:buChar char="•"/>
            </a:pPr>
            <a:r>
              <a:rPr lang="en-US" b="1" dirty="0"/>
              <a:t>Normalization</a:t>
            </a:r>
            <a:r>
              <a:rPr lang="en-US" dirty="0"/>
              <a:t>:</a:t>
            </a:r>
          </a:p>
          <a:p>
            <a:pPr marL="0" indent="0">
              <a:buNone/>
            </a:pPr>
            <a:r>
              <a:rPr lang="en-US" dirty="0"/>
              <a:t>	 Scaling features to ensure they contribute equally to the model, usually 	done via techniques like min-max scaling or z-score normalization.</a:t>
            </a:r>
          </a:p>
          <a:p>
            <a:pPr>
              <a:buFont typeface="Arial" panose="020B0604020202020204" pitchFamily="34" charset="0"/>
              <a:buChar char="•"/>
            </a:pPr>
            <a:r>
              <a:rPr lang="en-US" b="1" dirty="0"/>
              <a:t>Feature Engineering</a:t>
            </a:r>
            <a:r>
              <a:rPr lang="en-US" dirty="0"/>
              <a:t>:</a:t>
            </a:r>
          </a:p>
          <a:p>
            <a:pPr>
              <a:buFont typeface="Arial" panose="020B0604020202020204" pitchFamily="34" charset="0"/>
              <a:buChar char="•"/>
            </a:pPr>
            <a:r>
              <a:rPr lang="en-US" dirty="0"/>
              <a:t>Creating new features from existing data to improve model performance. Examples include extracting keywords from resumes or creating binary indicators for specific skills.</a:t>
            </a:r>
          </a:p>
          <a:p>
            <a:endParaRPr lang="en-IN" dirty="0"/>
          </a:p>
          <a:p>
            <a:endParaRPr lang="en-IN" dirty="0"/>
          </a:p>
        </p:txBody>
      </p:sp>
    </p:spTree>
    <p:extLst>
      <p:ext uri="{BB962C8B-B14F-4D97-AF65-F5344CB8AC3E}">
        <p14:creationId xmlns:p14="http://schemas.microsoft.com/office/powerpoint/2010/main" val="270892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C854-5E34-AAD1-1F37-0A27AECFB9DB}"/>
              </a:ext>
            </a:extLst>
          </p:cNvPr>
          <p:cNvSpPr>
            <a:spLocks noGrp="1"/>
          </p:cNvSpPr>
          <p:nvPr>
            <p:ph type="title"/>
          </p:nvPr>
        </p:nvSpPr>
        <p:spPr>
          <a:xfrm>
            <a:off x="3276227" y="1138768"/>
            <a:ext cx="5639546" cy="706964"/>
          </a:xfrm>
          <a:ln>
            <a:solidFill>
              <a:schemeClr val="bg1"/>
            </a:solidFill>
          </a:ln>
        </p:spPr>
        <p:txBody>
          <a:bodyPr/>
          <a:lstStyle/>
          <a:p>
            <a:r>
              <a:rPr lang="en-IN" b="1" dirty="0">
                <a:solidFill>
                  <a:srgbClr val="FFFF00"/>
                </a:solidFill>
              </a:rPr>
              <a:t>Model Evaluation Table:</a:t>
            </a:r>
            <a:endParaRPr lang="en-IN" dirty="0">
              <a:solidFill>
                <a:srgbClr val="FFFF00"/>
              </a:solidFill>
            </a:endParaRPr>
          </a:p>
        </p:txBody>
      </p:sp>
      <p:pic>
        <p:nvPicPr>
          <p:cNvPr id="9" name="Content Placeholder 8">
            <a:extLst>
              <a:ext uri="{FF2B5EF4-FFF2-40B4-BE49-F238E27FC236}">
                <a16:creationId xmlns:a16="http://schemas.microsoft.com/office/drawing/2014/main" id="{6332F765-80AD-49CD-13B1-054D4E428E98}"/>
              </a:ext>
            </a:extLst>
          </p:cNvPr>
          <p:cNvPicPr>
            <a:picLocks noGrp="1" noChangeAspect="1"/>
          </p:cNvPicPr>
          <p:nvPr>
            <p:ph idx="1"/>
          </p:nvPr>
        </p:nvPicPr>
        <p:blipFill>
          <a:blip r:embed="rId2"/>
          <a:stretch>
            <a:fillRect/>
          </a:stretch>
        </p:blipFill>
        <p:spPr>
          <a:xfrm>
            <a:off x="1128958" y="2920166"/>
            <a:ext cx="9770100" cy="2799066"/>
          </a:xfrm>
          <a:ln>
            <a:solidFill>
              <a:schemeClr val="tx1"/>
            </a:solidFill>
          </a:ln>
        </p:spPr>
      </p:pic>
    </p:spTree>
    <p:extLst>
      <p:ext uri="{BB962C8B-B14F-4D97-AF65-F5344CB8AC3E}">
        <p14:creationId xmlns:p14="http://schemas.microsoft.com/office/powerpoint/2010/main" val="3316516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BC25-AAE6-7EC6-EB9A-92209A45B949}"/>
              </a:ext>
            </a:extLst>
          </p:cNvPr>
          <p:cNvSpPr>
            <a:spLocks noGrp="1"/>
          </p:cNvSpPr>
          <p:nvPr>
            <p:ph type="title"/>
          </p:nvPr>
        </p:nvSpPr>
        <p:spPr>
          <a:xfrm>
            <a:off x="3198073" y="980223"/>
            <a:ext cx="5842746" cy="706964"/>
          </a:xfrm>
          <a:ln>
            <a:solidFill>
              <a:schemeClr val="bg1"/>
            </a:solidFill>
          </a:ln>
        </p:spPr>
        <p:txBody>
          <a:bodyPr/>
          <a:lstStyle/>
          <a:p>
            <a:br>
              <a:rPr lang="en-IN" b="1" dirty="0">
                <a:solidFill>
                  <a:srgbClr val="FFFF00"/>
                </a:solidFill>
              </a:rPr>
            </a:br>
            <a:r>
              <a:rPr lang="en-IN" b="1" dirty="0">
                <a:solidFill>
                  <a:srgbClr val="FFFF00"/>
                </a:solidFill>
              </a:rPr>
              <a:t>Model Evaluation metrics</a:t>
            </a:r>
            <a:br>
              <a:rPr lang="en-IN" b="1" dirty="0">
                <a:solidFill>
                  <a:srgbClr val="FFFF00"/>
                </a:solidFill>
              </a:rPr>
            </a:br>
            <a:endParaRPr lang="en-IN" b="1" dirty="0">
              <a:solidFill>
                <a:srgbClr val="FFFF00"/>
              </a:solidFill>
            </a:endParaRPr>
          </a:p>
        </p:txBody>
      </p:sp>
      <p:sp>
        <p:nvSpPr>
          <p:cNvPr id="5" name="TextBox 4">
            <a:extLst>
              <a:ext uri="{FF2B5EF4-FFF2-40B4-BE49-F238E27FC236}">
                <a16:creationId xmlns:a16="http://schemas.microsoft.com/office/drawing/2014/main" id="{426471BF-808A-36E3-8731-41DCA3CAA0A4}"/>
              </a:ext>
            </a:extLst>
          </p:cNvPr>
          <p:cNvSpPr txBox="1"/>
          <p:nvPr/>
        </p:nvSpPr>
        <p:spPr>
          <a:xfrm>
            <a:off x="580292" y="2620108"/>
            <a:ext cx="11078308" cy="3416320"/>
          </a:xfrm>
          <a:prstGeom prst="rect">
            <a:avLst/>
          </a:prstGeom>
          <a:noFill/>
          <a:ln>
            <a:solidFill>
              <a:schemeClr val="tx1"/>
            </a:solidFill>
          </a:ln>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Mean Squared Error (MSE):</a:t>
            </a:r>
            <a:r>
              <a:rPr kumimoji="0" lang="en-US" altLang="en-US" sz="1800" b="0" i="0" u="none" strike="noStrike" cap="none" normalizeH="0" baseline="0" dirty="0">
                <a:ln>
                  <a:noFill/>
                </a:ln>
                <a:solidFill>
                  <a:schemeClr val="tx1"/>
                </a:solidFill>
                <a:effectLst/>
                <a:latin typeface="Arial" panose="020B0604020202020204" pitchFamily="34" charset="0"/>
              </a:rPr>
              <a:t> Measures the average squared difference between predicted and actual values. Lower is better.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Root Mean Squared Error (RMSE):</a:t>
            </a:r>
            <a:r>
              <a:rPr kumimoji="0" lang="en-US" altLang="en-US" sz="1800" b="0" i="0" u="none" strike="noStrike" cap="none" normalizeH="0" baseline="0" dirty="0">
                <a:ln>
                  <a:noFill/>
                </a:ln>
                <a:solidFill>
                  <a:schemeClr val="tx1"/>
                </a:solidFill>
                <a:effectLst/>
                <a:latin typeface="Arial" panose="020B0604020202020204" pitchFamily="34" charset="0"/>
              </a:rPr>
              <a:t> Square root of MSE, providing error in the same units as the target variable. Lower is better.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Mean Absolute Error (MAE):</a:t>
            </a:r>
            <a:r>
              <a:rPr kumimoji="0" lang="en-US" altLang="en-US" sz="1800" b="0" i="0" u="none" strike="noStrike" cap="none" normalizeH="0" baseline="0" dirty="0">
                <a:ln>
                  <a:noFill/>
                </a:ln>
                <a:solidFill>
                  <a:schemeClr val="tx1"/>
                </a:solidFill>
                <a:effectLst/>
                <a:latin typeface="Arial" panose="020B0604020202020204" pitchFamily="34" charset="0"/>
              </a:rPr>
              <a:t> Measures the average absolute difference between predicted and actual values. Lower is better.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R-squared (R²):</a:t>
            </a:r>
            <a:r>
              <a:rPr kumimoji="0" lang="en-US" altLang="en-US" sz="1800" b="0" i="0" u="none" strike="noStrike" cap="none" normalizeH="0" baseline="0" dirty="0">
                <a:ln>
                  <a:noFill/>
                </a:ln>
                <a:solidFill>
                  <a:schemeClr val="tx1"/>
                </a:solidFill>
                <a:effectLst/>
                <a:latin typeface="Arial" panose="020B0604020202020204" pitchFamily="34" charset="0"/>
              </a:rPr>
              <a:t> Represents the proportion of variance in the dependent variable explained by the independent variables. Higher is better. </a:t>
            </a:r>
          </a:p>
          <a:p>
            <a:pPr marL="342900" indent="-342900">
              <a:buFont typeface="+mj-lt"/>
              <a:buAutoNum type="arabicPeriod"/>
            </a:pPr>
            <a:endParaRPr lang="en-IN" dirty="0"/>
          </a:p>
        </p:txBody>
      </p:sp>
    </p:spTree>
    <p:extLst>
      <p:ext uri="{BB962C8B-B14F-4D97-AF65-F5344CB8AC3E}">
        <p14:creationId xmlns:p14="http://schemas.microsoft.com/office/powerpoint/2010/main" val="3376773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8C3A4-CAD0-CB5F-4C16-B0A7AA648BD0}"/>
              </a:ext>
            </a:extLst>
          </p:cNvPr>
          <p:cNvSpPr>
            <a:spLocks noGrp="1"/>
          </p:cNvSpPr>
          <p:nvPr>
            <p:ph type="title"/>
          </p:nvPr>
        </p:nvSpPr>
        <p:spPr>
          <a:xfrm>
            <a:off x="3923553" y="838200"/>
            <a:ext cx="4102847" cy="896816"/>
          </a:xfrm>
          <a:ln>
            <a:solidFill>
              <a:schemeClr val="bg1"/>
            </a:solidFill>
          </a:ln>
        </p:spPr>
        <p:txBody>
          <a:bodyPr/>
          <a:lstStyle/>
          <a:p>
            <a:r>
              <a:rPr lang="en-IN" b="1" i="1" dirty="0">
                <a:solidFill>
                  <a:srgbClr val="FFFF00"/>
                </a:solidFill>
              </a:rPr>
              <a:t>Model Evaluation</a:t>
            </a:r>
          </a:p>
        </p:txBody>
      </p:sp>
      <p:pic>
        <p:nvPicPr>
          <p:cNvPr id="6" name="Content Placeholder 5">
            <a:extLst>
              <a:ext uri="{FF2B5EF4-FFF2-40B4-BE49-F238E27FC236}">
                <a16:creationId xmlns:a16="http://schemas.microsoft.com/office/drawing/2014/main" id="{132BBF82-1BF7-D6A2-632D-13BB514BA5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580968" y="2632996"/>
            <a:ext cx="7256206" cy="3894599"/>
          </a:xfrm>
          <a:prstGeom prst="rect">
            <a:avLst/>
          </a:prstGeom>
          <a:noFill/>
          <a:ln>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581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FDA4-D22F-1817-3100-27556E0C96FD}"/>
              </a:ext>
            </a:extLst>
          </p:cNvPr>
          <p:cNvSpPr>
            <a:spLocks noGrp="1"/>
          </p:cNvSpPr>
          <p:nvPr>
            <p:ph type="title"/>
          </p:nvPr>
        </p:nvSpPr>
        <p:spPr>
          <a:xfrm>
            <a:off x="1981201" y="935568"/>
            <a:ext cx="7747000" cy="706964"/>
          </a:xfrm>
          <a:ln>
            <a:solidFill>
              <a:schemeClr val="bg1"/>
            </a:solidFill>
          </a:ln>
        </p:spPr>
        <p:txBody>
          <a:bodyPr>
            <a:normAutofit fontScale="90000"/>
          </a:bodyPr>
          <a:lstStyle/>
          <a:p>
            <a:br>
              <a:rPr lang="en-IN" sz="4000" b="1" dirty="0">
                <a:solidFill>
                  <a:srgbClr val="FFFF00"/>
                </a:solidFill>
                <a:latin typeface="Bahnschrift" panose="020B0502040204020203" pitchFamily="34" charset="0"/>
              </a:rPr>
            </a:br>
            <a:r>
              <a:rPr lang="en-IN" sz="4000" b="1" dirty="0">
                <a:solidFill>
                  <a:srgbClr val="FFFF00"/>
                </a:solidFill>
                <a:latin typeface="Bahnschrift" panose="020B0502040204020203" pitchFamily="34" charset="0"/>
              </a:rPr>
              <a:t>Model Deployment Using Stream-lit</a:t>
            </a:r>
            <a:br>
              <a:rPr lang="en-IN" sz="4000" b="1" dirty="0">
                <a:solidFill>
                  <a:srgbClr val="FFFF00"/>
                </a:solidFill>
                <a:latin typeface="Bahnschrift" panose="020B0502040204020203" pitchFamily="34" charset="0"/>
              </a:rPr>
            </a:br>
            <a:endParaRPr lang="en-IN" sz="4000" dirty="0">
              <a:solidFill>
                <a:srgbClr val="FFFF00"/>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A8AB39D1-E4E5-026D-3B7D-C8972CB8A90A}"/>
              </a:ext>
            </a:extLst>
          </p:cNvPr>
          <p:cNvSpPr>
            <a:spLocks noGrp="1"/>
          </p:cNvSpPr>
          <p:nvPr>
            <p:ph idx="1"/>
          </p:nvPr>
        </p:nvSpPr>
        <p:spPr>
          <a:xfrm>
            <a:off x="1154954" y="2359742"/>
            <a:ext cx="9640865" cy="3660058"/>
          </a:xfrm>
          <a:ln>
            <a:solidFill>
              <a:schemeClr val="tx1"/>
            </a:solidFill>
          </a:ln>
        </p:spPr>
        <p:txBody>
          <a:bodyPr>
            <a:normAutofit fontScale="92500" lnSpcReduction="20000"/>
          </a:bodyPr>
          <a:lstStyle/>
          <a:p>
            <a:pPr>
              <a:buFont typeface="Wingdings" panose="05000000000000000000" pitchFamily="2" charset="2"/>
              <a:buChar char="Ø"/>
            </a:pPr>
            <a:r>
              <a:rPr lang="en-US" b="1" dirty="0"/>
              <a:t>Stream-lit</a:t>
            </a:r>
            <a:r>
              <a:rPr lang="en-US" dirty="0"/>
              <a:t> is a powerful Python library that allows you to build and share data apps with minimal coding effort. It's perfect for quickly prototyping and deploying machine learning models.</a:t>
            </a:r>
          </a:p>
          <a:p>
            <a:pPr marL="0" indent="0">
              <a:buNone/>
            </a:pPr>
            <a:endParaRPr lang="en-US" dirty="0"/>
          </a:p>
          <a:p>
            <a:pPr marL="0" indent="0">
              <a:buNone/>
            </a:pPr>
            <a:endParaRPr lang="en-US" dirty="0"/>
          </a:p>
          <a:p>
            <a:pPr>
              <a:buFont typeface="Wingdings" panose="05000000000000000000" pitchFamily="2" charset="2"/>
              <a:buChar char="Ø"/>
            </a:pPr>
            <a:r>
              <a:rPr lang="en-US" dirty="0"/>
              <a:t>Why we use Stream-lit:</a:t>
            </a:r>
          </a:p>
          <a:p>
            <a:pPr marL="0" indent="0">
              <a:buNone/>
            </a:pPr>
            <a:endParaRPr lang="en-US" dirty="0"/>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Simplicity:</a:t>
            </a:r>
            <a:r>
              <a:rPr kumimoji="0" lang="en-US" altLang="en-US" sz="1800" b="0" i="0" u="none" strike="noStrike" cap="none" normalizeH="0" baseline="0" dirty="0">
                <a:ln>
                  <a:noFill/>
                </a:ln>
                <a:solidFill>
                  <a:schemeClr val="tx1"/>
                </a:solidFill>
                <a:effectLst/>
                <a:latin typeface="Arial" panose="020B0604020202020204" pitchFamily="34" charset="0"/>
              </a:rPr>
              <a:t> Create interactive web apps with just Python code. </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Speed:</a:t>
            </a:r>
            <a:r>
              <a:rPr kumimoji="0" lang="en-US" altLang="en-US" sz="1800" b="0" i="0" u="none" strike="noStrike" cap="none" normalizeH="0" baseline="0" dirty="0">
                <a:ln>
                  <a:noFill/>
                </a:ln>
                <a:solidFill>
                  <a:schemeClr val="tx1"/>
                </a:solidFill>
                <a:effectLst/>
                <a:latin typeface="Arial" panose="020B0604020202020204" pitchFamily="34" charset="0"/>
              </a:rPr>
              <a:t> Rapid development and deployment. </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Flexibility:</a:t>
            </a:r>
            <a:r>
              <a:rPr kumimoji="0" lang="en-US" altLang="en-US" sz="1800" b="0" i="0" u="none" strike="noStrike" cap="none" normalizeH="0" baseline="0" dirty="0">
                <a:ln>
                  <a:noFill/>
                </a:ln>
                <a:solidFill>
                  <a:schemeClr val="tx1"/>
                </a:solidFill>
                <a:effectLst/>
                <a:latin typeface="Arial" panose="020B0604020202020204" pitchFamily="34" charset="0"/>
              </a:rPr>
              <a:t> Customize your app's appearance and functionality. </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Sharing:</a:t>
            </a:r>
            <a:r>
              <a:rPr kumimoji="0" lang="en-US" altLang="en-US" sz="1800" b="0" i="0" u="none" strike="noStrike" cap="none" normalizeH="0" baseline="0" dirty="0">
                <a:ln>
                  <a:noFill/>
                </a:ln>
                <a:solidFill>
                  <a:schemeClr val="tx1"/>
                </a:solidFill>
                <a:effectLst/>
                <a:latin typeface="Arial" panose="020B0604020202020204" pitchFamily="34" charset="0"/>
              </a:rPr>
              <a:t> Easily share your app with others. </a:t>
            </a:r>
          </a:p>
          <a:p>
            <a:pPr>
              <a:buFont typeface="+mj-lt"/>
              <a:buAutoNum type="arabicPeriod"/>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51981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EB10-3F66-A4FF-D10A-828A7296F884}"/>
              </a:ext>
            </a:extLst>
          </p:cNvPr>
          <p:cNvSpPr>
            <a:spLocks noGrp="1"/>
          </p:cNvSpPr>
          <p:nvPr>
            <p:ph type="title"/>
          </p:nvPr>
        </p:nvSpPr>
        <p:spPr>
          <a:xfrm>
            <a:off x="1715293" y="840657"/>
            <a:ext cx="8761413" cy="810477"/>
          </a:xfrm>
        </p:spPr>
        <p:txBody>
          <a:bodyPr>
            <a:normAutofit fontScale="90000"/>
          </a:bodyPr>
          <a:lstStyle/>
          <a:p>
            <a:br>
              <a:rPr lang="en-IN" sz="4800" b="1" dirty="0">
                <a:latin typeface="Bahnschrift Light" panose="020B0502040204020203" pitchFamily="34" charset="0"/>
              </a:rPr>
            </a:br>
            <a:endParaRPr lang="en-IN" sz="4800" b="1" dirty="0">
              <a:latin typeface="Bahnschrift Light" panose="020B0502040204020203" pitchFamily="34" charset="0"/>
            </a:endParaRPr>
          </a:p>
        </p:txBody>
      </p:sp>
      <p:pic>
        <p:nvPicPr>
          <p:cNvPr id="5" name="Content Placeholder 4">
            <a:extLst>
              <a:ext uri="{FF2B5EF4-FFF2-40B4-BE49-F238E27FC236}">
                <a16:creationId xmlns:a16="http://schemas.microsoft.com/office/drawing/2014/main" id="{7FB4BC5F-04DB-9BC3-5732-7E7F91331547}"/>
              </a:ext>
            </a:extLst>
          </p:cNvPr>
          <p:cNvPicPr>
            <a:picLocks noGrp="1" noChangeAspect="1"/>
          </p:cNvPicPr>
          <p:nvPr>
            <p:ph idx="1"/>
          </p:nvPr>
        </p:nvPicPr>
        <p:blipFill>
          <a:blip r:embed="rId2"/>
          <a:stretch>
            <a:fillRect/>
          </a:stretch>
        </p:blipFill>
        <p:spPr>
          <a:xfrm>
            <a:off x="850278" y="2509207"/>
            <a:ext cx="4790945" cy="3416300"/>
          </a:xfrm>
          <a:ln>
            <a:solidFill>
              <a:srgbClr val="FFFF00"/>
            </a:solidFill>
          </a:ln>
        </p:spPr>
      </p:pic>
      <p:sp>
        <p:nvSpPr>
          <p:cNvPr id="6" name="TextBox 5">
            <a:extLst>
              <a:ext uri="{FF2B5EF4-FFF2-40B4-BE49-F238E27FC236}">
                <a16:creationId xmlns:a16="http://schemas.microsoft.com/office/drawing/2014/main" id="{FA41467F-E25F-D8B8-E269-8BFB68F098B7}"/>
              </a:ext>
            </a:extLst>
          </p:cNvPr>
          <p:cNvSpPr txBox="1"/>
          <p:nvPr/>
        </p:nvSpPr>
        <p:spPr>
          <a:xfrm>
            <a:off x="3950009" y="830396"/>
            <a:ext cx="4790944" cy="830997"/>
          </a:xfrm>
          <a:prstGeom prst="rect">
            <a:avLst/>
          </a:prstGeom>
          <a:noFill/>
          <a:ln>
            <a:solidFill>
              <a:srgbClr val="FFFF00"/>
            </a:solidFill>
          </a:ln>
        </p:spPr>
        <p:txBody>
          <a:bodyPr wrap="square" rtlCol="0">
            <a:spAutoFit/>
          </a:bodyPr>
          <a:lstStyle/>
          <a:p>
            <a:r>
              <a:rPr lang="en-IN" sz="4800" b="1" dirty="0">
                <a:solidFill>
                  <a:srgbClr val="FFFF00"/>
                </a:solidFill>
                <a:latin typeface="Bahnschrift Light" panose="020B0502040204020203" pitchFamily="34" charset="0"/>
              </a:rPr>
              <a:t>Stream-lit code</a:t>
            </a:r>
          </a:p>
        </p:txBody>
      </p:sp>
      <p:pic>
        <p:nvPicPr>
          <p:cNvPr id="3" name="Content Placeholder 4">
            <a:extLst>
              <a:ext uri="{FF2B5EF4-FFF2-40B4-BE49-F238E27FC236}">
                <a16:creationId xmlns:a16="http://schemas.microsoft.com/office/drawing/2014/main" id="{F52200CB-2CA7-C14C-D7FF-FEB8432C83EF}"/>
              </a:ext>
            </a:extLst>
          </p:cNvPr>
          <p:cNvPicPr>
            <a:picLocks noChangeAspect="1"/>
          </p:cNvPicPr>
          <p:nvPr/>
        </p:nvPicPr>
        <p:blipFill>
          <a:blip r:embed="rId3"/>
          <a:stretch>
            <a:fillRect/>
          </a:stretch>
        </p:blipFill>
        <p:spPr>
          <a:xfrm>
            <a:off x="6550778" y="2509207"/>
            <a:ext cx="4790944" cy="3416300"/>
          </a:xfrm>
          <a:prstGeom prst="rect">
            <a:avLst/>
          </a:prstGeom>
        </p:spPr>
      </p:pic>
    </p:spTree>
    <p:extLst>
      <p:ext uri="{BB962C8B-B14F-4D97-AF65-F5344CB8AC3E}">
        <p14:creationId xmlns:p14="http://schemas.microsoft.com/office/powerpoint/2010/main" val="256783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A103-0C9D-E20F-4329-F86D15EF37ED}"/>
              </a:ext>
            </a:extLst>
          </p:cNvPr>
          <p:cNvSpPr>
            <a:spLocks noGrp="1"/>
          </p:cNvSpPr>
          <p:nvPr>
            <p:ph type="title"/>
          </p:nvPr>
        </p:nvSpPr>
        <p:spPr>
          <a:xfrm>
            <a:off x="1597405" y="1121152"/>
            <a:ext cx="8761413" cy="706964"/>
          </a:xfrm>
          <a:ln>
            <a:solidFill>
              <a:srgbClr val="FFFF00"/>
            </a:solidFill>
          </a:ln>
        </p:spPr>
        <p:txBody>
          <a:bodyPr/>
          <a:lstStyle/>
          <a:p>
            <a:r>
              <a:rPr lang="en-IN" b="1" i="1" dirty="0">
                <a:solidFill>
                  <a:srgbClr val="FFFF00"/>
                </a:solidFill>
              </a:rPr>
              <a:t>CSS code for page design and layout:</a:t>
            </a:r>
          </a:p>
        </p:txBody>
      </p:sp>
      <p:pic>
        <p:nvPicPr>
          <p:cNvPr id="11" name="Picture 10">
            <a:extLst>
              <a:ext uri="{FF2B5EF4-FFF2-40B4-BE49-F238E27FC236}">
                <a16:creationId xmlns:a16="http://schemas.microsoft.com/office/drawing/2014/main" id="{C1D9A0DC-ACA0-1306-F4FA-66E2845260F8}"/>
              </a:ext>
            </a:extLst>
          </p:cNvPr>
          <p:cNvPicPr>
            <a:picLocks noChangeAspect="1"/>
          </p:cNvPicPr>
          <p:nvPr/>
        </p:nvPicPr>
        <p:blipFill>
          <a:blip r:embed="rId2"/>
          <a:stretch>
            <a:fillRect/>
          </a:stretch>
        </p:blipFill>
        <p:spPr>
          <a:xfrm>
            <a:off x="827955" y="2721592"/>
            <a:ext cx="4707705" cy="3162741"/>
          </a:xfrm>
          <a:prstGeom prst="rect">
            <a:avLst/>
          </a:prstGeom>
        </p:spPr>
      </p:pic>
      <p:pic>
        <p:nvPicPr>
          <p:cNvPr id="13" name="Picture 12">
            <a:extLst>
              <a:ext uri="{FF2B5EF4-FFF2-40B4-BE49-F238E27FC236}">
                <a16:creationId xmlns:a16="http://schemas.microsoft.com/office/drawing/2014/main" id="{12BAB09B-1FA7-46A1-8406-0A1C144B0C02}"/>
              </a:ext>
            </a:extLst>
          </p:cNvPr>
          <p:cNvPicPr>
            <a:picLocks noChangeAspect="1"/>
          </p:cNvPicPr>
          <p:nvPr/>
        </p:nvPicPr>
        <p:blipFill>
          <a:blip r:embed="rId3"/>
          <a:stretch>
            <a:fillRect/>
          </a:stretch>
        </p:blipFill>
        <p:spPr>
          <a:xfrm>
            <a:off x="6396392" y="2721592"/>
            <a:ext cx="4707705" cy="3162740"/>
          </a:xfrm>
          <a:prstGeom prst="rect">
            <a:avLst/>
          </a:prstGeom>
        </p:spPr>
      </p:pic>
    </p:spTree>
    <p:extLst>
      <p:ext uri="{BB962C8B-B14F-4D97-AF65-F5344CB8AC3E}">
        <p14:creationId xmlns:p14="http://schemas.microsoft.com/office/powerpoint/2010/main" val="490140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9B32-957F-D064-37E4-68E821C3F06E}"/>
              </a:ext>
            </a:extLst>
          </p:cNvPr>
          <p:cNvSpPr>
            <a:spLocks noGrp="1"/>
          </p:cNvSpPr>
          <p:nvPr>
            <p:ph type="title"/>
          </p:nvPr>
        </p:nvSpPr>
        <p:spPr>
          <a:xfrm>
            <a:off x="131127" y="801533"/>
            <a:ext cx="2368233" cy="706964"/>
          </a:xfrm>
          <a:ln>
            <a:solidFill>
              <a:schemeClr val="tx1"/>
            </a:solidFill>
          </a:ln>
        </p:spPr>
        <p:txBody>
          <a:bodyPr>
            <a:normAutofit/>
          </a:bodyPr>
          <a:lstStyle/>
          <a:p>
            <a:r>
              <a:rPr lang="en-US" b="1" dirty="0">
                <a:solidFill>
                  <a:srgbClr val="FFFF00"/>
                </a:solidFill>
              </a:rPr>
              <a:t>Output:</a:t>
            </a:r>
          </a:p>
        </p:txBody>
      </p:sp>
      <p:pic>
        <p:nvPicPr>
          <p:cNvPr id="9" name="Picture 8">
            <a:extLst>
              <a:ext uri="{FF2B5EF4-FFF2-40B4-BE49-F238E27FC236}">
                <a16:creationId xmlns:a16="http://schemas.microsoft.com/office/drawing/2014/main" id="{B6B64406-AF81-3B1C-767B-80D206E38FC6}"/>
              </a:ext>
            </a:extLst>
          </p:cNvPr>
          <p:cNvPicPr>
            <a:picLocks noChangeAspect="1"/>
          </p:cNvPicPr>
          <p:nvPr/>
        </p:nvPicPr>
        <p:blipFill>
          <a:blip r:embed="rId2"/>
          <a:stretch>
            <a:fillRect/>
          </a:stretch>
        </p:blipFill>
        <p:spPr>
          <a:xfrm>
            <a:off x="3334251" y="196388"/>
            <a:ext cx="5260283" cy="6465224"/>
          </a:xfrm>
          <a:prstGeom prst="rect">
            <a:avLst/>
          </a:prstGeom>
        </p:spPr>
      </p:pic>
    </p:spTree>
    <p:extLst>
      <p:ext uri="{BB962C8B-B14F-4D97-AF65-F5344CB8AC3E}">
        <p14:creationId xmlns:p14="http://schemas.microsoft.com/office/powerpoint/2010/main" val="152348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F086-52D1-53FB-91AA-F5716AF20311}"/>
              </a:ext>
            </a:extLst>
          </p:cNvPr>
          <p:cNvSpPr>
            <a:spLocks noGrp="1"/>
          </p:cNvSpPr>
          <p:nvPr>
            <p:ph type="title"/>
          </p:nvPr>
        </p:nvSpPr>
        <p:spPr>
          <a:xfrm>
            <a:off x="1307048" y="1388229"/>
            <a:ext cx="3774766" cy="643469"/>
          </a:xfrm>
        </p:spPr>
        <p:txBody>
          <a:bodyPr>
            <a:normAutofit fontScale="90000"/>
          </a:bodyPr>
          <a:lstStyle/>
          <a:p>
            <a:pPr algn="ctr"/>
            <a:r>
              <a:rPr lang="en-US" b="1" dirty="0"/>
              <a:t>Project by </a:t>
            </a:r>
            <a:br>
              <a:rPr lang="en-US" dirty="0"/>
            </a:br>
            <a:endParaRPr lang="en-IN" dirty="0"/>
          </a:p>
        </p:txBody>
      </p:sp>
      <p:sp>
        <p:nvSpPr>
          <p:cNvPr id="3" name="Content Placeholder 2">
            <a:extLst>
              <a:ext uri="{FF2B5EF4-FFF2-40B4-BE49-F238E27FC236}">
                <a16:creationId xmlns:a16="http://schemas.microsoft.com/office/drawing/2014/main" id="{5013DCE7-A02D-799E-DDC8-FD39EDFD5DF9}"/>
              </a:ext>
            </a:extLst>
          </p:cNvPr>
          <p:cNvSpPr>
            <a:spLocks noGrp="1"/>
          </p:cNvSpPr>
          <p:nvPr>
            <p:ph idx="1"/>
          </p:nvPr>
        </p:nvSpPr>
        <p:spPr>
          <a:xfrm>
            <a:off x="2279738" y="2358572"/>
            <a:ext cx="4120066" cy="4499428"/>
          </a:xfrm>
          <a:ln>
            <a:noFill/>
          </a:ln>
        </p:spPr>
        <p:txBody>
          <a:bodyPr>
            <a:normAutofit/>
          </a:bodyPr>
          <a:lstStyle/>
          <a:p>
            <a:r>
              <a:rPr lang="en-US" b="1" dirty="0">
                <a:solidFill>
                  <a:schemeClr val="tx1"/>
                </a:solidFill>
                <a:effectLst>
                  <a:outerShdw blurRad="38100" dist="38100" dir="2700000" algn="tl">
                    <a:srgbClr val="000000">
                      <a:alpha val="43137"/>
                    </a:srgbClr>
                  </a:outerShdw>
                </a:effectLst>
                <a:latin typeface="+mj-lt"/>
              </a:rPr>
              <a:t>Vedant Pawar</a:t>
            </a:r>
          </a:p>
          <a:p>
            <a:r>
              <a:rPr lang="en-US" b="1" dirty="0">
                <a:solidFill>
                  <a:schemeClr val="tx1"/>
                </a:solidFill>
                <a:effectLst>
                  <a:outerShdw blurRad="38100" dist="38100" dir="2700000" algn="tl">
                    <a:srgbClr val="000000">
                      <a:alpha val="43137"/>
                    </a:srgbClr>
                  </a:outerShdw>
                </a:effectLst>
                <a:latin typeface="+mj-lt"/>
              </a:rPr>
              <a:t>Mohammed Shaikh</a:t>
            </a:r>
          </a:p>
          <a:p>
            <a:r>
              <a:rPr lang="en-US" b="1" dirty="0" err="1">
                <a:solidFill>
                  <a:schemeClr val="tx1"/>
                </a:solidFill>
                <a:effectLst>
                  <a:outerShdw blurRad="38100" dist="38100" dir="2700000" algn="tl">
                    <a:srgbClr val="000000">
                      <a:alpha val="43137"/>
                    </a:srgbClr>
                  </a:outerShdw>
                </a:effectLst>
                <a:latin typeface="+mj-lt"/>
              </a:rPr>
              <a:t>Tasmiya</a:t>
            </a:r>
            <a:r>
              <a:rPr lang="en-US" b="1" dirty="0">
                <a:solidFill>
                  <a:schemeClr val="tx1"/>
                </a:solidFill>
                <a:effectLst>
                  <a:outerShdw blurRad="38100" dist="38100" dir="2700000" algn="tl">
                    <a:srgbClr val="000000">
                      <a:alpha val="43137"/>
                    </a:srgbClr>
                  </a:outerShdw>
                </a:effectLst>
                <a:latin typeface="+mj-lt"/>
              </a:rPr>
              <a:t> Fatima</a:t>
            </a:r>
          </a:p>
          <a:p>
            <a:r>
              <a:rPr lang="en-US" b="1" dirty="0">
                <a:solidFill>
                  <a:schemeClr val="tx1"/>
                </a:solidFill>
                <a:effectLst>
                  <a:outerShdw blurRad="38100" dist="38100" dir="2700000" algn="tl">
                    <a:srgbClr val="000000">
                      <a:alpha val="43137"/>
                    </a:srgbClr>
                  </a:outerShdw>
                </a:effectLst>
                <a:latin typeface="+mj-lt"/>
              </a:rPr>
              <a:t>Ratan </a:t>
            </a:r>
            <a:r>
              <a:rPr lang="en-US" b="1" dirty="0" err="1">
                <a:solidFill>
                  <a:schemeClr val="tx1"/>
                </a:solidFill>
                <a:effectLst>
                  <a:outerShdw blurRad="38100" dist="38100" dir="2700000" algn="tl">
                    <a:srgbClr val="000000">
                      <a:alpha val="43137"/>
                    </a:srgbClr>
                  </a:outerShdw>
                </a:effectLst>
                <a:latin typeface="+mj-lt"/>
              </a:rPr>
              <a:t>Guddeti</a:t>
            </a:r>
            <a:endParaRPr lang="en-US" b="1" dirty="0">
              <a:solidFill>
                <a:schemeClr val="tx1"/>
              </a:solidFill>
              <a:effectLst>
                <a:outerShdw blurRad="38100" dist="38100" dir="2700000" algn="tl">
                  <a:srgbClr val="000000">
                    <a:alpha val="43137"/>
                  </a:srgbClr>
                </a:outerShdw>
              </a:effectLst>
              <a:latin typeface="+mj-lt"/>
            </a:endParaRPr>
          </a:p>
          <a:p>
            <a:r>
              <a:rPr lang="en-US" b="1" dirty="0">
                <a:solidFill>
                  <a:schemeClr val="tx1"/>
                </a:solidFill>
                <a:effectLst>
                  <a:outerShdw blurRad="38100" dist="38100" dir="2700000" algn="tl">
                    <a:srgbClr val="000000">
                      <a:alpha val="43137"/>
                    </a:srgbClr>
                  </a:outerShdw>
                </a:effectLst>
                <a:latin typeface="+mj-lt"/>
              </a:rPr>
              <a:t>Akshay Menon</a:t>
            </a:r>
          </a:p>
          <a:p>
            <a:r>
              <a:rPr lang="en-US" b="1" dirty="0" err="1">
                <a:solidFill>
                  <a:schemeClr val="tx1"/>
                </a:solidFill>
                <a:effectLst>
                  <a:outerShdw blurRad="38100" dist="38100" dir="2700000" algn="tl">
                    <a:srgbClr val="000000">
                      <a:alpha val="43137"/>
                    </a:srgbClr>
                  </a:outerShdw>
                </a:effectLst>
                <a:latin typeface="+mj-lt"/>
              </a:rPr>
              <a:t>Saumith</a:t>
            </a:r>
            <a:r>
              <a:rPr lang="en-US" b="1" dirty="0">
                <a:solidFill>
                  <a:schemeClr val="tx1"/>
                </a:solidFill>
                <a:effectLst>
                  <a:outerShdw blurRad="38100" dist="38100" dir="2700000" algn="tl">
                    <a:srgbClr val="000000">
                      <a:alpha val="43137"/>
                    </a:srgbClr>
                  </a:outerShdw>
                </a:effectLst>
                <a:latin typeface="+mj-lt"/>
              </a:rPr>
              <a:t> Ail</a:t>
            </a:r>
          </a:p>
          <a:p>
            <a:r>
              <a:rPr lang="en-US" b="1" dirty="0">
                <a:solidFill>
                  <a:schemeClr val="tx1"/>
                </a:solidFill>
                <a:effectLst>
                  <a:outerShdw blurRad="38100" dist="38100" dir="2700000" algn="tl">
                    <a:srgbClr val="000000">
                      <a:alpha val="43137"/>
                    </a:srgbClr>
                  </a:outerShdw>
                </a:effectLst>
                <a:latin typeface="+mj-lt"/>
              </a:rPr>
              <a:t>Uday </a:t>
            </a:r>
            <a:r>
              <a:rPr lang="en-US" b="1" dirty="0" err="1">
                <a:solidFill>
                  <a:schemeClr val="tx1"/>
                </a:solidFill>
                <a:effectLst>
                  <a:outerShdw blurRad="38100" dist="38100" dir="2700000" algn="tl">
                    <a:srgbClr val="000000">
                      <a:alpha val="43137"/>
                    </a:srgbClr>
                  </a:outerShdw>
                </a:effectLst>
                <a:latin typeface="+mj-lt"/>
              </a:rPr>
              <a:t>Kharchane</a:t>
            </a:r>
            <a:endParaRPr lang="en-US" b="1" dirty="0">
              <a:solidFill>
                <a:schemeClr val="tx1"/>
              </a:solidFill>
              <a:effectLst>
                <a:outerShdw blurRad="38100" dist="38100" dir="2700000" algn="tl">
                  <a:srgbClr val="000000">
                    <a:alpha val="43137"/>
                  </a:srgbClr>
                </a:outerShdw>
              </a:effectLst>
              <a:latin typeface="+mj-lt"/>
            </a:endParaRPr>
          </a:p>
          <a:p>
            <a:endParaRPr lang="en-US" b="1" i="1" dirty="0">
              <a:solidFill>
                <a:schemeClr val="tx1"/>
              </a:solidFill>
              <a:effectLst>
                <a:outerShdw blurRad="38100" dist="38100" dir="2700000" algn="tl">
                  <a:srgbClr val="000000">
                    <a:alpha val="43137"/>
                  </a:srgbClr>
                </a:outerShdw>
              </a:effectLst>
              <a:latin typeface="+mj-lt"/>
            </a:endParaRPr>
          </a:p>
          <a:p>
            <a:pPr marL="0" indent="0">
              <a:buNone/>
            </a:pPr>
            <a:endParaRPr lang="en-US" b="1" i="1" dirty="0">
              <a:solidFill>
                <a:schemeClr val="tx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695911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DA19-E9CE-6309-49BD-3F00D0CDBCD0}"/>
              </a:ext>
            </a:extLst>
          </p:cNvPr>
          <p:cNvSpPr>
            <a:spLocks noGrp="1"/>
          </p:cNvSpPr>
          <p:nvPr>
            <p:ph type="title"/>
          </p:nvPr>
        </p:nvSpPr>
        <p:spPr>
          <a:xfrm>
            <a:off x="3350416" y="986368"/>
            <a:ext cx="6147545" cy="706964"/>
          </a:xfrm>
          <a:ln>
            <a:solidFill>
              <a:schemeClr val="bg1"/>
            </a:solidFill>
          </a:ln>
        </p:spPr>
        <p:txBody>
          <a:bodyPr/>
          <a:lstStyle/>
          <a:p>
            <a:r>
              <a:rPr lang="en-US" sz="4000" b="1" i="1" dirty="0">
                <a:solidFill>
                  <a:srgbClr val="FFFF00"/>
                </a:solidFill>
              </a:rPr>
              <a:t>Challenges &amp; Learnings</a:t>
            </a:r>
            <a:endParaRPr lang="en-IN" sz="4000" b="1" i="1" dirty="0">
              <a:solidFill>
                <a:srgbClr val="FFFF00"/>
              </a:solidFill>
            </a:endParaRPr>
          </a:p>
        </p:txBody>
      </p:sp>
      <p:sp>
        <p:nvSpPr>
          <p:cNvPr id="3" name="Content Placeholder 2">
            <a:extLst>
              <a:ext uri="{FF2B5EF4-FFF2-40B4-BE49-F238E27FC236}">
                <a16:creationId xmlns:a16="http://schemas.microsoft.com/office/drawing/2014/main" id="{DB6FE638-ED6E-1B8A-06E5-2A53F1CB9D63}"/>
              </a:ext>
            </a:extLst>
          </p:cNvPr>
          <p:cNvSpPr>
            <a:spLocks noGrp="1"/>
          </p:cNvSpPr>
          <p:nvPr>
            <p:ph idx="1"/>
          </p:nvPr>
        </p:nvSpPr>
        <p:spPr>
          <a:ln>
            <a:solidFill>
              <a:schemeClr val="tx1"/>
            </a:solidFill>
          </a:ln>
        </p:spPr>
        <p:txBody>
          <a:bodyPr>
            <a:normAutofit/>
          </a:bodyPr>
          <a:lstStyle/>
          <a:p>
            <a:pPr>
              <a:buFont typeface="Wingdings" panose="05000000000000000000" pitchFamily="2" charset="2"/>
              <a:buChar char="Ø"/>
            </a:pPr>
            <a:r>
              <a:rPr lang="en-US" b="1" dirty="0"/>
              <a:t>Challenges:</a:t>
            </a:r>
          </a:p>
          <a:p>
            <a:r>
              <a:rPr lang="en-US" dirty="0"/>
              <a:t>Selecting the important features and best model.</a:t>
            </a:r>
          </a:p>
          <a:p>
            <a:r>
              <a:rPr lang="en-US" dirty="0"/>
              <a:t>Setting up </a:t>
            </a:r>
            <a:r>
              <a:rPr lang="en-US" dirty="0" err="1"/>
              <a:t>Streamlit</a:t>
            </a:r>
            <a:r>
              <a:rPr lang="en-US" dirty="0"/>
              <a:t> for deployment.</a:t>
            </a:r>
          </a:p>
          <a:p>
            <a:endParaRPr lang="en-US" dirty="0"/>
          </a:p>
          <a:p>
            <a:pPr>
              <a:buFont typeface="Wingdings" panose="05000000000000000000" pitchFamily="2" charset="2"/>
              <a:buChar char="Ø"/>
            </a:pPr>
            <a:r>
              <a:rPr lang="en-US" b="1" dirty="0"/>
              <a:t>Learnings:</a:t>
            </a:r>
          </a:p>
          <a:p>
            <a:r>
              <a:rPr lang="en-US" dirty="0"/>
              <a:t>Importance of hyperparameter tuning for improved accuracy.</a:t>
            </a:r>
          </a:p>
          <a:p>
            <a:r>
              <a:rPr lang="en-US" dirty="0"/>
              <a:t>Effective feature engineering techniques.</a:t>
            </a:r>
          </a:p>
          <a:p>
            <a:r>
              <a:rPr lang="en-US" dirty="0"/>
              <a:t>Making the model pipeline save the lot of time for same process.</a:t>
            </a:r>
          </a:p>
          <a:p>
            <a:endParaRPr lang="en-US" dirty="0"/>
          </a:p>
          <a:p>
            <a:pPr marL="0" indent="0">
              <a:buNone/>
            </a:pPr>
            <a:endParaRPr lang="en-US" dirty="0"/>
          </a:p>
        </p:txBody>
      </p:sp>
    </p:spTree>
    <p:extLst>
      <p:ext uri="{BB962C8B-B14F-4D97-AF65-F5344CB8AC3E}">
        <p14:creationId xmlns:p14="http://schemas.microsoft.com/office/powerpoint/2010/main" val="3101003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37955B-9082-115F-C48A-B5E35A8B04FD}"/>
              </a:ext>
            </a:extLst>
          </p:cNvPr>
          <p:cNvSpPr>
            <a:spLocks noGrp="1"/>
          </p:cNvSpPr>
          <p:nvPr>
            <p:ph idx="1"/>
          </p:nvPr>
        </p:nvSpPr>
        <p:spPr>
          <a:xfrm>
            <a:off x="3203575" y="2374900"/>
            <a:ext cx="5429250" cy="1778000"/>
          </a:xfrm>
          <a:ln>
            <a:solidFill>
              <a:schemeClr val="tx1"/>
            </a:solidFill>
          </a:ln>
        </p:spPr>
        <p:txBody>
          <a:bodyPr>
            <a:noAutofit/>
          </a:bodyPr>
          <a:lstStyle/>
          <a:p>
            <a:pPr marL="0" indent="0" algn="ctr">
              <a:buNone/>
            </a:pPr>
            <a:r>
              <a:rPr lang="en-US" sz="8000" dirty="0">
                <a:solidFill>
                  <a:srgbClr val="FFFF00"/>
                </a:solidFill>
              </a:rPr>
              <a:t>Thank you!</a:t>
            </a:r>
            <a:endParaRPr lang="en-IN" sz="8000" dirty="0">
              <a:solidFill>
                <a:srgbClr val="FFFF00"/>
              </a:solidFill>
            </a:endParaRPr>
          </a:p>
        </p:txBody>
      </p:sp>
    </p:spTree>
    <p:extLst>
      <p:ext uri="{BB962C8B-B14F-4D97-AF65-F5344CB8AC3E}">
        <p14:creationId xmlns:p14="http://schemas.microsoft.com/office/powerpoint/2010/main" val="2312775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6C589-E3C4-6654-4027-084BAF4A37A3}"/>
              </a:ext>
            </a:extLst>
          </p:cNvPr>
          <p:cNvSpPr>
            <a:spLocks noGrp="1"/>
          </p:cNvSpPr>
          <p:nvPr>
            <p:ph type="title"/>
          </p:nvPr>
        </p:nvSpPr>
        <p:spPr>
          <a:xfrm>
            <a:off x="4610099" y="999086"/>
            <a:ext cx="2971801" cy="805543"/>
          </a:xfrm>
          <a:ln>
            <a:solidFill>
              <a:schemeClr val="bg1"/>
            </a:solidFill>
          </a:ln>
        </p:spPr>
        <p:txBody>
          <a:bodyPr>
            <a:normAutofit/>
          </a:bodyPr>
          <a:lstStyle/>
          <a:p>
            <a:pPr algn="ctr"/>
            <a:r>
              <a:rPr lang="en-IN" sz="3600" b="1" i="1" dirty="0">
                <a:solidFill>
                  <a:srgbClr val="FFFF00"/>
                </a:solidFill>
              </a:rPr>
              <a:t>Introduction</a:t>
            </a:r>
          </a:p>
        </p:txBody>
      </p:sp>
      <p:sp>
        <p:nvSpPr>
          <p:cNvPr id="3" name="Content Placeholder 2">
            <a:extLst>
              <a:ext uri="{FF2B5EF4-FFF2-40B4-BE49-F238E27FC236}">
                <a16:creationId xmlns:a16="http://schemas.microsoft.com/office/drawing/2014/main" id="{F088D4A7-182F-690D-4FBA-8B5AADFB4A39}"/>
              </a:ext>
            </a:extLst>
          </p:cNvPr>
          <p:cNvSpPr>
            <a:spLocks noGrp="1"/>
          </p:cNvSpPr>
          <p:nvPr>
            <p:ph idx="1"/>
          </p:nvPr>
        </p:nvSpPr>
        <p:spPr>
          <a:xfrm>
            <a:off x="1513857" y="2448785"/>
            <a:ext cx="9753598" cy="3951196"/>
          </a:xfrm>
          <a:ln>
            <a:solidFill>
              <a:schemeClr val="tx1">
                <a:lumMod val="85000"/>
                <a:lumOff val="15000"/>
              </a:schemeClr>
            </a:solidFill>
          </a:ln>
        </p:spPr>
        <p:txBody>
          <a:bodyPr>
            <a:normAutofit fontScale="47500" lnSpcReduction="20000"/>
          </a:bodyPr>
          <a:lstStyle/>
          <a:p>
            <a:r>
              <a:rPr lang="en-US" sz="5100" b="1" dirty="0">
                <a:solidFill>
                  <a:schemeClr val="tx1"/>
                </a:solidFill>
              </a:rPr>
              <a:t>Overview:</a:t>
            </a:r>
          </a:p>
          <a:p>
            <a:pPr marL="0" indent="0">
              <a:buNone/>
            </a:pPr>
            <a:r>
              <a:rPr lang="en-US" sz="4200" dirty="0">
                <a:solidFill>
                  <a:schemeClr val="tx1"/>
                </a:solidFill>
              </a:rPr>
              <a:t>This project focuses on leveraging machine learning techniques to predict solar power generation using historical and environmental data.</a:t>
            </a:r>
          </a:p>
          <a:p>
            <a:endParaRPr lang="en-US" b="1" dirty="0">
              <a:solidFill>
                <a:schemeClr val="tx1"/>
              </a:solidFill>
            </a:endParaRPr>
          </a:p>
          <a:p>
            <a:r>
              <a:rPr lang="en-US" sz="5100" b="1" dirty="0">
                <a:solidFill>
                  <a:schemeClr val="tx1"/>
                </a:solidFill>
              </a:rPr>
              <a:t>Scope</a:t>
            </a:r>
            <a:r>
              <a:rPr lang="en-US" sz="5100" dirty="0">
                <a:solidFill>
                  <a:schemeClr val="tx1"/>
                </a:solidFill>
              </a:rPr>
              <a:t>: </a:t>
            </a:r>
          </a:p>
          <a:p>
            <a:pPr marL="0" indent="0">
              <a:buClr>
                <a:schemeClr val="accent1"/>
              </a:buClr>
              <a:buNone/>
            </a:pPr>
            <a:r>
              <a:rPr lang="en-US" sz="3800" dirty="0">
                <a:solidFill>
                  <a:schemeClr val="tx1"/>
                </a:solidFill>
              </a:rPr>
              <a:t>The presentation will cover three main areas: Exploratory Data Analysis (EDA), model building, and deployment. Each section will delve into the methodologies, tools, and best practices involved.</a:t>
            </a:r>
            <a:endParaRPr lang="en-IN" sz="3800" dirty="0">
              <a:solidFill>
                <a:schemeClr val="tx1"/>
              </a:solidFill>
            </a:endParaRPr>
          </a:p>
          <a:p>
            <a:pPr marL="0" indent="0">
              <a:buNone/>
            </a:pPr>
            <a:endParaRPr lang="en-US" sz="2500" dirty="0">
              <a:solidFill>
                <a:schemeClr val="tx1"/>
              </a:solidFill>
            </a:endParaRPr>
          </a:p>
          <a:p>
            <a:r>
              <a:rPr lang="en-US" sz="5100" b="1" dirty="0">
                <a:solidFill>
                  <a:schemeClr val="tx1"/>
                </a:solidFill>
              </a:rPr>
              <a:t>Business Objective </a:t>
            </a:r>
          </a:p>
          <a:p>
            <a:pPr marL="0" indent="0">
              <a:lnSpc>
                <a:spcPct val="107000"/>
              </a:lnSpc>
              <a:spcAft>
                <a:spcPts val="800"/>
              </a:spcAft>
              <a:buNone/>
            </a:pPr>
            <a:r>
              <a:rPr lang="en-IN" sz="3400" kern="0" dirty="0">
                <a:solidFill>
                  <a:schemeClr val="tx1"/>
                </a:solidFill>
                <a:effectLst/>
                <a:latin typeface="Arial" panose="020B0604020202020204" pitchFamily="34" charset="0"/>
                <a:ea typeface="Times New Roman" panose="02020603050405020304" pitchFamily="18" charset="0"/>
                <a:cs typeface="Mangal" panose="02040503050203030202" pitchFamily="18" charset="0"/>
              </a:rPr>
              <a:t>The variable to be predicted is continuous (energy production). Therefore, this is an Regression project. The primary goal is to model energy production as a function of environmental variables.</a:t>
            </a:r>
          </a:p>
          <a:p>
            <a:pPr marL="0" indent="0">
              <a:lnSpc>
                <a:spcPct val="107000"/>
              </a:lnSpc>
              <a:spcAft>
                <a:spcPts val="800"/>
              </a:spcAft>
              <a:buNone/>
            </a:pP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solidFill>
                <a:schemeClr val="tx1"/>
              </a:solidFill>
            </a:endParaRPr>
          </a:p>
        </p:txBody>
      </p:sp>
    </p:spTree>
    <p:extLst>
      <p:ext uri="{BB962C8B-B14F-4D97-AF65-F5344CB8AC3E}">
        <p14:creationId xmlns:p14="http://schemas.microsoft.com/office/powerpoint/2010/main" val="3121464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10613-0917-3E83-0B19-C80DF66723F3}"/>
              </a:ext>
            </a:extLst>
          </p:cNvPr>
          <p:cNvSpPr>
            <a:spLocks noGrp="1"/>
          </p:cNvSpPr>
          <p:nvPr>
            <p:ph type="title"/>
          </p:nvPr>
        </p:nvSpPr>
        <p:spPr>
          <a:xfrm>
            <a:off x="3200325" y="1099984"/>
            <a:ext cx="6577855" cy="558799"/>
          </a:xfrm>
          <a:ln>
            <a:solidFill>
              <a:schemeClr val="bg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r>
              <a:rPr lang="en-IN" b="1" dirty="0">
                <a:solidFill>
                  <a:srgbClr val="FFFF00"/>
                </a:solidFill>
              </a:rPr>
              <a:t>Exploratory Data Analysis (EDA)</a:t>
            </a:r>
            <a:endParaRPr lang="en-IN" dirty="0">
              <a:solidFill>
                <a:srgbClr val="FFFF00"/>
              </a:solidFill>
            </a:endParaRPr>
          </a:p>
        </p:txBody>
      </p:sp>
      <p:sp>
        <p:nvSpPr>
          <p:cNvPr id="3" name="Content Placeholder 2">
            <a:extLst>
              <a:ext uri="{FF2B5EF4-FFF2-40B4-BE49-F238E27FC236}">
                <a16:creationId xmlns:a16="http://schemas.microsoft.com/office/drawing/2014/main" id="{D4567547-1A16-9AEB-C352-422A8E79712F}"/>
              </a:ext>
            </a:extLst>
          </p:cNvPr>
          <p:cNvSpPr>
            <a:spLocks noGrp="1"/>
          </p:cNvSpPr>
          <p:nvPr>
            <p:ph idx="1"/>
          </p:nvPr>
        </p:nvSpPr>
        <p:spPr>
          <a:xfrm>
            <a:off x="339635" y="2351315"/>
            <a:ext cx="11194868" cy="4323806"/>
          </a:xfrm>
          <a:ln>
            <a:solidFill>
              <a:schemeClr val="tx1"/>
            </a:solidFill>
          </a:ln>
        </p:spPr>
        <p:txBody>
          <a:bodyPr>
            <a:normAutofit fontScale="47500" lnSpcReduction="20000"/>
          </a:bodyPr>
          <a:lstStyle/>
          <a:p>
            <a:pPr>
              <a:lnSpc>
                <a:spcPct val="120000"/>
              </a:lnSpc>
            </a:pPr>
            <a:r>
              <a:rPr lang="en-US" sz="3400" b="1" dirty="0">
                <a:latin typeface="Times New Roman" panose="02020603050405020304" pitchFamily="18" charset="0"/>
                <a:cs typeface="Times New Roman" panose="02020603050405020304" pitchFamily="18" charset="0"/>
              </a:rPr>
              <a:t>Exploratory Data Analysis (EDA)</a:t>
            </a:r>
            <a:r>
              <a:rPr lang="en-US" sz="3400" dirty="0">
                <a:latin typeface="Times New Roman" panose="02020603050405020304" pitchFamily="18" charset="0"/>
                <a:cs typeface="Times New Roman" panose="02020603050405020304" pitchFamily="18" charset="0"/>
              </a:rPr>
              <a:t> is a critical step in the data analysis process. It involves analyzing the main characteristics of the data set, often visualizing the data, to understand its structure, discover patterns, spot anomalies, and check assumptions before applying more advanced statistical methods or machine learning algorithms.</a:t>
            </a:r>
          </a:p>
          <a:p>
            <a:r>
              <a:rPr lang="en-US" sz="3400" b="1" dirty="0">
                <a:latin typeface="Times New Roman" panose="02020603050405020304" pitchFamily="18" charset="0"/>
                <a:cs typeface="Times New Roman" panose="02020603050405020304" pitchFamily="18" charset="0"/>
              </a:rPr>
              <a:t>EDA helps in</a:t>
            </a:r>
            <a:r>
              <a:rPr lang="en-US" sz="3400" dirty="0">
                <a:latin typeface="Times New Roman" panose="02020603050405020304" pitchFamily="18" charset="0"/>
                <a:cs typeface="Times New Roman" panose="02020603050405020304" pitchFamily="18" charset="0"/>
              </a:rPr>
              <a:t>:</a:t>
            </a:r>
          </a:p>
          <a:p>
            <a:pPr>
              <a:lnSpc>
                <a:spcPct val="170000"/>
              </a:lnSpc>
              <a:buFont typeface="Arial" panose="020B0604020202020204" pitchFamily="34" charset="0"/>
              <a:buChar char="•"/>
            </a:pPr>
            <a:r>
              <a:rPr lang="en-US" sz="3400" b="1" dirty="0">
                <a:latin typeface="Times New Roman" panose="02020603050405020304" pitchFamily="18" charset="0"/>
                <a:cs typeface="Times New Roman" panose="02020603050405020304" pitchFamily="18" charset="0"/>
              </a:rPr>
              <a:t>Summarizing the dataset</a:t>
            </a:r>
            <a:r>
              <a:rPr lang="en-US" sz="3400" dirty="0">
                <a:latin typeface="Times New Roman" panose="02020603050405020304" pitchFamily="18" charset="0"/>
                <a:cs typeface="Times New Roman" panose="02020603050405020304" pitchFamily="18" charset="0"/>
              </a:rPr>
              <a:t>: By using descriptive statistics to get insights into the data, such as mean, median, mode, variance, and standard deviation.</a:t>
            </a:r>
          </a:p>
          <a:p>
            <a:pPr>
              <a:lnSpc>
                <a:spcPct val="170000"/>
              </a:lnSpc>
              <a:buFont typeface="Arial" panose="020B0604020202020204" pitchFamily="34" charset="0"/>
              <a:buChar char="•"/>
            </a:pPr>
            <a:r>
              <a:rPr lang="en-US" sz="3400" b="1" dirty="0">
                <a:latin typeface="Times New Roman" panose="02020603050405020304" pitchFamily="18" charset="0"/>
                <a:cs typeface="Times New Roman" panose="02020603050405020304" pitchFamily="18" charset="0"/>
              </a:rPr>
              <a:t>Visualizing the data</a:t>
            </a:r>
            <a:r>
              <a:rPr lang="en-US" sz="3400" dirty="0">
                <a:latin typeface="Times New Roman" panose="02020603050405020304" pitchFamily="18" charset="0"/>
                <a:cs typeface="Times New Roman" panose="02020603050405020304" pitchFamily="18" charset="0"/>
              </a:rPr>
              <a:t>: Employing plots like histograms, bar charts, box plots, scatter plots, and heatmaps to get a better understanding of the distribution and relationships in the data.</a:t>
            </a:r>
          </a:p>
          <a:p>
            <a:pPr>
              <a:lnSpc>
                <a:spcPct val="170000"/>
              </a:lnSpc>
              <a:buFont typeface="Arial" panose="020B0604020202020204" pitchFamily="34" charset="0"/>
              <a:buChar char="•"/>
            </a:pPr>
            <a:r>
              <a:rPr lang="en-US" sz="3400" b="1" dirty="0">
                <a:latin typeface="Times New Roman" panose="02020603050405020304" pitchFamily="18" charset="0"/>
                <a:cs typeface="Times New Roman" panose="02020603050405020304" pitchFamily="18" charset="0"/>
              </a:rPr>
              <a:t>Identifying outliers and anomalies</a:t>
            </a:r>
            <a:r>
              <a:rPr lang="en-US" sz="3400" dirty="0">
                <a:latin typeface="Times New Roman" panose="02020603050405020304" pitchFamily="18" charset="0"/>
                <a:cs typeface="Times New Roman" panose="02020603050405020304" pitchFamily="18" charset="0"/>
              </a:rPr>
              <a:t>: Detecting unusual data points that might indicate data entry errors or significant insights.</a:t>
            </a:r>
          </a:p>
          <a:p>
            <a:pPr>
              <a:lnSpc>
                <a:spcPct val="170000"/>
              </a:lnSpc>
              <a:buFont typeface="Arial" panose="020B0604020202020204" pitchFamily="34" charset="0"/>
              <a:buChar char="•"/>
            </a:pPr>
            <a:r>
              <a:rPr lang="en-US" sz="3400" b="1" dirty="0">
                <a:latin typeface="Times New Roman" panose="02020603050405020304" pitchFamily="18" charset="0"/>
                <a:cs typeface="Times New Roman" panose="02020603050405020304" pitchFamily="18" charset="0"/>
              </a:rPr>
              <a:t>Handling missing values</a:t>
            </a:r>
            <a:r>
              <a:rPr lang="en-US" sz="3400" dirty="0">
                <a:latin typeface="Times New Roman" panose="02020603050405020304" pitchFamily="18" charset="0"/>
                <a:cs typeface="Times New Roman" panose="02020603050405020304" pitchFamily="18" charset="0"/>
              </a:rPr>
              <a:t>: Understanding the nature and extent of missing data to decide on appropriate methods for dealing with them, such as imputation or removal.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582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0FFBCC-5A23-17A7-E5BA-E8FDCAC4A0A1}"/>
              </a:ext>
            </a:extLst>
          </p:cNvPr>
          <p:cNvSpPr>
            <a:spLocks noGrp="1"/>
          </p:cNvSpPr>
          <p:nvPr>
            <p:ph idx="1"/>
          </p:nvPr>
        </p:nvSpPr>
        <p:spPr>
          <a:xfrm>
            <a:off x="1154954" y="2603499"/>
            <a:ext cx="8825659" cy="3784237"/>
          </a:xfrm>
          <a:ln>
            <a:solidFill>
              <a:schemeClr val="tx1"/>
            </a:solidFill>
          </a:ln>
        </p:spPr>
        <p:txBody>
          <a:bodyPr>
            <a:normAutofit/>
          </a:bodyPr>
          <a:lstStyle/>
          <a:p>
            <a:pPr>
              <a:buFont typeface="Wingdings" panose="05000000000000000000" pitchFamily="2" charset="2"/>
              <a:buChar char="Ø"/>
            </a:pPr>
            <a:r>
              <a:rPr lang="en-US" b="1" i="1" dirty="0"/>
              <a:t>Handling Missing Values</a:t>
            </a:r>
            <a:r>
              <a:rPr lang="en-US" dirty="0"/>
              <a:t>:  Identifying and addressing missing data through techniques such as imputation, deletion, or using algorithms that can handle missing values.</a:t>
            </a:r>
          </a:p>
          <a:p>
            <a:pPr>
              <a:buFont typeface="Wingdings" panose="05000000000000000000" pitchFamily="2" charset="2"/>
              <a:buChar char="Ø"/>
            </a:pPr>
            <a:r>
              <a:rPr lang="en-US" b="1" i="1" dirty="0"/>
              <a:t>Outlier Detection</a:t>
            </a:r>
            <a:r>
              <a:rPr lang="en-US" dirty="0"/>
              <a:t>: Identifying unusual data points that can skew the analysis. Techniques include using, IQR methods, and visual inspections via box plots.</a:t>
            </a:r>
          </a:p>
          <a:p>
            <a:pPr>
              <a:buFont typeface="Wingdings" panose="05000000000000000000" pitchFamily="2" charset="2"/>
              <a:buChar char="Ø"/>
            </a:pPr>
            <a:r>
              <a:rPr lang="en-US" b="1" i="1" dirty="0"/>
              <a:t>Feature Selection</a:t>
            </a:r>
            <a:r>
              <a:rPr lang="en-US" dirty="0"/>
              <a:t>: selecting the most important features using hypothesis testing and using  </a:t>
            </a:r>
            <a:r>
              <a:rPr lang="en-US" dirty="0" err="1"/>
              <a:t>ols</a:t>
            </a:r>
            <a:r>
              <a:rPr lang="en-US" dirty="0"/>
              <a:t> method and using random forest regressor it gives the importance score of features. </a:t>
            </a:r>
          </a:p>
          <a:p>
            <a:pPr>
              <a:buFont typeface="Wingdings" panose="05000000000000000000" pitchFamily="2" charset="2"/>
              <a:buChar char="Ø"/>
            </a:pPr>
            <a:r>
              <a:rPr lang="en-US" b="1" i="1" dirty="0"/>
              <a:t>Data Scaling </a:t>
            </a:r>
            <a:r>
              <a:rPr lang="en-US" dirty="0"/>
              <a:t>:  using the standard scaler we scaled the data that is beneficial for our model to learn patterns </a:t>
            </a:r>
            <a:r>
              <a:rPr lang="en-US" dirty="0" err="1"/>
              <a:t>amongs</a:t>
            </a:r>
            <a:r>
              <a:rPr lang="en-US" dirty="0"/>
              <a:t> the data.</a:t>
            </a:r>
          </a:p>
        </p:txBody>
      </p:sp>
      <p:sp>
        <p:nvSpPr>
          <p:cNvPr id="4" name="Title 1">
            <a:extLst>
              <a:ext uri="{FF2B5EF4-FFF2-40B4-BE49-F238E27FC236}">
                <a16:creationId xmlns:a16="http://schemas.microsoft.com/office/drawing/2014/main" id="{82C9CB0E-7B6A-A797-5DFC-438FFC23D82F}"/>
              </a:ext>
            </a:extLst>
          </p:cNvPr>
          <p:cNvSpPr>
            <a:spLocks noGrp="1"/>
          </p:cNvSpPr>
          <p:nvPr/>
        </p:nvSpPr>
        <p:spPr bwMode="gray">
          <a:xfrm>
            <a:off x="4947070" y="905934"/>
            <a:ext cx="2507830" cy="821266"/>
          </a:xfrm>
          <a:prstGeom prst="rect">
            <a:avLst/>
          </a:prstGeom>
          <a:ln>
            <a:solidFill>
              <a:schemeClr val="bg1"/>
            </a:solidFill>
          </a:ln>
        </p:spPr>
        <p:txBody>
          <a:bodyPr vert="horz" lIns="91440" tIns="45720" rIns="91440" bIns="45720" rtlCol="0" anchor="ctr">
            <a:normAutofit fontScale="925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i="1" dirty="0">
                <a:solidFill>
                  <a:srgbClr val="FFFF00"/>
                </a:solidFill>
              </a:rPr>
              <a:t>Techniques</a:t>
            </a:r>
            <a:endParaRPr lang="en-IN" i="1" dirty="0">
              <a:solidFill>
                <a:srgbClr val="FFFF00"/>
              </a:solidFill>
            </a:endParaRPr>
          </a:p>
        </p:txBody>
      </p:sp>
      <p:sp>
        <p:nvSpPr>
          <p:cNvPr id="5" name="Content Placeholder 2">
            <a:extLst>
              <a:ext uri="{FF2B5EF4-FFF2-40B4-BE49-F238E27FC236}">
                <a16:creationId xmlns:a16="http://schemas.microsoft.com/office/drawing/2014/main" id="{5BE164C3-8373-07F7-B85E-680F6E07F164}"/>
              </a:ext>
            </a:extLst>
          </p:cNvPr>
          <p:cNvSpPr>
            <a:spLocks noGrp="1"/>
          </p:cNvSpPr>
          <p:nvPr/>
        </p:nvSpPr>
        <p:spPr>
          <a:xfrm>
            <a:off x="1683170" y="2535766"/>
            <a:ext cx="882565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27526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2116-36AC-A078-F06D-E839E93F2D1C}"/>
              </a:ext>
            </a:extLst>
          </p:cNvPr>
          <p:cNvSpPr>
            <a:spLocks noGrp="1"/>
          </p:cNvSpPr>
          <p:nvPr>
            <p:ph type="title"/>
          </p:nvPr>
        </p:nvSpPr>
        <p:spPr>
          <a:xfrm>
            <a:off x="3949145" y="948268"/>
            <a:ext cx="3620245" cy="706964"/>
          </a:xfrm>
          <a:ln>
            <a:solidFill>
              <a:schemeClr val="bg1"/>
            </a:solidFill>
          </a:ln>
        </p:spPr>
        <p:txBody>
          <a:bodyPr/>
          <a:lstStyle/>
          <a:p>
            <a:r>
              <a:rPr lang="en-IN" b="1" i="1" dirty="0">
                <a:solidFill>
                  <a:srgbClr val="FFFF00"/>
                </a:solidFill>
              </a:rPr>
              <a:t>Tools &amp; libraries</a:t>
            </a:r>
            <a:endParaRPr lang="en-IN" i="1" dirty="0">
              <a:solidFill>
                <a:srgbClr val="FFFF00"/>
              </a:solidFill>
            </a:endParaRPr>
          </a:p>
        </p:txBody>
      </p:sp>
      <p:sp>
        <p:nvSpPr>
          <p:cNvPr id="3" name="Content Placeholder 2">
            <a:extLst>
              <a:ext uri="{FF2B5EF4-FFF2-40B4-BE49-F238E27FC236}">
                <a16:creationId xmlns:a16="http://schemas.microsoft.com/office/drawing/2014/main" id="{267CF36C-A1BE-B909-51C9-BA09E1DBFCC6}"/>
              </a:ext>
            </a:extLst>
          </p:cNvPr>
          <p:cNvSpPr>
            <a:spLocks noGrp="1"/>
          </p:cNvSpPr>
          <p:nvPr>
            <p:ph idx="1"/>
          </p:nvPr>
        </p:nvSpPr>
        <p:spPr>
          <a:xfrm>
            <a:off x="2069354" y="2403565"/>
            <a:ext cx="2946783" cy="4232366"/>
          </a:xfrm>
          <a:ln>
            <a:solidFill>
              <a:schemeClr val="tx2">
                <a:lumMod val="50000"/>
              </a:schemeClr>
            </a:solidFill>
          </a:ln>
        </p:spPr>
        <p:txBody>
          <a:bodyPr>
            <a:normAutofit/>
          </a:bodyPr>
          <a:lstStyle/>
          <a:p>
            <a:pPr>
              <a:buFont typeface="Wingdings" panose="05000000000000000000" pitchFamily="2" charset="2"/>
              <a:buChar char="Ø"/>
            </a:pPr>
            <a:r>
              <a:rPr lang="en-US" sz="2000" b="1" dirty="0">
                <a:solidFill>
                  <a:schemeClr val="tx1"/>
                </a:solidFill>
              </a:rPr>
              <a:t>Data manipulation</a:t>
            </a:r>
            <a:r>
              <a:rPr lang="en-US" sz="2000" dirty="0"/>
              <a:t>:</a:t>
            </a:r>
          </a:p>
          <a:p>
            <a:pPr>
              <a:buFont typeface="+mj-lt"/>
              <a:buAutoNum type="arabicPeriod"/>
            </a:pPr>
            <a:r>
              <a:rPr lang="en-US" dirty="0">
                <a:solidFill>
                  <a:schemeClr val="tx1"/>
                </a:solidFill>
              </a:rPr>
              <a:t>Pandas </a:t>
            </a:r>
          </a:p>
          <a:p>
            <a:pPr>
              <a:buFont typeface="+mj-lt"/>
              <a:buAutoNum type="arabicPeriod"/>
            </a:pPr>
            <a:r>
              <a:rPr lang="en-US" dirty="0" err="1">
                <a:solidFill>
                  <a:schemeClr val="tx1"/>
                </a:solidFill>
              </a:rPr>
              <a:t>Numpy</a:t>
            </a:r>
            <a:endParaRPr lang="en-US" dirty="0">
              <a:solidFill>
                <a:schemeClr val="tx1"/>
              </a:solidFill>
            </a:endParaRPr>
          </a:p>
          <a:p>
            <a:pPr>
              <a:buFont typeface="Wingdings" panose="05000000000000000000" pitchFamily="2" charset="2"/>
              <a:buChar char="Ø"/>
            </a:pPr>
            <a:r>
              <a:rPr lang="en-US" sz="2000" b="1" dirty="0">
                <a:solidFill>
                  <a:schemeClr val="tx1"/>
                </a:solidFill>
              </a:rPr>
              <a:t>Data visualization </a:t>
            </a:r>
          </a:p>
          <a:p>
            <a:pPr>
              <a:buFont typeface="+mj-lt"/>
              <a:buAutoNum type="arabicPeriod"/>
            </a:pPr>
            <a:r>
              <a:rPr lang="en-US" dirty="0">
                <a:solidFill>
                  <a:schemeClr val="tx1"/>
                </a:solidFill>
              </a:rPr>
              <a:t>Matplotlib</a:t>
            </a:r>
          </a:p>
          <a:p>
            <a:pPr>
              <a:buFont typeface="+mj-lt"/>
              <a:buAutoNum type="arabicPeriod"/>
            </a:pPr>
            <a:r>
              <a:rPr lang="en-US" dirty="0">
                <a:solidFill>
                  <a:schemeClr val="tx1"/>
                </a:solidFill>
              </a:rPr>
              <a:t>Seaborn</a:t>
            </a:r>
          </a:p>
          <a:p>
            <a:pPr>
              <a:buFont typeface="Wingdings" panose="05000000000000000000" pitchFamily="2" charset="2"/>
              <a:buChar char="Ø"/>
            </a:pPr>
            <a:r>
              <a:rPr lang="en-US" sz="2000" b="1" dirty="0">
                <a:solidFill>
                  <a:schemeClr val="tx1"/>
                </a:solidFill>
              </a:rPr>
              <a:t>Data Preprocessing</a:t>
            </a:r>
          </a:p>
          <a:p>
            <a:pPr>
              <a:buFont typeface="+mj-lt"/>
              <a:buAutoNum type="arabicPeriod"/>
            </a:pPr>
            <a:r>
              <a:rPr lang="en-US" dirty="0">
                <a:solidFill>
                  <a:schemeClr val="tx1"/>
                </a:solidFill>
              </a:rPr>
              <a:t>Standard scaler</a:t>
            </a:r>
          </a:p>
          <a:p>
            <a:pPr>
              <a:buFont typeface="+mj-lt"/>
              <a:buAutoNum type="arabicPeriod"/>
            </a:pPr>
            <a:r>
              <a:rPr lang="en-US" dirty="0">
                <a:solidFill>
                  <a:schemeClr val="tx1"/>
                </a:solidFill>
              </a:rPr>
              <a:t>Train Test split</a:t>
            </a:r>
          </a:p>
          <a:p>
            <a:endParaRPr lang="en-US" dirty="0"/>
          </a:p>
          <a:p>
            <a:pPr marL="0" indent="0">
              <a:buNone/>
            </a:pPr>
            <a:endParaRPr lang="en-IN" dirty="0"/>
          </a:p>
        </p:txBody>
      </p:sp>
      <p:sp>
        <p:nvSpPr>
          <p:cNvPr id="5" name="TextBox 4">
            <a:extLst>
              <a:ext uri="{FF2B5EF4-FFF2-40B4-BE49-F238E27FC236}">
                <a16:creationId xmlns:a16="http://schemas.microsoft.com/office/drawing/2014/main" id="{9F7F95A0-7B8B-41D8-06F7-AF394C364027}"/>
              </a:ext>
            </a:extLst>
          </p:cNvPr>
          <p:cNvSpPr txBox="1"/>
          <p:nvPr/>
        </p:nvSpPr>
        <p:spPr>
          <a:xfrm>
            <a:off x="6095999" y="2403565"/>
            <a:ext cx="2946783" cy="4185761"/>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Ø"/>
            </a:pPr>
            <a:r>
              <a:rPr lang="en-IN" b="1" dirty="0"/>
              <a:t>Model Building:</a:t>
            </a:r>
          </a:p>
          <a:p>
            <a:pPr marL="342900" indent="-342900">
              <a:buFont typeface="+mj-lt"/>
              <a:buAutoNum type="arabicPeriod"/>
            </a:pPr>
            <a:r>
              <a:rPr lang="en-IN" dirty="0"/>
              <a:t>Scikit-learn</a:t>
            </a:r>
          </a:p>
          <a:p>
            <a:pPr marL="342900" indent="-342900">
              <a:buFont typeface="+mj-lt"/>
              <a:buAutoNum type="arabicPeriod"/>
            </a:pPr>
            <a:endParaRPr lang="en-IN" dirty="0"/>
          </a:p>
          <a:p>
            <a:pPr marL="342900" indent="-342900">
              <a:buFont typeface="Wingdings" panose="05000000000000000000" pitchFamily="2" charset="2"/>
              <a:buChar char="Ø"/>
            </a:pPr>
            <a:r>
              <a:rPr lang="en-IN" b="1" dirty="0"/>
              <a:t>Model Evaluation</a:t>
            </a:r>
          </a:p>
          <a:p>
            <a:pPr marL="342900" indent="-342900">
              <a:buFont typeface="+mj-lt"/>
              <a:buAutoNum type="arabicPeriod"/>
            </a:pPr>
            <a:r>
              <a:rPr lang="en-IN" dirty="0"/>
              <a:t>Scikit-learn</a:t>
            </a:r>
          </a:p>
          <a:p>
            <a:pPr marL="342900" indent="-342900">
              <a:buFont typeface="+mj-lt"/>
              <a:buAutoNum type="arabicPeriod"/>
            </a:pPr>
            <a:endParaRPr lang="en-IN" dirty="0"/>
          </a:p>
          <a:p>
            <a:pPr marL="342900" indent="-342900">
              <a:buFont typeface="Wingdings" panose="05000000000000000000" pitchFamily="2" charset="2"/>
              <a:buChar char="Ø"/>
            </a:pPr>
            <a:r>
              <a:rPr lang="en-IN" b="1" dirty="0"/>
              <a:t>Model Deployment</a:t>
            </a:r>
          </a:p>
          <a:p>
            <a:pPr marL="342900" indent="-342900">
              <a:buFont typeface="+mj-lt"/>
              <a:buAutoNum type="arabicPeriod"/>
            </a:pPr>
            <a:r>
              <a:rPr lang="en-IN" dirty="0"/>
              <a:t>Pickle</a:t>
            </a:r>
          </a:p>
          <a:p>
            <a:pPr marL="342900" indent="-342900">
              <a:buFont typeface="+mj-lt"/>
              <a:buAutoNum type="arabicPeriod"/>
            </a:pPr>
            <a:r>
              <a:rPr lang="en-IN" dirty="0" err="1"/>
              <a:t>Streamlit</a:t>
            </a:r>
            <a:endParaRPr lang="en-IN" dirty="0"/>
          </a:p>
          <a:p>
            <a:pPr marL="342900" indent="-342900">
              <a:buFont typeface="+mj-lt"/>
              <a:buAutoNum type="arabicPeriod"/>
            </a:pPr>
            <a:r>
              <a:rPr lang="en-IN" dirty="0" err="1"/>
              <a:t>css</a:t>
            </a:r>
            <a:endParaRPr lang="en-IN" dirty="0"/>
          </a:p>
          <a:p>
            <a:endParaRPr lang="en-IN" dirty="0"/>
          </a:p>
          <a:p>
            <a:pPr marL="342900" indent="-342900">
              <a:buFont typeface="Wingdings" panose="05000000000000000000" pitchFamily="2" charset="2"/>
              <a:buChar char="Ø"/>
            </a:pPr>
            <a:r>
              <a:rPr lang="en-IN" b="1" dirty="0"/>
              <a:t>IDE:</a:t>
            </a:r>
          </a:p>
          <a:p>
            <a:pPr marL="342900" indent="-342900">
              <a:buFont typeface="+mj-lt"/>
              <a:buAutoNum type="arabicPeriod"/>
            </a:pPr>
            <a:r>
              <a:rPr lang="en-IN" sz="1600" dirty="0" err="1"/>
              <a:t>Jupyter</a:t>
            </a:r>
            <a:r>
              <a:rPr lang="en-IN" sz="1600" dirty="0"/>
              <a:t> Notebook</a:t>
            </a:r>
          </a:p>
          <a:p>
            <a:pPr marL="342900" indent="-342900">
              <a:buFont typeface="+mj-lt"/>
              <a:buAutoNum type="arabicPeriod"/>
            </a:pPr>
            <a:r>
              <a:rPr lang="en-IN" sz="1600" dirty="0"/>
              <a:t>Visual Studio Code</a:t>
            </a:r>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12668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9465-B60C-997B-1B41-ED98049AF71A}"/>
              </a:ext>
            </a:extLst>
          </p:cNvPr>
          <p:cNvSpPr>
            <a:spLocks noGrp="1"/>
          </p:cNvSpPr>
          <p:nvPr>
            <p:ph type="title"/>
          </p:nvPr>
        </p:nvSpPr>
        <p:spPr>
          <a:xfrm>
            <a:off x="4730377" y="973668"/>
            <a:ext cx="2731246" cy="706964"/>
          </a:xfrm>
          <a:ln>
            <a:solidFill>
              <a:schemeClr val="bg1"/>
            </a:solidFill>
          </a:ln>
        </p:spPr>
        <p:txBody>
          <a:bodyPr/>
          <a:lstStyle/>
          <a:p>
            <a:r>
              <a:rPr lang="en-US" b="1" i="1" dirty="0">
                <a:solidFill>
                  <a:srgbClr val="FFFF00"/>
                </a:solidFill>
              </a:rPr>
              <a:t>EDA Code:</a:t>
            </a:r>
            <a:endParaRPr lang="en-IN" b="1" i="1" dirty="0">
              <a:solidFill>
                <a:srgbClr val="FFFF00"/>
              </a:solidFill>
            </a:endParaRPr>
          </a:p>
        </p:txBody>
      </p:sp>
      <p:pic>
        <p:nvPicPr>
          <p:cNvPr id="5" name="Content Placeholder 4">
            <a:extLst>
              <a:ext uri="{FF2B5EF4-FFF2-40B4-BE49-F238E27FC236}">
                <a16:creationId xmlns:a16="http://schemas.microsoft.com/office/drawing/2014/main" id="{71BA235E-F1B6-7F03-2BCA-A379E571B955}"/>
              </a:ext>
            </a:extLst>
          </p:cNvPr>
          <p:cNvPicPr>
            <a:picLocks noGrp="1" noChangeAspect="1"/>
          </p:cNvPicPr>
          <p:nvPr>
            <p:ph idx="1"/>
          </p:nvPr>
        </p:nvPicPr>
        <p:blipFill>
          <a:blip r:embed="rId2"/>
          <a:stretch>
            <a:fillRect/>
          </a:stretch>
        </p:blipFill>
        <p:spPr>
          <a:xfrm>
            <a:off x="570081" y="2416999"/>
            <a:ext cx="5525919" cy="3598205"/>
          </a:xfrm>
          <a:ln>
            <a:solidFill>
              <a:schemeClr val="tx1">
                <a:lumMod val="95000"/>
                <a:lumOff val="5000"/>
              </a:schemeClr>
            </a:solidFill>
          </a:ln>
        </p:spPr>
      </p:pic>
      <p:pic>
        <p:nvPicPr>
          <p:cNvPr id="7" name="Picture 6">
            <a:extLst>
              <a:ext uri="{FF2B5EF4-FFF2-40B4-BE49-F238E27FC236}">
                <a16:creationId xmlns:a16="http://schemas.microsoft.com/office/drawing/2014/main" id="{92701704-F1B1-C60D-2F72-C853C004D576}"/>
              </a:ext>
            </a:extLst>
          </p:cNvPr>
          <p:cNvPicPr>
            <a:picLocks noChangeAspect="1"/>
          </p:cNvPicPr>
          <p:nvPr/>
        </p:nvPicPr>
        <p:blipFill>
          <a:blip r:embed="rId3"/>
          <a:stretch>
            <a:fillRect/>
          </a:stretch>
        </p:blipFill>
        <p:spPr>
          <a:xfrm>
            <a:off x="6503670" y="2416999"/>
            <a:ext cx="5097945" cy="3675192"/>
          </a:xfrm>
          <a:prstGeom prst="rect">
            <a:avLst/>
          </a:prstGeom>
          <a:ln>
            <a:solidFill>
              <a:schemeClr val="tx1"/>
            </a:solidFill>
          </a:ln>
        </p:spPr>
      </p:pic>
      <p:sp>
        <p:nvSpPr>
          <p:cNvPr id="8" name="TextBox 7">
            <a:extLst>
              <a:ext uri="{FF2B5EF4-FFF2-40B4-BE49-F238E27FC236}">
                <a16:creationId xmlns:a16="http://schemas.microsoft.com/office/drawing/2014/main" id="{4B48EE44-9787-D302-F787-F90CCF9CEFE1}"/>
              </a:ext>
            </a:extLst>
          </p:cNvPr>
          <p:cNvSpPr txBox="1"/>
          <p:nvPr/>
        </p:nvSpPr>
        <p:spPr>
          <a:xfrm>
            <a:off x="1643407" y="6126371"/>
            <a:ext cx="2148840" cy="369332"/>
          </a:xfrm>
          <a:prstGeom prst="rect">
            <a:avLst/>
          </a:prstGeom>
          <a:noFill/>
        </p:spPr>
        <p:txBody>
          <a:bodyPr wrap="square" rtlCol="0">
            <a:spAutoFit/>
          </a:bodyPr>
          <a:lstStyle/>
          <a:p>
            <a:r>
              <a:rPr lang="en-US" b="1" i="1" dirty="0"/>
              <a:t>Outlier Treatment</a:t>
            </a:r>
            <a:endParaRPr lang="en-IN" b="1" i="1" dirty="0"/>
          </a:p>
        </p:txBody>
      </p:sp>
      <p:sp>
        <p:nvSpPr>
          <p:cNvPr id="10" name="TextBox 9">
            <a:extLst>
              <a:ext uri="{FF2B5EF4-FFF2-40B4-BE49-F238E27FC236}">
                <a16:creationId xmlns:a16="http://schemas.microsoft.com/office/drawing/2014/main" id="{9F953D21-8097-39C7-0EC0-A20DD6B9479A}"/>
              </a:ext>
            </a:extLst>
          </p:cNvPr>
          <p:cNvSpPr txBox="1"/>
          <p:nvPr/>
        </p:nvSpPr>
        <p:spPr>
          <a:xfrm>
            <a:off x="8629650" y="6094770"/>
            <a:ext cx="1417320" cy="369332"/>
          </a:xfrm>
          <a:prstGeom prst="rect">
            <a:avLst/>
          </a:prstGeom>
          <a:noFill/>
        </p:spPr>
        <p:txBody>
          <a:bodyPr wrap="square" rtlCol="0">
            <a:spAutoFit/>
          </a:bodyPr>
          <a:lstStyle/>
          <a:p>
            <a:pPr algn="ctr"/>
            <a:r>
              <a:rPr lang="en-US" b="1" i="1" dirty="0"/>
              <a:t>Histogram</a:t>
            </a:r>
            <a:endParaRPr lang="en-IN" b="1" i="1" dirty="0"/>
          </a:p>
        </p:txBody>
      </p:sp>
    </p:spTree>
    <p:extLst>
      <p:ext uri="{BB962C8B-B14F-4D97-AF65-F5344CB8AC3E}">
        <p14:creationId xmlns:p14="http://schemas.microsoft.com/office/powerpoint/2010/main" val="339378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9EBA-6D22-7B05-EF0D-7A875F588B0A}"/>
              </a:ext>
            </a:extLst>
          </p:cNvPr>
          <p:cNvSpPr>
            <a:spLocks noGrp="1"/>
          </p:cNvSpPr>
          <p:nvPr>
            <p:ph type="title"/>
          </p:nvPr>
        </p:nvSpPr>
        <p:spPr>
          <a:xfrm>
            <a:off x="4037855" y="779412"/>
            <a:ext cx="3859498" cy="706964"/>
          </a:xfrm>
          <a:ln>
            <a:solidFill>
              <a:schemeClr val="bg1"/>
            </a:solidFill>
          </a:ln>
        </p:spPr>
        <p:txBody>
          <a:bodyPr>
            <a:normAutofit fontScale="90000"/>
          </a:bodyPr>
          <a:lstStyle/>
          <a:p>
            <a:pPr algn="ctr"/>
            <a:r>
              <a:rPr lang="en-US" sz="4400" b="1" dirty="0" err="1">
                <a:solidFill>
                  <a:srgbClr val="FFFF00"/>
                </a:solidFill>
              </a:rPr>
              <a:t>Visualisation</a:t>
            </a:r>
            <a:endParaRPr lang="en-IN" b="1" dirty="0">
              <a:solidFill>
                <a:srgbClr val="FFFF00"/>
              </a:solidFill>
            </a:endParaRPr>
          </a:p>
        </p:txBody>
      </p:sp>
      <p:pic>
        <p:nvPicPr>
          <p:cNvPr id="5" name="Content Placeholder 4">
            <a:extLst>
              <a:ext uri="{FF2B5EF4-FFF2-40B4-BE49-F238E27FC236}">
                <a16:creationId xmlns:a16="http://schemas.microsoft.com/office/drawing/2014/main" id="{B5A34455-BBC4-DE8B-05AA-AC719D6207E0}"/>
              </a:ext>
            </a:extLst>
          </p:cNvPr>
          <p:cNvPicPr>
            <a:picLocks noGrp="1" noChangeAspect="1"/>
          </p:cNvPicPr>
          <p:nvPr>
            <p:ph idx="1"/>
          </p:nvPr>
        </p:nvPicPr>
        <p:blipFill>
          <a:blip r:embed="rId2"/>
          <a:stretch>
            <a:fillRect/>
          </a:stretch>
        </p:blipFill>
        <p:spPr>
          <a:xfrm>
            <a:off x="975845" y="2473906"/>
            <a:ext cx="4429743" cy="3410426"/>
          </a:xfrm>
          <a:ln>
            <a:solidFill>
              <a:schemeClr val="tx1"/>
            </a:solidFill>
          </a:ln>
        </p:spPr>
      </p:pic>
      <p:pic>
        <p:nvPicPr>
          <p:cNvPr id="7" name="Picture 6">
            <a:extLst>
              <a:ext uri="{FF2B5EF4-FFF2-40B4-BE49-F238E27FC236}">
                <a16:creationId xmlns:a16="http://schemas.microsoft.com/office/drawing/2014/main" id="{E7D1C975-4219-5C60-2607-BE8151B793B2}"/>
              </a:ext>
            </a:extLst>
          </p:cNvPr>
          <p:cNvPicPr>
            <a:picLocks noChangeAspect="1"/>
          </p:cNvPicPr>
          <p:nvPr/>
        </p:nvPicPr>
        <p:blipFill>
          <a:blip r:embed="rId3"/>
          <a:stretch>
            <a:fillRect/>
          </a:stretch>
        </p:blipFill>
        <p:spPr>
          <a:xfrm>
            <a:off x="5722374" y="2450759"/>
            <a:ext cx="5898897" cy="1219370"/>
          </a:xfrm>
          <a:prstGeom prst="rect">
            <a:avLst/>
          </a:prstGeom>
          <a:ln>
            <a:solidFill>
              <a:schemeClr val="tx1"/>
            </a:solidFill>
          </a:ln>
        </p:spPr>
      </p:pic>
      <p:pic>
        <p:nvPicPr>
          <p:cNvPr id="9" name="Picture 8">
            <a:extLst>
              <a:ext uri="{FF2B5EF4-FFF2-40B4-BE49-F238E27FC236}">
                <a16:creationId xmlns:a16="http://schemas.microsoft.com/office/drawing/2014/main" id="{BF58FA61-23E9-2EA8-4651-887DA22A3E78}"/>
              </a:ext>
            </a:extLst>
          </p:cNvPr>
          <p:cNvPicPr>
            <a:picLocks noChangeAspect="1"/>
          </p:cNvPicPr>
          <p:nvPr/>
        </p:nvPicPr>
        <p:blipFill>
          <a:blip r:embed="rId4"/>
          <a:stretch>
            <a:fillRect/>
          </a:stretch>
        </p:blipFill>
        <p:spPr>
          <a:xfrm>
            <a:off x="5783649" y="4294314"/>
            <a:ext cx="5776346" cy="1219369"/>
          </a:xfrm>
          <a:prstGeom prst="rect">
            <a:avLst/>
          </a:prstGeom>
          <a:ln>
            <a:solidFill>
              <a:schemeClr val="tx1"/>
            </a:solidFill>
          </a:ln>
        </p:spPr>
      </p:pic>
      <p:sp>
        <p:nvSpPr>
          <p:cNvPr id="12" name="TextBox 11">
            <a:extLst>
              <a:ext uri="{FF2B5EF4-FFF2-40B4-BE49-F238E27FC236}">
                <a16:creationId xmlns:a16="http://schemas.microsoft.com/office/drawing/2014/main" id="{FF36F727-048F-F917-F5F0-4AC333477204}"/>
              </a:ext>
            </a:extLst>
          </p:cNvPr>
          <p:cNvSpPr txBox="1"/>
          <p:nvPr/>
        </p:nvSpPr>
        <p:spPr>
          <a:xfrm>
            <a:off x="2024856" y="5884332"/>
            <a:ext cx="2331720" cy="369332"/>
          </a:xfrm>
          <a:prstGeom prst="rect">
            <a:avLst/>
          </a:prstGeom>
          <a:noFill/>
          <a:ln>
            <a:noFill/>
          </a:ln>
        </p:spPr>
        <p:txBody>
          <a:bodyPr wrap="square" rtlCol="0">
            <a:spAutoFit/>
          </a:bodyPr>
          <a:lstStyle/>
          <a:p>
            <a:pPr algn="ctr"/>
            <a:r>
              <a:rPr lang="en-IN" b="1" dirty="0"/>
              <a:t>Scaling the data</a:t>
            </a:r>
          </a:p>
        </p:txBody>
      </p:sp>
      <p:sp>
        <p:nvSpPr>
          <p:cNvPr id="13" name="TextBox 12">
            <a:extLst>
              <a:ext uri="{FF2B5EF4-FFF2-40B4-BE49-F238E27FC236}">
                <a16:creationId xmlns:a16="http://schemas.microsoft.com/office/drawing/2014/main" id="{ED1C0B3D-1473-8C20-E300-D0A50D764980}"/>
              </a:ext>
            </a:extLst>
          </p:cNvPr>
          <p:cNvSpPr txBox="1"/>
          <p:nvPr/>
        </p:nvSpPr>
        <p:spPr>
          <a:xfrm>
            <a:off x="5859394" y="3797556"/>
            <a:ext cx="5525270" cy="369332"/>
          </a:xfrm>
          <a:prstGeom prst="rect">
            <a:avLst/>
          </a:prstGeom>
          <a:noFill/>
        </p:spPr>
        <p:txBody>
          <a:bodyPr wrap="square" rtlCol="0">
            <a:spAutoFit/>
          </a:bodyPr>
          <a:lstStyle/>
          <a:p>
            <a:pPr algn="ctr"/>
            <a:r>
              <a:rPr lang="en-IN" b="1" i="1" dirty="0"/>
              <a:t>Temperature vs power generated scatterplot</a:t>
            </a:r>
          </a:p>
        </p:txBody>
      </p:sp>
      <p:sp>
        <p:nvSpPr>
          <p:cNvPr id="14" name="TextBox 13">
            <a:extLst>
              <a:ext uri="{FF2B5EF4-FFF2-40B4-BE49-F238E27FC236}">
                <a16:creationId xmlns:a16="http://schemas.microsoft.com/office/drawing/2014/main" id="{BD6E8EA8-79A8-14A2-4E01-5DB3C5DB3EA6}"/>
              </a:ext>
            </a:extLst>
          </p:cNvPr>
          <p:cNvSpPr txBox="1"/>
          <p:nvPr/>
        </p:nvSpPr>
        <p:spPr>
          <a:xfrm>
            <a:off x="7732556" y="5709256"/>
            <a:ext cx="2331720" cy="369332"/>
          </a:xfrm>
          <a:prstGeom prst="rect">
            <a:avLst/>
          </a:prstGeom>
          <a:noFill/>
        </p:spPr>
        <p:txBody>
          <a:bodyPr wrap="square" rtlCol="0">
            <a:spAutoFit/>
          </a:bodyPr>
          <a:lstStyle/>
          <a:p>
            <a:r>
              <a:rPr lang="en-IN" b="1" i="1" dirty="0"/>
              <a:t>Correlation Matrix</a:t>
            </a:r>
          </a:p>
        </p:txBody>
      </p:sp>
    </p:spTree>
    <p:extLst>
      <p:ext uri="{BB962C8B-B14F-4D97-AF65-F5344CB8AC3E}">
        <p14:creationId xmlns:p14="http://schemas.microsoft.com/office/powerpoint/2010/main" val="402734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25758F4-E4BB-CA4D-1F27-1CF195CA8E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231" y="2468031"/>
            <a:ext cx="5364480" cy="39885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F8D38E-6957-1C85-3DE9-3C24D9706B74}"/>
              </a:ext>
            </a:extLst>
          </p:cNvPr>
          <p:cNvSpPr txBox="1"/>
          <p:nvPr/>
        </p:nvSpPr>
        <p:spPr>
          <a:xfrm>
            <a:off x="6217920" y="2468031"/>
            <a:ext cx="5657850" cy="4062651"/>
          </a:xfrm>
          <a:prstGeom prst="rect">
            <a:avLst/>
          </a:prstGeom>
          <a:noFill/>
          <a:ln>
            <a:solidFill>
              <a:schemeClr val="tx1"/>
            </a:solidFill>
          </a:ln>
        </p:spPr>
        <p:txBody>
          <a:bodyPr wrap="square" rtlCol="0">
            <a:spAutoFit/>
          </a:bodyPr>
          <a:lstStyle/>
          <a:p>
            <a:r>
              <a:rPr lang="en-IN" dirty="0">
                <a:solidFill>
                  <a:srgbClr val="92D050"/>
                </a:solidFill>
              </a:rPr>
              <a:t>Insights:</a:t>
            </a:r>
          </a:p>
          <a:p>
            <a:r>
              <a:rPr lang="en-US" sz="1600" dirty="0">
                <a:latin typeface="Aptos Narrow" panose="020B0004020202020204" pitchFamily="34" charset="0"/>
              </a:rPr>
              <a:t>The target variable, power-generated, has a strong negative correlation with distance-to-solar-noon (-0.75). This means the closer it is to solar noon, the higher the power generation.</a:t>
            </a:r>
          </a:p>
          <a:p>
            <a:endParaRPr lang="en-US" sz="1600" dirty="0">
              <a:latin typeface="Aptos Narrow" panose="020B0004020202020204" pitchFamily="34" charset="0"/>
            </a:endParaRPr>
          </a:p>
          <a:p>
            <a:r>
              <a:rPr lang="en-US" sz="1600" dirty="0">
                <a:latin typeface="Aptos Narrow" panose="020B0004020202020204" pitchFamily="34" charset="0"/>
              </a:rPr>
              <a:t>Humidity also has a moderately negative correlation with power generation (-0.54). Higher humidity reduces power generation</a:t>
            </a:r>
          </a:p>
          <a:p>
            <a:endParaRPr lang="en-US" sz="1600" dirty="0">
              <a:latin typeface="Aptos Narrow" panose="020B0004020202020204" pitchFamily="34" charset="0"/>
            </a:endParaRPr>
          </a:p>
          <a:p>
            <a:r>
              <a:rPr lang="en-US" sz="1600" dirty="0">
                <a:latin typeface="Aptos Narrow" panose="020B0004020202020204" pitchFamily="34" charset="0"/>
              </a:rPr>
              <a:t>Variables like temperature, wind-direction, wind-speed, and average-wind-speed-(period) show weak positive correlations (close to 0.1–0.27) with power generation, suggesting they have minimal influence individually.</a:t>
            </a:r>
          </a:p>
          <a:p>
            <a:endParaRPr lang="en-US" sz="1600" dirty="0">
              <a:latin typeface="Aptos Narrow" panose="020B0004020202020204" pitchFamily="34" charset="0"/>
            </a:endParaRPr>
          </a:p>
          <a:p>
            <a:r>
              <a:rPr lang="en-US" sz="1600" dirty="0">
                <a:latin typeface="Aptos Narrow" panose="020B0004020202020204" pitchFamily="34" charset="0"/>
              </a:rPr>
              <a:t>Sky-cover and average-pressure-(period) have very weak or negligible correlations (-0.19 and -0.037, respectively), implying they likely don’t affect power generation much.</a:t>
            </a:r>
            <a:endParaRPr lang="en-IN" sz="1600" dirty="0">
              <a:latin typeface="Aptos Narrow" panose="020B0004020202020204" pitchFamily="34" charset="0"/>
            </a:endParaRPr>
          </a:p>
        </p:txBody>
      </p:sp>
      <p:sp>
        <p:nvSpPr>
          <p:cNvPr id="6" name="TextBox 5">
            <a:extLst>
              <a:ext uri="{FF2B5EF4-FFF2-40B4-BE49-F238E27FC236}">
                <a16:creationId xmlns:a16="http://schemas.microsoft.com/office/drawing/2014/main" id="{F2795140-C6DE-331F-2EF5-AC398ECC55B2}"/>
              </a:ext>
            </a:extLst>
          </p:cNvPr>
          <p:cNvSpPr txBox="1"/>
          <p:nvPr/>
        </p:nvSpPr>
        <p:spPr>
          <a:xfrm>
            <a:off x="664497" y="1036484"/>
            <a:ext cx="2209800" cy="369332"/>
          </a:xfrm>
          <a:prstGeom prst="rect">
            <a:avLst/>
          </a:prstGeom>
          <a:noFill/>
          <a:ln>
            <a:solidFill>
              <a:schemeClr val="bg1"/>
            </a:solidFill>
          </a:ln>
        </p:spPr>
        <p:txBody>
          <a:bodyPr wrap="square" rtlCol="0">
            <a:spAutoFit/>
          </a:bodyPr>
          <a:lstStyle/>
          <a:p>
            <a:r>
              <a:rPr lang="en-US" b="1" dirty="0">
                <a:solidFill>
                  <a:schemeClr val="bg1"/>
                </a:solidFill>
              </a:rPr>
              <a:t>Correlation-Matrix</a:t>
            </a:r>
            <a:endParaRPr lang="en-IN" b="1" dirty="0">
              <a:solidFill>
                <a:schemeClr val="bg1"/>
              </a:solidFill>
            </a:endParaRPr>
          </a:p>
        </p:txBody>
      </p:sp>
    </p:spTree>
    <p:extLst>
      <p:ext uri="{BB962C8B-B14F-4D97-AF65-F5344CB8AC3E}">
        <p14:creationId xmlns:p14="http://schemas.microsoft.com/office/powerpoint/2010/main" val="242444416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Ion Boardroom</Template>
  <TotalTime>329</TotalTime>
  <Words>1015</Words>
  <Application>Microsoft Office PowerPoint</Application>
  <PresentationFormat>Widescreen</PresentationFormat>
  <Paragraphs>132</Paragraphs>
  <Slides>21</Slides>
  <Notes>0</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21</vt:i4>
      </vt:variant>
    </vt:vector>
  </HeadingPairs>
  <TitlesOfParts>
    <vt:vector size="37" baseType="lpstr">
      <vt:lpstr>Aptos Narrow</vt:lpstr>
      <vt:lpstr>Arial</vt:lpstr>
      <vt:lpstr>Bahnschrift</vt:lpstr>
      <vt:lpstr>Bahnschrift Light</vt:lpstr>
      <vt:lpstr>Bookman Old Style</vt:lpstr>
      <vt:lpstr>Calibri</vt:lpstr>
      <vt:lpstr>Centaur</vt:lpstr>
      <vt:lpstr>Century Gothic</vt:lpstr>
      <vt:lpstr>Rockwell</vt:lpstr>
      <vt:lpstr>Times New Roman</vt:lpstr>
      <vt:lpstr>Trebuchet MS</vt:lpstr>
      <vt:lpstr>Wingdings</vt:lpstr>
      <vt:lpstr>Wingdings 3</vt:lpstr>
      <vt:lpstr>Berlin</vt:lpstr>
      <vt:lpstr>Ion Boardroom</vt:lpstr>
      <vt:lpstr>Damask</vt:lpstr>
      <vt:lpstr>SOLAR POWER GENERATION</vt:lpstr>
      <vt:lpstr>Project by  </vt:lpstr>
      <vt:lpstr>Introduction</vt:lpstr>
      <vt:lpstr>Exploratory Data Analysis (EDA)</vt:lpstr>
      <vt:lpstr>PowerPoint Presentation</vt:lpstr>
      <vt:lpstr>Tools &amp; libraries</vt:lpstr>
      <vt:lpstr>EDA Code:</vt:lpstr>
      <vt:lpstr>Visualisation</vt:lpstr>
      <vt:lpstr>PowerPoint Presentation</vt:lpstr>
      <vt:lpstr>histograms</vt:lpstr>
      <vt:lpstr>PowerPoint Presentation</vt:lpstr>
      <vt:lpstr>Model Building</vt:lpstr>
      <vt:lpstr>Model Evaluation Table:</vt:lpstr>
      <vt:lpstr> Model Evaluation metrics </vt:lpstr>
      <vt:lpstr>Model Evaluation</vt:lpstr>
      <vt:lpstr> Model Deployment Using Stream-lit </vt:lpstr>
      <vt:lpstr> </vt:lpstr>
      <vt:lpstr>CSS code for page design and layout:</vt:lpstr>
      <vt:lpstr>Output:</vt:lpstr>
      <vt:lpstr>Challenges &amp; Learnings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 Barkule</dc:creator>
  <cp:lastModifiedBy>Ram Barkule</cp:lastModifiedBy>
  <cp:revision>10</cp:revision>
  <dcterms:created xsi:type="dcterms:W3CDTF">2024-12-11T12:53:55Z</dcterms:created>
  <dcterms:modified xsi:type="dcterms:W3CDTF">2024-12-17T04:21:51Z</dcterms:modified>
</cp:coreProperties>
</file>