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6" r:id="rId4"/>
    <p:sldId id="271" r:id="rId5"/>
    <p:sldId id="258" r:id="rId6"/>
    <p:sldId id="259" r:id="rId7"/>
    <p:sldId id="260" r:id="rId8"/>
    <p:sldId id="277" r:id="rId9"/>
    <p:sldId id="262" r:id="rId10"/>
    <p:sldId id="261" r:id="rId11"/>
    <p:sldId id="272" r:id="rId12"/>
    <p:sldId id="269" r:id="rId13"/>
    <p:sldId id="279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728FD-6699-4579-8ECF-3310E6C17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CCDA39-04F2-409F-BD83-7FF20CDE2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F0228-B5D7-4E19-B15C-115591F5E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5AB63-84AE-48E2-A1EC-0C8F746B7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8CE0F-1ADC-4529-A408-36FDF2B40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532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13FA-4710-46C0-8A08-247043AFF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9CF97-75CC-451B-BD24-B6252C063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54D44-B509-4C68-A4CC-8BF1DD634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26A29-179C-4E9E-8A82-079D7741D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09BC2-D44D-456C-A593-66BAD0F2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665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4F21B8-8AC4-42DB-BEC1-1E9175454F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98040-EC4A-4282-A2F3-AAC412A70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C753C-5613-4A34-935D-5CCE2F620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3E52B-E284-4480-8EC3-A44C293B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4250D-8CAB-4369-8E17-4DB4CB95B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03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092BE-6E7B-4774-B080-EC0F312B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0A1E5-84BF-4D46-A0A0-A6DB505FB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1DC8C-35D1-44F3-9E1A-A5AA0A124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AF376-DBB9-4738-A20B-9913F2507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D7E24-DCAD-42B0-BE01-5BCDB64BE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99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3FB49-CEF2-414A-B88D-BCCF38D4C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AE055-E9C6-47B7-ABD7-6419DFE8C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F72E9-88C1-4D55-A770-CA3CE49E7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1A64A-DC0C-4714-9950-F7A5E86A6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D9AC9-E9C5-4DC0-BEFB-8E52F79B4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402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3677-B006-4730-A21A-B88BDC100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B74D9-35CA-4CED-B355-638E2A813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EDF74-B03D-4EBD-AC9B-C5784F6DF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1A27A-D3C1-4CC5-817E-B507FD19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B488C-1880-42A4-9EDE-AFDB51EA7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CD070-02D4-4A87-BDC2-AB6E4C1F9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93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C97C5-46BC-4939-AC34-25DCD8450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6B85E-3449-44E1-B74F-F27644AB0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AD64D9-1A95-4B37-8B61-8FDEF00DC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8DD02-27AD-4B95-868D-8200492EDC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A944F-3354-4874-B1EF-783AD05571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3CF826-6140-4FD2-9AA0-EAA832AD2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F99CE-C50D-406C-B7CD-79763CB25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718E86-5169-4025-B3DD-2858AD41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605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9873-D21D-4210-8E8E-4B9515C9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854B42-9150-4B7B-97E0-D9502BA71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E691C5-2138-4330-9664-8CEC724B4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E6A12-7D75-4FC3-B21C-8E9719034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941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441F43-815A-4C7E-BD92-83707E57E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5D03D3-020C-4F25-A551-FCD17796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6C8EA-F73D-4420-BD99-8EEC624F8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397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B9414-E3D8-4E8E-8693-1D8AA300C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AC47B-B180-4A13-93BF-C84ED6748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83B98-D453-417C-B217-70F45A96D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42572-AC78-476A-9695-53FF72E45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C50FD-B512-40FB-8B3C-7A2B7FBC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F7AFC-AB8E-4B93-9969-97BC69597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969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9DB3C-BEED-416C-81B5-DEC026608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030D0F-FE74-4085-A67B-5F830AE8B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59AF8-6BA2-4A64-80C3-7FC7448F2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B00AD-8A5F-42E6-BDA9-F540F6B7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5EC8F-8FA9-44D9-BDAA-20EE67D09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2F4A7-D085-4AAD-8AF4-DBA8C614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414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CF3E9-34E4-4A89-A711-0C63CE19B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2E9AA-357B-48F2-9D8E-9D1547700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3D20E-9398-4C26-9A07-9F26B7AEC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FF845-C8D2-4283-9432-B9F609B9952E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59B56-64D0-42BB-99D7-0CA78ADBB2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BD06F-28D6-498A-B740-5F466EA34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853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nowflake.com/en/sql-reference/sql/create-stage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2279E-7C3A-47B7-8069-71CC76C6E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4706" y="3913093"/>
            <a:ext cx="8821271" cy="860613"/>
          </a:xfrm>
        </p:spPr>
        <p:txBody>
          <a:bodyPr>
            <a:noAutofit/>
          </a:bodyPr>
          <a:lstStyle/>
          <a:p>
            <a:r>
              <a:rPr lang="en-IN" sz="6600" b="0" i="0" dirty="0">
                <a:effectLst/>
                <a:latin typeface="Helvetica" panose="020B0604020202020204" pitchFamily="34" charset="0"/>
              </a:rPr>
              <a:t>Stages in Snowflake</a:t>
            </a:r>
            <a:br>
              <a:rPr lang="en-IN" sz="4800" b="0" i="0" dirty="0">
                <a:effectLst/>
                <a:latin typeface="Helvetica" panose="020B0604020202020204" pitchFamily="34" charset="0"/>
              </a:rPr>
            </a:br>
            <a:r>
              <a:rPr lang="en-IN" sz="4800" b="0" i="0" dirty="0">
                <a:effectLst/>
                <a:latin typeface="Helvetica" panose="020B0604020202020204" pitchFamily="34" charset="0"/>
              </a:rPr>
              <a:t>	</a:t>
            </a:r>
            <a:br>
              <a:rPr lang="en-IN" sz="4800" b="0" i="0" dirty="0">
                <a:effectLst/>
                <a:latin typeface="Helvetica" panose="020B0604020202020204" pitchFamily="34" charset="0"/>
              </a:rPr>
            </a:br>
            <a:r>
              <a:rPr lang="en-IN" sz="4800" b="0" i="0" dirty="0">
                <a:effectLst/>
                <a:latin typeface="Helvetica" panose="020B0604020202020204" pitchFamily="34" charset="0"/>
              </a:rPr>
              <a:t>     			</a:t>
            </a:r>
            <a:r>
              <a:rPr lang="en-IN" sz="3200" b="0" i="0" dirty="0">
                <a:effectLst/>
                <a:latin typeface="Helvetica" panose="020B0604020202020204" pitchFamily="34" charset="0"/>
              </a:rPr>
              <a:t>by</a:t>
            </a:r>
            <a:br>
              <a:rPr lang="en-IN" sz="3200" b="0" i="0" dirty="0">
                <a:effectLst/>
                <a:latin typeface="Helvetica" panose="020B0604020202020204" pitchFamily="34" charset="0"/>
              </a:rPr>
            </a:br>
            <a:r>
              <a:rPr lang="en-IN" sz="3200" b="0" i="0" dirty="0">
                <a:effectLst/>
                <a:latin typeface="Helvetica" panose="020B0604020202020204" pitchFamily="34" charset="0"/>
              </a:rPr>
              <a:t>			    		      Janardhan Bandi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13551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0185E-96AE-4C1A-952F-B0174F5CE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1299"/>
          </a:xfrm>
        </p:spPr>
        <p:txBody>
          <a:bodyPr/>
          <a:lstStyle/>
          <a:p>
            <a:r>
              <a:rPr lang="en-IN" dirty="0">
                <a:solidFill>
                  <a:srgbClr val="505C63"/>
                </a:solidFill>
                <a:latin typeface="Helvetica" panose="020B0604020202020204" pitchFamily="34" charset="0"/>
              </a:rPr>
              <a:t>Named Internal Stage (@)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D57AA-3494-4A7C-825E-49A0BA2D6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426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 named internal stage is a database object created in a schema</a:t>
            </a:r>
          </a:p>
          <a:p>
            <a:r>
              <a:rPr lang="en-US" dirty="0"/>
              <a:t>To store files that are staged and managed by one or more users and loaded into one or more tables. </a:t>
            </a:r>
          </a:p>
          <a:p>
            <a:r>
              <a:rPr lang="en-US" dirty="0"/>
              <a:t>Create stages using the CREATE STAGE command (similar to external stages)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   CREATE OR REPLACE STAGE </a:t>
            </a:r>
            <a:r>
              <a:rPr lang="en-US" dirty="0" err="1">
                <a:solidFill>
                  <a:srgbClr val="000000"/>
                </a:solidFill>
              </a:rPr>
              <a:t>MYDB.internal_stages.sample_stage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7839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33202-BCB4-561C-7989-967DEF00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129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505C63"/>
                </a:solidFill>
                <a:latin typeface="Helvetica" panose="020B0604020202020204" pitchFamily="34" charset="0"/>
              </a:rPr>
              <a:t>Staging Data Files from a Local File System</a:t>
            </a:r>
            <a:endParaRPr lang="en-IN" sz="4000" dirty="0">
              <a:solidFill>
                <a:srgbClr val="505C63"/>
              </a:solidFill>
              <a:latin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BF936-2E4D-F70C-550A-30D5A9873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5427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/>
              <a:t>Linux or macOS:</a:t>
            </a:r>
          </a:p>
          <a:p>
            <a:pPr marL="0" indent="0">
              <a:buNone/>
            </a:pPr>
            <a:r>
              <a:rPr lang="en-IN" dirty="0"/>
              <a:t>put file:///data/data.csv @~/staged;</a:t>
            </a:r>
          </a:p>
          <a:p>
            <a:pPr marL="0" indent="0">
              <a:buNone/>
            </a:pPr>
            <a:r>
              <a:rPr lang="en-IN" dirty="0"/>
              <a:t>put file:///data/data.csv @%mytable;</a:t>
            </a:r>
          </a:p>
          <a:p>
            <a:pPr marL="0" indent="0">
              <a:buNone/>
            </a:pPr>
            <a:r>
              <a:rPr lang="en-IN" dirty="0"/>
              <a:t>put file:///data/data.csv @my_stage;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Windows:</a:t>
            </a:r>
          </a:p>
          <a:p>
            <a:pPr marL="0" indent="0">
              <a:buNone/>
            </a:pPr>
            <a:r>
              <a:rPr lang="en-IN" dirty="0"/>
              <a:t>put file://c:\data\data.csv @~/staged;</a:t>
            </a:r>
          </a:p>
          <a:p>
            <a:pPr marL="0" indent="0">
              <a:buNone/>
            </a:pPr>
            <a:r>
              <a:rPr lang="en-IN" dirty="0"/>
              <a:t>put file://c:\data\data.csv @%mytable;</a:t>
            </a:r>
          </a:p>
          <a:p>
            <a:pPr marL="0" indent="0">
              <a:buNone/>
            </a:pPr>
            <a:r>
              <a:rPr lang="en-IN" dirty="0"/>
              <a:t>put file://c:\data\data.csv @my_stage;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2901CE-AEFF-1EB2-6650-81B66D45E238}"/>
              </a:ext>
            </a:extLst>
          </p:cNvPr>
          <p:cNvSpPr txBox="1"/>
          <p:nvPr/>
        </p:nvSpPr>
        <p:spPr>
          <a:xfrm>
            <a:off x="7583244" y="2761130"/>
            <a:ext cx="35419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Listing Files:</a:t>
            </a:r>
          </a:p>
          <a:p>
            <a:r>
              <a:rPr lang="da-DK" sz="2400" dirty="0"/>
              <a:t>list @~;</a:t>
            </a:r>
          </a:p>
          <a:p>
            <a:r>
              <a:rPr lang="da-DK" sz="2400" dirty="0"/>
              <a:t>list @%mytable;</a:t>
            </a:r>
          </a:p>
          <a:p>
            <a:r>
              <a:rPr lang="da-DK" sz="2400" dirty="0"/>
              <a:t>list @my_stage;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85321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ta loading overview">
            <a:extLst>
              <a:ext uri="{FF2B5EF4-FFF2-40B4-BE49-F238E27FC236}">
                <a16:creationId xmlns:a16="http://schemas.microsoft.com/office/drawing/2014/main" id="{F95A46EE-CDAC-441E-BBF6-0BA12E4CA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771" y="618564"/>
            <a:ext cx="8720157" cy="5620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984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ta loading overview">
            <a:extLst>
              <a:ext uri="{FF2B5EF4-FFF2-40B4-BE49-F238E27FC236}">
                <a16:creationId xmlns:a16="http://schemas.microsoft.com/office/drawing/2014/main" id="{F95A46EE-CDAC-441E-BBF6-0BA12E4CAB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95" t="31900" r="17189" b="4254"/>
          <a:stretch/>
        </p:blipFill>
        <p:spPr bwMode="auto">
          <a:xfrm>
            <a:off x="5246255" y="1616184"/>
            <a:ext cx="4436940" cy="3625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3AC086B-E01B-E195-7AA7-5145C40086A0}"/>
              </a:ext>
            </a:extLst>
          </p:cNvPr>
          <p:cNvSpPr/>
          <p:nvPr/>
        </p:nvSpPr>
        <p:spPr>
          <a:xfrm>
            <a:off x="951345" y="1713345"/>
            <a:ext cx="3389746" cy="37222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EF7038-2BB7-4630-D413-EA3550C783E4}"/>
              </a:ext>
            </a:extLst>
          </p:cNvPr>
          <p:cNvSpPr/>
          <p:nvPr/>
        </p:nvSpPr>
        <p:spPr>
          <a:xfrm>
            <a:off x="1518248" y="2562045"/>
            <a:ext cx="1768415" cy="23636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t" anchorCtr="0"/>
          <a:lstStyle/>
          <a:p>
            <a:pPr algn="ctr"/>
            <a:r>
              <a:rPr lang="en-US" dirty="0"/>
              <a:t>S3</a:t>
            </a:r>
          </a:p>
        </p:txBody>
      </p:sp>
      <p:sp>
        <p:nvSpPr>
          <p:cNvPr id="4" name="Action Button: Document 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930C513-09AB-78AF-2D6C-5EAF646F0E15}"/>
              </a:ext>
            </a:extLst>
          </p:cNvPr>
          <p:cNvSpPr/>
          <p:nvPr/>
        </p:nvSpPr>
        <p:spPr>
          <a:xfrm>
            <a:off x="1883664" y="3621024"/>
            <a:ext cx="210312" cy="210312"/>
          </a:xfrm>
          <a:prstGeom prst="actionButton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Document 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CCCE9E9-BFF4-A6B7-2F14-13676CAE42FD}"/>
              </a:ext>
            </a:extLst>
          </p:cNvPr>
          <p:cNvSpPr/>
          <p:nvPr/>
        </p:nvSpPr>
        <p:spPr>
          <a:xfrm>
            <a:off x="2036064" y="3773424"/>
            <a:ext cx="210312" cy="210312"/>
          </a:xfrm>
          <a:prstGeom prst="actionButton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Document 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4E6FEB3-1BB5-8AC6-4205-C5E99C816192}"/>
              </a:ext>
            </a:extLst>
          </p:cNvPr>
          <p:cNvSpPr/>
          <p:nvPr/>
        </p:nvSpPr>
        <p:spPr>
          <a:xfrm>
            <a:off x="2188464" y="3925824"/>
            <a:ext cx="210312" cy="210312"/>
          </a:xfrm>
          <a:prstGeom prst="actionButton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Document 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4DCF52D-F483-7BED-12D0-2472B2B0B280}"/>
              </a:ext>
            </a:extLst>
          </p:cNvPr>
          <p:cNvSpPr/>
          <p:nvPr/>
        </p:nvSpPr>
        <p:spPr>
          <a:xfrm>
            <a:off x="2340864" y="4078224"/>
            <a:ext cx="210312" cy="210312"/>
          </a:xfrm>
          <a:prstGeom prst="actionButton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AF9A56-63B5-4CE4-860D-955225246724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2820999" y="2547966"/>
            <a:ext cx="1888841" cy="860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1BBFD00-6E71-AEDC-2444-60EB49D6DA42}"/>
              </a:ext>
            </a:extLst>
          </p:cNvPr>
          <p:cNvSpPr txBox="1"/>
          <p:nvPr/>
        </p:nvSpPr>
        <p:spPr>
          <a:xfrm>
            <a:off x="1060704" y="1809968"/>
            <a:ext cx="90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6E506D-2AF9-B820-03F6-3F16084A0F3A}"/>
              </a:ext>
            </a:extLst>
          </p:cNvPr>
          <p:cNvSpPr/>
          <p:nvPr/>
        </p:nvSpPr>
        <p:spPr>
          <a:xfrm>
            <a:off x="5381378" y="1713345"/>
            <a:ext cx="543934" cy="3074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B4363C-2C6A-4E21-2BF3-AB5DFE4AC6D2}"/>
              </a:ext>
            </a:extLst>
          </p:cNvPr>
          <p:cNvSpPr txBox="1"/>
          <p:nvPr/>
        </p:nvSpPr>
        <p:spPr>
          <a:xfrm>
            <a:off x="4072706" y="3158556"/>
            <a:ext cx="716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082EB2-5583-5102-A4FE-3EAD9AE9A482}"/>
              </a:ext>
            </a:extLst>
          </p:cNvPr>
          <p:cNvSpPr/>
          <p:nvPr/>
        </p:nvSpPr>
        <p:spPr>
          <a:xfrm>
            <a:off x="3591463" y="2295144"/>
            <a:ext cx="262103" cy="27218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43CF76-9FF1-EF6E-6036-800EAC542814}"/>
              </a:ext>
            </a:extLst>
          </p:cNvPr>
          <p:cNvSpPr/>
          <p:nvPr/>
        </p:nvSpPr>
        <p:spPr>
          <a:xfrm>
            <a:off x="4709840" y="2196991"/>
            <a:ext cx="985515" cy="7019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External Stage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5D8F21-45C9-F6DF-60A2-C3042DA804DB}"/>
              </a:ext>
            </a:extLst>
          </p:cNvPr>
          <p:cNvCxnSpPr>
            <a:cxnSpLocks/>
          </p:cNvCxnSpPr>
          <p:nvPr/>
        </p:nvCxnSpPr>
        <p:spPr>
          <a:xfrm>
            <a:off x="5694037" y="2728215"/>
            <a:ext cx="1026803" cy="1015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BA9F48C-0FFD-2968-85BD-5492A02E8ABF}"/>
              </a:ext>
            </a:extLst>
          </p:cNvPr>
          <p:cNvSpPr/>
          <p:nvPr/>
        </p:nvSpPr>
        <p:spPr>
          <a:xfrm>
            <a:off x="4878552" y="2682496"/>
            <a:ext cx="735406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Storage Integration</a:t>
            </a:r>
          </a:p>
        </p:txBody>
      </p:sp>
    </p:spTree>
    <p:extLst>
      <p:ext uri="{BB962C8B-B14F-4D97-AF65-F5344CB8AC3E}">
        <p14:creationId xmlns:p14="http://schemas.microsoft.com/office/powerpoint/2010/main" val="4025329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DB739-0892-0E89-D4BC-EF5683605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969"/>
          </a:xfrm>
        </p:spPr>
        <p:txBody>
          <a:bodyPr/>
          <a:lstStyle/>
          <a:p>
            <a:r>
              <a:rPr lang="en-IN" dirty="0">
                <a:solidFill>
                  <a:srgbClr val="505C63"/>
                </a:solidFill>
                <a:latin typeface="Helvetica" panose="020B0604020202020204" pitchFamily="34" charset="0"/>
              </a:rPr>
              <a:t>Copying data from Internal stage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48392-A36D-9FB2-D94B-E9B8CA432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2566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User Stage:</a:t>
            </a:r>
          </a:p>
          <a:p>
            <a:pPr marL="0" indent="0">
              <a:buNone/>
            </a:pPr>
            <a:r>
              <a:rPr lang="en-US" dirty="0"/>
              <a:t>To Load all files prefixed with staged in your user stage,</a:t>
            </a:r>
          </a:p>
          <a:p>
            <a:pPr marL="0" indent="0">
              <a:buNone/>
            </a:pPr>
            <a:r>
              <a:rPr lang="en-US" sz="2400" i="1" dirty="0"/>
              <a:t>copy into </a:t>
            </a:r>
            <a:r>
              <a:rPr lang="en-US" sz="2400" i="1" dirty="0" err="1"/>
              <a:t>mytable</a:t>
            </a:r>
            <a:r>
              <a:rPr lang="en-US" sz="2400" i="1" dirty="0"/>
              <a:t> from @~/staged </a:t>
            </a:r>
          </a:p>
          <a:p>
            <a:pPr marL="0" indent="0">
              <a:buNone/>
            </a:pPr>
            <a:r>
              <a:rPr lang="en-US" sz="2400" i="1" dirty="0" err="1"/>
              <a:t>file_format</a:t>
            </a:r>
            <a:r>
              <a:rPr lang="en-US" sz="2400" i="1" dirty="0"/>
              <a:t> = (type = csv </a:t>
            </a:r>
            <a:r>
              <a:rPr lang="en-US" sz="2400" i="1" dirty="0" err="1"/>
              <a:t>field_delimiter</a:t>
            </a:r>
            <a:r>
              <a:rPr lang="en-US" sz="2400" i="1" dirty="0"/>
              <a:t> = '|' </a:t>
            </a:r>
            <a:r>
              <a:rPr lang="en-US" sz="2400" i="1" dirty="0" err="1"/>
              <a:t>skip_header</a:t>
            </a:r>
            <a:r>
              <a:rPr lang="en-US" sz="2400" i="1" dirty="0"/>
              <a:t> = 1);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Table Stage:</a:t>
            </a:r>
          </a:p>
          <a:p>
            <a:pPr marL="0" indent="0">
              <a:buNone/>
            </a:pPr>
            <a:r>
              <a:rPr lang="en-US" dirty="0"/>
              <a:t>To load all files in the stage for the customer table,</a:t>
            </a:r>
          </a:p>
          <a:p>
            <a:pPr marL="0" indent="0">
              <a:buNone/>
            </a:pPr>
            <a:r>
              <a:rPr lang="en-US" sz="2400" i="1" dirty="0"/>
              <a:t>copy into </a:t>
            </a:r>
            <a:r>
              <a:rPr lang="en-US" sz="2400" i="1" dirty="0" err="1"/>
              <a:t>mytable</a:t>
            </a:r>
            <a:r>
              <a:rPr lang="en-US" sz="2400" i="1" dirty="0"/>
              <a:t> from @%customer </a:t>
            </a:r>
          </a:p>
          <a:p>
            <a:pPr marL="0" indent="0">
              <a:buNone/>
            </a:pPr>
            <a:r>
              <a:rPr lang="en-US" sz="2400" i="1" dirty="0" err="1"/>
              <a:t>file_format</a:t>
            </a:r>
            <a:r>
              <a:rPr lang="en-US" sz="2400" i="1" dirty="0"/>
              <a:t> = (</a:t>
            </a:r>
            <a:r>
              <a:rPr lang="en-US" sz="2400" i="1" dirty="0" err="1"/>
              <a:t>format_name</a:t>
            </a:r>
            <a:r>
              <a:rPr lang="en-US" sz="2400" i="1" dirty="0"/>
              <a:t> = </a:t>
            </a:r>
            <a:r>
              <a:rPr lang="en-US" sz="2400" i="1" dirty="0" err="1"/>
              <a:t>my_csv_format</a:t>
            </a:r>
            <a:r>
              <a:rPr lang="en-US" sz="2400" i="1" dirty="0"/>
              <a:t>);</a:t>
            </a:r>
            <a:endParaRPr lang="en-IN" sz="2400" i="1" dirty="0"/>
          </a:p>
        </p:txBody>
      </p:sp>
    </p:spTree>
    <p:extLst>
      <p:ext uri="{BB962C8B-B14F-4D97-AF65-F5344CB8AC3E}">
        <p14:creationId xmlns:p14="http://schemas.microsoft.com/office/powerpoint/2010/main" val="1388007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DB739-0892-0E89-D4BC-EF5683605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969"/>
          </a:xfrm>
        </p:spPr>
        <p:txBody>
          <a:bodyPr/>
          <a:lstStyle/>
          <a:p>
            <a:r>
              <a:rPr lang="en-IN" dirty="0">
                <a:solidFill>
                  <a:srgbClr val="505C63"/>
                </a:solidFill>
                <a:latin typeface="Helvetica" panose="020B0604020202020204" pitchFamily="34" charset="0"/>
              </a:rPr>
              <a:t>Copying data from Internal stage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48392-A36D-9FB2-D94B-E9B8CA432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2566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Named Stage:</a:t>
            </a:r>
          </a:p>
          <a:p>
            <a:pPr marL="0" indent="0">
              <a:buNone/>
            </a:pPr>
            <a:r>
              <a:rPr lang="en-US" dirty="0"/>
              <a:t>To load all files from the </a:t>
            </a:r>
            <a:r>
              <a:rPr lang="en-US" dirty="0" err="1"/>
              <a:t>my_stage</a:t>
            </a:r>
            <a:r>
              <a:rPr lang="en-US" dirty="0"/>
              <a:t> named stage,</a:t>
            </a:r>
          </a:p>
          <a:p>
            <a:pPr marL="0" indent="0">
              <a:buNone/>
            </a:pPr>
            <a:r>
              <a:rPr lang="en-US" i="1" dirty="0"/>
              <a:t>copy into </a:t>
            </a:r>
            <a:r>
              <a:rPr lang="en-US" i="1" dirty="0" err="1"/>
              <a:t>mytable</a:t>
            </a:r>
            <a:r>
              <a:rPr lang="en-US" i="1" dirty="0"/>
              <a:t> from @my_stage;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 that a file format does not need to be specified because it is included in the stage definition.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8990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EB10B-98C0-B011-EA69-0C7609F31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6000" dirty="0"/>
          </a:p>
          <a:p>
            <a:pPr marL="0" indent="0" algn="ctr">
              <a:buNone/>
            </a:pPr>
            <a:r>
              <a:rPr lang="en-IN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10232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0C9BB-FF26-4063-AEFE-0B719BB3B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05C63"/>
                </a:solidFill>
                <a:latin typeface="Helvetica" panose="020B0604020202020204" pitchFamily="34" charset="0"/>
              </a:rPr>
              <a:t>Agenda</a:t>
            </a:r>
            <a:endParaRPr lang="en-IN" dirty="0">
              <a:solidFill>
                <a:srgbClr val="505C63"/>
              </a:solidFill>
              <a:latin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2B620-4D94-4D21-BADD-8EB16A195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Stage?</a:t>
            </a:r>
          </a:p>
          <a:p>
            <a:r>
              <a:rPr lang="en-US" dirty="0"/>
              <a:t>Stage Types</a:t>
            </a:r>
          </a:p>
          <a:p>
            <a:r>
              <a:rPr lang="en-US" dirty="0"/>
              <a:t>External Stages</a:t>
            </a:r>
          </a:p>
          <a:p>
            <a:r>
              <a:rPr lang="en-US" dirty="0"/>
              <a:t>Internal Stages</a:t>
            </a:r>
          </a:p>
          <a:p>
            <a:r>
              <a:rPr lang="en-US" dirty="0"/>
              <a:t>Data load from Stages</a:t>
            </a:r>
          </a:p>
        </p:txBody>
      </p:sp>
    </p:spTree>
    <p:extLst>
      <p:ext uri="{BB962C8B-B14F-4D97-AF65-F5344CB8AC3E}">
        <p14:creationId xmlns:p14="http://schemas.microsoft.com/office/powerpoint/2010/main" val="2527710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505C63"/>
                </a:solidFill>
                <a:effectLst/>
                <a:latin typeface="Helvetica" panose="020B0604020202020204" pitchFamily="34" charset="0"/>
              </a:rPr>
              <a:t>What is a Stage?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486BF-821E-40A9-8D30-E5C1F3CB6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stage specifies where data files are stored (i.e. “staged”) so that the data in the files can be loaded into a table.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Stage is a location of files, that can be internal or external to snowflake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4731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</p:spPr>
        <p:txBody>
          <a:bodyPr/>
          <a:lstStyle/>
          <a:p>
            <a:r>
              <a:rPr lang="en-IN" b="0" i="0" dirty="0">
                <a:solidFill>
                  <a:srgbClr val="505C63"/>
                </a:solidFill>
                <a:effectLst/>
                <a:latin typeface="Helvetica" panose="020B0604020202020204" pitchFamily="34" charset="0"/>
              </a:rPr>
              <a:t>Stage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486BF-821E-40A9-8D30-E5C1F3CB6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4261"/>
            <a:ext cx="105156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IN" dirty="0"/>
              <a:t>External Stages</a:t>
            </a:r>
          </a:p>
          <a:p>
            <a:pPr marL="514350" indent="-514350">
              <a:buAutoNum type="arabicPeriod"/>
            </a:pPr>
            <a:r>
              <a:rPr lang="en-IN" dirty="0"/>
              <a:t>Internal Stages</a:t>
            </a:r>
          </a:p>
          <a:p>
            <a:pPr marL="971550" lvl="1" indent="-514350">
              <a:buAutoNum type="arabicPeriod"/>
            </a:pPr>
            <a:r>
              <a:rPr lang="en-IN" dirty="0"/>
              <a:t>User Internal Stage</a:t>
            </a:r>
          </a:p>
          <a:p>
            <a:pPr marL="971550" lvl="1" indent="-514350">
              <a:buAutoNum type="arabicPeriod"/>
            </a:pPr>
            <a:r>
              <a:rPr lang="en-IN" dirty="0"/>
              <a:t>Table Internal Stage</a:t>
            </a:r>
          </a:p>
          <a:p>
            <a:pPr marL="971550" lvl="1" indent="-514350">
              <a:buAutoNum type="arabicPeriod"/>
            </a:pPr>
            <a:r>
              <a:rPr lang="en-IN" dirty="0"/>
              <a:t>Named Internal Stage</a:t>
            </a:r>
          </a:p>
        </p:txBody>
      </p:sp>
    </p:spTree>
    <p:extLst>
      <p:ext uri="{BB962C8B-B14F-4D97-AF65-F5344CB8AC3E}">
        <p14:creationId xmlns:p14="http://schemas.microsoft.com/office/powerpoint/2010/main" val="1502569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C2DCD-4435-40D8-AE6B-EC3D8967E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505C63"/>
                </a:solidFill>
                <a:latin typeface="Helvetica" panose="020B0604020202020204" pitchFamily="34" charset="0"/>
              </a:rPr>
              <a:t>External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IN" dirty="0">
                <a:solidFill>
                  <a:srgbClr val="505C63"/>
                </a:solidFill>
                <a:latin typeface="Helvetica" panose="020B0604020202020204" pitchFamily="34" charset="0"/>
              </a:rPr>
              <a:t>Stages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F4F62-C225-4ED0-9BDE-7149D7CAB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An external stage is the external cloud storage location where data files are stored.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Loading data from any of the following cloud storage services is supported regardless of the</a:t>
            </a:r>
            <a:r>
              <a:rPr lang="en-US" dirty="0">
                <a:solidFill>
                  <a:srgbClr val="000000"/>
                </a:solidFill>
              </a:rPr>
              <a:t> cloud platform </a:t>
            </a:r>
            <a:r>
              <a:rPr lang="en-US" b="0" i="0" dirty="0">
                <a:solidFill>
                  <a:srgbClr val="000000"/>
                </a:solidFill>
                <a:effectLst/>
              </a:rPr>
              <a:t>that hosts your Snowflake account: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</a:rPr>
              <a:t>Amazon S3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</a:rPr>
              <a:t>Google Cloud Storage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</a:rPr>
              <a:t>Microsoft Azure</a:t>
            </a:r>
          </a:p>
          <a:p>
            <a:pPr marL="0" indent="0" algn="l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918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B7161-72D6-4001-B023-1A55CBF10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1651"/>
          </a:xfrm>
        </p:spPr>
        <p:txBody>
          <a:bodyPr/>
          <a:lstStyle/>
          <a:p>
            <a:r>
              <a:rPr lang="en-IN" dirty="0">
                <a:solidFill>
                  <a:srgbClr val="505C63"/>
                </a:solidFill>
                <a:latin typeface="Helvetica" panose="020B0604020202020204" pitchFamily="34" charset="0"/>
              </a:rPr>
              <a:t>External Stages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80F49-CC3D-4DA6-A917-C5AE50891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1507"/>
            <a:ext cx="10515600" cy="4351338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An external stage is a database object created in a schema.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This object stores the URL to files in cloud storage</a:t>
            </a:r>
            <a:r>
              <a:rPr lang="en-US" dirty="0">
                <a:solidFill>
                  <a:srgbClr val="000000"/>
                </a:solidFill>
              </a:rPr>
              <a:t>.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Also stores the settings used to access the cloud storage account (Storage Integration Object).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Create stages using the </a:t>
            </a:r>
            <a:r>
              <a:rPr lang="en-US" b="0" i="0" u="none" strike="noStrike" dirty="0">
                <a:solidFill>
                  <a:srgbClr val="105780"/>
                </a:solidFill>
                <a:effectLst/>
                <a:hlinkClick r:id="rId2"/>
              </a:rPr>
              <a:t>CREATE STAGE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command.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</a:rPr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CREATE OR REPLACE STAGE </a:t>
            </a:r>
            <a:r>
              <a:rPr lang="en-US" dirty="0" err="1">
                <a:solidFill>
                  <a:srgbClr val="000000"/>
                </a:solidFill>
              </a:rPr>
              <a:t>MYDB.external_stages.sample_stage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err="1">
                <a:solidFill>
                  <a:srgbClr val="000000"/>
                </a:solidFill>
              </a:rPr>
              <a:t>url</a:t>
            </a:r>
            <a:r>
              <a:rPr lang="en-US" dirty="0">
                <a:solidFill>
                  <a:srgbClr val="000000"/>
                </a:solidFill>
              </a:rPr>
              <a:t>='s3://bucketsnowflakes3';</a:t>
            </a:r>
          </a:p>
        </p:txBody>
      </p:sp>
    </p:spTree>
    <p:extLst>
      <p:ext uri="{BB962C8B-B14F-4D97-AF65-F5344CB8AC3E}">
        <p14:creationId xmlns:p14="http://schemas.microsoft.com/office/powerpoint/2010/main" val="2084523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0185E-96AE-4C1A-952F-B0174F5CE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8193"/>
          </a:xfrm>
        </p:spPr>
        <p:txBody>
          <a:bodyPr/>
          <a:lstStyle/>
          <a:p>
            <a:r>
              <a:rPr lang="en-IN" dirty="0">
                <a:solidFill>
                  <a:srgbClr val="505C63"/>
                </a:solidFill>
                <a:latin typeface="Helvetica" panose="020B0604020202020204" pitchFamily="34" charset="0"/>
              </a:rPr>
              <a:t>Internal Stages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D57AA-3494-4A7C-825E-49A0BA2D6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32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 Types of Internal Stages:</a:t>
            </a:r>
          </a:p>
          <a:p>
            <a:pPr marL="0" indent="0">
              <a:buNone/>
            </a:pPr>
            <a:endParaRPr lang="en-US" sz="800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User Stage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Table Stage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Named Internal Stage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58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0185E-96AE-4C1A-952F-B0174F5CE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8899"/>
          </a:xfrm>
        </p:spPr>
        <p:txBody>
          <a:bodyPr/>
          <a:lstStyle/>
          <a:p>
            <a:r>
              <a:rPr lang="en-IN" dirty="0">
                <a:solidFill>
                  <a:srgbClr val="505C63"/>
                </a:solidFill>
                <a:latin typeface="Helvetica" panose="020B0604020202020204" pitchFamily="34" charset="0"/>
              </a:rPr>
              <a:t>User Stage </a:t>
            </a:r>
            <a:r>
              <a:rPr lang="en-US" dirty="0">
                <a:solidFill>
                  <a:srgbClr val="505C63"/>
                </a:solidFill>
                <a:latin typeface="Helvetica" panose="020B0604020202020204" pitchFamily="34" charset="0"/>
              </a:rPr>
              <a:t>(@~)</a:t>
            </a:r>
            <a:endParaRPr lang="en-IN" dirty="0">
              <a:solidFill>
                <a:srgbClr val="505C63"/>
              </a:solidFill>
              <a:latin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D57AA-3494-4A7C-825E-49A0BA2D6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979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 user stage is allocated to each user for storing files. </a:t>
            </a:r>
          </a:p>
          <a:p>
            <a:r>
              <a:rPr lang="en-US" dirty="0"/>
              <a:t>To store files that are staged and managed by a single user but can be loaded into multiple tables. </a:t>
            </a:r>
          </a:p>
          <a:p>
            <a:r>
              <a:rPr lang="en-US" dirty="0"/>
              <a:t>User stages cannot be altered or dropped.</a:t>
            </a:r>
          </a:p>
          <a:p>
            <a:pPr algn="l"/>
            <a:r>
              <a:rPr lang="en-US" dirty="0"/>
              <a:t>This option is not appropriate if multiple users require access to the files.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9529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0185E-96AE-4C1A-952F-B0174F5CE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3722"/>
          </a:xfrm>
        </p:spPr>
        <p:txBody>
          <a:bodyPr/>
          <a:lstStyle/>
          <a:p>
            <a:r>
              <a:rPr lang="en-IN" dirty="0">
                <a:solidFill>
                  <a:srgbClr val="505C63"/>
                </a:solidFill>
                <a:latin typeface="Helvetica" panose="020B0604020202020204" pitchFamily="34" charset="0"/>
              </a:rPr>
              <a:t>Table Stage (@%)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D57AA-3494-4A7C-825E-49A0BA2D6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4614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 table stage is available for each table created in Snowflake. </a:t>
            </a:r>
          </a:p>
          <a:p>
            <a:r>
              <a:rPr lang="en-US" dirty="0"/>
              <a:t>Table stages have the same name as the table. </a:t>
            </a:r>
          </a:p>
          <a:p>
            <a:pPr marL="0" indent="0">
              <a:buNone/>
            </a:pPr>
            <a:r>
              <a:rPr lang="en-US" dirty="0"/>
              <a:t>   e.g. a table named </a:t>
            </a:r>
            <a:r>
              <a:rPr lang="en-US" dirty="0" err="1"/>
              <a:t>mytable</a:t>
            </a:r>
            <a:r>
              <a:rPr lang="en-US" dirty="0"/>
              <a:t> has a stage referenced as @%mytable</a:t>
            </a:r>
          </a:p>
          <a:p>
            <a:r>
              <a:rPr lang="en-US" dirty="0"/>
              <a:t>To store files that are staged and managed by one or more users but only loaded into a single table. </a:t>
            </a:r>
          </a:p>
          <a:p>
            <a:r>
              <a:rPr lang="en-US" dirty="0"/>
              <a:t>Table stages cannot be altered or dropped.</a:t>
            </a:r>
          </a:p>
          <a:p>
            <a:r>
              <a:rPr lang="en-US" dirty="0"/>
              <a:t>Note that a table stage is not a separate database object, rather it is an implicit stage tied to the table itself.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86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3358</TotalTime>
  <Words>695</Words>
  <Application>Microsoft Office PowerPoint</Application>
  <PresentationFormat>Widescreen</PresentationFormat>
  <Paragraphs>102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Helvetica</vt:lpstr>
      <vt:lpstr>Office Theme</vt:lpstr>
      <vt:lpstr>Stages in Snowflake           by                Janardhan Bandi</vt:lpstr>
      <vt:lpstr>Agenda</vt:lpstr>
      <vt:lpstr>What is a Stage?</vt:lpstr>
      <vt:lpstr>Stage Types</vt:lpstr>
      <vt:lpstr>External Stages</vt:lpstr>
      <vt:lpstr>External Stages</vt:lpstr>
      <vt:lpstr>Internal Stages</vt:lpstr>
      <vt:lpstr>User Stage (@~)</vt:lpstr>
      <vt:lpstr>Table Stage (@%)</vt:lpstr>
      <vt:lpstr>Named Internal Stage (@)</vt:lpstr>
      <vt:lpstr>Staging Data Files from a Local File System</vt:lpstr>
      <vt:lpstr>PowerPoint Presentation</vt:lpstr>
      <vt:lpstr>PowerPoint Presentation</vt:lpstr>
      <vt:lpstr>Copying data from Internal stage</vt:lpstr>
      <vt:lpstr>Copying data from Internal stage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Janardhana Bandi</dc:creator>
  <cp:lastModifiedBy>kiran kumar</cp:lastModifiedBy>
  <cp:revision>79</cp:revision>
  <dcterms:created xsi:type="dcterms:W3CDTF">2021-01-16T07:18:07Z</dcterms:created>
  <dcterms:modified xsi:type="dcterms:W3CDTF">2023-11-17T01:47:26Z</dcterms:modified>
</cp:coreProperties>
</file>