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4350" r:id="rId6"/>
  </p:sldMasterIdLst>
  <p:notesMasterIdLst>
    <p:notesMasterId r:id="rId17"/>
  </p:notesMasterIdLst>
  <p:handoutMasterIdLst>
    <p:handoutMasterId r:id="rId18"/>
  </p:handoutMasterIdLst>
  <p:sldIdLst>
    <p:sldId id="498" r:id="rId7"/>
    <p:sldId id="509" r:id="rId8"/>
    <p:sldId id="510" r:id="rId9"/>
    <p:sldId id="475" r:id="rId10"/>
    <p:sldId id="540" r:id="rId11"/>
    <p:sldId id="539" r:id="rId12"/>
    <p:sldId id="541" r:id="rId13"/>
    <p:sldId id="542" r:id="rId14"/>
    <p:sldId id="543" r:id="rId15"/>
    <p:sldId id="506" r:id="rId16"/>
  </p:sldIdLst>
  <p:sldSz cx="9144000" cy="6858000" type="screen4x3"/>
  <p:notesSz cx="7010400" cy="9296400"/>
  <p:defaultTextStyle>
    <a:defPPr>
      <a:defRPr lang="en-US"/>
    </a:defPPr>
    <a:lvl1pPr algn="l" defTabSz="816075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06797" indent="307578" algn="l" defTabSz="816075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816075" indent="612677" algn="l" defTabSz="816075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222872" indent="920255" algn="l" defTabSz="816075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632148" indent="1225352" algn="l" defTabSz="816075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3571875" algn="l" defTabSz="142875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4286250" algn="l" defTabSz="142875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5000625" algn="l" defTabSz="142875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5715000" algn="l" defTabSz="142875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7">
          <p15:clr>
            <a:srgbClr val="A4A3A4"/>
          </p15:clr>
        </p15:guide>
        <p15:guide id="2" pos="1843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c, Bo" initials="RB" lastIdx="87" clrIdx="0">
    <p:extLst/>
  </p:cmAuthor>
  <p:cmAuthor id="2" name="Sisto, Joe" initials="SJ" lastIdx="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C3F"/>
    <a:srgbClr val="EC8383"/>
    <a:srgbClr val="D5D8D7"/>
    <a:srgbClr val="80A63F"/>
    <a:srgbClr val="B5C8E5"/>
    <a:srgbClr val="6991CB"/>
    <a:srgbClr val="6F6F6F"/>
    <a:srgbClr val="82A63E"/>
    <a:srgbClr val="0B2D4B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9" autoAdjust="0"/>
    <p:restoredTop sz="89550" autoAdjust="0"/>
  </p:normalViewPr>
  <p:slideViewPr>
    <p:cSldViewPr snapToGrid="0">
      <p:cViewPr>
        <p:scale>
          <a:sx n="93" d="100"/>
          <a:sy n="93" d="100"/>
        </p:scale>
        <p:origin x="2568" y="616"/>
      </p:cViewPr>
      <p:guideLst>
        <p:guide orient="horz" pos="1037"/>
        <p:guide pos="1843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222" y="84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4D9EF4-527C-4008-A201-85972D50F189}" type="datetimeFigureOut">
              <a:rPr lang="en-US"/>
              <a:pPr>
                <a:defRPr/>
              </a:pPr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9A6D8E-0CA4-47F4-84E2-221D38CAD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0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A65EAC-9B55-4835-A6B7-D6B88F420724}" type="datetimeFigureOut">
              <a:rPr lang="en-US"/>
              <a:pPr>
                <a:defRPr/>
              </a:pPr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BDA4574-1DD2-45BB-A096-00DA38308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14375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2875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43125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5750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71875" algn="l" defTabSz="14287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86250" algn="l" defTabSz="14287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00625" algn="l" defTabSz="14287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15000" algn="l" defTabSz="14287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2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2" cy="1162051"/>
          </a:xfrm>
          <a:prstGeom prst="rect">
            <a:avLst/>
          </a:prstGeom>
        </p:spPr>
        <p:txBody>
          <a:bodyPr lIns="142875" tIns="71438" rIns="142875" bIns="71438" anchor="t"/>
          <a:lstStyle>
            <a:lvl1pPr algn="l">
              <a:defRPr sz="26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2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800"/>
            </a:lvl1pPr>
            <a:lvl2pPr>
              <a:defRPr sz="2500"/>
            </a:lvl2pPr>
            <a:lvl3pPr>
              <a:defRPr sz="22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2" cy="4691064"/>
          </a:xfrm>
          <a:prstGeom prst="rect">
            <a:avLst/>
          </a:prstGeom>
        </p:spPr>
        <p:txBody>
          <a:bodyPr lIns="142875" tIns="71438" rIns="142875" bIns="71438"/>
          <a:lstStyle>
            <a:lvl1pPr marL="0" indent="0">
              <a:buNone/>
              <a:defRPr sz="1300"/>
            </a:lvl1pPr>
            <a:lvl2pPr marL="408194" indent="0">
              <a:buNone/>
              <a:defRPr sz="1100"/>
            </a:lvl2pPr>
            <a:lvl3pPr marL="816388" indent="0">
              <a:buNone/>
              <a:defRPr sz="900"/>
            </a:lvl3pPr>
            <a:lvl4pPr marL="1224581" indent="0">
              <a:buNone/>
              <a:defRPr sz="800"/>
            </a:lvl4pPr>
            <a:lvl5pPr marL="1632775" indent="0">
              <a:buNone/>
              <a:defRPr sz="800"/>
            </a:lvl5pPr>
            <a:lvl6pPr marL="2040969" indent="0">
              <a:buNone/>
              <a:defRPr sz="800"/>
            </a:lvl6pPr>
            <a:lvl7pPr marL="2449163" indent="0">
              <a:buNone/>
              <a:defRPr sz="800"/>
            </a:lvl7pPr>
            <a:lvl8pPr marL="2857358" indent="0">
              <a:buNone/>
              <a:defRPr sz="800"/>
            </a:lvl8pPr>
            <a:lvl9pPr marL="326555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018573"/>
            <a:ext cx="8229601" cy="5107594"/>
          </a:xfrm>
          <a:prstGeom prst="rect">
            <a:avLst/>
          </a:prstGeom>
        </p:spPr>
        <p:txBody>
          <a:bodyPr vert="eaVert" lIns="142875" tIns="71438" rIns="142875" bIns="7143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o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86" y="1349406"/>
            <a:ext cx="8399780" cy="504044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24A53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>
              <a:defRPr sz="1600">
                <a:solidFill>
                  <a:srgbClr val="424A53"/>
                </a:solidFill>
              </a:defRPr>
            </a:lvl2pPr>
            <a:lvl3pPr>
              <a:defRPr sz="1400">
                <a:solidFill>
                  <a:srgbClr val="424A53"/>
                </a:solidFill>
              </a:defRPr>
            </a:lvl3pPr>
            <a:lvl4pPr>
              <a:defRPr sz="1200">
                <a:solidFill>
                  <a:srgbClr val="424A53"/>
                </a:solidFill>
              </a:defRPr>
            </a:lvl4pPr>
            <a:lvl5pPr>
              <a:defRPr sz="1200">
                <a:solidFill>
                  <a:srgbClr val="424A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915" y="6532473"/>
            <a:ext cx="468085" cy="308069"/>
          </a:xfrm>
          <a:prstGeom prst="rect">
            <a:avLst/>
          </a:prstGeom>
        </p:spPr>
        <p:txBody>
          <a:bodyPr/>
          <a:lstStyle>
            <a:lvl1pPr>
              <a:defRPr sz="1050" b="0">
                <a:solidFill>
                  <a:srgbClr val="989898"/>
                </a:solidFill>
              </a:defRPr>
            </a:lvl1pPr>
          </a:lstStyle>
          <a:p>
            <a:fld id="{38DA0552-2A9E-422C-AE75-E73E6BFC0C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7316" y="0"/>
            <a:ext cx="9151315" cy="115410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 eaLnBrk="1" latinLnBrk="0" hangingPunct="1"/>
            <a:endParaRPr lang="en-US" sz="1800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0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1" y="274639"/>
            <a:ext cx="2057400" cy="5851525"/>
          </a:xfrm>
          <a:prstGeom prst="rect">
            <a:avLst/>
          </a:prstGeom>
        </p:spPr>
        <p:txBody>
          <a:bodyPr vert="eaVert" lIns="142875" tIns="71438" rIns="142875" bIns="71438"/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 lIns="142875" tIns="71438" rIns="142875" bIns="7143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/>
          </p:cNvGrpSpPr>
          <p:nvPr userDrawn="1"/>
        </p:nvGrpSpPr>
        <p:grpSpPr bwMode="auto">
          <a:xfrm>
            <a:off x="635070" y="1190397"/>
            <a:ext cx="7908593" cy="330665"/>
            <a:chOff x="406400" y="571500"/>
            <a:chExt cx="2489200" cy="1587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646" y="571500"/>
              <a:ext cx="2482954" cy="158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6400" y="571500"/>
              <a:ext cx="62464" cy="158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635070" y="1716155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6"/>
          <p:cNvSpPr txBox="1">
            <a:spLocks noChangeArrowheads="1"/>
          </p:cNvSpPr>
          <p:nvPr userDrawn="1"/>
        </p:nvSpPr>
        <p:spPr bwMode="auto">
          <a:xfrm>
            <a:off x="1041910" y="1693007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</a:p>
        </p:txBody>
      </p:sp>
      <p:sp>
        <p:nvSpPr>
          <p:cNvPr id="8" name="TextBox 66"/>
          <p:cNvSpPr txBox="1">
            <a:spLocks noChangeArrowheads="1"/>
          </p:cNvSpPr>
          <p:nvPr userDrawn="1"/>
        </p:nvSpPr>
        <p:spPr bwMode="auto">
          <a:xfrm>
            <a:off x="1041910" y="1964154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35069" y="1716155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66"/>
          <p:cNvSpPr txBox="1">
            <a:spLocks noChangeArrowheads="1"/>
          </p:cNvSpPr>
          <p:nvPr userDrawn="1"/>
        </p:nvSpPr>
        <p:spPr bwMode="auto">
          <a:xfrm>
            <a:off x="590416" y="1775677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54915" y="2506444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66"/>
          <p:cNvSpPr txBox="1">
            <a:spLocks noChangeArrowheads="1"/>
          </p:cNvSpPr>
          <p:nvPr userDrawn="1"/>
        </p:nvSpPr>
        <p:spPr bwMode="auto">
          <a:xfrm>
            <a:off x="1041910" y="2483299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</p:txBody>
      </p:sp>
      <p:sp>
        <p:nvSpPr>
          <p:cNvPr id="13" name="TextBox 66"/>
          <p:cNvSpPr txBox="1">
            <a:spLocks noChangeArrowheads="1"/>
          </p:cNvSpPr>
          <p:nvPr userDrawn="1"/>
        </p:nvSpPr>
        <p:spPr bwMode="auto">
          <a:xfrm>
            <a:off x="1041910" y="2754444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635069" y="2506444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66"/>
          <p:cNvSpPr txBox="1">
            <a:spLocks noChangeArrowheads="1"/>
          </p:cNvSpPr>
          <p:nvPr userDrawn="1"/>
        </p:nvSpPr>
        <p:spPr bwMode="auto">
          <a:xfrm>
            <a:off x="590416" y="2565965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54915" y="3300040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66"/>
          <p:cNvSpPr txBox="1">
            <a:spLocks noChangeArrowheads="1"/>
          </p:cNvSpPr>
          <p:nvPr userDrawn="1"/>
        </p:nvSpPr>
        <p:spPr bwMode="auto">
          <a:xfrm>
            <a:off x="1041910" y="3276896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/ PORTFOLIO</a:t>
            </a:r>
          </a:p>
        </p:txBody>
      </p:sp>
      <p:sp>
        <p:nvSpPr>
          <p:cNvPr id="18" name="TextBox 66"/>
          <p:cNvSpPr txBox="1">
            <a:spLocks noChangeArrowheads="1"/>
          </p:cNvSpPr>
          <p:nvPr userDrawn="1"/>
        </p:nvSpPr>
        <p:spPr bwMode="auto">
          <a:xfrm>
            <a:off x="1041910" y="3548042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35069" y="3300040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66"/>
          <p:cNvSpPr txBox="1">
            <a:spLocks noChangeArrowheads="1"/>
          </p:cNvSpPr>
          <p:nvPr userDrawn="1"/>
        </p:nvSpPr>
        <p:spPr bwMode="auto">
          <a:xfrm>
            <a:off x="590416" y="3356255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654915" y="4090332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66"/>
          <p:cNvSpPr txBox="1">
            <a:spLocks noChangeArrowheads="1"/>
          </p:cNvSpPr>
          <p:nvPr userDrawn="1"/>
        </p:nvSpPr>
        <p:spPr bwMode="auto">
          <a:xfrm>
            <a:off x="1041910" y="4067185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STUDY</a:t>
            </a:r>
          </a:p>
        </p:txBody>
      </p:sp>
      <p:sp>
        <p:nvSpPr>
          <p:cNvPr id="23" name="TextBox 66"/>
          <p:cNvSpPr txBox="1">
            <a:spLocks noChangeArrowheads="1"/>
          </p:cNvSpPr>
          <p:nvPr userDrawn="1"/>
        </p:nvSpPr>
        <p:spPr bwMode="auto">
          <a:xfrm>
            <a:off x="1041910" y="4338331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35069" y="4090332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66"/>
          <p:cNvSpPr txBox="1">
            <a:spLocks noChangeArrowheads="1"/>
          </p:cNvSpPr>
          <p:nvPr userDrawn="1"/>
        </p:nvSpPr>
        <p:spPr bwMode="auto">
          <a:xfrm>
            <a:off x="590416" y="4149854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654915" y="4874009"/>
            <a:ext cx="3889797" cy="6381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66"/>
          <p:cNvSpPr txBox="1">
            <a:spLocks noChangeArrowheads="1"/>
          </p:cNvSpPr>
          <p:nvPr userDrawn="1"/>
        </p:nvSpPr>
        <p:spPr bwMode="auto">
          <a:xfrm>
            <a:off x="1041910" y="4850863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</a:p>
        </p:txBody>
      </p:sp>
      <p:sp>
        <p:nvSpPr>
          <p:cNvPr id="28" name="TextBox 66"/>
          <p:cNvSpPr txBox="1">
            <a:spLocks noChangeArrowheads="1"/>
          </p:cNvSpPr>
          <p:nvPr userDrawn="1"/>
        </p:nvSpPr>
        <p:spPr bwMode="auto">
          <a:xfrm>
            <a:off x="1041910" y="5125315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635069" y="4874009"/>
            <a:ext cx="496148" cy="638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66"/>
          <p:cNvSpPr txBox="1">
            <a:spLocks noChangeArrowheads="1"/>
          </p:cNvSpPr>
          <p:nvPr userDrawn="1"/>
        </p:nvSpPr>
        <p:spPr bwMode="auto">
          <a:xfrm>
            <a:off x="590416" y="4933529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4673710" y="1716155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66"/>
          <p:cNvSpPr txBox="1">
            <a:spLocks noChangeArrowheads="1"/>
          </p:cNvSpPr>
          <p:nvPr userDrawn="1"/>
        </p:nvSpPr>
        <p:spPr bwMode="auto">
          <a:xfrm>
            <a:off x="5060705" y="1693007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COFFEE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33" name="TextBox 66"/>
          <p:cNvSpPr txBox="1">
            <a:spLocks noChangeArrowheads="1"/>
          </p:cNvSpPr>
          <p:nvPr userDrawn="1"/>
        </p:nvSpPr>
        <p:spPr bwMode="auto">
          <a:xfrm>
            <a:off x="5060705" y="1964154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Everyone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4653864" y="1716155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66"/>
          <p:cNvSpPr txBox="1">
            <a:spLocks noChangeArrowheads="1"/>
          </p:cNvSpPr>
          <p:nvPr userDrawn="1"/>
        </p:nvSpPr>
        <p:spPr bwMode="auto">
          <a:xfrm>
            <a:off x="4609211" y="1775677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4673710" y="2506444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66"/>
          <p:cNvSpPr txBox="1">
            <a:spLocks noChangeArrowheads="1"/>
          </p:cNvSpPr>
          <p:nvPr userDrawn="1"/>
        </p:nvSpPr>
        <p:spPr bwMode="auto">
          <a:xfrm>
            <a:off x="5060705" y="2483299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</p:txBody>
      </p:sp>
      <p:sp>
        <p:nvSpPr>
          <p:cNvPr id="38" name="TextBox 66"/>
          <p:cNvSpPr txBox="1">
            <a:spLocks noChangeArrowheads="1"/>
          </p:cNvSpPr>
          <p:nvPr userDrawn="1"/>
        </p:nvSpPr>
        <p:spPr bwMode="auto">
          <a:xfrm>
            <a:off x="5060705" y="2754444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4653864" y="2506444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66"/>
          <p:cNvSpPr txBox="1">
            <a:spLocks noChangeArrowheads="1"/>
          </p:cNvSpPr>
          <p:nvPr userDrawn="1"/>
        </p:nvSpPr>
        <p:spPr bwMode="auto">
          <a:xfrm>
            <a:off x="4609211" y="2565965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4673710" y="3300040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66"/>
          <p:cNvSpPr txBox="1">
            <a:spLocks noChangeArrowheads="1"/>
          </p:cNvSpPr>
          <p:nvPr userDrawn="1"/>
        </p:nvSpPr>
        <p:spPr bwMode="auto">
          <a:xfrm>
            <a:off x="5060705" y="3276896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STATISTICS</a:t>
            </a:r>
          </a:p>
        </p:txBody>
      </p:sp>
      <p:sp>
        <p:nvSpPr>
          <p:cNvPr id="43" name="TextBox 66"/>
          <p:cNvSpPr txBox="1">
            <a:spLocks noChangeArrowheads="1"/>
          </p:cNvSpPr>
          <p:nvPr userDrawn="1"/>
        </p:nvSpPr>
        <p:spPr bwMode="auto">
          <a:xfrm>
            <a:off x="5060705" y="3548042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653864" y="3300040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66"/>
          <p:cNvSpPr txBox="1">
            <a:spLocks noChangeArrowheads="1"/>
          </p:cNvSpPr>
          <p:nvPr userDrawn="1"/>
        </p:nvSpPr>
        <p:spPr bwMode="auto">
          <a:xfrm>
            <a:off x="4609211" y="3356255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4653865" y="4090332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66"/>
          <p:cNvSpPr txBox="1">
            <a:spLocks noChangeArrowheads="1"/>
          </p:cNvSpPr>
          <p:nvPr userDrawn="1"/>
        </p:nvSpPr>
        <p:spPr bwMode="auto">
          <a:xfrm>
            <a:off x="5060705" y="4067185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</a:t>
            </a:r>
          </a:p>
        </p:txBody>
      </p:sp>
      <p:sp>
        <p:nvSpPr>
          <p:cNvPr id="48" name="TextBox 66"/>
          <p:cNvSpPr txBox="1">
            <a:spLocks noChangeArrowheads="1"/>
          </p:cNvSpPr>
          <p:nvPr userDrawn="1"/>
        </p:nvSpPr>
        <p:spPr bwMode="auto">
          <a:xfrm>
            <a:off x="5060705" y="4338331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4653864" y="4090332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66"/>
          <p:cNvSpPr txBox="1">
            <a:spLocks noChangeArrowheads="1"/>
          </p:cNvSpPr>
          <p:nvPr userDrawn="1"/>
        </p:nvSpPr>
        <p:spPr bwMode="auto">
          <a:xfrm>
            <a:off x="4609211" y="4149854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653865" y="4874009"/>
            <a:ext cx="3889797" cy="6381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66"/>
          <p:cNvSpPr txBox="1">
            <a:spLocks noChangeArrowheads="1"/>
          </p:cNvSpPr>
          <p:nvPr userDrawn="1"/>
        </p:nvSpPr>
        <p:spPr bwMode="auto">
          <a:xfrm>
            <a:off x="5060705" y="4850863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/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 QUESTION</a:t>
            </a:r>
          </a:p>
        </p:txBody>
      </p:sp>
      <p:sp>
        <p:nvSpPr>
          <p:cNvPr id="53" name="TextBox 66"/>
          <p:cNvSpPr txBox="1">
            <a:spLocks noChangeArrowheads="1"/>
          </p:cNvSpPr>
          <p:nvPr userDrawn="1"/>
        </p:nvSpPr>
        <p:spPr bwMode="auto">
          <a:xfrm>
            <a:off x="5060705" y="5125315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4653864" y="4874009"/>
            <a:ext cx="496148" cy="638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66"/>
          <p:cNvSpPr txBox="1">
            <a:spLocks noChangeArrowheads="1"/>
          </p:cNvSpPr>
          <p:nvPr userDrawn="1"/>
        </p:nvSpPr>
        <p:spPr bwMode="auto">
          <a:xfrm>
            <a:off x="4609211" y="4933529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56" name="TextBox 66"/>
          <p:cNvSpPr txBox="1">
            <a:spLocks noChangeArrowheads="1"/>
          </p:cNvSpPr>
          <p:nvPr userDrawn="1"/>
        </p:nvSpPr>
        <p:spPr bwMode="auto">
          <a:xfrm>
            <a:off x="754144" y="1190396"/>
            <a:ext cx="7290236" cy="33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0" rIns="142875" bIns="0" anchor="ctr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3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 MMMM </a:t>
            </a:r>
            <a:r>
              <a:rPr lang="en-US" sz="1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20XX |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CompanyName</a:t>
            </a:r>
            <a:endParaRPr lang="en-US" sz="1300" dirty="0">
              <a:solidFill>
                <a:srgbClr val="C0BE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61" name="TextBox 6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00"/>
                            </p:stCondLst>
                            <p:childTnLst>
                              <p:par>
                                <p:cTn id="1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65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/>
      <p:bldP spid="33" grpId="0"/>
      <p:bldP spid="34" grpId="0" animBg="1"/>
      <p:bldP spid="35" grpId="0"/>
      <p:bldP spid="36" grpId="0" animBg="1"/>
      <p:bldP spid="37" grpId="0"/>
      <p:bldP spid="38" grpId="0"/>
      <p:bldP spid="39" grpId="0" animBg="1"/>
      <p:bldP spid="40" grpId="0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8" grpId="0"/>
      <p:bldP spid="49" grpId="0" animBg="1"/>
      <p:bldP spid="50" grpId="0"/>
      <p:bldP spid="51" grpId="0" animBg="1"/>
      <p:bldP spid="52" grpId="0"/>
      <p:bldP spid="53" grpId="0"/>
      <p:bldP spid="54" grpId="0" animBg="1"/>
      <p:bldP spid="55" grpId="0"/>
      <p:bldP spid="5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0483" y="3731827"/>
            <a:ext cx="8203412" cy="353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2159" y="1051560"/>
            <a:ext cx="3927007" cy="518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0483" y="4156760"/>
            <a:ext cx="4261518" cy="20262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baseline="0"/>
            </a:lvl1pPr>
            <a:lvl2pPr marL="409278" indent="0">
              <a:buFontTx/>
              <a:buNone/>
              <a:defRPr sz="1100"/>
            </a:lvl2pPr>
            <a:lvl3pPr marL="816075" indent="0">
              <a:buFontTx/>
              <a:buNone/>
              <a:defRPr sz="1100"/>
            </a:lvl3pPr>
            <a:lvl4pPr marL="1222872" indent="0">
              <a:buFontTx/>
              <a:buNone/>
              <a:defRPr sz="1100"/>
            </a:lvl4pPr>
            <a:lvl5pPr marL="1632149" indent="0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Click to edit content for case study information.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2"/>
          </p:nvPr>
        </p:nvSpPr>
        <p:spPr>
          <a:xfrm>
            <a:off x="310482" y="3731827"/>
            <a:ext cx="4261518" cy="34296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9278" indent="0">
              <a:buFontTx/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16075" indent="0">
              <a:buFontTx/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222872" indent="0">
              <a:buFontTx/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632149" indent="0">
              <a:buFontTx/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2761" y="696279"/>
            <a:ext cx="8174932" cy="30448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1" y="19303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4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aglin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86" y="1349406"/>
            <a:ext cx="8399780" cy="504044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24A5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rgbClr val="424A53"/>
                </a:solidFill>
                <a:latin typeface="+mn-lt"/>
              </a:defRPr>
            </a:lvl2pPr>
            <a:lvl3pPr>
              <a:defRPr sz="1400">
                <a:solidFill>
                  <a:srgbClr val="424A53"/>
                </a:solidFill>
                <a:latin typeface="+mn-lt"/>
              </a:defRPr>
            </a:lvl3pPr>
            <a:lvl4pPr>
              <a:defRPr sz="1200">
                <a:solidFill>
                  <a:srgbClr val="424A53"/>
                </a:solidFill>
                <a:latin typeface="+mn-lt"/>
              </a:defRPr>
            </a:lvl4pPr>
            <a:lvl5pPr>
              <a:defRPr sz="1200">
                <a:solidFill>
                  <a:srgbClr val="424A53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915" y="6532473"/>
            <a:ext cx="468085" cy="308069"/>
          </a:xfrm>
          <a:prstGeom prst="rect">
            <a:avLst/>
          </a:prstGeom>
        </p:spPr>
        <p:txBody>
          <a:bodyPr/>
          <a:lstStyle>
            <a:lvl1pPr>
              <a:defRPr sz="1050" b="0">
                <a:solidFill>
                  <a:srgbClr val="989898"/>
                </a:solidFill>
                <a:latin typeface="Segoe UI" panose="020B0502040204020203" pitchFamily="34" charset="0"/>
              </a:defRPr>
            </a:lvl1pPr>
          </a:lstStyle>
          <a:p>
            <a:fld id="{38DA0552-2A9E-422C-AE75-E73E6BFC0C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6040" y="6574705"/>
            <a:ext cx="3530600" cy="283295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rgbClr val="989898"/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741" y="193039"/>
            <a:ext cx="8305062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4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72862" y="833438"/>
            <a:ext cx="8285363" cy="496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- Title, NO Taglin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46" y="90972"/>
            <a:ext cx="8437506" cy="685800"/>
          </a:xfrm>
          <a:prstGeom prst="rect">
            <a:avLst/>
          </a:prstGeom>
        </p:spPr>
        <p:txBody>
          <a:bodyPr/>
          <a:lstStyle>
            <a:lvl1pPr>
              <a:defRPr 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86" y="1192566"/>
            <a:ext cx="8399780" cy="519728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24A53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>
              <a:defRPr sz="1600">
                <a:solidFill>
                  <a:srgbClr val="424A53"/>
                </a:solidFill>
              </a:defRPr>
            </a:lvl2pPr>
            <a:lvl3pPr>
              <a:defRPr sz="1400">
                <a:solidFill>
                  <a:srgbClr val="424A53"/>
                </a:solidFill>
              </a:defRPr>
            </a:lvl3pPr>
            <a:lvl4pPr>
              <a:defRPr sz="1200">
                <a:solidFill>
                  <a:srgbClr val="424A53"/>
                </a:solidFill>
              </a:defRPr>
            </a:lvl4pPr>
            <a:lvl5pPr>
              <a:defRPr sz="1200">
                <a:solidFill>
                  <a:srgbClr val="424A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3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- Title, Taglin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46" y="90972"/>
            <a:ext cx="8437506" cy="685800"/>
          </a:xfrm>
          <a:prstGeom prst="rect">
            <a:avLst/>
          </a:prstGeom>
        </p:spPr>
        <p:txBody>
          <a:bodyPr/>
          <a:lstStyle>
            <a:lvl1pPr>
              <a:defRPr 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86" y="1192566"/>
            <a:ext cx="8399780" cy="519728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24A53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>
              <a:defRPr sz="1600">
                <a:solidFill>
                  <a:srgbClr val="424A53"/>
                </a:solidFill>
              </a:defRPr>
            </a:lvl2pPr>
            <a:lvl3pPr>
              <a:defRPr sz="1400">
                <a:solidFill>
                  <a:srgbClr val="424A53"/>
                </a:solidFill>
              </a:defRPr>
            </a:lvl3pPr>
            <a:lvl4pPr>
              <a:defRPr sz="1200">
                <a:solidFill>
                  <a:srgbClr val="424A53"/>
                </a:solidFill>
              </a:defRPr>
            </a:lvl4pPr>
            <a:lvl5pPr>
              <a:defRPr sz="1200">
                <a:solidFill>
                  <a:srgbClr val="424A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384175" y="677291"/>
            <a:ext cx="8448675" cy="401638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b="0" i="1">
                <a:solidFill>
                  <a:srgbClr val="534949"/>
                </a:solidFill>
              </a:defRPr>
            </a:lvl1pPr>
            <a:lvl2pPr marL="284162" indent="0">
              <a:buFontTx/>
              <a:buNone/>
              <a:defRPr/>
            </a:lvl2pPr>
            <a:lvl3pPr marL="630237" indent="0">
              <a:buFontTx/>
              <a:buNone/>
              <a:defRPr/>
            </a:lvl3pPr>
            <a:lvl4pPr marL="974725" indent="0">
              <a:buFontTx/>
              <a:buNone/>
              <a:defRPr/>
            </a:lvl4pPr>
            <a:lvl5pPr marL="1260475" indent="0"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585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1761"/>
            <a:ext cx="8229601" cy="4744406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96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6">
                  <a:lumMod val="75000"/>
                </a:schemeClr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4706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Proprietary to Daugherty Business Solutions. For confidential review.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8827" y="6305323"/>
            <a:ext cx="468085" cy="365125"/>
          </a:xfrm>
          <a:prstGeom prst="rect">
            <a:avLst/>
          </a:prstGeom>
        </p:spPr>
        <p:txBody>
          <a:bodyPr/>
          <a:lstStyle/>
          <a:p>
            <a:fld id="{38DA0552-2A9E-422C-AE75-E73E6BFC0C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reen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190013"/>
            <a:ext cx="1469571" cy="667987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839" y="6389233"/>
            <a:ext cx="1447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BULLET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04919" y="6396265"/>
            <a:ext cx="200946" cy="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62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" y="566"/>
            <a:ext cx="9143245" cy="6857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53" y="5174461"/>
            <a:ext cx="3810777" cy="3632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976112" y="795529"/>
            <a:ext cx="5723387" cy="1728216"/>
          </a:xfrm>
          <a:prstGeom prst="rect">
            <a:avLst/>
          </a:prstGeom>
        </p:spPr>
        <p:txBody>
          <a:bodyPr anchor="t"/>
          <a:lstStyle>
            <a:lvl1pPr>
              <a:def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976113" y="3733800"/>
            <a:ext cx="6167887" cy="605288"/>
          </a:xfrm>
          <a:prstGeom prst="rect">
            <a:avLst/>
          </a:prstGeom>
          <a:solidFill>
            <a:srgbClr val="95997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 eaLnBrk="1" latinLnBrk="0" hangingPunct="1"/>
            <a:endParaRPr lang="en-US" sz="1800"/>
          </a:p>
        </p:txBody>
      </p:sp>
      <p:pic>
        <p:nvPicPr>
          <p:cNvPr id="23" name="Picture 22" descr="bulle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674853" y="5962995"/>
            <a:ext cx="154820" cy="1548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72" y="5958786"/>
            <a:ext cx="3633486" cy="162295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-1" y="3733800"/>
            <a:ext cx="2889849" cy="605288"/>
          </a:xfrm>
          <a:prstGeom prst="rect">
            <a:avLst/>
          </a:prstGeom>
          <a:solidFill>
            <a:srgbClr val="CCD1B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 eaLnBrk="1" latinLnBrk="0" hangingPunct="1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889849" cy="360273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76563" y="2843213"/>
            <a:ext cx="3378200" cy="7588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4C4545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238125" y="4827588"/>
            <a:ext cx="2651125" cy="15462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Client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75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3"/>
            <a:ext cx="4038601" cy="4525963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500"/>
            </a:lvl1pPr>
            <a:lvl2pPr>
              <a:defRPr sz="22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3"/>
            <a:ext cx="4038601" cy="4525963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500"/>
            </a:lvl1pPr>
            <a:lvl2pPr>
              <a:defRPr sz="22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solidFill>
            <a:schemeClr val="accent2"/>
          </a:solidFill>
        </p:spPr>
        <p:txBody>
          <a:bodyPr lIns="142875" tIns="71438" rIns="142875" bIns="71438" anchor="b"/>
          <a:lstStyle>
            <a:lvl1pPr marL="0" indent="0">
              <a:buNone/>
              <a:defRPr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8194" indent="0">
              <a:buNone/>
              <a:defRPr sz="1700" b="1"/>
            </a:lvl2pPr>
            <a:lvl3pPr marL="816388" indent="0">
              <a:buNone/>
              <a:defRPr sz="1600" b="1"/>
            </a:lvl3pPr>
            <a:lvl4pPr marL="1224581" indent="0">
              <a:buNone/>
              <a:defRPr sz="1400" b="1"/>
            </a:lvl4pPr>
            <a:lvl5pPr marL="1632775" indent="0">
              <a:buNone/>
              <a:defRPr sz="1400" b="1"/>
            </a:lvl5pPr>
            <a:lvl6pPr marL="2040969" indent="0">
              <a:buNone/>
              <a:defRPr sz="1400" b="1"/>
            </a:lvl6pPr>
            <a:lvl7pPr marL="2449163" indent="0">
              <a:buNone/>
              <a:defRPr sz="1400" b="1"/>
            </a:lvl7pPr>
            <a:lvl8pPr marL="2857358" indent="0">
              <a:buNone/>
              <a:defRPr sz="1400" b="1"/>
            </a:lvl8pPr>
            <a:lvl9pPr marL="326555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2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4" cy="639763"/>
          </a:xfrm>
          <a:prstGeom prst="rect">
            <a:avLst/>
          </a:prstGeom>
          <a:solidFill>
            <a:schemeClr val="accent2"/>
          </a:solidFill>
        </p:spPr>
        <p:txBody>
          <a:bodyPr lIns="142875" tIns="71438" rIns="142875" bIns="71438" anchor="b"/>
          <a:lstStyle>
            <a:lvl1pPr marL="0" indent="0">
              <a:buNone/>
              <a:defRPr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8194" indent="0">
              <a:buNone/>
              <a:defRPr sz="1700" b="1"/>
            </a:lvl2pPr>
            <a:lvl3pPr marL="816388" indent="0">
              <a:buNone/>
              <a:defRPr sz="1600" b="1"/>
            </a:lvl3pPr>
            <a:lvl4pPr marL="1224581" indent="0">
              <a:buNone/>
              <a:defRPr sz="1400" b="1"/>
            </a:lvl4pPr>
            <a:lvl5pPr marL="1632775" indent="0">
              <a:buNone/>
              <a:defRPr sz="1400" b="1"/>
            </a:lvl5pPr>
            <a:lvl6pPr marL="2040969" indent="0">
              <a:buNone/>
              <a:defRPr sz="1400" b="1"/>
            </a:lvl6pPr>
            <a:lvl7pPr marL="2449163" indent="0">
              <a:buNone/>
              <a:defRPr sz="1400" b="1"/>
            </a:lvl7pPr>
            <a:lvl8pPr marL="2857358" indent="0">
              <a:buNone/>
              <a:defRPr sz="1400" b="1"/>
            </a:lvl8pPr>
            <a:lvl9pPr marL="326555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2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6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0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9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1761"/>
            <a:ext cx="8229601" cy="4744406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90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1761"/>
            <a:ext cx="8229601" cy="4744406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30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4" r:id="rId3"/>
    <p:sldLayoutId id="2147484325" r:id="rId4"/>
    <p:sldLayoutId id="2147484326" r:id="rId5"/>
    <p:sldLayoutId id="2147484342" r:id="rId6"/>
    <p:sldLayoutId id="2147484327" r:id="rId7"/>
    <p:sldLayoutId id="2147484370" r:id="rId8"/>
    <p:sldLayoutId id="2147484341" r:id="rId9"/>
    <p:sldLayoutId id="2147484328" r:id="rId10"/>
    <p:sldLayoutId id="2147484330" r:id="rId11"/>
    <p:sldLayoutId id="2147484367" r:id="rId12"/>
    <p:sldLayoutId id="2147484331" r:id="rId13"/>
    <p:sldLayoutId id="2147484332" r:id="rId14"/>
    <p:sldLayoutId id="2147484339" r:id="rId15"/>
    <p:sldLayoutId id="2147484340" r:id="rId16"/>
    <p:sldLayoutId id="2147484369" r:id="rId17"/>
    <p:sldLayoutId id="2147484371" r:id="rId18"/>
    <p:sldLayoutId id="2147484372" r:id="rId19"/>
    <p:sldLayoutId id="2147484373" r:id="rId20"/>
    <p:sldLayoutId id="2147484374" r:id="rId21"/>
    <p:sldLayoutId id="2147484375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160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2pPr>
      <a:lvl3pPr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3pPr>
      <a:lvl4pPr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4pPr>
      <a:lvl5pPr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5pPr>
      <a:lvl6pPr marL="714375"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6pPr>
      <a:lvl7pPr marL="1428750"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7pPr>
      <a:lvl8pPr marL="2143125"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8pPr>
      <a:lvl9pPr marL="2857500"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05098" indent="-305098" algn="l" defTabSz="8160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62286" indent="-253008" algn="l" defTabSz="8160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473" indent="-203398" algn="l" defTabSz="8160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270" indent="-203398" algn="l" defTabSz="8160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547" indent="-203398" algn="l" defTabSz="8160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66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1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5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1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5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8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2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8675915" y="6532473"/>
            <a:ext cx="468085" cy="3080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b="0" kern="1200">
                <a:solidFill>
                  <a:srgbClr val="98989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 eaLnBrk="1" hangingPunct="1"/>
            <a:fld id="{38DA0552-2A9E-422C-AE75-E73E6BFC0CCE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 defTabSz="914400" eaLnBrk="1" hangingPunct="1"/>
              <a:t>‹#›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Footer Placeholder 4"/>
          <p:cNvSpPr txBox="1">
            <a:spLocks/>
          </p:cNvSpPr>
          <p:nvPr userDrawn="1"/>
        </p:nvSpPr>
        <p:spPr>
          <a:xfrm>
            <a:off x="5146040" y="6574705"/>
            <a:ext cx="3530600" cy="2832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98989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 eaLnBrk="1" hangingPunct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Proprietary and confidential to Daugherty Business Solutions.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1552" y="976643"/>
            <a:ext cx="8437612" cy="532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6603899"/>
            <a:ext cx="3076684" cy="137425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-7315" y="0"/>
            <a:ext cx="199339" cy="6872630"/>
          </a:xfrm>
          <a:prstGeom prst="rect">
            <a:avLst/>
          </a:pr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hangingPunct="1"/>
            <a:endParaRPr lang="en-US" sz="1800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60" b="-11530"/>
          <a:stretch/>
        </p:blipFill>
        <p:spPr>
          <a:xfrm>
            <a:off x="487201" y="6333548"/>
            <a:ext cx="1268447" cy="26476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5" b="9527"/>
          <a:stretch/>
        </p:blipFill>
        <p:spPr>
          <a:xfrm>
            <a:off x="453543" y="6529839"/>
            <a:ext cx="1227733" cy="21477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457201" y="19303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24A53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24A53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24A53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24A53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24A53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24A53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24A53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24A53"/>
                </a:solidFill>
                <a:latin typeface="Arial" charset="0"/>
                <a:cs typeface="Arial" charset="0"/>
              </a:defRPr>
            </a:lvl9pPr>
          </a:lstStyle>
          <a:p>
            <a:pPr defTabSz="914400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2296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800" b="1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24A53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24A53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24A53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24A53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24A53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24A53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24A53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24A53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7525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03275" indent="-1730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98563" indent="-2238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82725" indent="-2222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83158" y="784896"/>
            <a:ext cx="5723387" cy="1373513"/>
          </a:xfrm>
        </p:spPr>
        <p:txBody>
          <a:bodyPr/>
          <a:lstStyle/>
          <a:p>
            <a:r>
              <a:rPr lang="en-US" sz="6000" dirty="0" smtClean="0"/>
              <a:t>Pivotal Cloud Foundry</a:t>
            </a:r>
            <a:endParaRPr lang="en-US" sz="6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July 21,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379899"/>
            <a:ext cx="289688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lnSpc>
                <a:spcPts val="1000"/>
              </a:lnSpc>
              <a:buFont typeface="Arial" pitchFamily="34" charset="0"/>
              <a:buChar char="•"/>
            </a:pPr>
            <a:endParaRPr lang="en-US" sz="1400" b="1" i="1" dirty="0" smtClean="0">
              <a:solidFill>
                <a:srgbClr val="5D4717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50875" y="1031359"/>
            <a:ext cx="8335928" cy="509480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CF is the command-line interface to Cloud Foundry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COMMANDS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22633"/>
              </p:ext>
            </p:extLst>
          </p:nvPr>
        </p:nvGraphicFramePr>
        <p:xfrm>
          <a:off x="598002" y="1711260"/>
          <a:ext cx="7991815" cy="44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540"/>
                <a:gridCol w="3814275"/>
              </a:tblGrid>
              <a:tr h="469245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69245">
                <a:tc>
                  <a:txBody>
                    <a:bodyPr/>
                    <a:lstStyle/>
                    <a:p>
                      <a:r>
                        <a:rPr lang="en-US" dirty="0" smtClean="0"/>
                        <a:t>cf login -a https://api.run.pivotal.io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</a:t>
                      </a:r>
                      <a:r>
                        <a:rPr lang="en-US" baseline="0" dirty="0" smtClean="0"/>
                        <a:t>you in to the environment</a:t>
                      </a:r>
                      <a:endParaRPr lang="en-US" dirty="0"/>
                    </a:p>
                  </a:txBody>
                  <a:tcPr/>
                </a:tc>
              </a:tr>
              <a:tr h="469245">
                <a:tc>
                  <a:txBody>
                    <a:bodyPr/>
                    <a:lstStyle/>
                    <a:p>
                      <a:r>
                        <a:rPr lang="en-US" dirty="0" smtClean="0"/>
                        <a:t>cf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Deploys an application</a:t>
                      </a:r>
                      <a:endParaRPr lang="en-US" dirty="0"/>
                    </a:p>
                  </a:txBody>
                  <a:tcPr/>
                </a:tc>
              </a:tr>
              <a:tr h="469245">
                <a:tc>
                  <a:txBody>
                    <a:bodyPr/>
                    <a:lstStyle/>
                    <a:p>
                      <a:r>
                        <a:rPr lang="en-US" dirty="0" smtClean="0"/>
                        <a:t>cf start /</a:t>
                      </a:r>
                      <a:r>
                        <a:rPr lang="en-US" baseline="0" dirty="0" smtClean="0"/>
                        <a:t> cf stop / cf restart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Starts/stops an application</a:t>
                      </a:r>
                      <a:endParaRPr lang="en-US" dirty="0"/>
                    </a:p>
                  </a:txBody>
                  <a:tcPr/>
                </a:tc>
              </a:tr>
              <a:tr h="473810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r>
                        <a:rPr lang="en-US" baseline="0" dirty="0" smtClean="0"/>
                        <a:t>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</a:t>
                      </a:r>
                      <a:r>
                        <a:rPr lang="en-US" baseline="0" dirty="0" smtClean="0"/>
                        <a:t> number of instances</a:t>
                      </a:r>
                      <a:endParaRPr lang="en-US" dirty="0"/>
                    </a:p>
                  </a:txBody>
                  <a:tcPr/>
                </a:tc>
              </a:tr>
              <a:tr h="562815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r>
                        <a:rPr lang="en-US" baseline="0" dirty="0" smtClean="0"/>
                        <a:t> restage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Re-builds the server</a:t>
                      </a:r>
                      <a:r>
                        <a:rPr lang="en-US" baseline="0" dirty="0" smtClean="0"/>
                        <a:t> environment without deploying new code</a:t>
                      </a:r>
                      <a:endParaRPr lang="en-US" dirty="0"/>
                    </a:p>
                  </a:txBody>
                  <a:tcPr/>
                </a:tc>
              </a:tr>
              <a:tr h="469245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r>
                        <a:rPr lang="en-US" baseline="0" dirty="0" smtClean="0"/>
                        <a:t> 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Tails the logs</a:t>
                      </a:r>
                      <a:endParaRPr lang="en-US" dirty="0"/>
                    </a:p>
                  </a:txBody>
                  <a:tcPr/>
                </a:tc>
              </a:tr>
              <a:tr h="469245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r>
                        <a:rPr lang="en-US" baseline="0" dirty="0" smtClean="0"/>
                        <a:t> logs --recent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the last</a:t>
                      </a:r>
                      <a:r>
                        <a:rPr lang="en-US" baseline="0" dirty="0" smtClean="0"/>
                        <a:t> bit of logs</a:t>
                      </a:r>
                      <a:endParaRPr lang="en-US" dirty="0"/>
                    </a:p>
                  </a:txBody>
                  <a:tcPr/>
                </a:tc>
              </a:tr>
              <a:tr h="562815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r>
                        <a:rPr lang="en-US" baseline="0" dirty="0" smtClean="0"/>
                        <a:t> ssh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</a:t>
                      </a:r>
                      <a:r>
                        <a:rPr lang="en-US" baseline="0" dirty="0" smtClean="0"/>
                        <a:t> you to get a command prompt on the running server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7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905395"/>
            <a:ext cx="8229601" cy="5234627"/>
          </a:xfrm>
        </p:spPr>
        <p:txBody>
          <a:bodyPr/>
          <a:lstStyle/>
          <a:p>
            <a:r>
              <a:rPr lang="en-US" dirty="0" err="1" smtClean="0"/>
              <a:t>Pivotal’s</a:t>
            </a:r>
            <a:r>
              <a:rPr lang="en-US" smtClean="0"/>
              <a:t> branded version of Cloud Foundry</a:t>
            </a:r>
          </a:p>
          <a:p>
            <a:r>
              <a:rPr lang="en-US" smtClean="0"/>
              <a:t>Cloud foundry is open-source and developed by the Cloud </a:t>
            </a:r>
            <a:r>
              <a:rPr lang="en-US"/>
              <a:t>Foundry </a:t>
            </a:r>
            <a:r>
              <a:rPr lang="en-US" smtClean="0"/>
              <a:t>Foundation</a:t>
            </a:r>
          </a:p>
          <a:p>
            <a:r>
              <a:rPr lang="en-US"/>
              <a:t>Cloud Foundry is the industry’s leading cloud application platform, used by half of the Fortune </a:t>
            </a:r>
            <a:r>
              <a:rPr lang="en-US" smtClean="0"/>
              <a:t>500</a:t>
            </a:r>
          </a:p>
          <a:p>
            <a:r>
              <a:rPr lang="en-US" smtClean="0"/>
              <a:t>Other branded versions of Cloud foundry include:</a:t>
            </a:r>
          </a:p>
          <a:p>
            <a:pPr lvl="1"/>
            <a:r>
              <a:rPr lang="en-US"/>
              <a:t>IBM </a:t>
            </a:r>
            <a:r>
              <a:rPr lang="en-US" err="1"/>
              <a:t>Bluemix</a:t>
            </a:r>
            <a:r>
              <a:rPr lang="en-US"/>
              <a:t> Cloud </a:t>
            </a:r>
            <a:r>
              <a:rPr lang="en-US" smtClean="0"/>
              <a:t>Foundry</a:t>
            </a:r>
          </a:p>
          <a:p>
            <a:pPr lvl="1"/>
            <a:r>
              <a:rPr lang="en-US"/>
              <a:t>SAP Cloud </a:t>
            </a:r>
            <a:r>
              <a:rPr lang="en-US"/>
              <a:t>Platform https://</a:t>
            </a:r>
            <a:r>
              <a:rPr lang="en-US" err="1"/>
              <a:t>account.hanatrial.ondemand.com</a:t>
            </a:r>
            <a:r>
              <a:rPr lang="en-US"/>
              <a:t>/cockpit</a:t>
            </a:r>
            <a:endParaRPr lang="en-US" smtClean="0"/>
          </a:p>
          <a:p>
            <a:r>
              <a:rPr lang="en-US" smtClean="0"/>
              <a:t>Members of Cloud Foundry</a:t>
            </a:r>
          </a:p>
          <a:p>
            <a:pPr lvl="1"/>
            <a:r>
              <a:rPr lang="en-US"/>
              <a:t>https://</a:t>
            </a:r>
            <a:r>
              <a:rPr lang="en-US" err="1"/>
              <a:t>www.cloudfoundry.org</a:t>
            </a:r>
            <a:r>
              <a:rPr lang="en-US"/>
              <a:t>/members</a:t>
            </a:r>
            <a:r>
              <a:rPr lang="en-US" smtClean="0"/>
              <a:t>/</a:t>
            </a:r>
          </a:p>
          <a:p>
            <a:pPr lvl="3"/>
            <a:endParaRPr lang="en-US" sz="1600"/>
          </a:p>
          <a:p>
            <a:pPr lvl="1">
              <a:buFont typeface="Wingdings" charset="2"/>
              <a:buChar char="v"/>
            </a:pPr>
            <a:endParaRPr lang="en-US">
              <a:solidFill>
                <a:srgbClr val="00B050"/>
              </a:solidFill>
            </a:endParaRPr>
          </a:p>
          <a:p>
            <a:pPr lvl="1"/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Pivotal CLOUD FOUNDRY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 Options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" y="1120140"/>
            <a:ext cx="8721090" cy="5006027"/>
          </a:xfrm>
          <a:prstGeom prst="rect">
            <a:avLst/>
          </a:prstGeom>
        </p:spPr>
        <p:txBody>
          <a:bodyPr lIns="142875" tIns="71438" rIns="142875" bIns="71438"/>
          <a:lstStyle/>
          <a:p>
            <a:pPr marL="1019473" lvl="2" indent="-20339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4" name="Content Placeholder 1"/>
          <p:cNvSpPr>
            <a:spLocks noGrp="1"/>
          </p:cNvSpPr>
          <p:nvPr>
            <p:ph idx="1"/>
          </p:nvPr>
        </p:nvSpPr>
        <p:spPr>
          <a:xfrm>
            <a:off x="457201" y="891540"/>
            <a:ext cx="8229601" cy="5234627"/>
          </a:xfrm>
        </p:spPr>
        <p:txBody>
          <a:bodyPr/>
          <a:lstStyle/>
          <a:p>
            <a:r>
              <a:rPr lang="en-US" sz="2500" smtClean="0"/>
              <a:t>Hosted or on-premises</a:t>
            </a:r>
          </a:p>
          <a:p>
            <a:r>
              <a:rPr lang="en-US"/>
              <a:t>Amazon Web </a:t>
            </a:r>
            <a:r>
              <a:rPr lang="en-US" smtClean="0"/>
              <a:t>Services</a:t>
            </a:r>
          </a:p>
          <a:p>
            <a:r>
              <a:rPr lang="en-US" smtClean="0"/>
              <a:t>Azure</a:t>
            </a:r>
          </a:p>
          <a:p>
            <a:r>
              <a:rPr lang="en-US" smtClean="0"/>
              <a:t>OpenStack</a:t>
            </a:r>
          </a:p>
          <a:p>
            <a:r>
              <a:rPr lang="en-US" smtClean="0"/>
              <a:t>vSphere</a:t>
            </a:r>
          </a:p>
          <a:p>
            <a:r>
              <a:rPr lang="en-US" err="1" smtClean="0"/>
              <a:t>vCloud</a:t>
            </a:r>
            <a:r>
              <a:rPr lang="en-US" smtClean="0"/>
              <a:t> </a:t>
            </a:r>
            <a:r>
              <a:rPr lang="en-US"/>
              <a:t>Air or </a:t>
            </a:r>
            <a:r>
              <a:rPr lang="en-US" err="1"/>
              <a:t>vCloud</a:t>
            </a:r>
            <a:r>
              <a:rPr lang="en-US"/>
              <a:t> </a:t>
            </a:r>
            <a:r>
              <a:rPr lang="en-US" smtClean="0"/>
              <a:t>Director</a:t>
            </a:r>
          </a:p>
          <a:p>
            <a:endParaRPr lang="en-US"/>
          </a:p>
          <a:p>
            <a:r>
              <a:rPr lang="en-US" smtClean="0"/>
              <a:t>BOSH-Lite (development only)</a:t>
            </a:r>
            <a:endParaRPr lang="en-US" sz="2500"/>
          </a:p>
          <a:p>
            <a:pPr lvl="1">
              <a:buFont typeface="Wingdings" charset="2"/>
              <a:buChar char="v"/>
            </a:pPr>
            <a:endParaRPr lang="en-US">
              <a:solidFill>
                <a:srgbClr val="00B050"/>
              </a:solidFill>
            </a:endParaRPr>
          </a:p>
          <a:p>
            <a:pPr lvl="1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ORGS / USER ACCOUNTS / SPACES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721360"/>
            <a:ext cx="8366761" cy="540480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Orgs</a:t>
            </a:r>
          </a:p>
          <a:p>
            <a:pPr marL="0" indent="0">
              <a:buNone/>
            </a:pPr>
            <a:r>
              <a:rPr lang="en-US" dirty="0"/>
              <a:t>An org is a development account that an individual or multiple collaborators can own and use. All collaborators access an org with user accounts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User Accounts</a:t>
            </a:r>
          </a:p>
          <a:p>
            <a:pPr marL="0" indent="0">
              <a:buNone/>
            </a:pPr>
            <a:r>
              <a:rPr lang="en-US" dirty="0"/>
              <a:t>A user account represents an individual person within the context of a CF installation. A user can have different roles in different spaces within an org, governing what level and type of access they have within that 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721360"/>
            <a:ext cx="8366761" cy="5404807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Spaces</a:t>
            </a:r>
          </a:p>
          <a:p>
            <a:pPr marL="0" indent="0">
              <a:buNone/>
            </a:pPr>
            <a:r>
              <a:rPr lang="en-US"/>
              <a:t>Every application and service is scoped to a space. Each org contains at least one space. A space provides users with access to a shared location for application development, deployment, and maintenance. Each space role applies only to a particular space</a:t>
            </a:r>
            <a:r>
              <a:rPr lang="en-US" smtClean="0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smtClean="0"/>
              <a:t>Typically, orgs represent a team and spaces represent different environments, like Dev, QA, etc.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FOUNDRY PLATFORM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721360"/>
            <a:ext cx="8366761" cy="54048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808"/>
            <a:ext cx="9144000" cy="34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BUILDPACKS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721360"/>
            <a:ext cx="8366761" cy="5404807"/>
          </a:xfrm>
        </p:spPr>
        <p:txBody>
          <a:bodyPr/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err="1" smtClean="0"/>
              <a:t>Buildpacks</a:t>
            </a:r>
            <a:r>
              <a:rPr lang="en-US" smtClean="0"/>
              <a:t> contain all of the prerequisites to run your application, such as a JVM </a:t>
            </a:r>
            <a:r>
              <a:rPr lang="en-US" err="1" smtClean="0"/>
              <a:t>Node.js</a:t>
            </a:r>
            <a:r>
              <a:rPr lang="en-US" smtClean="0"/>
              <a:t>, or Ruby.  The appropriate </a:t>
            </a:r>
            <a:r>
              <a:rPr lang="en-US" err="1" smtClean="0"/>
              <a:t>buildpack</a:t>
            </a:r>
            <a:r>
              <a:rPr lang="en-US" smtClean="0"/>
              <a:t> can be automatically determined during deployment by examining the project artifacts.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You can </a:t>
            </a:r>
            <a:r>
              <a:rPr lang="en-US" err="1" smtClean="0"/>
              <a:t>specifu</a:t>
            </a:r>
            <a:r>
              <a:rPr lang="en-US" smtClean="0"/>
              <a:t> the </a:t>
            </a:r>
            <a:r>
              <a:rPr lang="en-US" err="1" smtClean="0"/>
              <a:t>buildpack</a:t>
            </a:r>
            <a:r>
              <a:rPr lang="en-US" smtClean="0"/>
              <a:t> to use in your project manifest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Some common </a:t>
            </a:r>
            <a:r>
              <a:rPr lang="en-US" err="1" smtClean="0"/>
              <a:t>buildpacks</a:t>
            </a:r>
            <a:r>
              <a:rPr lang="en-US" smtClean="0"/>
              <a:t> support Java, </a:t>
            </a:r>
            <a:r>
              <a:rPr lang="en-US" err="1" smtClean="0"/>
              <a:t>Node.js</a:t>
            </a:r>
            <a:r>
              <a:rPr lang="en-US" smtClean="0"/>
              <a:t>, .NET Core, PHP, Python, Ruby, and static files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You can create your own </a:t>
            </a:r>
            <a:r>
              <a:rPr lang="en-US" err="1" smtClean="0"/>
              <a:t>buidpack</a:t>
            </a:r>
            <a:r>
              <a:rPr lang="en-US" smtClean="0"/>
              <a:t> or fork an existing one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721360"/>
            <a:ext cx="8366761" cy="540480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Marketplace provides pre-built solutions that can be easily deployed and provisioned on Cloud Foundry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Marketplace solutions have different plans that each have different options like sizes, number of connections, and price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PCF Marketplace provides </a:t>
            </a:r>
            <a:r>
              <a:rPr lang="en-US" dirty="0" smtClean="0"/>
              <a:t>Redis</a:t>
            </a:r>
            <a:r>
              <a:rPr lang="en-US" dirty="0" smtClean="0"/>
              <a:t>, MySQL, </a:t>
            </a:r>
            <a:r>
              <a:rPr lang="en-US" dirty="0" smtClean="0"/>
              <a:t>DataStax</a:t>
            </a:r>
            <a:r>
              <a:rPr lang="en-US" dirty="0" smtClean="0"/>
              <a:t> Enterprise, </a:t>
            </a:r>
            <a:r>
              <a:rPr lang="en-US" dirty="0" smtClean="0"/>
              <a:t>RabbitMQ</a:t>
            </a:r>
            <a:r>
              <a:rPr lang="en-US" dirty="0" smtClean="0"/>
              <a:t>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721360"/>
            <a:ext cx="8366761" cy="540480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a marketplace solution is provisioned it automatically creates a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Services can be declaratively bound to an application in the manifest – no need to manage credentials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also create user-provided services for things like logging solutions, databases, and others that are not natively supported in Cloud Foundry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1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aughertyTemplate2015">
      <a:dk1>
        <a:sysClr val="windowText" lastClr="000000"/>
      </a:dk1>
      <a:lt1>
        <a:sysClr val="window" lastClr="FFFFFF"/>
      </a:lt1>
      <a:dk2>
        <a:srgbClr val="4C4545"/>
      </a:dk2>
      <a:lt2>
        <a:srgbClr val="D5D8D7"/>
      </a:lt2>
      <a:accent1>
        <a:srgbClr val="6991CB"/>
      </a:accent1>
      <a:accent2>
        <a:srgbClr val="0B2D4B"/>
      </a:accent2>
      <a:accent3>
        <a:srgbClr val="80A63F"/>
      </a:accent3>
      <a:accent4>
        <a:srgbClr val="6F6F6F"/>
      </a:accent4>
      <a:accent5>
        <a:srgbClr val="B6D185"/>
      </a:accent5>
      <a:accent6>
        <a:srgbClr val="376092"/>
      </a:accent6>
      <a:hlink>
        <a:srgbClr val="93430C"/>
      </a:hlink>
      <a:folHlink>
        <a:srgbClr val="C0C0C0"/>
      </a:folHlink>
    </a:clrScheme>
    <a:fontScheme name="Sego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42875" tIns="71438" rIns="142875" bIns="71438">
        <a:spAutoFit/>
      </a:bodyPr>
      <a:lstStyle>
        <a:defPPr algn="ctr" eaLnBrk="1" hangingPunct="1">
          <a:defRPr sz="2800" dirty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ughertyOverview_BETA06.pptx" id="{C98BB3BC-5426-4C9D-9378-8C62B4E00672}" vid="{5A700CDD-35E9-452E-A549-3BC5CD769FF3}"/>
    </a:ext>
  </a:extLst>
</a:theme>
</file>

<file path=ppt/theme/theme2.xml><?xml version="1.0" encoding="utf-8"?>
<a:theme xmlns:a="http://schemas.openxmlformats.org/drawingml/2006/main" name="Daugherty Template">
  <a:themeElements>
    <a:clrScheme name="Custom 2">
      <a:dk1>
        <a:sysClr val="windowText" lastClr="000000"/>
      </a:dk1>
      <a:lt1>
        <a:sysClr val="window" lastClr="FFFFFF"/>
      </a:lt1>
      <a:dk2>
        <a:srgbClr val="4C4545"/>
      </a:dk2>
      <a:lt2>
        <a:srgbClr val="CCD1B9"/>
      </a:lt2>
      <a:accent1>
        <a:srgbClr val="D2CB6C"/>
      </a:accent1>
      <a:accent2>
        <a:srgbClr val="B1A089"/>
      </a:accent2>
      <a:accent3>
        <a:srgbClr val="CCD1B9"/>
      </a:accent3>
      <a:accent4>
        <a:srgbClr val="95A39D"/>
      </a:accent4>
      <a:accent5>
        <a:srgbClr val="A9A57C"/>
      </a:accent5>
      <a:accent6>
        <a:srgbClr val="858D93"/>
      </a:accent6>
      <a:hlink>
        <a:srgbClr val="CC9900"/>
      </a:hlink>
      <a:folHlink>
        <a:srgbClr val="C0C0C0"/>
      </a:folHlink>
    </a:clrScheme>
    <a:fontScheme name="Daugherty Templat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43000"/>
          </a:schemeClr>
        </a:solidFill>
        <a:ln w="12700">
          <a:solidFill>
            <a:schemeClr val="accent3">
              <a:lumMod val="75000"/>
            </a:schemeClr>
          </a:solidFill>
        </a:ln>
        <a:effectLst>
          <a:outerShdw blurRad="152400" dist="152400" dir="2580000" rotWithShape="0">
            <a:schemeClr val="accent3">
              <a:lumMod val="50000"/>
              <a:alpha val="38000"/>
            </a:schemeClr>
          </a:outerShdw>
        </a:effectLst>
        <a:scene3d>
          <a:camera prst="orthographicFront"/>
          <a:lightRig rig="soft" dir="t"/>
        </a:scene3d>
        <a:sp3d>
          <a:bevelT w="88900" h="88900"/>
          <a:bevelB w="0" h="0"/>
        </a:sp3d>
      </a:spPr>
      <a:bodyPr rtlCol="0" anchor="ctr"/>
      <a:lstStyle>
        <a:defPPr algn="ctr">
          <a:defRPr sz="1400" b="1" dirty="0">
            <a:solidFill>
              <a:srgbClr val="303222"/>
            </a:solidFill>
            <a:latin typeface="Calibri" pitchFamily="34" charset="0"/>
            <a:cs typeface="Calibri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noFill/>
        <a:ln w="12700">
          <a:solidFill>
            <a:schemeClr val="tx1"/>
          </a:solidFill>
          <a:miter lim="800000"/>
          <a:headEnd type="none" w="sm" len="sm"/>
          <a:tailEnd type="triangle" w="sm" len="sm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lnSpc>
            <a:spcPts val="1000"/>
          </a:lnSpc>
          <a:defRPr sz="1400" b="1" i="1" dirty="0" smtClean="0">
            <a:solidFill>
              <a:srgbClr val="5D4717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ughertyOverview_BETA06.pptx" id="{C98BB3BC-5426-4C9D-9378-8C62B4E00672}" vid="{3105ADD6-61B3-4244-8F6F-487696781D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rporateSO" ma:contentTypeID="0x0101001BFC22F8E4561D419F32270F107CEF1A00BE87634AFB69F04A86BF8E66F7116CA6" ma:contentTypeVersion="6" ma:contentTypeDescription="" ma:contentTypeScope="" ma:versionID="b289c8ace52dd207a91805b98db9dba7">
  <xsd:schema xmlns:xsd="http://www.w3.org/2001/XMLSchema" xmlns:xs="http://www.w3.org/2001/XMLSchema" xmlns:p="http://schemas.microsoft.com/office/2006/metadata/properties" xmlns:ns2="7d6d6200-ad71-4931-8337-96be4ca5a7c2" xmlns:ns3="8f462957-96b4-4c33-a5af-9ec5cb3e65b7" targetNamespace="http://schemas.microsoft.com/office/2006/metadata/properties" ma:root="true" ma:fieldsID="0dbf8cd4eee9e38767e4d6a111503e76" ns2:_="" ns3:_="">
    <xsd:import namespace="7d6d6200-ad71-4931-8337-96be4ca5a7c2"/>
    <xsd:import namespace="8f462957-96b4-4c33-a5af-9ec5cb3e65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00f66508b3a4eb68e1abf703873be43" minOccurs="0"/>
                <xsd:element ref="ns2:TaxCatchAll" minOccurs="0"/>
                <xsd:element ref="ns2:TaxCatchAllLabel" minOccurs="0"/>
                <xsd:element ref="ns3:SODescription" minOccurs="0"/>
                <xsd:element ref="ns2:b92e48de92334669bc88106444bc8a36" minOccurs="0"/>
                <xsd:element ref="ns2:h4f09c292ed341228ca4d0750e702c40" minOccurs="0"/>
                <xsd:element ref="ns2:j96ab29a07694011a84005d92b4e89a2" minOccurs="0"/>
                <xsd:element ref="ns2:g0b775e40e50473695ef5450e20e68b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d6200-ad71-4931-8337-96be4ca5a7c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2" nillable="true" ma:displayName="Taxonomy Catch All Column" ma:hidden="true" ma:list="{0b993bf4-23c1-41fd-9a6a-0c1de8a48379}" ma:internalName="TaxCatchAll" ma:showField="CatchAllData" ma:web="8f462957-96b4-4c33-a5af-9ec5cb3e65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0b993bf4-23c1-41fd-9a6a-0c1de8a48379}" ma:internalName="TaxCatchAllLabel" ma:readOnly="true" ma:showField="CatchAllDataLabel" ma:web="8f462957-96b4-4c33-a5af-9ec5cb3e65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92e48de92334669bc88106444bc8a36" ma:index="16" nillable="true" ma:taxonomy="true" ma:internalName="b92e48de92334669bc88106444bc8a36" ma:taxonomyFieldName="LOSDept" ma:displayName="LOSDept" ma:default="" ma:fieldId="{b92e48de-9233-4669-bc88-106444bc8a36}" ma:taxonomyMulti="true" ma:sspId="524bf7b0-f428-4078-aa0d-ffa945fb5973" ma:termSetId="974f51d2-0b7b-49b8-a7ef-af984ce7a0c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f09c292ed341228ca4d0750e702c40" ma:index="18" nillable="true" ma:taxonomy="true" ma:internalName="h4f09c292ed341228ca4d0750e702c40" ma:taxonomyFieldName="DBSType" ma:displayName="DBSType" ma:default="" ma:fieldId="{14f09c29-2ed3-4122-8ca4-d0750e702c40}" ma:taxonomyMulti="true" ma:sspId="524bf7b0-f428-4078-aa0d-ffa945fb5973" ma:termSetId="7f0fe701-2a2f-43ce-8fc3-2ee7242c109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j96ab29a07694011a84005d92b4e89a2" ma:index="20" nillable="true" ma:taxonomy="true" ma:internalName="j96ab29a07694011a84005d92b4e89a2" ma:taxonomyFieldName="BusinessFunction" ma:displayName="BusinessFunction" ma:default="" ma:fieldId="{396ab29a-0769-4011-a840-05d92b4e89a2}" ma:taxonomyMulti="true" ma:sspId="524bf7b0-f428-4078-aa0d-ffa945fb5973" ma:termSetId="5aff4529-8341-44b3-bc21-3fd3e16cbc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0b775e40e50473695ef5450e20e68bb" ma:index="22" nillable="true" ma:taxonomy="true" ma:internalName="g0b775e40e50473695ef5450e20e68bb" ma:taxonomyFieldName="Industry" ma:displayName="Industry" ma:default="" ma:fieldId="{00b775e4-0e50-4736-95ef-5450e20e68bb}" ma:taxonomyMulti="true" ma:sspId="524bf7b0-f428-4078-aa0d-ffa945fb5973" ma:termSetId="dc1cad03-5a0e-43fd-ae82-224cbbb164f7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62957-96b4-4c33-a5af-9ec5cb3e65b7" elementFormDefault="qualified">
    <xsd:import namespace="http://schemas.microsoft.com/office/2006/documentManagement/types"/>
    <xsd:import namespace="http://schemas.microsoft.com/office/infopath/2007/PartnerControls"/>
    <xsd:element name="m00f66508b3a4eb68e1abf703873be43" ma:index="11" nillable="true" ma:taxonomy="true" ma:internalName="m00f66508b3a4eb68e1abf703873be43" ma:taxonomyFieldName="CorpServiceOffering" ma:displayName="CorpServiceOffering" ma:readOnly="false" ma:default="" ma:fieldId="{600f6650-8b3a-4eb6-8e1a-bf703873be43}" ma:taxonomyMulti="true" ma:sspId="524bf7b0-f428-4078-aa0d-ffa945fb5973" ma:termSetId="e80701e0-7dd0-4bca-bc79-33668822d7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ODescription" ma:index="15" nillable="true" ma:displayName="SODescription" ma:internalName="SO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4f09c292ed341228ca4d0750e702c40 xmlns="7d6d6200-ad71-4931-8337-96be4ca5a7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93e0cf66-4fd7-431b-b2e7-07b29f8b2b6b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cc7026d6-e8b1-4117-8ce3-4f66cefbbd1d</TermId>
        </TermInfo>
      </Terms>
    </h4f09c292ed341228ca4d0750e702c40>
    <j96ab29a07694011a84005d92b4e89a2 xmlns="7d6d6200-ad71-4931-8337-96be4ca5a7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For Marketing Dept</TermName>
          <TermId xmlns="http://schemas.microsoft.com/office/infopath/2007/PartnerControls">83fd6fbc-f78e-4414-bcb3-87960265cafb</TermId>
        </TermInfo>
        <TermInfo xmlns="http://schemas.microsoft.com/office/infopath/2007/PartnerControls">
          <TermName xmlns="http://schemas.microsoft.com/office/infopath/2007/PartnerControls">For Sales Dept</TermName>
          <TermId xmlns="http://schemas.microsoft.com/office/infopath/2007/PartnerControls">f3d01d5a-c4a0-4fb2-9614-c9c821be8cde</TermId>
        </TermInfo>
      </Terms>
    </j96ab29a07694011a84005d92b4e89a2>
    <SODescription xmlns="8f462957-96b4-4c33-a5af-9ec5cb3e65b7">Draft of new overview deck and templates. </SODescription>
    <g0b775e40e50473695ef5450e20e68bb xmlns="7d6d6200-ad71-4931-8337-96be4ca5a7c2">
      <Terms xmlns="http://schemas.microsoft.com/office/infopath/2007/PartnerControls"/>
    </g0b775e40e50473695ef5450e20e68bb>
    <TaxCatchAll xmlns="7d6d6200-ad71-4931-8337-96be4ca5a7c2">
      <Value>164</Value>
      <Value>230</Value>
      <Value>161</Value>
      <Value>141</Value>
      <Value>123</Value>
      <Value>171</Value>
    </TaxCatchAll>
    <b92e48de92334669bc88106444bc8a36 xmlns="7d6d6200-ad71-4931-8337-96be4ca5a7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Daugherty Marketing</TermName>
          <TermId xmlns="http://schemas.microsoft.com/office/infopath/2007/PartnerControls">4dc6c748-799f-4724-95d7-dfed64b421e3</TermId>
        </TermInfo>
      </Terms>
    </b92e48de92334669bc88106444bc8a36>
    <m00f66508b3a4eb68e1abf703873be43 xmlns="8f462957-96b4-4c33-a5af-9ec5cb3e65b7">
      <Terms xmlns="http://schemas.microsoft.com/office/infopath/2007/PartnerControls">
        <TermInfo xmlns="http://schemas.microsoft.com/office/infopath/2007/PartnerControls">
          <TermName xmlns="http://schemas.microsoft.com/office/infopath/2007/PartnerControls">Daugherty Overview</TermName>
          <TermId xmlns="http://schemas.microsoft.com/office/infopath/2007/PartnerControls">9b4ce72f-dd5a-461c-bd79-9d87a63dc1ab</TermId>
        </TermInfo>
      </Terms>
    </m00f66508b3a4eb68e1abf703873be43>
    <_dlc_DocId xmlns="7d6d6200-ad71-4931-8337-96be4ca5a7c2">CORPSRASDYZA-24-24</_dlc_DocId>
    <_dlc_DocIdUrl xmlns="7d6d6200-ad71-4931-8337-96be4ca5a7c2">
      <Url>https://connect.daugherty.com/sites/corporate/marketing/_layouts/15/DocIdRedir.aspx?ID=CORPSRASDYZA-24-24</Url>
      <Description>CORPSRASDYZA-24-24</Description>
    </_dlc_DocIdUrl>
  </documentManagement>
</p:properties>
</file>

<file path=customXml/itemProps1.xml><?xml version="1.0" encoding="utf-8"?>
<ds:datastoreItem xmlns:ds="http://schemas.openxmlformats.org/officeDocument/2006/customXml" ds:itemID="{063C368C-E49D-40D4-A83D-BEA0C04FEB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6d6200-ad71-4931-8337-96be4ca5a7c2"/>
    <ds:schemaRef ds:uri="8f462957-96b4-4c33-a5af-9ec5cb3e65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F1BBFB-CD20-4C6C-B355-D736490682B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45E0627-0BDA-4CCE-B657-61F70FBE943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B3D870A-DD45-42AF-8F9E-B7123CFB17BB}">
  <ds:schemaRefs>
    <ds:schemaRef ds:uri="http://schemas.microsoft.com/office/2006/documentManagement/types"/>
    <ds:schemaRef ds:uri="7d6d6200-ad71-4931-8337-96be4ca5a7c2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f462957-96b4-4c33-a5af-9ec5cb3e65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DBS - PowerPointTemplate</Template>
  <TotalTime>57886</TotalTime>
  <Words>505</Words>
  <Application>Microsoft Macintosh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Segoe UI</vt:lpstr>
      <vt:lpstr>Segoe UI Semibold</vt:lpstr>
      <vt:lpstr>Tahoma</vt:lpstr>
      <vt:lpstr>Wingdings</vt:lpstr>
      <vt:lpstr>Arial</vt:lpstr>
      <vt:lpstr>Office Theme</vt:lpstr>
      <vt:lpstr>Daugherty Template</vt:lpstr>
      <vt:lpstr>Pivotal Cloud Foundry</vt:lpstr>
      <vt:lpstr>Pivotal CLOUD FOUNDRY</vt:lpstr>
      <vt:lpstr>Deployment Options</vt:lpstr>
      <vt:lpstr>ORGS / USER ACCOUNTS / SPACES</vt:lpstr>
      <vt:lpstr>SPACES</vt:lpstr>
      <vt:lpstr>CLOUD FOUNDRY PLATFORM</vt:lpstr>
      <vt:lpstr>BUILDPACKS</vt:lpstr>
      <vt:lpstr>MARKETPLACE</vt:lpstr>
      <vt:lpstr>SERVICES</vt:lpstr>
      <vt:lpstr>CF COMMANDS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PRASHANTH_VADULAS@homedepot.com</dc:creator>
  <cp:lastModifiedBy>Wells, David</cp:lastModifiedBy>
  <cp:revision>380</cp:revision>
  <cp:lastPrinted>2015-01-27T15:31:34Z</cp:lastPrinted>
  <dcterms:created xsi:type="dcterms:W3CDTF">2015-01-24T16:36:24Z</dcterms:created>
  <dcterms:modified xsi:type="dcterms:W3CDTF">2017-07-21T16:25:56Z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0x0101001BFC22F8E4561D419F32270F107CEF1A00BE87634AFB69F04A86BF8E66F7116CA6</vt:lpwstr>
  </property>
  <property fmtid="{D5CDD505-2E9C-101B-9397-08002B2CF9AE}" pid="3" name="_dlc_DocIdItemGuid">
    <vt:lpwstr>ce1b0364-bdc9-477c-b871-c35f20723e25</vt:lpwstr>
  </property>
  <property fmtid="{D5CDD505-2E9C-101B-9397-08002B2CF9AE}" pid="4" name="LOSDept">
    <vt:lpwstr>164;#Daugherty Marketing|4dc6c748-799f-4724-95d7-dfed64b421e3</vt:lpwstr>
  </property>
  <property fmtid="{D5CDD505-2E9C-101B-9397-08002B2CF9AE}" pid="5" name="CorpServiceOffering">
    <vt:lpwstr>161;#Daugherty Overview|9b4ce72f-dd5a-461c-bd79-9d87a63dc1ab</vt:lpwstr>
  </property>
  <property fmtid="{D5CDD505-2E9C-101B-9397-08002B2CF9AE}" pid="6" name="BusinessFunction">
    <vt:lpwstr>123;#For Marketing Dept|83fd6fbc-f78e-4414-bcb3-87960265cafb;#171;#For Sales Dept|f3d01d5a-c4a0-4fb2-9614-c9c821be8cde</vt:lpwstr>
  </property>
  <property fmtid="{D5CDD505-2E9C-101B-9397-08002B2CF9AE}" pid="7" name="Industry">
    <vt:lpwstr/>
  </property>
  <property fmtid="{D5CDD505-2E9C-101B-9397-08002B2CF9AE}" pid="8" name="DBSType">
    <vt:lpwstr>230;#PowerPoint Template|93e0cf66-4fd7-431b-b2e7-07b29f8b2b6b;#141;#Presentation|cc7026d6-e8b1-4117-8ce3-4f66cefbbd1d</vt:lpwstr>
  </property>
</Properties>
</file>