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4350" r:id="rId6"/>
  </p:sldMasterIdLst>
  <p:notesMasterIdLst>
    <p:notesMasterId r:id="rId20"/>
  </p:notesMasterIdLst>
  <p:handoutMasterIdLst>
    <p:handoutMasterId r:id="rId21"/>
  </p:handoutMasterIdLst>
  <p:sldIdLst>
    <p:sldId id="498" r:id="rId7"/>
    <p:sldId id="474" r:id="rId8"/>
    <p:sldId id="509" r:id="rId9"/>
    <p:sldId id="510" r:id="rId10"/>
    <p:sldId id="475" r:id="rId11"/>
    <p:sldId id="505" r:id="rId12"/>
    <p:sldId id="534" r:id="rId13"/>
    <p:sldId id="533" r:id="rId14"/>
    <p:sldId id="536" r:id="rId15"/>
    <p:sldId id="535" r:id="rId16"/>
    <p:sldId id="537" r:id="rId17"/>
    <p:sldId id="506" r:id="rId18"/>
    <p:sldId id="538" r:id="rId19"/>
  </p:sldIdLst>
  <p:sldSz cx="9144000" cy="6858000" type="screen4x3"/>
  <p:notesSz cx="7010400" cy="9296400"/>
  <p:defaultTextStyle>
    <a:defPPr>
      <a:defRPr lang="en-US"/>
    </a:defPPr>
    <a:lvl1pPr algn="l" defTabSz="816075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06797" indent="307578" algn="l" defTabSz="816075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816075" indent="612677" algn="l" defTabSz="816075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222872" indent="920255" algn="l" defTabSz="816075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632148" indent="1225352" algn="l" defTabSz="816075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3571875" algn="l" defTabSz="142875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4286250" algn="l" defTabSz="142875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5000625" algn="l" defTabSz="142875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5715000" algn="l" defTabSz="142875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7">
          <p15:clr>
            <a:srgbClr val="A4A3A4"/>
          </p15:clr>
        </p15:guide>
        <p15:guide id="2" pos="1843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c, Bo" initials="RB" lastIdx="87" clrIdx="0">
    <p:extLst/>
  </p:cmAuthor>
  <p:cmAuthor id="2" name="Sisto, Joe" initials="SJ" lastIdx="3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C3F"/>
    <a:srgbClr val="EC8383"/>
    <a:srgbClr val="D5D8D7"/>
    <a:srgbClr val="80A63F"/>
    <a:srgbClr val="B5C8E5"/>
    <a:srgbClr val="6991CB"/>
    <a:srgbClr val="6F6F6F"/>
    <a:srgbClr val="82A63E"/>
    <a:srgbClr val="0B2D4B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9" autoAdjust="0"/>
    <p:restoredTop sz="89550" autoAdjust="0"/>
  </p:normalViewPr>
  <p:slideViewPr>
    <p:cSldViewPr snapToGrid="0">
      <p:cViewPr>
        <p:scale>
          <a:sx n="93" d="100"/>
          <a:sy n="93" d="100"/>
        </p:scale>
        <p:origin x="2568" y="616"/>
      </p:cViewPr>
      <p:guideLst>
        <p:guide orient="horz" pos="1037"/>
        <p:guide pos="1843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222" y="84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defTabSz="53241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defTabSz="53241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4D9EF4-527C-4008-A201-85972D50F189}" type="datetimeFigureOut">
              <a:rPr lang="en-US"/>
              <a:pPr>
                <a:defRPr/>
              </a:pPr>
              <a:t>7/19/17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defTabSz="53241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defTabSz="53241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D9A6D8E-0CA4-47F4-84E2-221D38CAD9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0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defTabSz="53241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defTabSz="53241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1A65EAC-9B55-4835-A6B7-D6B88F420724}" type="datetimeFigureOut">
              <a:rPr lang="en-US"/>
              <a:pPr>
                <a:defRPr/>
              </a:pPr>
              <a:t>7/19/17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defTabSz="53241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defTabSz="53241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BDA4574-1DD2-45BB-A096-00DA38308E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3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14375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2875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43125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85750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571875" algn="l" defTabSz="142875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86250" algn="l" defTabSz="142875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000625" algn="l" defTabSz="142875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715000" algn="l" defTabSz="142875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924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2" cy="1162051"/>
          </a:xfrm>
          <a:prstGeom prst="rect">
            <a:avLst/>
          </a:prstGeom>
        </p:spPr>
        <p:txBody>
          <a:bodyPr lIns="142875" tIns="71438" rIns="142875" bIns="71438" anchor="t"/>
          <a:lstStyle>
            <a:lvl1pPr algn="l">
              <a:defRPr sz="26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2"/>
          </a:xfrm>
          <a:prstGeom prst="rect">
            <a:avLst/>
          </a:prstGeom>
        </p:spPr>
        <p:txBody>
          <a:bodyPr lIns="142875" tIns="71438" rIns="142875" bIns="71438"/>
          <a:lstStyle>
            <a:lvl1pPr>
              <a:defRPr sz="2800"/>
            </a:lvl1pPr>
            <a:lvl2pPr>
              <a:defRPr sz="2500"/>
            </a:lvl2pPr>
            <a:lvl3pPr>
              <a:defRPr sz="22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2" cy="4691064"/>
          </a:xfrm>
          <a:prstGeom prst="rect">
            <a:avLst/>
          </a:prstGeom>
        </p:spPr>
        <p:txBody>
          <a:bodyPr lIns="142875" tIns="71438" rIns="142875" bIns="71438"/>
          <a:lstStyle>
            <a:lvl1pPr marL="0" indent="0">
              <a:buNone/>
              <a:defRPr sz="1300"/>
            </a:lvl1pPr>
            <a:lvl2pPr marL="408194" indent="0">
              <a:buNone/>
              <a:defRPr sz="1100"/>
            </a:lvl2pPr>
            <a:lvl3pPr marL="816388" indent="0">
              <a:buNone/>
              <a:defRPr sz="900"/>
            </a:lvl3pPr>
            <a:lvl4pPr marL="1224581" indent="0">
              <a:buNone/>
              <a:defRPr sz="800"/>
            </a:lvl4pPr>
            <a:lvl5pPr marL="1632775" indent="0">
              <a:buNone/>
              <a:defRPr sz="800"/>
            </a:lvl5pPr>
            <a:lvl6pPr marL="2040969" indent="0">
              <a:buNone/>
              <a:defRPr sz="800"/>
            </a:lvl6pPr>
            <a:lvl7pPr marL="2449163" indent="0">
              <a:buNone/>
              <a:defRPr sz="800"/>
            </a:lvl7pPr>
            <a:lvl8pPr marL="2857358" indent="0">
              <a:buNone/>
              <a:defRPr sz="800"/>
            </a:lvl8pPr>
            <a:lvl9pPr marL="326555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018573"/>
            <a:ext cx="8229601" cy="5107594"/>
          </a:xfrm>
          <a:prstGeom prst="rect">
            <a:avLst/>
          </a:prstGeom>
        </p:spPr>
        <p:txBody>
          <a:bodyPr vert="eaVert" lIns="142875" tIns="71438" rIns="142875" bIns="7143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8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o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86" y="1349406"/>
            <a:ext cx="8399780" cy="504044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424A53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>
              <a:defRPr sz="1600">
                <a:solidFill>
                  <a:srgbClr val="424A53"/>
                </a:solidFill>
              </a:defRPr>
            </a:lvl2pPr>
            <a:lvl3pPr>
              <a:defRPr sz="1400">
                <a:solidFill>
                  <a:srgbClr val="424A53"/>
                </a:solidFill>
              </a:defRPr>
            </a:lvl3pPr>
            <a:lvl4pPr>
              <a:defRPr sz="1200">
                <a:solidFill>
                  <a:srgbClr val="424A53"/>
                </a:solidFill>
              </a:defRPr>
            </a:lvl4pPr>
            <a:lvl5pPr>
              <a:defRPr sz="1200">
                <a:solidFill>
                  <a:srgbClr val="424A5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915" y="6532473"/>
            <a:ext cx="468085" cy="308069"/>
          </a:xfrm>
          <a:prstGeom prst="rect">
            <a:avLst/>
          </a:prstGeom>
        </p:spPr>
        <p:txBody>
          <a:bodyPr/>
          <a:lstStyle>
            <a:lvl1pPr>
              <a:defRPr sz="1050" b="0">
                <a:solidFill>
                  <a:srgbClr val="989898"/>
                </a:solidFill>
              </a:defRPr>
            </a:lvl1pPr>
          </a:lstStyle>
          <a:p>
            <a:fld id="{38DA0552-2A9E-422C-AE75-E73E6BFC0C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7316" y="0"/>
            <a:ext cx="9151315" cy="115410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 eaLnBrk="1" latinLnBrk="0" hangingPunct="1"/>
            <a:endParaRPr lang="en-US" sz="1800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55105"/>
            <a:ext cx="8229602" cy="54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0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1" y="274639"/>
            <a:ext cx="2057400" cy="5851525"/>
          </a:xfrm>
          <a:prstGeom prst="rect">
            <a:avLst/>
          </a:prstGeom>
        </p:spPr>
        <p:txBody>
          <a:bodyPr vert="eaVert" lIns="142875" tIns="71438" rIns="142875" bIns="71438"/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 lIns="142875" tIns="71438" rIns="142875" bIns="7143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>
            <a:grpSpLocks/>
          </p:cNvGrpSpPr>
          <p:nvPr userDrawn="1"/>
        </p:nvGrpSpPr>
        <p:grpSpPr bwMode="auto">
          <a:xfrm>
            <a:off x="635070" y="1190397"/>
            <a:ext cx="7908593" cy="330665"/>
            <a:chOff x="406400" y="571500"/>
            <a:chExt cx="2489200" cy="1587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646" y="571500"/>
              <a:ext cx="2482954" cy="1587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6400" y="571500"/>
              <a:ext cx="62464" cy="1587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635070" y="1716155"/>
            <a:ext cx="3889797" cy="63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6"/>
          <p:cNvSpPr txBox="1">
            <a:spLocks noChangeArrowheads="1"/>
          </p:cNvSpPr>
          <p:nvPr userDrawn="1"/>
        </p:nvSpPr>
        <p:spPr bwMode="auto">
          <a:xfrm>
            <a:off x="1041910" y="1693007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</a:p>
        </p:txBody>
      </p:sp>
      <p:sp>
        <p:nvSpPr>
          <p:cNvPr id="8" name="TextBox 66"/>
          <p:cNvSpPr txBox="1">
            <a:spLocks noChangeArrowheads="1"/>
          </p:cNvSpPr>
          <p:nvPr userDrawn="1"/>
        </p:nvSpPr>
        <p:spPr bwMode="auto">
          <a:xfrm>
            <a:off x="1041910" y="1964154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John Doe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35069" y="1716155"/>
            <a:ext cx="496148" cy="634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66"/>
          <p:cNvSpPr txBox="1">
            <a:spLocks noChangeArrowheads="1"/>
          </p:cNvSpPr>
          <p:nvPr userDrawn="1"/>
        </p:nvSpPr>
        <p:spPr bwMode="auto">
          <a:xfrm>
            <a:off x="590416" y="1775677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54915" y="2506444"/>
            <a:ext cx="3889797" cy="63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66"/>
          <p:cNvSpPr txBox="1">
            <a:spLocks noChangeArrowheads="1"/>
          </p:cNvSpPr>
          <p:nvPr userDrawn="1"/>
        </p:nvSpPr>
        <p:spPr bwMode="auto">
          <a:xfrm>
            <a:off x="1041910" y="2483299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</p:txBody>
      </p:sp>
      <p:sp>
        <p:nvSpPr>
          <p:cNvPr id="13" name="TextBox 66"/>
          <p:cNvSpPr txBox="1">
            <a:spLocks noChangeArrowheads="1"/>
          </p:cNvSpPr>
          <p:nvPr userDrawn="1"/>
        </p:nvSpPr>
        <p:spPr bwMode="auto">
          <a:xfrm>
            <a:off x="1041910" y="2754444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John Doe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635069" y="2506444"/>
            <a:ext cx="496148" cy="634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66"/>
          <p:cNvSpPr txBox="1">
            <a:spLocks noChangeArrowheads="1"/>
          </p:cNvSpPr>
          <p:nvPr userDrawn="1"/>
        </p:nvSpPr>
        <p:spPr bwMode="auto">
          <a:xfrm>
            <a:off x="590416" y="2565965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54915" y="3300040"/>
            <a:ext cx="3889797" cy="63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66"/>
          <p:cNvSpPr txBox="1">
            <a:spLocks noChangeArrowheads="1"/>
          </p:cNvSpPr>
          <p:nvPr userDrawn="1"/>
        </p:nvSpPr>
        <p:spPr bwMode="auto">
          <a:xfrm>
            <a:off x="1041910" y="3276896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/ PORTFOLIO</a:t>
            </a:r>
          </a:p>
        </p:txBody>
      </p:sp>
      <p:sp>
        <p:nvSpPr>
          <p:cNvPr id="18" name="TextBox 66"/>
          <p:cNvSpPr txBox="1">
            <a:spLocks noChangeArrowheads="1"/>
          </p:cNvSpPr>
          <p:nvPr userDrawn="1"/>
        </p:nvSpPr>
        <p:spPr bwMode="auto">
          <a:xfrm>
            <a:off x="1041910" y="3548042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John Doe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35069" y="3300040"/>
            <a:ext cx="496148" cy="634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66"/>
          <p:cNvSpPr txBox="1">
            <a:spLocks noChangeArrowheads="1"/>
          </p:cNvSpPr>
          <p:nvPr userDrawn="1"/>
        </p:nvSpPr>
        <p:spPr bwMode="auto">
          <a:xfrm>
            <a:off x="590416" y="3356255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654915" y="4090332"/>
            <a:ext cx="3889797" cy="63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66"/>
          <p:cNvSpPr txBox="1">
            <a:spLocks noChangeArrowheads="1"/>
          </p:cNvSpPr>
          <p:nvPr userDrawn="1"/>
        </p:nvSpPr>
        <p:spPr bwMode="auto">
          <a:xfrm>
            <a:off x="1041910" y="4067185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STUDY</a:t>
            </a:r>
          </a:p>
        </p:txBody>
      </p:sp>
      <p:sp>
        <p:nvSpPr>
          <p:cNvPr id="23" name="TextBox 66"/>
          <p:cNvSpPr txBox="1">
            <a:spLocks noChangeArrowheads="1"/>
          </p:cNvSpPr>
          <p:nvPr userDrawn="1"/>
        </p:nvSpPr>
        <p:spPr bwMode="auto">
          <a:xfrm>
            <a:off x="1041910" y="4338331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John Doe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35069" y="4090332"/>
            <a:ext cx="496148" cy="634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66"/>
          <p:cNvSpPr txBox="1">
            <a:spLocks noChangeArrowheads="1"/>
          </p:cNvSpPr>
          <p:nvPr userDrawn="1"/>
        </p:nvSpPr>
        <p:spPr bwMode="auto">
          <a:xfrm>
            <a:off x="590416" y="4149854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654915" y="4874009"/>
            <a:ext cx="3889797" cy="6381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66"/>
          <p:cNvSpPr txBox="1">
            <a:spLocks noChangeArrowheads="1"/>
          </p:cNvSpPr>
          <p:nvPr userDrawn="1"/>
        </p:nvSpPr>
        <p:spPr bwMode="auto">
          <a:xfrm>
            <a:off x="1041910" y="4850863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</a:t>
            </a:r>
          </a:p>
        </p:txBody>
      </p:sp>
      <p:sp>
        <p:nvSpPr>
          <p:cNvPr id="28" name="TextBox 66"/>
          <p:cNvSpPr txBox="1">
            <a:spLocks noChangeArrowheads="1"/>
          </p:cNvSpPr>
          <p:nvPr userDrawn="1"/>
        </p:nvSpPr>
        <p:spPr bwMode="auto">
          <a:xfrm>
            <a:off x="1041910" y="5125315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John Doe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635069" y="4874009"/>
            <a:ext cx="496148" cy="638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66"/>
          <p:cNvSpPr txBox="1">
            <a:spLocks noChangeArrowheads="1"/>
          </p:cNvSpPr>
          <p:nvPr userDrawn="1"/>
        </p:nvSpPr>
        <p:spPr bwMode="auto">
          <a:xfrm>
            <a:off x="590416" y="4933529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4673710" y="1716155"/>
            <a:ext cx="3889797" cy="63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66"/>
          <p:cNvSpPr txBox="1">
            <a:spLocks noChangeArrowheads="1"/>
          </p:cNvSpPr>
          <p:nvPr userDrawn="1"/>
        </p:nvSpPr>
        <p:spPr bwMode="auto">
          <a:xfrm>
            <a:off x="5060705" y="1693007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COFFEE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sp>
        <p:nvSpPr>
          <p:cNvPr id="33" name="TextBox 66"/>
          <p:cNvSpPr txBox="1">
            <a:spLocks noChangeArrowheads="1"/>
          </p:cNvSpPr>
          <p:nvPr userDrawn="1"/>
        </p:nvSpPr>
        <p:spPr bwMode="auto">
          <a:xfrm>
            <a:off x="5060705" y="1964154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Everyone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4653864" y="1716155"/>
            <a:ext cx="496148" cy="634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66"/>
          <p:cNvSpPr txBox="1">
            <a:spLocks noChangeArrowheads="1"/>
          </p:cNvSpPr>
          <p:nvPr userDrawn="1"/>
        </p:nvSpPr>
        <p:spPr bwMode="auto">
          <a:xfrm>
            <a:off x="4609211" y="1775677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4673710" y="2506444"/>
            <a:ext cx="3889797" cy="63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66"/>
          <p:cNvSpPr txBox="1">
            <a:spLocks noChangeArrowheads="1"/>
          </p:cNvSpPr>
          <p:nvPr userDrawn="1"/>
        </p:nvSpPr>
        <p:spPr bwMode="auto">
          <a:xfrm>
            <a:off x="5060705" y="2483299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</a:p>
        </p:txBody>
      </p:sp>
      <p:sp>
        <p:nvSpPr>
          <p:cNvPr id="38" name="TextBox 66"/>
          <p:cNvSpPr txBox="1">
            <a:spLocks noChangeArrowheads="1"/>
          </p:cNvSpPr>
          <p:nvPr userDrawn="1"/>
        </p:nvSpPr>
        <p:spPr bwMode="auto">
          <a:xfrm>
            <a:off x="5060705" y="2754444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John Doe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4653864" y="2506444"/>
            <a:ext cx="496148" cy="634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66"/>
          <p:cNvSpPr txBox="1">
            <a:spLocks noChangeArrowheads="1"/>
          </p:cNvSpPr>
          <p:nvPr userDrawn="1"/>
        </p:nvSpPr>
        <p:spPr bwMode="auto">
          <a:xfrm>
            <a:off x="4609211" y="2565965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4673710" y="3300040"/>
            <a:ext cx="3889797" cy="63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66"/>
          <p:cNvSpPr txBox="1">
            <a:spLocks noChangeArrowheads="1"/>
          </p:cNvSpPr>
          <p:nvPr userDrawn="1"/>
        </p:nvSpPr>
        <p:spPr bwMode="auto">
          <a:xfrm>
            <a:off x="5060705" y="3276896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STATISTICS</a:t>
            </a:r>
          </a:p>
        </p:txBody>
      </p:sp>
      <p:sp>
        <p:nvSpPr>
          <p:cNvPr id="43" name="TextBox 66"/>
          <p:cNvSpPr txBox="1">
            <a:spLocks noChangeArrowheads="1"/>
          </p:cNvSpPr>
          <p:nvPr userDrawn="1"/>
        </p:nvSpPr>
        <p:spPr bwMode="auto">
          <a:xfrm>
            <a:off x="5060705" y="3548042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John Doe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4653864" y="3300040"/>
            <a:ext cx="496148" cy="634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66"/>
          <p:cNvSpPr txBox="1">
            <a:spLocks noChangeArrowheads="1"/>
          </p:cNvSpPr>
          <p:nvPr userDrawn="1"/>
        </p:nvSpPr>
        <p:spPr bwMode="auto">
          <a:xfrm>
            <a:off x="4609211" y="3356255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4653865" y="4090332"/>
            <a:ext cx="3889797" cy="63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66"/>
          <p:cNvSpPr txBox="1">
            <a:spLocks noChangeArrowheads="1"/>
          </p:cNvSpPr>
          <p:nvPr userDrawn="1"/>
        </p:nvSpPr>
        <p:spPr bwMode="auto">
          <a:xfrm>
            <a:off x="5060705" y="4067185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</a:t>
            </a:r>
          </a:p>
        </p:txBody>
      </p:sp>
      <p:sp>
        <p:nvSpPr>
          <p:cNvPr id="48" name="TextBox 66"/>
          <p:cNvSpPr txBox="1">
            <a:spLocks noChangeArrowheads="1"/>
          </p:cNvSpPr>
          <p:nvPr userDrawn="1"/>
        </p:nvSpPr>
        <p:spPr bwMode="auto">
          <a:xfrm>
            <a:off x="5060705" y="4338331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John Doe</a:t>
            </a:r>
          </a:p>
        </p:txBody>
      </p:sp>
      <p:sp>
        <p:nvSpPr>
          <p:cNvPr id="49" name="Rectangle 48"/>
          <p:cNvSpPr/>
          <p:nvPr userDrawn="1"/>
        </p:nvSpPr>
        <p:spPr>
          <a:xfrm>
            <a:off x="4653864" y="4090332"/>
            <a:ext cx="496148" cy="634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66"/>
          <p:cNvSpPr txBox="1">
            <a:spLocks noChangeArrowheads="1"/>
          </p:cNvSpPr>
          <p:nvPr userDrawn="1"/>
        </p:nvSpPr>
        <p:spPr bwMode="auto">
          <a:xfrm>
            <a:off x="4609211" y="4149854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653865" y="4874009"/>
            <a:ext cx="3889797" cy="6381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66"/>
          <p:cNvSpPr txBox="1">
            <a:spLocks noChangeArrowheads="1"/>
          </p:cNvSpPr>
          <p:nvPr userDrawn="1"/>
        </p:nvSpPr>
        <p:spPr bwMode="auto">
          <a:xfrm>
            <a:off x="5060705" y="4850863"/>
            <a:ext cx="2768504" cy="3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/ </a:t>
            </a:r>
            <a:r>
              <a:rPr lang="en-US" sz="14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ASK QUESTION</a:t>
            </a:r>
          </a:p>
        </p:txBody>
      </p:sp>
      <p:sp>
        <p:nvSpPr>
          <p:cNvPr id="53" name="TextBox 66"/>
          <p:cNvSpPr txBox="1">
            <a:spLocks noChangeArrowheads="1"/>
          </p:cNvSpPr>
          <p:nvPr userDrawn="1"/>
        </p:nvSpPr>
        <p:spPr bwMode="auto">
          <a:xfrm>
            <a:off x="5060705" y="5125315"/>
            <a:ext cx="2768504" cy="3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John Doe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4653864" y="4874009"/>
            <a:ext cx="496148" cy="638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66"/>
          <p:cNvSpPr txBox="1">
            <a:spLocks noChangeArrowheads="1"/>
          </p:cNvSpPr>
          <p:nvPr userDrawn="1"/>
        </p:nvSpPr>
        <p:spPr bwMode="auto">
          <a:xfrm>
            <a:off x="4609211" y="4933529"/>
            <a:ext cx="585454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71438" rIns="142875" bIns="71438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56" name="TextBox 66"/>
          <p:cNvSpPr txBox="1">
            <a:spLocks noChangeArrowheads="1"/>
          </p:cNvSpPr>
          <p:nvPr userDrawn="1"/>
        </p:nvSpPr>
        <p:spPr bwMode="auto">
          <a:xfrm>
            <a:off x="754144" y="1190396"/>
            <a:ext cx="7290236" cy="330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875" tIns="0" rIns="142875" bIns="0" anchor="ctr">
            <a:no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3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DD MMMM </a:t>
            </a:r>
            <a:r>
              <a:rPr lang="en-US" sz="1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20XX |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>
                <a:solidFill>
                  <a:srgbClr val="C0BE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CompanyName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61" name="TextBox 60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0"/>
                            </p:stCondLst>
                            <p:childTnLst>
                              <p:par>
                                <p:cTn id="1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00"/>
                            </p:stCondLst>
                            <p:childTnLst>
                              <p:par>
                                <p:cTn id="1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6500"/>
                            </p:stCondLst>
                            <p:childTnLst>
                              <p:par>
                                <p:cTn id="2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 animBg="1"/>
      <p:bldP spid="12" grpId="0"/>
      <p:bldP spid="13" grpId="0"/>
      <p:bldP spid="14" grpId="0" animBg="1"/>
      <p:bldP spid="15" grpId="0"/>
      <p:bldP spid="16" grpId="0" animBg="1"/>
      <p:bldP spid="17" grpId="0"/>
      <p:bldP spid="18" grpId="0"/>
      <p:bldP spid="19" grpId="0" animBg="1"/>
      <p:bldP spid="20" grpId="0"/>
      <p:bldP spid="21" grpId="0" animBg="1"/>
      <p:bldP spid="22" grpId="0"/>
      <p:bldP spid="23" grpId="0"/>
      <p:bldP spid="24" grpId="0" animBg="1"/>
      <p:bldP spid="25" grpId="0"/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/>
      <p:bldP spid="33" grpId="0"/>
      <p:bldP spid="34" grpId="0" animBg="1"/>
      <p:bldP spid="35" grpId="0"/>
      <p:bldP spid="36" grpId="0" animBg="1"/>
      <p:bldP spid="37" grpId="0"/>
      <p:bldP spid="38" grpId="0"/>
      <p:bldP spid="39" grpId="0" animBg="1"/>
      <p:bldP spid="40" grpId="0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8" grpId="0"/>
      <p:bldP spid="49" grpId="0" animBg="1"/>
      <p:bldP spid="50" grpId="0"/>
      <p:bldP spid="51" grpId="0" animBg="1"/>
      <p:bldP spid="52" grpId="0"/>
      <p:bldP spid="53" grpId="0"/>
      <p:bldP spid="54" grpId="0" animBg="1"/>
      <p:bldP spid="55" grpId="0"/>
      <p:bldP spid="56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0483" y="3731827"/>
            <a:ext cx="8203412" cy="353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75" tIns="71438" rIns="142875" bIns="71438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2159" y="1051560"/>
            <a:ext cx="3927007" cy="518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10483" y="4156760"/>
            <a:ext cx="4261518" cy="20262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baseline="0"/>
            </a:lvl1pPr>
            <a:lvl2pPr marL="409278" indent="0">
              <a:buFontTx/>
              <a:buNone/>
              <a:defRPr sz="1100"/>
            </a:lvl2pPr>
            <a:lvl3pPr marL="816075" indent="0">
              <a:buFontTx/>
              <a:buNone/>
              <a:defRPr sz="1100"/>
            </a:lvl3pPr>
            <a:lvl4pPr marL="1222872" indent="0">
              <a:buFontTx/>
              <a:buNone/>
              <a:defRPr sz="1100"/>
            </a:lvl4pPr>
            <a:lvl5pPr marL="1632149" indent="0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Click to edit content for case study information.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2"/>
          </p:nvPr>
        </p:nvSpPr>
        <p:spPr>
          <a:xfrm>
            <a:off x="310482" y="3731827"/>
            <a:ext cx="4261518" cy="342968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9278" indent="0">
              <a:buFontTx/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16075" indent="0">
              <a:buFontTx/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222872" indent="0">
              <a:buFontTx/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632149" indent="0">
              <a:buFontTx/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2761" y="696279"/>
            <a:ext cx="8174932" cy="30448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1" y="19303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4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aglin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86" y="1349406"/>
            <a:ext cx="8399780" cy="504044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424A53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rgbClr val="424A53"/>
                </a:solidFill>
                <a:latin typeface="+mn-lt"/>
              </a:defRPr>
            </a:lvl2pPr>
            <a:lvl3pPr>
              <a:defRPr sz="1400">
                <a:solidFill>
                  <a:srgbClr val="424A53"/>
                </a:solidFill>
                <a:latin typeface="+mn-lt"/>
              </a:defRPr>
            </a:lvl3pPr>
            <a:lvl4pPr>
              <a:defRPr sz="1200">
                <a:solidFill>
                  <a:srgbClr val="424A53"/>
                </a:solidFill>
                <a:latin typeface="+mn-lt"/>
              </a:defRPr>
            </a:lvl4pPr>
            <a:lvl5pPr>
              <a:defRPr sz="1200">
                <a:solidFill>
                  <a:srgbClr val="424A53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915" y="6532473"/>
            <a:ext cx="468085" cy="308069"/>
          </a:xfrm>
          <a:prstGeom prst="rect">
            <a:avLst/>
          </a:prstGeom>
        </p:spPr>
        <p:txBody>
          <a:bodyPr/>
          <a:lstStyle>
            <a:lvl1pPr>
              <a:defRPr sz="1050" b="0">
                <a:solidFill>
                  <a:srgbClr val="989898"/>
                </a:solidFill>
                <a:latin typeface="Segoe UI" panose="020B0502040204020203" pitchFamily="34" charset="0"/>
              </a:defRPr>
            </a:lvl1pPr>
          </a:lstStyle>
          <a:p>
            <a:fld id="{38DA0552-2A9E-422C-AE75-E73E6BFC0C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6040" y="6574705"/>
            <a:ext cx="3530600" cy="283295"/>
          </a:xfrm>
          <a:prstGeom prst="rect">
            <a:avLst/>
          </a:prstGeom>
        </p:spPr>
        <p:txBody>
          <a:bodyPr/>
          <a:lstStyle>
            <a:lvl1pPr algn="r">
              <a:defRPr sz="700">
                <a:solidFill>
                  <a:srgbClr val="989898"/>
                </a:solidFill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741" y="193039"/>
            <a:ext cx="8305062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4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72862" y="833438"/>
            <a:ext cx="8285363" cy="4968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3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- Title, NO Taglin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46" y="90972"/>
            <a:ext cx="8437506" cy="685800"/>
          </a:xfrm>
          <a:prstGeom prst="rect">
            <a:avLst/>
          </a:prstGeom>
        </p:spPr>
        <p:txBody>
          <a:bodyPr/>
          <a:lstStyle>
            <a:lvl1pPr>
              <a:defRPr 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86" y="1192566"/>
            <a:ext cx="8399780" cy="519728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424A53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>
              <a:defRPr sz="1600">
                <a:solidFill>
                  <a:srgbClr val="424A53"/>
                </a:solidFill>
              </a:defRPr>
            </a:lvl2pPr>
            <a:lvl3pPr>
              <a:defRPr sz="1400">
                <a:solidFill>
                  <a:srgbClr val="424A53"/>
                </a:solidFill>
              </a:defRPr>
            </a:lvl3pPr>
            <a:lvl4pPr>
              <a:defRPr sz="1200">
                <a:solidFill>
                  <a:srgbClr val="424A53"/>
                </a:solidFill>
              </a:defRPr>
            </a:lvl4pPr>
            <a:lvl5pPr>
              <a:defRPr sz="1200">
                <a:solidFill>
                  <a:srgbClr val="424A5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32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- Title, Taglin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46" y="90972"/>
            <a:ext cx="8437506" cy="685800"/>
          </a:xfrm>
          <a:prstGeom prst="rect">
            <a:avLst/>
          </a:prstGeom>
        </p:spPr>
        <p:txBody>
          <a:bodyPr/>
          <a:lstStyle>
            <a:lvl1pPr>
              <a:defRPr 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86" y="1192566"/>
            <a:ext cx="8399780" cy="519728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424A53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>
              <a:defRPr sz="1600">
                <a:solidFill>
                  <a:srgbClr val="424A53"/>
                </a:solidFill>
              </a:defRPr>
            </a:lvl2pPr>
            <a:lvl3pPr>
              <a:defRPr sz="1400">
                <a:solidFill>
                  <a:srgbClr val="424A53"/>
                </a:solidFill>
              </a:defRPr>
            </a:lvl3pPr>
            <a:lvl4pPr>
              <a:defRPr sz="1200">
                <a:solidFill>
                  <a:srgbClr val="424A53"/>
                </a:solidFill>
              </a:defRPr>
            </a:lvl4pPr>
            <a:lvl5pPr>
              <a:defRPr sz="1200">
                <a:solidFill>
                  <a:srgbClr val="424A5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384175" y="677291"/>
            <a:ext cx="8448675" cy="401638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b="0" i="1">
                <a:solidFill>
                  <a:srgbClr val="534949"/>
                </a:solidFill>
              </a:defRPr>
            </a:lvl1pPr>
            <a:lvl2pPr marL="284162" indent="0">
              <a:buFontTx/>
              <a:buNone/>
              <a:defRPr/>
            </a:lvl2pPr>
            <a:lvl3pPr marL="630237" indent="0">
              <a:buFontTx/>
              <a:buNone/>
              <a:defRPr/>
            </a:lvl3pPr>
            <a:lvl4pPr marL="974725" indent="0">
              <a:buFontTx/>
              <a:buNone/>
              <a:defRPr/>
            </a:lvl4pPr>
            <a:lvl5pPr marL="1260475" indent="0">
              <a:buFontTx/>
              <a:buNone/>
              <a:defRPr/>
            </a:lvl5pPr>
          </a:lstStyle>
          <a:p>
            <a:pPr lvl="0"/>
            <a:r>
              <a:rPr lang="en-US" dirty="0" err="1" smtClean="0"/>
              <a:t>Subheader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585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81761"/>
            <a:ext cx="8229601" cy="4744406"/>
          </a:xfrm>
          <a:prstGeom prst="rect">
            <a:avLst/>
          </a:prstGeom>
        </p:spPr>
        <p:txBody>
          <a:bodyPr lIns="142875" tIns="71438" rIns="142875" bIns="71438"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55105"/>
            <a:ext cx="8229602" cy="54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96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100"/>
            <a:ext cx="8229600" cy="46910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6">
                  <a:lumMod val="75000"/>
                </a:schemeClr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4706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Proprietary to Daugherty Business Solutions. For confidential review.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8827" y="6305323"/>
            <a:ext cx="468085" cy="365125"/>
          </a:xfrm>
          <a:prstGeom prst="rect">
            <a:avLst/>
          </a:prstGeom>
        </p:spPr>
        <p:txBody>
          <a:bodyPr/>
          <a:lstStyle/>
          <a:p>
            <a:fld id="{38DA0552-2A9E-422C-AE75-E73E6BFC0C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green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190013"/>
            <a:ext cx="1469571" cy="667987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839" y="6389233"/>
            <a:ext cx="1447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BULLET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04919" y="6396265"/>
            <a:ext cx="200946" cy="1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62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55105"/>
            <a:ext cx="8229602" cy="54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0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" y="566"/>
            <a:ext cx="9143245" cy="6857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53" y="5174461"/>
            <a:ext cx="3810777" cy="36329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976112" y="795529"/>
            <a:ext cx="5723387" cy="1728216"/>
          </a:xfrm>
          <a:prstGeom prst="rect">
            <a:avLst/>
          </a:prstGeom>
        </p:spPr>
        <p:txBody>
          <a:bodyPr anchor="t"/>
          <a:lstStyle>
            <a:lvl1pPr>
              <a:def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2976113" y="3733800"/>
            <a:ext cx="6167887" cy="605288"/>
          </a:xfrm>
          <a:prstGeom prst="rect">
            <a:avLst/>
          </a:prstGeom>
          <a:solidFill>
            <a:srgbClr val="95997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 eaLnBrk="1" latinLnBrk="0" hangingPunct="1"/>
            <a:endParaRPr lang="en-US" sz="1800" dirty="0"/>
          </a:p>
        </p:txBody>
      </p:sp>
      <p:pic>
        <p:nvPicPr>
          <p:cNvPr id="23" name="Picture 22" descr="bulle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674853" y="5962995"/>
            <a:ext cx="154820" cy="1548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72" y="5958786"/>
            <a:ext cx="3633486" cy="162295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-1" y="3733800"/>
            <a:ext cx="2889849" cy="605288"/>
          </a:xfrm>
          <a:prstGeom prst="rect">
            <a:avLst/>
          </a:prstGeom>
          <a:solidFill>
            <a:srgbClr val="CCD1B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 eaLnBrk="1" latinLnBrk="0" hangingPunct="1"/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889849" cy="360273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976563" y="2843213"/>
            <a:ext cx="3378200" cy="7588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rgbClr val="4C4545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238125" y="4827588"/>
            <a:ext cx="2651125" cy="15462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775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3"/>
            <a:ext cx="4038601" cy="4525963"/>
          </a:xfrm>
          <a:prstGeom prst="rect">
            <a:avLst/>
          </a:prstGeom>
        </p:spPr>
        <p:txBody>
          <a:bodyPr lIns="142875" tIns="71438" rIns="142875" bIns="71438"/>
          <a:lstStyle>
            <a:lvl1pPr>
              <a:defRPr sz="2500"/>
            </a:lvl1pPr>
            <a:lvl2pPr>
              <a:defRPr sz="22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3"/>
            <a:ext cx="4038601" cy="4525963"/>
          </a:xfrm>
          <a:prstGeom prst="rect">
            <a:avLst/>
          </a:prstGeom>
        </p:spPr>
        <p:txBody>
          <a:bodyPr lIns="142875" tIns="71438" rIns="142875" bIns="71438"/>
          <a:lstStyle>
            <a:lvl1pPr>
              <a:defRPr sz="2500"/>
            </a:lvl1pPr>
            <a:lvl2pPr>
              <a:defRPr sz="22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55105"/>
            <a:ext cx="8229602" cy="54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solidFill>
            <a:schemeClr val="accent2"/>
          </a:solidFill>
        </p:spPr>
        <p:txBody>
          <a:bodyPr lIns="142875" tIns="71438" rIns="142875" bIns="71438" anchor="b"/>
          <a:lstStyle>
            <a:lvl1pPr marL="0" indent="0">
              <a:buNone/>
              <a:defRPr sz="2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8194" indent="0">
              <a:buNone/>
              <a:defRPr sz="1700" b="1"/>
            </a:lvl2pPr>
            <a:lvl3pPr marL="816388" indent="0">
              <a:buNone/>
              <a:defRPr sz="1600" b="1"/>
            </a:lvl3pPr>
            <a:lvl4pPr marL="1224581" indent="0">
              <a:buNone/>
              <a:defRPr sz="1400" b="1"/>
            </a:lvl4pPr>
            <a:lvl5pPr marL="1632775" indent="0">
              <a:buNone/>
              <a:defRPr sz="1400" b="1"/>
            </a:lvl5pPr>
            <a:lvl6pPr marL="2040969" indent="0">
              <a:buNone/>
              <a:defRPr sz="1400" b="1"/>
            </a:lvl6pPr>
            <a:lvl7pPr marL="2449163" indent="0">
              <a:buNone/>
              <a:defRPr sz="1400" b="1"/>
            </a:lvl7pPr>
            <a:lvl8pPr marL="2857358" indent="0">
              <a:buNone/>
              <a:defRPr sz="1400" b="1"/>
            </a:lvl8pPr>
            <a:lvl9pPr marL="326555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lIns="142875" tIns="71438" rIns="142875" bIns="71438"/>
          <a:lstStyle>
            <a:lvl1pPr>
              <a:defRPr sz="22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4" cy="639763"/>
          </a:xfrm>
          <a:prstGeom prst="rect">
            <a:avLst/>
          </a:prstGeom>
          <a:solidFill>
            <a:schemeClr val="accent2"/>
          </a:solidFill>
        </p:spPr>
        <p:txBody>
          <a:bodyPr lIns="142875" tIns="71438" rIns="142875" bIns="71438" anchor="b"/>
          <a:lstStyle>
            <a:lvl1pPr marL="0" indent="0">
              <a:buNone/>
              <a:defRPr sz="2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8194" indent="0">
              <a:buNone/>
              <a:defRPr sz="1700" b="1"/>
            </a:lvl2pPr>
            <a:lvl3pPr marL="816388" indent="0">
              <a:buNone/>
              <a:defRPr sz="1600" b="1"/>
            </a:lvl3pPr>
            <a:lvl4pPr marL="1224581" indent="0">
              <a:buNone/>
              <a:defRPr sz="1400" b="1"/>
            </a:lvl4pPr>
            <a:lvl5pPr marL="1632775" indent="0">
              <a:buNone/>
              <a:defRPr sz="1400" b="1"/>
            </a:lvl5pPr>
            <a:lvl6pPr marL="2040969" indent="0">
              <a:buNone/>
              <a:defRPr sz="1400" b="1"/>
            </a:lvl6pPr>
            <a:lvl7pPr marL="2449163" indent="0">
              <a:buNone/>
              <a:defRPr sz="1400" b="1"/>
            </a:lvl7pPr>
            <a:lvl8pPr marL="2857358" indent="0">
              <a:buNone/>
              <a:defRPr sz="1400" b="1"/>
            </a:lvl8pPr>
            <a:lvl9pPr marL="326555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4" cy="3951288"/>
          </a:xfrm>
          <a:prstGeom prst="rect">
            <a:avLst/>
          </a:prstGeom>
        </p:spPr>
        <p:txBody>
          <a:bodyPr lIns="142875" tIns="71438" rIns="142875" bIns="71438"/>
          <a:lstStyle>
            <a:lvl1pPr>
              <a:defRPr sz="22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55105"/>
            <a:ext cx="8229602" cy="54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5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6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55105"/>
            <a:ext cx="8229602" cy="54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03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90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81761"/>
            <a:ext cx="8229601" cy="4744406"/>
          </a:xfrm>
          <a:prstGeom prst="rect">
            <a:avLst/>
          </a:prstGeom>
        </p:spPr>
        <p:txBody>
          <a:bodyPr lIns="142875" tIns="71438" rIns="142875" bIns="71438"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55105"/>
            <a:ext cx="8229602" cy="54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90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81761"/>
            <a:ext cx="8229601" cy="4744406"/>
          </a:xfrm>
          <a:prstGeom prst="rect">
            <a:avLst/>
          </a:prstGeom>
        </p:spPr>
        <p:txBody>
          <a:bodyPr lIns="142875" tIns="71438" rIns="142875" bIns="71438"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04540" y="6344920"/>
            <a:ext cx="0" cy="3999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24967" y="6266190"/>
            <a:ext cx="85178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2" y="6360160"/>
            <a:ext cx="1145322" cy="3562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704540" y="6437189"/>
            <a:ext cx="633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Confidential &amp; Proprietary to Daugherty Business Solutions.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9920" y="6437189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74BE15-8A26-4F67-8E45-9F4262421384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72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55105"/>
            <a:ext cx="8229602" cy="54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i="1">
                <a:latin typeface="+mn-lt"/>
              </a:defRPr>
            </a:lvl1pPr>
            <a:lvl2pPr marL="409278" indent="0">
              <a:buFontTx/>
              <a:buNone/>
              <a:defRPr sz="1600">
                <a:latin typeface="+mn-lt"/>
              </a:defRPr>
            </a:lvl2pPr>
            <a:lvl3pPr marL="816075" indent="0">
              <a:buFontTx/>
              <a:buNone/>
              <a:defRPr sz="1600">
                <a:latin typeface="+mn-lt"/>
              </a:defRPr>
            </a:lvl3pPr>
            <a:lvl4pPr marL="1222872" indent="0">
              <a:buFontTx/>
              <a:buNone/>
              <a:defRPr sz="1600">
                <a:latin typeface="+mn-lt"/>
              </a:defRPr>
            </a:lvl4pPr>
            <a:lvl5pPr marL="1632149" indent="0">
              <a:buFontTx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tagline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1" y="13207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>
              <a:defRPr sz="2600" cap="all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30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4" r:id="rId3"/>
    <p:sldLayoutId id="2147484325" r:id="rId4"/>
    <p:sldLayoutId id="2147484326" r:id="rId5"/>
    <p:sldLayoutId id="2147484342" r:id="rId6"/>
    <p:sldLayoutId id="2147484327" r:id="rId7"/>
    <p:sldLayoutId id="2147484370" r:id="rId8"/>
    <p:sldLayoutId id="2147484341" r:id="rId9"/>
    <p:sldLayoutId id="2147484328" r:id="rId10"/>
    <p:sldLayoutId id="2147484330" r:id="rId11"/>
    <p:sldLayoutId id="2147484367" r:id="rId12"/>
    <p:sldLayoutId id="2147484331" r:id="rId13"/>
    <p:sldLayoutId id="2147484332" r:id="rId14"/>
    <p:sldLayoutId id="2147484339" r:id="rId15"/>
    <p:sldLayoutId id="2147484340" r:id="rId16"/>
    <p:sldLayoutId id="2147484369" r:id="rId17"/>
    <p:sldLayoutId id="2147484371" r:id="rId18"/>
    <p:sldLayoutId id="2147484372" r:id="rId19"/>
    <p:sldLayoutId id="2147484373" r:id="rId20"/>
    <p:sldLayoutId id="2147484374" r:id="rId21"/>
    <p:sldLayoutId id="2147484375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816075" rtl="0" eaLnBrk="1" fontAlgn="base" hangingPunct="1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60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</a:defRPr>
      </a:lvl2pPr>
      <a:lvl3pPr algn="ctr" defTabSz="8160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</a:defRPr>
      </a:lvl3pPr>
      <a:lvl4pPr algn="ctr" defTabSz="8160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</a:defRPr>
      </a:lvl4pPr>
      <a:lvl5pPr algn="ctr" defTabSz="8160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</a:defRPr>
      </a:lvl5pPr>
      <a:lvl6pPr marL="714375" algn="ctr" defTabSz="8160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</a:defRPr>
      </a:lvl6pPr>
      <a:lvl7pPr marL="1428750" algn="ctr" defTabSz="8160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</a:defRPr>
      </a:lvl7pPr>
      <a:lvl8pPr marL="2143125" algn="ctr" defTabSz="8160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</a:defRPr>
      </a:lvl8pPr>
      <a:lvl9pPr marL="2857500" algn="ctr" defTabSz="8160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05098" indent="-305098" algn="l" defTabSz="8160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662286" indent="-253008" algn="l" defTabSz="8160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473" indent="-203398" algn="l" defTabSz="8160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270" indent="-203398" algn="l" defTabSz="8160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547" indent="-203398" algn="l" defTabSz="8160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66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1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5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1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5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8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2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8675915" y="6532473"/>
            <a:ext cx="468085" cy="3080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b="0" kern="1200">
                <a:solidFill>
                  <a:srgbClr val="98989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 eaLnBrk="1" hangingPunct="1"/>
            <a:fld id="{38DA0552-2A9E-422C-AE75-E73E6BFC0CCE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 defTabSz="914400" eaLnBrk="1" hangingPunct="1"/>
              <a:t>‹#›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Footer Placeholder 4"/>
          <p:cNvSpPr txBox="1">
            <a:spLocks/>
          </p:cNvSpPr>
          <p:nvPr userDrawn="1"/>
        </p:nvSpPr>
        <p:spPr>
          <a:xfrm>
            <a:off x="5146040" y="6574705"/>
            <a:ext cx="3530600" cy="2832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98989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 eaLnBrk="1" hangingPunct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Proprietary and confidential to Daugherty Business Solutions.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1552" y="976643"/>
            <a:ext cx="8437612" cy="532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1" y="6603899"/>
            <a:ext cx="3076684" cy="137425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-7315" y="0"/>
            <a:ext cx="199339" cy="6872630"/>
          </a:xfrm>
          <a:prstGeom prst="rect">
            <a:avLst/>
          </a:prstGeom>
          <a:solidFill>
            <a:schemeClr val="tx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hangingPunct="1"/>
            <a:endParaRPr lang="en-US" sz="1800" dirty="0">
              <a:solidFill>
                <a:prstClr val="white"/>
              </a:solidFill>
              <a:latin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60" b="-11530"/>
          <a:stretch/>
        </p:blipFill>
        <p:spPr>
          <a:xfrm>
            <a:off x="487201" y="6333548"/>
            <a:ext cx="1268447" cy="26476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5" b="9527"/>
          <a:stretch/>
        </p:blipFill>
        <p:spPr>
          <a:xfrm>
            <a:off x="453543" y="6529839"/>
            <a:ext cx="1227733" cy="21477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457201" y="193039"/>
            <a:ext cx="8229601" cy="589281"/>
          </a:xfrm>
          <a:prstGeom prst="rect">
            <a:avLst/>
          </a:prstGeom>
        </p:spPr>
        <p:txBody>
          <a:bodyPr lIns="142875" tIns="71438" rIns="142875" bIns="71438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400" b="1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24A53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24A53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24A53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24A53"/>
                </a:solidFill>
                <a:latin typeface="Tahoma" pitchFamily="34" charset="0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24A53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24A53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24A53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24A53"/>
                </a:solidFill>
                <a:latin typeface="Arial" charset="0"/>
                <a:cs typeface="Arial" charset="0"/>
              </a:defRPr>
            </a:lvl9pPr>
          </a:lstStyle>
          <a:p>
            <a:pPr defTabSz="914400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2296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800" b="1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24A53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24A53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24A53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24A53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24A53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24A53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24A53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24A53"/>
          </a:solidFill>
          <a:latin typeface="Arial" charset="0"/>
          <a:cs typeface="Arial" charset="0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17525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03275" indent="-1730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98563" indent="-2238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82725" indent="-2222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wnload.docker.com/win/stable/InstallDocker.msi" TargetMode="External"/><Relationship Id="rId3" Type="http://schemas.openxmlformats.org/officeDocument/2006/relationships/image" Target="../media/image1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wnload.docker.com/mac/stable/Docker.dm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83158" y="784896"/>
            <a:ext cx="5723387" cy="1373513"/>
          </a:xfrm>
        </p:spPr>
        <p:txBody>
          <a:bodyPr/>
          <a:lstStyle/>
          <a:p>
            <a:r>
              <a:rPr lang="en-US" sz="9600" smtClean="0"/>
              <a:t>Docker</a:t>
            </a:r>
            <a:endParaRPr lang="en-US" sz="9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July 21, 2017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379899"/>
            <a:ext cx="2896881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lnSpc>
                <a:spcPts val="1000"/>
              </a:lnSpc>
              <a:buFont typeface="Arial" pitchFamily="34" charset="0"/>
              <a:buChar char="•"/>
            </a:pPr>
            <a:endParaRPr lang="en-US" sz="1400" b="1" i="1" dirty="0" smtClean="0">
              <a:solidFill>
                <a:srgbClr val="5D4717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11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2773" y="721361"/>
            <a:ext cx="8304030" cy="5404806"/>
          </a:xfrm>
        </p:spPr>
        <p:txBody>
          <a:bodyPr/>
          <a:lstStyle/>
          <a:p>
            <a:pPr lvl="1"/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/>
              <a:t>clone 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aprashanth</a:t>
            </a:r>
            <a:r>
              <a:rPr lang="en-US" sz="1600" dirty="0"/>
              <a:t>/</a:t>
            </a:r>
            <a:r>
              <a:rPr lang="en-US" sz="1600" dirty="0" err="1"/>
              <a:t>DockerWorkshop.git</a:t>
            </a:r>
            <a:endParaRPr lang="en-US" sz="1600" dirty="0"/>
          </a:p>
          <a:p>
            <a:pPr lvl="1"/>
            <a:r>
              <a:rPr lang="en-US" sz="1600" b="1" i="1" dirty="0" smtClean="0"/>
              <a:t>cd </a:t>
            </a:r>
            <a:r>
              <a:rPr lang="en-US" sz="1600" b="1" i="1" dirty="0" err="1" smtClean="0"/>
              <a:t>DockerWorkshop</a:t>
            </a:r>
            <a:endParaRPr lang="en-US" sz="1600" b="1" i="1" dirty="0" smtClean="0"/>
          </a:p>
          <a:p>
            <a:pPr lvl="1"/>
            <a:r>
              <a:rPr lang="en-US" sz="1600" dirty="0" err="1"/>
              <a:t>docker</a:t>
            </a:r>
            <a:r>
              <a:rPr lang="en-US" sz="1600" dirty="0"/>
              <a:t> build --tag "</a:t>
            </a:r>
            <a:r>
              <a:rPr lang="en-US" sz="1600" dirty="0" err="1" smtClean="0"/>
              <a:t>my-first-container:latest</a:t>
            </a:r>
            <a:r>
              <a:rPr lang="en-US" sz="1600" dirty="0" smtClean="0"/>
              <a:t>" .</a:t>
            </a:r>
          </a:p>
          <a:p>
            <a:pPr lvl="1"/>
            <a:r>
              <a:rPr lang="en-US" sz="1600" dirty="0" err="1"/>
              <a:t>docker</a:t>
            </a:r>
            <a:r>
              <a:rPr lang="en-US" sz="1600" dirty="0"/>
              <a:t> </a:t>
            </a:r>
            <a:r>
              <a:rPr lang="en-US" sz="1600" dirty="0" smtClean="0"/>
              <a:t>run </a:t>
            </a:r>
            <a:r>
              <a:rPr lang="en-US" sz="1600" dirty="0" err="1" smtClean="0"/>
              <a:t>my-first-container:latest</a:t>
            </a:r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r>
              <a:rPr lang="en-US" sz="1900" dirty="0" smtClean="0"/>
              <a:t>Open another terminal window </a:t>
            </a:r>
          </a:p>
          <a:p>
            <a:pPr lvl="1"/>
            <a:r>
              <a:rPr lang="en-US" sz="1600" dirty="0" err="1" smtClean="0"/>
              <a:t>docker</a:t>
            </a:r>
            <a:r>
              <a:rPr lang="en-US" sz="1600" dirty="0" smtClean="0"/>
              <a:t> </a:t>
            </a:r>
            <a:r>
              <a:rPr lang="en-US" sz="1600" dirty="0" err="1" smtClean="0"/>
              <a:t>ps</a:t>
            </a:r>
            <a:r>
              <a:rPr lang="en-US" sz="1600" dirty="0" smtClean="0"/>
              <a:t> -a</a:t>
            </a:r>
          </a:p>
          <a:p>
            <a:pPr lvl="1"/>
            <a:r>
              <a:rPr lang="en-US" sz="1600" dirty="0" err="1" smtClean="0"/>
              <a:t>docker</a:t>
            </a:r>
            <a:r>
              <a:rPr lang="en-US" sz="1600" dirty="0" smtClean="0"/>
              <a:t> stop container &lt;container id&gt;</a:t>
            </a:r>
          </a:p>
          <a:p>
            <a:pPr lvl="1"/>
            <a:r>
              <a:rPr lang="en-US" sz="1600" dirty="0" err="1" smtClean="0"/>
              <a:t>docker</a:t>
            </a:r>
            <a:r>
              <a:rPr lang="en-US" sz="1600" dirty="0" smtClean="0"/>
              <a:t> </a:t>
            </a:r>
            <a:r>
              <a:rPr lang="en-US" sz="1600" dirty="0" err="1" smtClean="0"/>
              <a:t>ps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a</a:t>
            </a:r>
          </a:p>
          <a:p>
            <a:pPr lvl="1"/>
            <a:r>
              <a:rPr lang="en-US" sz="1600" dirty="0" smtClean="0"/>
              <a:t>Docker </a:t>
            </a:r>
            <a:r>
              <a:rPr lang="en-US" sz="1600" dirty="0" err="1" smtClean="0"/>
              <a:t>rm</a:t>
            </a:r>
            <a:r>
              <a:rPr lang="en-US" sz="1600" dirty="0" smtClean="0"/>
              <a:t> container &lt;container id&gt;</a:t>
            </a:r>
            <a:endParaRPr lang="en-US" sz="1600" dirty="0"/>
          </a:p>
          <a:p>
            <a:pPr lvl="2"/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Exercise3: Run hello world!! (create a new image)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6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2588" y="1149195"/>
            <a:ext cx="8304212" cy="45484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 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50875" y="1031359"/>
            <a:ext cx="8335928" cy="5094808"/>
          </a:xfrm>
        </p:spPr>
        <p:txBody>
          <a:bodyPr/>
          <a:lstStyle/>
          <a:p>
            <a:r>
              <a:rPr lang="en-US" sz="1400" dirty="0" err="1"/>
              <a:t>docker</a:t>
            </a:r>
            <a:r>
              <a:rPr lang="en-US" sz="1400" dirty="0"/>
              <a:t> info 	</a:t>
            </a:r>
            <a:r>
              <a:rPr lang="en-US" sz="1400" dirty="0" smtClean="0">
                <a:solidFill>
                  <a:srgbClr val="538C3F"/>
                </a:solidFill>
              </a:rPr>
              <a:t>// </a:t>
            </a:r>
            <a:r>
              <a:rPr lang="en-US" sz="1400" dirty="0">
                <a:solidFill>
                  <a:srgbClr val="538C3F"/>
                </a:solidFill>
              </a:rPr>
              <a:t>Prints the information</a:t>
            </a:r>
          </a:p>
          <a:p>
            <a:r>
              <a:rPr lang="en-US" sz="1400" dirty="0" err="1"/>
              <a:t>docker</a:t>
            </a:r>
            <a:r>
              <a:rPr lang="en-US" sz="1400" dirty="0"/>
              <a:t> images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538C3F"/>
                </a:solidFill>
              </a:rPr>
              <a:t>//</a:t>
            </a:r>
            <a:r>
              <a:rPr lang="en-US" sz="1400" dirty="0">
                <a:solidFill>
                  <a:srgbClr val="538C3F"/>
                </a:solidFill>
              </a:rPr>
              <a:t>Lists all the images available </a:t>
            </a:r>
          </a:p>
          <a:p>
            <a:r>
              <a:rPr lang="en-US" sz="1400" dirty="0" err="1"/>
              <a:t>docker</a:t>
            </a:r>
            <a:r>
              <a:rPr lang="en-US" sz="1400" dirty="0"/>
              <a:t> run &lt;image name&gt;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538C3F"/>
                </a:solidFill>
              </a:rPr>
              <a:t>//</a:t>
            </a:r>
            <a:r>
              <a:rPr lang="en-US" sz="1400" dirty="0">
                <a:solidFill>
                  <a:srgbClr val="538C3F"/>
                </a:solidFill>
              </a:rPr>
              <a:t>Creates a container using the image name</a:t>
            </a:r>
          </a:p>
          <a:p>
            <a:r>
              <a:rPr lang="en-US" sz="1400" dirty="0" err="1"/>
              <a:t>docker</a:t>
            </a:r>
            <a:r>
              <a:rPr lang="en-US" sz="1400" dirty="0"/>
              <a:t> </a:t>
            </a:r>
            <a:r>
              <a:rPr lang="en-US" sz="1400" dirty="0" err="1"/>
              <a:t>ps</a:t>
            </a:r>
            <a:r>
              <a:rPr lang="en-US" sz="1400" dirty="0"/>
              <a:t>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538C3F"/>
                </a:solidFill>
              </a:rPr>
              <a:t>//</a:t>
            </a:r>
            <a:r>
              <a:rPr lang="en-US" sz="1400" dirty="0">
                <a:solidFill>
                  <a:srgbClr val="538C3F"/>
                </a:solidFill>
              </a:rPr>
              <a:t>Lists all the containers</a:t>
            </a:r>
          </a:p>
          <a:p>
            <a:r>
              <a:rPr lang="en-US" sz="1400" dirty="0" err="1"/>
              <a:t>docker</a:t>
            </a:r>
            <a:r>
              <a:rPr lang="en-US" sz="1400" dirty="0"/>
              <a:t> </a:t>
            </a:r>
            <a:r>
              <a:rPr lang="en-US" sz="1400" dirty="0" err="1"/>
              <a:t>ps</a:t>
            </a:r>
            <a:r>
              <a:rPr lang="en-US" sz="1400" dirty="0"/>
              <a:t> -a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538C3F"/>
                </a:solidFill>
              </a:rPr>
              <a:t>//</a:t>
            </a:r>
            <a:r>
              <a:rPr lang="en-US" sz="1400" dirty="0">
                <a:solidFill>
                  <a:srgbClr val="538C3F"/>
                </a:solidFill>
              </a:rPr>
              <a:t>Lists all the containers including the one that has been stopped to terminated</a:t>
            </a:r>
          </a:p>
          <a:p>
            <a:r>
              <a:rPr lang="en-US" sz="1400" dirty="0" err="1"/>
              <a:t>docker</a:t>
            </a:r>
            <a:r>
              <a:rPr lang="en-US" sz="1400" dirty="0"/>
              <a:t> pull &lt;image name&gt;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538C3F"/>
                </a:solidFill>
              </a:rPr>
              <a:t>//</a:t>
            </a:r>
            <a:r>
              <a:rPr lang="en-US" sz="1400" dirty="0">
                <a:solidFill>
                  <a:srgbClr val="538C3F"/>
                </a:solidFill>
              </a:rPr>
              <a:t>Pulls an image from the hub</a:t>
            </a:r>
          </a:p>
          <a:p>
            <a:r>
              <a:rPr lang="en-US" sz="1400" dirty="0" err="1"/>
              <a:t>docker</a:t>
            </a:r>
            <a:r>
              <a:rPr lang="en-US" sz="1400" dirty="0"/>
              <a:t> </a:t>
            </a:r>
            <a:r>
              <a:rPr lang="en-US" sz="1400" dirty="0" err="1"/>
              <a:t>r</a:t>
            </a:r>
            <a:r>
              <a:rPr lang="en-US" sz="1400" dirty="0" err="1" smtClean="0"/>
              <a:t>m</a:t>
            </a:r>
            <a:r>
              <a:rPr lang="en-US" sz="1400" dirty="0" smtClean="0"/>
              <a:t> </a:t>
            </a:r>
            <a:r>
              <a:rPr lang="en-US" sz="1400" dirty="0"/>
              <a:t>&lt;image name or image id&gt;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538C3F"/>
                </a:solidFill>
              </a:rPr>
              <a:t>//</a:t>
            </a:r>
            <a:r>
              <a:rPr lang="en-US" sz="1400" dirty="0">
                <a:solidFill>
                  <a:srgbClr val="538C3F"/>
                </a:solidFill>
              </a:rPr>
              <a:t>Removes an image from the local repo</a:t>
            </a:r>
            <a:r>
              <a:rPr lang="en-US" sz="1400" dirty="0"/>
              <a:t> </a:t>
            </a:r>
          </a:p>
          <a:p>
            <a:r>
              <a:rPr lang="en-US" sz="1400" dirty="0" err="1"/>
              <a:t>docker</a:t>
            </a:r>
            <a:r>
              <a:rPr lang="en-US" sz="1400" dirty="0"/>
              <a:t> start &lt;container</a:t>
            </a:r>
            <a:r>
              <a:rPr lang="en-US" sz="1400" dirty="0" smtClean="0"/>
              <a:t>&gt;	</a:t>
            </a:r>
            <a:r>
              <a:rPr lang="en-US" sz="1400" dirty="0" smtClean="0">
                <a:solidFill>
                  <a:srgbClr val="538C3F"/>
                </a:solidFill>
              </a:rPr>
              <a:t>//starts a container</a:t>
            </a:r>
            <a:endParaRPr lang="en-US" sz="1400" dirty="0">
              <a:solidFill>
                <a:srgbClr val="538C3F"/>
              </a:solidFill>
            </a:endParaRPr>
          </a:p>
          <a:p>
            <a:r>
              <a:rPr lang="en-US" sz="1400" dirty="0" err="1"/>
              <a:t>docker</a:t>
            </a:r>
            <a:r>
              <a:rPr lang="en-US" sz="1400" dirty="0"/>
              <a:t> stop &lt;container</a:t>
            </a:r>
            <a:r>
              <a:rPr lang="en-US" sz="1400" dirty="0" smtClean="0"/>
              <a:t>&gt;	</a:t>
            </a:r>
            <a:r>
              <a:rPr lang="en-US" sz="1400" dirty="0" smtClean="0">
                <a:solidFill>
                  <a:srgbClr val="538C3F"/>
                </a:solidFill>
              </a:rPr>
              <a:t>//stops a container</a:t>
            </a:r>
            <a:endParaRPr lang="en-US" sz="1400" dirty="0">
              <a:solidFill>
                <a:srgbClr val="538C3F"/>
              </a:solidFill>
            </a:endParaRPr>
          </a:p>
          <a:p>
            <a:r>
              <a:rPr lang="en-US" sz="1400" dirty="0" err="1"/>
              <a:t>docker</a:t>
            </a:r>
            <a:r>
              <a:rPr lang="en-US" sz="1400" dirty="0"/>
              <a:t> </a:t>
            </a:r>
            <a:r>
              <a:rPr lang="en-US" sz="1400" dirty="0" err="1"/>
              <a:t>rm</a:t>
            </a:r>
            <a:r>
              <a:rPr lang="en-US" sz="1400" dirty="0"/>
              <a:t> &lt;container&gt;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538C3F"/>
                </a:solidFill>
              </a:rPr>
              <a:t>//</a:t>
            </a:r>
            <a:r>
              <a:rPr lang="en-US" sz="1400" dirty="0">
                <a:solidFill>
                  <a:srgbClr val="538C3F"/>
                </a:solidFill>
              </a:rPr>
              <a:t>removes a container</a:t>
            </a:r>
          </a:p>
          <a:p>
            <a:r>
              <a:rPr lang="en-US" sz="1400" dirty="0" err="1"/>
              <a:t>docker</a:t>
            </a:r>
            <a:r>
              <a:rPr lang="en-US" sz="1400" dirty="0"/>
              <a:t> stop $(</a:t>
            </a:r>
            <a:r>
              <a:rPr lang="en-US" sz="1400" dirty="0" err="1"/>
              <a:t>docker</a:t>
            </a:r>
            <a:r>
              <a:rPr lang="en-US" sz="1400" dirty="0"/>
              <a:t>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538C3F"/>
                </a:solidFill>
              </a:rPr>
              <a:t>//</a:t>
            </a:r>
            <a:r>
              <a:rPr lang="en-US" sz="1400" dirty="0">
                <a:solidFill>
                  <a:srgbClr val="538C3F"/>
                </a:solidFill>
              </a:rPr>
              <a:t>stops all the containers returned by </a:t>
            </a:r>
            <a:r>
              <a:rPr lang="en-US" sz="1400" dirty="0" err="1">
                <a:solidFill>
                  <a:srgbClr val="538C3F"/>
                </a:solidFill>
              </a:rPr>
              <a:t>docker</a:t>
            </a:r>
            <a:r>
              <a:rPr lang="en-US" sz="1400" dirty="0">
                <a:solidFill>
                  <a:srgbClr val="538C3F"/>
                </a:solidFill>
              </a:rPr>
              <a:t> </a:t>
            </a:r>
            <a:r>
              <a:rPr lang="en-US" sz="1400" dirty="0" err="1">
                <a:solidFill>
                  <a:srgbClr val="538C3F"/>
                </a:solidFill>
              </a:rPr>
              <a:t>ps</a:t>
            </a:r>
            <a:r>
              <a:rPr lang="en-US" sz="1400" dirty="0">
                <a:solidFill>
                  <a:srgbClr val="538C3F"/>
                </a:solidFill>
              </a:rPr>
              <a:t> command in a quite mode</a:t>
            </a:r>
          </a:p>
          <a:p>
            <a:r>
              <a:rPr lang="en-US" sz="1400" dirty="0" err="1"/>
              <a:t>docker</a:t>
            </a:r>
            <a:r>
              <a:rPr lang="en-US" sz="1400" dirty="0"/>
              <a:t> </a:t>
            </a:r>
            <a:r>
              <a:rPr lang="en-US" sz="1400" dirty="0" err="1"/>
              <a:t>rm</a:t>
            </a:r>
            <a:r>
              <a:rPr lang="en-US" sz="1400" dirty="0"/>
              <a:t> $(</a:t>
            </a:r>
            <a:r>
              <a:rPr lang="en-US" sz="1400" dirty="0" err="1"/>
              <a:t>docker</a:t>
            </a:r>
            <a:r>
              <a:rPr lang="en-US" sz="1400" dirty="0"/>
              <a:t>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538C3F"/>
                </a:solidFill>
              </a:rPr>
              <a:t>//</a:t>
            </a:r>
            <a:r>
              <a:rPr lang="en-US" sz="1400" dirty="0">
                <a:solidFill>
                  <a:srgbClr val="538C3F"/>
                </a:solidFill>
              </a:rPr>
              <a:t>removes all the containers returned by </a:t>
            </a:r>
            <a:r>
              <a:rPr lang="en-US" sz="1400" dirty="0" err="1">
                <a:solidFill>
                  <a:srgbClr val="538C3F"/>
                </a:solidFill>
              </a:rPr>
              <a:t>docker</a:t>
            </a:r>
            <a:r>
              <a:rPr lang="en-US" sz="1400" dirty="0">
                <a:solidFill>
                  <a:srgbClr val="538C3F"/>
                </a:solidFill>
              </a:rPr>
              <a:t> </a:t>
            </a:r>
            <a:r>
              <a:rPr lang="en-US" sz="1400" dirty="0" err="1">
                <a:solidFill>
                  <a:srgbClr val="538C3F"/>
                </a:solidFill>
              </a:rPr>
              <a:t>ps</a:t>
            </a:r>
            <a:r>
              <a:rPr lang="en-US" sz="1400" dirty="0">
                <a:solidFill>
                  <a:srgbClr val="538C3F"/>
                </a:solidFill>
              </a:rPr>
              <a:t> command in a quite mode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Docker commands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50875" y="1031359"/>
            <a:ext cx="8335928" cy="5094808"/>
          </a:xfrm>
        </p:spPr>
        <p:txBody>
          <a:bodyPr/>
          <a:lstStyle/>
          <a:p>
            <a:r>
              <a:rPr lang="en-US" sz="1600" dirty="0" smtClean="0"/>
              <a:t>Swarm is new in Docker 1.12 which is true native clustering</a:t>
            </a:r>
          </a:p>
          <a:p>
            <a:r>
              <a:rPr lang="en-US" sz="1600" dirty="0" smtClean="0"/>
              <a:t>A collection of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engines collected into a cluster is called a swarm</a:t>
            </a:r>
          </a:p>
          <a:p>
            <a:r>
              <a:rPr lang="en-US" sz="1600" dirty="0" smtClean="0"/>
              <a:t>Engines in a swarm run in swarm mode</a:t>
            </a:r>
          </a:p>
          <a:p>
            <a:r>
              <a:rPr lang="en-US" sz="1600" dirty="0" smtClean="0"/>
              <a:t>A swarm consists of one or more Manager nodes and one or more worker modes</a:t>
            </a:r>
          </a:p>
          <a:p>
            <a:r>
              <a:rPr lang="en-US" sz="1600" dirty="0" smtClean="0"/>
              <a:t>Even though there can be more than one manager for redundancy and high availability, there is always one leader</a:t>
            </a:r>
          </a:p>
          <a:p>
            <a:r>
              <a:rPr lang="en-US" sz="1600" dirty="0" smtClean="0"/>
              <a:t>Manager nodes also act as a worker node</a:t>
            </a:r>
          </a:p>
          <a:p>
            <a:r>
              <a:rPr lang="en-US" sz="1600" dirty="0" smtClean="0"/>
              <a:t>Worker nodes just accept tasks from their managers and execute them</a:t>
            </a:r>
          </a:p>
          <a:p>
            <a:r>
              <a:rPr lang="en-US" sz="1600" dirty="0" smtClean="0"/>
              <a:t>Services is a new concept introduced along with Swarm mode</a:t>
            </a:r>
          </a:p>
          <a:p>
            <a:endParaRPr lang="en-US" sz="1400" dirty="0" smtClean="0">
              <a:solidFill>
                <a:srgbClr val="538C3F"/>
              </a:solidFill>
            </a:endParaRPr>
          </a:p>
          <a:p>
            <a:endParaRPr lang="en-US" sz="1400" dirty="0" smtClean="0">
              <a:solidFill>
                <a:srgbClr val="538C3F"/>
              </a:solidFill>
            </a:endParaRPr>
          </a:p>
          <a:p>
            <a:endParaRPr lang="en-US" sz="1400" dirty="0" smtClean="0">
              <a:solidFill>
                <a:srgbClr val="538C3F"/>
              </a:solidFill>
            </a:endParaRPr>
          </a:p>
          <a:p>
            <a:endParaRPr lang="en-US" sz="1400" dirty="0">
              <a:solidFill>
                <a:srgbClr val="538C3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 mode theory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4320858"/>
            <a:ext cx="3283527" cy="15989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82" y="3838020"/>
            <a:ext cx="5818909" cy="34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039906"/>
            <a:ext cx="8229601" cy="5086261"/>
          </a:xfrm>
        </p:spPr>
        <p:txBody>
          <a:bodyPr/>
          <a:lstStyle/>
          <a:p>
            <a:r>
              <a:rPr lang="en-US" cap="all" dirty="0" smtClean="0"/>
              <a:t>History</a:t>
            </a:r>
          </a:p>
          <a:p>
            <a:r>
              <a:rPr lang="en-US" cap="all" dirty="0" smtClean="0"/>
              <a:t>Containers vs. Virtual Machines</a:t>
            </a:r>
          </a:p>
          <a:p>
            <a:r>
              <a:rPr lang="en-US" cap="all" dirty="0" smtClean="0"/>
              <a:t>Docker</a:t>
            </a:r>
            <a:r>
              <a:rPr lang="en-US" cap="all" dirty="0"/>
              <a:t> </a:t>
            </a:r>
            <a:r>
              <a:rPr lang="en-US" cap="all" dirty="0" smtClean="0"/>
              <a:t>containers</a:t>
            </a:r>
          </a:p>
          <a:p>
            <a:r>
              <a:rPr lang="en-US" cap="all" dirty="0" smtClean="0"/>
              <a:t>Docker basic concepts</a:t>
            </a:r>
          </a:p>
          <a:p>
            <a:r>
              <a:rPr lang="en-US" cap="all" dirty="0" smtClean="0"/>
              <a:t>Installing Docker on Windows</a:t>
            </a:r>
          </a:p>
          <a:p>
            <a:r>
              <a:rPr lang="en-US" cap="all" dirty="0" smtClean="0"/>
              <a:t>Installing Docker on Mac OS</a:t>
            </a:r>
          </a:p>
          <a:p>
            <a:r>
              <a:rPr lang="en-US" cap="all" dirty="0" smtClean="0"/>
              <a:t>Run Hello World (Existing image)</a:t>
            </a:r>
          </a:p>
          <a:p>
            <a:r>
              <a:rPr lang="en-US" cap="all" dirty="0"/>
              <a:t>Run Hello World </a:t>
            </a:r>
            <a:r>
              <a:rPr lang="en-US" cap="all" dirty="0" smtClean="0"/>
              <a:t>(create new image)</a:t>
            </a:r>
          </a:p>
          <a:p>
            <a:r>
              <a:rPr lang="en-US" cap="all" dirty="0" smtClean="0"/>
              <a:t>Swarm Mode Theory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2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891540"/>
            <a:ext cx="8229601" cy="5234627"/>
          </a:xfrm>
        </p:spPr>
        <p:txBody>
          <a:bodyPr/>
          <a:lstStyle/>
          <a:p>
            <a:r>
              <a:rPr lang="en-US" sz="1800" smtClean="0"/>
              <a:t>In 1990s</a:t>
            </a:r>
            <a:r>
              <a:rPr lang="en-US" sz="1800" dirty="0"/>
              <a:t>, deploying a new application needed new hardware</a:t>
            </a:r>
          </a:p>
          <a:p>
            <a:pPr lvl="1"/>
            <a:r>
              <a:rPr lang="en-US" sz="1800" dirty="0"/>
              <a:t>Issues </a:t>
            </a:r>
            <a:r>
              <a:rPr lang="en-US" sz="1800" dirty="0" smtClean="0"/>
              <a:t>were</a:t>
            </a:r>
          </a:p>
          <a:p>
            <a:pPr lvl="2">
              <a:buFont typeface="Wingdings" charset="2"/>
              <a:buChar char="§"/>
            </a:pPr>
            <a:r>
              <a:rPr lang="en-US" sz="1800" dirty="0" smtClean="0"/>
              <a:t>Procurement </a:t>
            </a:r>
            <a:r>
              <a:rPr lang="en-US" sz="1800" dirty="0"/>
              <a:t>lead times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Upfront capex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Ongoing </a:t>
            </a:r>
            <a:r>
              <a:rPr lang="en-US" sz="1800" dirty="0" err="1" smtClean="0"/>
              <a:t>opex</a:t>
            </a:r>
            <a:endParaRPr lang="en-US" sz="1800" dirty="0" smtClean="0"/>
          </a:p>
          <a:p>
            <a:pPr lvl="2"/>
            <a:endParaRPr lang="en-US" sz="1800" dirty="0"/>
          </a:p>
          <a:p>
            <a:r>
              <a:rPr lang="en-US" sz="1800" dirty="0" smtClean="0"/>
              <a:t>Then came </a:t>
            </a:r>
            <a:r>
              <a:rPr lang="en-US" sz="1800" dirty="0"/>
              <a:t>VMWare, with its </a:t>
            </a:r>
            <a:r>
              <a:rPr lang="en-US" sz="1800" dirty="0" err="1" smtClean="0"/>
              <a:t>Hyperization</a:t>
            </a:r>
            <a:r>
              <a:rPr lang="en-US" sz="1800" dirty="0" smtClean="0"/>
              <a:t>-Virtualization </a:t>
            </a:r>
            <a:r>
              <a:rPr lang="en-US" sz="1800" dirty="0"/>
              <a:t>model using Hypervisors multiple applications could be deployed on a single server</a:t>
            </a:r>
          </a:p>
          <a:p>
            <a:pPr lvl="1"/>
            <a:r>
              <a:rPr lang="en-US" sz="1800" dirty="0"/>
              <a:t>Each operating system runs on a VM that is a slice of the physical  server resources (Slice of CPU, Memory and Disk Space)</a:t>
            </a:r>
          </a:p>
          <a:p>
            <a:pPr lvl="1"/>
            <a:r>
              <a:rPr lang="en-US" sz="1800" dirty="0"/>
              <a:t>Each OS needed individual licenses for the OS</a:t>
            </a:r>
          </a:p>
          <a:p>
            <a:pPr lvl="1"/>
            <a:r>
              <a:rPr lang="en-US" sz="1800" dirty="0"/>
              <a:t>Each OS then needs time for maintenance, for example applying OS patches, upgrades etc</a:t>
            </a:r>
            <a:r>
              <a:rPr lang="en-US" sz="1800" dirty="0" smtClean="0"/>
              <a:t>.</a:t>
            </a:r>
          </a:p>
          <a:p>
            <a:pPr lvl="1"/>
            <a:endParaRPr lang="en-US" sz="1800" dirty="0" smtClean="0"/>
          </a:p>
          <a:p>
            <a:r>
              <a:rPr lang="en-US" sz="1800" dirty="0"/>
              <a:t>Then came containers, which run on one </a:t>
            </a:r>
            <a:r>
              <a:rPr lang="en-US" sz="1800" dirty="0" smtClean="0"/>
              <a:t>OS, which addressed most of the issues that came with VMWare</a:t>
            </a:r>
          </a:p>
          <a:p>
            <a:pPr lvl="3"/>
            <a:endParaRPr lang="en-US" sz="1600" dirty="0"/>
          </a:p>
          <a:p>
            <a:pPr lvl="1">
              <a:buFont typeface="Wingdings" charset="2"/>
              <a:buChar char="v"/>
            </a:pPr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6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199" y="721361"/>
            <a:ext cx="4038601" cy="5404806"/>
          </a:xfrm>
        </p:spPr>
        <p:txBody>
          <a:bodyPr/>
          <a:lstStyle/>
          <a:p>
            <a:pPr marL="3164550" lvl="8" indent="0">
              <a:buNone/>
            </a:pPr>
            <a:r>
              <a:rPr lang="en-US" sz="700" b="1" i="1" dirty="0" smtClean="0"/>
              <a:t>					</a:t>
            </a:r>
            <a:endParaRPr lang="en-US" sz="900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95800" y="834390"/>
            <a:ext cx="3520443" cy="529177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not bundle a full operating system and thus are more light weight than VMs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Containers include only libraries and settings to make the software work as needed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Consume lesser space than a OS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deploy more apps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Faster start ups, apps can spin up usually in less than a second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vs. Virtual Machines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" y="1120140"/>
            <a:ext cx="8721090" cy="5006027"/>
          </a:xfrm>
          <a:prstGeom prst="rect">
            <a:avLst/>
          </a:prstGeom>
        </p:spPr>
        <p:txBody>
          <a:bodyPr lIns="142875" tIns="71438" rIns="142875" bIns="71438"/>
          <a:lstStyle/>
          <a:p>
            <a:pPr marL="1019473" lvl="2" indent="-20339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6" y="815926"/>
            <a:ext cx="2332674" cy="27780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85" y="815926"/>
            <a:ext cx="2819400" cy="23241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3880" y="3689007"/>
            <a:ext cx="35356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VMs slice and dice physical server resources where as the containers slice and dice the operating system resources like process name space, network stack and file system hierarchy</a:t>
            </a:r>
          </a:p>
        </p:txBody>
      </p:sp>
    </p:spTree>
    <p:extLst>
      <p:ext uri="{BB962C8B-B14F-4D97-AF65-F5344CB8AC3E}">
        <p14:creationId xmlns:p14="http://schemas.microsoft.com/office/powerpoint/2010/main" val="29560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721360"/>
            <a:ext cx="8366761" cy="5404807"/>
          </a:xfrm>
        </p:spPr>
        <p:txBody>
          <a:bodyPr/>
          <a:lstStyle/>
          <a:p>
            <a:r>
              <a:rPr lang="en-US" sz="2000" dirty="0"/>
              <a:t>Docker is one of the world’s leading software container </a:t>
            </a:r>
            <a:r>
              <a:rPr lang="en-US" sz="2000" dirty="0" smtClean="0"/>
              <a:t>platforms</a:t>
            </a:r>
            <a:endParaRPr lang="en-US" sz="2000" dirty="0"/>
          </a:p>
          <a:p>
            <a:r>
              <a:rPr lang="en-US" sz="2000" dirty="0"/>
              <a:t>Docker automates the repetitive tasks of setting up and configuring development environments, </a:t>
            </a:r>
          </a:p>
          <a:p>
            <a:pPr lvl="1"/>
            <a:r>
              <a:rPr lang="en-US" sz="1800" dirty="0"/>
              <a:t>This is a huge advantage to developers as they can focus on building great software</a:t>
            </a:r>
          </a:p>
          <a:p>
            <a:pPr lvl="1"/>
            <a:r>
              <a:rPr lang="en-US" sz="1800" dirty="0"/>
              <a:t>Onboarding new team members becomes easier </a:t>
            </a:r>
            <a:endParaRPr lang="en-US" sz="1800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sz="2000" dirty="0"/>
              <a:t>A standard </a:t>
            </a:r>
            <a:r>
              <a:rPr lang="en-US" sz="2000" dirty="0" err="1"/>
              <a:t>docker</a:t>
            </a:r>
            <a:r>
              <a:rPr lang="en-US" sz="2000" dirty="0"/>
              <a:t> install gives you the client and the daemon on the same </a:t>
            </a:r>
            <a:r>
              <a:rPr lang="en-US" sz="2000" dirty="0" smtClean="0"/>
              <a:t>host</a:t>
            </a:r>
          </a:p>
          <a:p>
            <a:pPr marL="342900" lvl="1" indent="-342900">
              <a:buFont typeface="Arial" charset="0"/>
              <a:buChar char="•"/>
            </a:pPr>
            <a:endParaRPr lang="en-US" sz="2000" dirty="0"/>
          </a:p>
          <a:p>
            <a:pPr marL="342900" lvl="1" indent="-342900">
              <a:buFont typeface="Arial" charset="0"/>
              <a:buChar char="•"/>
            </a:pPr>
            <a:endParaRPr lang="en-US" sz="2000" dirty="0" smtClean="0"/>
          </a:p>
          <a:p>
            <a:pPr marL="342900" lvl="1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Images </a:t>
            </a:r>
            <a:r>
              <a:rPr lang="en-US" sz="2000" dirty="0"/>
              <a:t>– </a:t>
            </a:r>
            <a:r>
              <a:rPr lang="en-US" sz="2000" dirty="0" smtClean="0"/>
              <a:t>These are like templates, an image can be used to start a new container</a:t>
            </a:r>
            <a:endParaRPr lang="en-US" sz="2000" dirty="0"/>
          </a:p>
          <a:p>
            <a:r>
              <a:rPr lang="en-US" sz="2000" dirty="0"/>
              <a:t>Containers – These are running images</a:t>
            </a:r>
          </a:p>
          <a:p>
            <a:pPr lvl="1"/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13607" y="3138094"/>
            <a:ext cx="322008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3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2773" y="1116419"/>
            <a:ext cx="8304030" cy="5009747"/>
          </a:xfrm>
        </p:spPr>
        <p:txBody>
          <a:bodyPr/>
          <a:lstStyle/>
          <a:p>
            <a:pPr lvl="1"/>
            <a:r>
              <a:rPr lang="en-US" sz="1600" b="1" dirty="0" smtClean="0"/>
              <a:t>Requirements</a:t>
            </a:r>
            <a:endParaRPr lang="en-US" sz="1600" b="1" dirty="0"/>
          </a:p>
          <a:p>
            <a:pPr lvl="2"/>
            <a:r>
              <a:rPr lang="en-US" sz="1400" dirty="0"/>
              <a:t>Windows 10 </a:t>
            </a:r>
          </a:p>
          <a:p>
            <a:pPr lvl="2"/>
            <a:r>
              <a:rPr lang="en-US" sz="1400" dirty="0"/>
              <a:t>64 bit </a:t>
            </a:r>
            <a:r>
              <a:rPr lang="en-US" sz="1400" dirty="0" smtClean="0"/>
              <a:t>only</a:t>
            </a:r>
          </a:p>
          <a:p>
            <a:pPr lvl="2"/>
            <a:endParaRPr lang="en-US" sz="1400" dirty="0" smtClean="0"/>
          </a:p>
          <a:p>
            <a:pPr lvl="1"/>
            <a:r>
              <a:rPr lang="en-US" sz="1600" b="1" dirty="0" smtClean="0"/>
              <a:t>Installation</a:t>
            </a:r>
          </a:p>
          <a:p>
            <a:pPr lvl="2"/>
            <a:r>
              <a:rPr lang="en-US" sz="1400" dirty="0"/>
              <a:t>Turn on the windows feature Hyper-V </a:t>
            </a:r>
            <a:r>
              <a:rPr lang="en-US" sz="1400" b="1" dirty="0"/>
              <a:t>ON </a:t>
            </a:r>
            <a:endParaRPr lang="en-US" sz="1400" dirty="0"/>
          </a:p>
          <a:p>
            <a:pPr lvl="2"/>
            <a:r>
              <a:rPr lang="en-US" sz="1400" dirty="0"/>
              <a:t>Restart Windows</a:t>
            </a:r>
          </a:p>
          <a:p>
            <a:pPr lvl="2"/>
            <a:r>
              <a:rPr lang="en-US" sz="1400" dirty="0"/>
              <a:t>Hyper-V not running – Restart and enter the BIOS mode on your machine and turn on the Hardware-assisted virtualization and data execution </a:t>
            </a:r>
            <a:r>
              <a:rPr lang="en-US" sz="1400" dirty="0" smtClean="0"/>
              <a:t>protection</a:t>
            </a:r>
          </a:p>
          <a:p>
            <a:pPr lvl="2"/>
            <a:r>
              <a:rPr lang="en-US" sz="1400" dirty="0"/>
              <a:t>For Windows 10 click on the link below to download the installer</a:t>
            </a:r>
          </a:p>
          <a:p>
            <a:pPr lvl="2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download.docker.com/win/stable/InstallDocker.msi</a:t>
            </a:r>
            <a:endParaRPr lang="en-US" sz="1400" dirty="0">
              <a:solidFill>
                <a:srgbClr val="FF0000"/>
              </a:solidFill>
            </a:endParaRPr>
          </a:p>
          <a:p>
            <a:pPr lvl="2"/>
            <a:r>
              <a:rPr lang="en-US" sz="1400" dirty="0" smtClean="0"/>
              <a:t>Download </a:t>
            </a:r>
            <a:r>
              <a:rPr lang="en-US" sz="1400" dirty="0"/>
              <a:t>the Docker installation file</a:t>
            </a:r>
          </a:p>
          <a:p>
            <a:pPr lvl="2"/>
            <a:r>
              <a:rPr lang="en-US" sz="1400" dirty="0"/>
              <a:t>Double click on </a:t>
            </a:r>
            <a:r>
              <a:rPr lang="en-US" sz="1400" dirty="0" err="1" smtClean="0"/>
              <a:t>InstallDocker.msi</a:t>
            </a:r>
            <a:endParaRPr lang="en-US" sz="1400" dirty="0" smtClean="0"/>
          </a:p>
          <a:p>
            <a:pPr lvl="2"/>
            <a:r>
              <a:rPr lang="en-US" sz="1400" dirty="0"/>
              <a:t>Accept the term and Conditions and continue with </a:t>
            </a:r>
            <a:r>
              <a:rPr lang="en-US" sz="1400" dirty="0" smtClean="0"/>
              <a:t>installation</a:t>
            </a:r>
          </a:p>
          <a:p>
            <a:pPr lvl="2"/>
            <a:r>
              <a:rPr lang="en-US" sz="1400" dirty="0"/>
              <a:t>Once the installation is complete, Docker starts automatically , the whale </a:t>
            </a:r>
            <a:r>
              <a:rPr lang="en-US" sz="1400" dirty="0" smtClean="0"/>
              <a:t>                 in the notification area indicates a successful install and that </a:t>
            </a:r>
            <a:r>
              <a:rPr lang="en-US" sz="1400" dirty="0" err="1" smtClean="0"/>
              <a:t>docker</a:t>
            </a:r>
            <a:r>
              <a:rPr lang="en-US" sz="1400" dirty="0" smtClean="0"/>
              <a:t> is running</a:t>
            </a:r>
          </a:p>
          <a:p>
            <a:pPr lvl="2"/>
            <a:r>
              <a:rPr lang="en-US" sz="1400" dirty="0"/>
              <a:t>Open a Command prompt and type </a:t>
            </a:r>
            <a:r>
              <a:rPr lang="en-US" sz="1400" i="1" dirty="0"/>
              <a:t>&lt;</a:t>
            </a:r>
            <a:r>
              <a:rPr lang="en-US" sz="1400" i="1" dirty="0" err="1"/>
              <a:t>docker</a:t>
            </a:r>
            <a:r>
              <a:rPr lang="en-US" sz="1400" i="1" dirty="0"/>
              <a:t> version&gt; </a:t>
            </a:r>
            <a:endParaRPr lang="en-US" sz="1400" dirty="0"/>
          </a:p>
          <a:p>
            <a:pPr lvl="2"/>
            <a:endParaRPr lang="en-US" sz="1900" dirty="0"/>
          </a:p>
          <a:p>
            <a:pPr lvl="2"/>
            <a:endParaRPr lang="en-US" sz="1900" dirty="0"/>
          </a:p>
          <a:p>
            <a:pPr lvl="2"/>
            <a:endParaRPr lang="en-US" sz="19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docker</a:t>
            </a:r>
            <a:r>
              <a:rPr lang="en-US" dirty="0" smtClean="0"/>
              <a:t> on windows</a:t>
            </a:r>
            <a:endParaRPr lang="en-US" dirty="0"/>
          </a:p>
        </p:txBody>
      </p:sp>
      <p:pic>
        <p:nvPicPr>
          <p:cNvPr id="33" name="Picture 32"/>
          <p:cNvPicPr/>
          <p:nvPr/>
        </p:nvPicPr>
        <p:blipFill>
          <a:blip r:embed="rId3"/>
          <a:stretch>
            <a:fillRect/>
          </a:stretch>
        </p:blipFill>
        <p:spPr>
          <a:xfrm>
            <a:off x="6914081" y="4721426"/>
            <a:ext cx="472123" cy="3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8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2773" y="1116419"/>
            <a:ext cx="8304030" cy="5009747"/>
          </a:xfrm>
        </p:spPr>
        <p:txBody>
          <a:bodyPr/>
          <a:lstStyle/>
          <a:p>
            <a:pPr lvl="1"/>
            <a:r>
              <a:rPr lang="en-US" sz="1600" b="1" dirty="0" smtClean="0"/>
              <a:t>Requirements</a:t>
            </a:r>
            <a:endParaRPr lang="en-US" sz="1600" b="1" dirty="0"/>
          </a:p>
          <a:p>
            <a:pPr lvl="2"/>
            <a:r>
              <a:rPr lang="en-US" sz="1400" dirty="0"/>
              <a:t>Mac hardware from 2010 or later</a:t>
            </a:r>
          </a:p>
          <a:p>
            <a:pPr lvl="2"/>
            <a:r>
              <a:rPr lang="en-US" sz="1400" dirty="0"/>
              <a:t>OS X 10.3.3 or newer</a:t>
            </a:r>
          </a:p>
          <a:p>
            <a:pPr lvl="2"/>
            <a:endParaRPr lang="en-US" sz="1400" dirty="0" smtClean="0"/>
          </a:p>
          <a:p>
            <a:pPr lvl="1"/>
            <a:r>
              <a:rPr lang="en-US" sz="1600" b="1" dirty="0" smtClean="0"/>
              <a:t>Installation</a:t>
            </a:r>
          </a:p>
          <a:p>
            <a:pPr lvl="2"/>
            <a:r>
              <a:rPr lang="en-US" sz="1400" dirty="0" smtClean="0"/>
              <a:t>Click </a:t>
            </a:r>
            <a:r>
              <a:rPr lang="en-US" sz="1400" dirty="0"/>
              <a:t>on the link below to download the installer</a:t>
            </a:r>
          </a:p>
          <a:p>
            <a:pPr marL="1222872" lvl="3" indent="0">
              <a:buNone/>
            </a:pPr>
            <a:r>
              <a:rPr lang="en-US" sz="1300" u="sng" dirty="0">
                <a:hlinkClick r:id="rId2"/>
              </a:rPr>
              <a:t>https://download.docker.com/mac/stable/Docker.dmg</a:t>
            </a:r>
            <a:endParaRPr lang="en-US" sz="1300" dirty="0"/>
          </a:p>
          <a:p>
            <a:pPr lvl="2"/>
            <a:r>
              <a:rPr lang="en-US" sz="1400" dirty="0" smtClean="0"/>
              <a:t>Download </a:t>
            </a:r>
            <a:r>
              <a:rPr lang="en-US" sz="1400" dirty="0"/>
              <a:t>the Docker installation file</a:t>
            </a:r>
          </a:p>
          <a:p>
            <a:pPr lvl="2"/>
            <a:r>
              <a:rPr lang="en-US" sz="1400" dirty="0"/>
              <a:t>Complete the installation by dragging the installer into the Application folder</a:t>
            </a:r>
          </a:p>
          <a:p>
            <a:pPr lvl="2"/>
            <a:r>
              <a:rPr lang="en-US" sz="1400" dirty="0"/>
              <a:t>Open a terminal window and type </a:t>
            </a:r>
            <a:r>
              <a:rPr lang="en-US" sz="1400" i="1" dirty="0"/>
              <a:t>&lt;</a:t>
            </a:r>
            <a:r>
              <a:rPr lang="en-US" sz="1400" i="1" dirty="0" err="1"/>
              <a:t>docker</a:t>
            </a:r>
            <a:r>
              <a:rPr lang="en-US" sz="1400" i="1" dirty="0"/>
              <a:t> version&gt; </a:t>
            </a:r>
            <a:endParaRPr lang="en-US" sz="1400" dirty="0"/>
          </a:p>
          <a:p>
            <a:pPr lvl="2"/>
            <a:endParaRPr lang="en-US" sz="1900" dirty="0"/>
          </a:p>
          <a:p>
            <a:pPr lvl="2"/>
            <a:endParaRPr lang="en-US" sz="1900" dirty="0"/>
          </a:p>
          <a:p>
            <a:pPr lvl="2"/>
            <a:endParaRPr lang="en-US" sz="19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docker</a:t>
            </a:r>
            <a:r>
              <a:rPr lang="en-US" dirty="0" smtClean="0"/>
              <a:t> on 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0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2773" y="721361"/>
            <a:ext cx="8304030" cy="5404806"/>
          </a:xfrm>
        </p:spPr>
        <p:txBody>
          <a:bodyPr/>
          <a:lstStyle/>
          <a:p>
            <a:pPr lvl="1"/>
            <a:r>
              <a:rPr lang="en-US" sz="1600" b="1" i="1" dirty="0" smtClean="0"/>
              <a:t>Open a terminal window and enter the following commands </a:t>
            </a:r>
          </a:p>
          <a:p>
            <a:pPr lvl="1"/>
            <a:r>
              <a:rPr lang="en-US" sz="1600" b="1" i="1" dirty="0" err="1" smtClean="0"/>
              <a:t>docker</a:t>
            </a:r>
            <a:r>
              <a:rPr lang="en-US" sz="1600" b="1" i="1" dirty="0" smtClean="0"/>
              <a:t> info </a:t>
            </a:r>
          </a:p>
          <a:p>
            <a:pPr lvl="1"/>
            <a:r>
              <a:rPr lang="en-US" sz="1600" b="1" i="1" dirty="0" err="1" smtClean="0"/>
              <a:t>docker</a:t>
            </a:r>
            <a:r>
              <a:rPr lang="en-US" sz="1600" b="1" i="1" dirty="0" smtClean="0"/>
              <a:t> images</a:t>
            </a:r>
          </a:p>
          <a:p>
            <a:pPr lvl="1"/>
            <a:r>
              <a:rPr lang="en-US" sz="1600" b="1" i="1" dirty="0" err="1"/>
              <a:t>d</a:t>
            </a:r>
            <a:r>
              <a:rPr lang="en-US" sz="1600" b="1" i="1" dirty="0" err="1" smtClean="0"/>
              <a:t>ocker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ps</a:t>
            </a:r>
            <a:r>
              <a:rPr lang="en-US" sz="1600" b="1" i="1" dirty="0" smtClean="0"/>
              <a:t> -a</a:t>
            </a:r>
          </a:p>
          <a:p>
            <a:pPr lvl="1"/>
            <a:endParaRPr lang="en-US" sz="1600" dirty="0"/>
          </a:p>
          <a:p>
            <a:pPr lvl="2"/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Exercise1: basic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2773" y="721361"/>
            <a:ext cx="8304030" cy="5404806"/>
          </a:xfrm>
        </p:spPr>
        <p:txBody>
          <a:bodyPr/>
          <a:lstStyle/>
          <a:p>
            <a:pPr lvl="1"/>
            <a:r>
              <a:rPr lang="en-US" sz="1600" b="1" i="1" dirty="0"/>
              <a:t>&lt;</a:t>
            </a:r>
            <a:r>
              <a:rPr lang="en-US" sz="1600" b="1" i="1" dirty="0" err="1"/>
              <a:t>docker</a:t>
            </a:r>
            <a:r>
              <a:rPr lang="en-US" sz="1600" b="1" i="1" dirty="0"/>
              <a:t> run hello-world&gt;</a:t>
            </a:r>
            <a:endParaRPr lang="en-US" sz="1600" dirty="0"/>
          </a:p>
          <a:p>
            <a:pPr lvl="2"/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Exercise2: Run hello world!! (Existing image)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61160" y="1314450"/>
            <a:ext cx="6305550" cy="450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0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aughertyTemplate2015">
      <a:dk1>
        <a:sysClr val="windowText" lastClr="000000"/>
      </a:dk1>
      <a:lt1>
        <a:sysClr val="window" lastClr="FFFFFF"/>
      </a:lt1>
      <a:dk2>
        <a:srgbClr val="4C4545"/>
      </a:dk2>
      <a:lt2>
        <a:srgbClr val="D5D8D7"/>
      </a:lt2>
      <a:accent1>
        <a:srgbClr val="6991CB"/>
      </a:accent1>
      <a:accent2>
        <a:srgbClr val="0B2D4B"/>
      </a:accent2>
      <a:accent3>
        <a:srgbClr val="80A63F"/>
      </a:accent3>
      <a:accent4>
        <a:srgbClr val="6F6F6F"/>
      </a:accent4>
      <a:accent5>
        <a:srgbClr val="B6D185"/>
      </a:accent5>
      <a:accent6>
        <a:srgbClr val="376092"/>
      </a:accent6>
      <a:hlink>
        <a:srgbClr val="93430C"/>
      </a:hlink>
      <a:folHlink>
        <a:srgbClr val="C0C0C0"/>
      </a:folHlink>
    </a:clrScheme>
    <a:fontScheme name="Sego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42875" tIns="71438" rIns="142875" bIns="71438">
        <a:spAutoFit/>
      </a:bodyPr>
      <a:lstStyle>
        <a:defPPr algn="ctr" eaLnBrk="1" hangingPunct="1">
          <a:defRPr sz="2800" dirty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aughertyOverview_BETA06.pptx" id="{C98BB3BC-5426-4C9D-9378-8C62B4E00672}" vid="{5A700CDD-35E9-452E-A549-3BC5CD769FF3}"/>
    </a:ext>
  </a:extLst>
</a:theme>
</file>

<file path=ppt/theme/theme2.xml><?xml version="1.0" encoding="utf-8"?>
<a:theme xmlns:a="http://schemas.openxmlformats.org/drawingml/2006/main" name="Daugherty Template">
  <a:themeElements>
    <a:clrScheme name="Custom 2">
      <a:dk1>
        <a:sysClr val="windowText" lastClr="000000"/>
      </a:dk1>
      <a:lt1>
        <a:sysClr val="window" lastClr="FFFFFF"/>
      </a:lt1>
      <a:dk2>
        <a:srgbClr val="4C4545"/>
      </a:dk2>
      <a:lt2>
        <a:srgbClr val="CCD1B9"/>
      </a:lt2>
      <a:accent1>
        <a:srgbClr val="D2CB6C"/>
      </a:accent1>
      <a:accent2>
        <a:srgbClr val="B1A089"/>
      </a:accent2>
      <a:accent3>
        <a:srgbClr val="CCD1B9"/>
      </a:accent3>
      <a:accent4>
        <a:srgbClr val="95A39D"/>
      </a:accent4>
      <a:accent5>
        <a:srgbClr val="A9A57C"/>
      </a:accent5>
      <a:accent6>
        <a:srgbClr val="858D93"/>
      </a:accent6>
      <a:hlink>
        <a:srgbClr val="CC9900"/>
      </a:hlink>
      <a:folHlink>
        <a:srgbClr val="C0C0C0"/>
      </a:folHlink>
    </a:clrScheme>
    <a:fontScheme name="Daugherty Template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43000"/>
          </a:schemeClr>
        </a:solidFill>
        <a:ln w="12700">
          <a:solidFill>
            <a:schemeClr val="accent3">
              <a:lumMod val="75000"/>
            </a:schemeClr>
          </a:solidFill>
        </a:ln>
        <a:effectLst>
          <a:outerShdw blurRad="152400" dist="152400" dir="2580000" rotWithShape="0">
            <a:schemeClr val="accent3">
              <a:lumMod val="50000"/>
              <a:alpha val="38000"/>
            </a:schemeClr>
          </a:outerShdw>
        </a:effectLst>
        <a:scene3d>
          <a:camera prst="orthographicFront"/>
          <a:lightRig rig="soft" dir="t"/>
        </a:scene3d>
        <a:sp3d>
          <a:bevelT w="88900" h="88900"/>
          <a:bevelB w="0" h="0"/>
        </a:sp3d>
      </a:spPr>
      <a:bodyPr rtlCol="0" anchor="ctr"/>
      <a:lstStyle>
        <a:defPPr algn="ctr">
          <a:defRPr sz="1400" b="1" dirty="0">
            <a:solidFill>
              <a:srgbClr val="303222"/>
            </a:solidFill>
            <a:latin typeface="Calibri" pitchFamily="34" charset="0"/>
            <a:cs typeface="Calibri" pitchFamily="34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noFill/>
        <a:ln w="12700">
          <a:solidFill>
            <a:schemeClr val="tx1"/>
          </a:solidFill>
          <a:miter lim="800000"/>
          <a:headEnd type="none" w="sm" len="sm"/>
          <a:tailEnd type="triangle" w="sm" len="sm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lnSpc>
            <a:spcPts val="1000"/>
          </a:lnSpc>
          <a:defRPr sz="1400" b="1" i="1" dirty="0" smtClean="0">
            <a:solidFill>
              <a:srgbClr val="5D4717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aughertyOverview_BETA06.pptx" id="{C98BB3BC-5426-4C9D-9378-8C62B4E00672}" vid="{3105ADD6-61B3-4244-8F6F-487696781D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rporateSO" ma:contentTypeID="0x0101001BFC22F8E4561D419F32270F107CEF1A00BE87634AFB69F04A86BF8E66F7116CA6" ma:contentTypeVersion="6" ma:contentTypeDescription="" ma:contentTypeScope="" ma:versionID="b289c8ace52dd207a91805b98db9dba7">
  <xsd:schema xmlns:xsd="http://www.w3.org/2001/XMLSchema" xmlns:xs="http://www.w3.org/2001/XMLSchema" xmlns:p="http://schemas.microsoft.com/office/2006/metadata/properties" xmlns:ns2="7d6d6200-ad71-4931-8337-96be4ca5a7c2" xmlns:ns3="8f462957-96b4-4c33-a5af-9ec5cb3e65b7" targetNamespace="http://schemas.microsoft.com/office/2006/metadata/properties" ma:root="true" ma:fieldsID="0dbf8cd4eee9e38767e4d6a111503e76" ns2:_="" ns3:_="">
    <xsd:import namespace="7d6d6200-ad71-4931-8337-96be4ca5a7c2"/>
    <xsd:import namespace="8f462957-96b4-4c33-a5af-9ec5cb3e65b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00f66508b3a4eb68e1abf703873be43" minOccurs="0"/>
                <xsd:element ref="ns2:TaxCatchAll" minOccurs="0"/>
                <xsd:element ref="ns2:TaxCatchAllLabel" minOccurs="0"/>
                <xsd:element ref="ns3:SODescription" minOccurs="0"/>
                <xsd:element ref="ns2:b92e48de92334669bc88106444bc8a36" minOccurs="0"/>
                <xsd:element ref="ns2:h4f09c292ed341228ca4d0750e702c40" minOccurs="0"/>
                <xsd:element ref="ns2:j96ab29a07694011a84005d92b4e89a2" minOccurs="0"/>
                <xsd:element ref="ns2:g0b775e40e50473695ef5450e20e68bb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d6200-ad71-4931-8337-96be4ca5a7c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2" nillable="true" ma:displayName="Taxonomy Catch All Column" ma:hidden="true" ma:list="{0b993bf4-23c1-41fd-9a6a-0c1de8a48379}" ma:internalName="TaxCatchAll" ma:showField="CatchAllData" ma:web="8f462957-96b4-4c33-a5af-9ec5cb3e65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0b993bf4-23c1-41fd-9a6a-0c1de8a48379}" ma:internalName="TaxCatchAllLabel" ma:readOnly="true" ma:showField="CatchAllDataLabel" ma:web="8f462957-96b4-4c33-a5af-9ec5cb3e65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92e48de92334669bc88106444bc8a36" ma:index="16" nillable="true" ma:taxonomy="true" ma:internalName="b92e48de92334669bc88106444bc8a36" ma:taxonomyFieldName="LOSDept" ma:displayName="LOSDept" ma:default="" ma:fieldId="{b92e48de-9233-4669-bc88-106444bc8a36}" ma:taxonomyMulti="true" ma:sspId="524bf7b0-f428-4078-aa0d-ffa945fb5973" ma:termSetId="974f51d2-0b7b-49b8-a7ef-af984ce7a0c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f09c292ed341228ca4d0750e702c40" ma:index="18" nillable="true" ma:taxonomy="true" ma:internalName="h4f09c292ed341228ca4d0750e702c40" ma:taxonomyFieldName="DBSType" ma:displayName="DBSType" ma:default="" ma:fieldId="{14f09c29-2ed3-4122-8ca4-d0750e702c40}" ma:taxonomyMulti="true" ma:sspId="524bf7b0-f428-4078-aa0d-ffa945fb5973" ma:termSetId="7f0fe701-2a2f-43ce-8fc3-2ee7242c109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j96ab29a07694011a84005d92b4e89a2" ma:index="20" nillable="true" ma:taxonomy="true" ma:internalName="j96ab29a07694011a84005d92b4e89a2" ma:taxonomyFieldName="BusinessFunction" ma:displayName="BusinessFunction" ma:default="" ma:fieldId="{396ab29a-0769-4011-a840-05d92b4e89a2}" ma:taxonomyMulti="true" ma:sspId="524bf7b0-f428-4078-aa0d-ffa945fb5973" ma:termSetId="5aff4529-8341-44b3-bc21-3fd3e16cbc1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0b775e40e50473695ef5450e20e68bb" ma:index="22" nillable="true" ma:taxonomy="true" ma:internalName="g0b775e40e50473695ef5450e20e68bb" ma:taxonomyFieldName="Industry" ma:displayName="Industry" ma:default="" ma:fieldId="{00b775e4-0e50-4736-95ef-5450e20e68bb}" ma:taxonomyMulti="true" ma:sspId="524bf7b0-f428-4078-aa0d-ffa945fb5973" ma:termSetId="dc1cad03-5a0e-43fd-ae82-224cbbb164f7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462957-96b4-4c33-a5af-9ec5cb3e65b7" elementFormDefault="qualified">
    <xsd:import namespace="http://schemas.microsoft.com/office/2006/documentManagement/types"/>
    <xsd:import namespace="http://schemas.microsoft.com/office/infopath/2007/PartnerControls"/>
    <xsd:element name="m00f66508b3a4eb68e1abf703873be43" ma:index="11" nillable="true" ma:taxonomy="true" ma:internalName="m00f66508b3a4eb68e1abf703873be43" ma:taxonomyFieldName="CorpServiceOffering" ma:displayName="CorpServiceOffering" ma:readOnly="false" ma:default="" ma:fieldId="{600f6650-8b3a-4eb6-8e1a-bf703873be43}" ma:taxonomyMulti="true" ma:sspId="524bf7b0-f428-4078-aa0d-ffa945fb5973" ma:termSetId="e80701e0-7dd0-4bca-bc79-33668822d7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ODescription" ma:index="15" nillable="true" ma:displayName="SODescription" ma:internalName="SODescription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4f09c292ed341228ca4d0750e702c40 xmlns="7d6d6200-ad71-4931-8337-96be4ca5a7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93e0cf66-4fd7-431b-b2e7-07b29f8b2b6b</TermId>
        </TermInfo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cc7026d6-e8b1-4117-8ce3-4f66cefbbd1d</TermId>
        </TermInfo>
      </Terms>
    </h4f09c292ed341228ca4d0750e702c40>
    <j96ab29a07694011a84005d92b4e89a2 xmlns="7d6d6200-ad71-4931-8337-96be4ca5a7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For Marketing Dept</TermName>
          <TermId xmlns="http://schemas.microsoft.com/office/infopath/2007/PartnerControls">83fd6fbc-f78e-4414-bcb3-87960265cafb</TermId>
        </TermInfo>
        <TermInfo xmlns="http://schemas.microsoft.com/office/infopath/2007/PartnerControls">
          <TermName xmlns="http://schemas.microsoft.com/office/infopath/2007/PartnerControls">For Sales Dept</TermName>
          <TermId xmlns="http://schemas.microsoft.com/office/infopath/2007/PartnerControls">f3d01d5a-c4a0-4fb2-9614-c9c821be8cde</TermId>
        </TermInfo>
      </Terms>
    </j96ab29a07694011a84005d92b4e89a2>
    <SODescription xmlns="8f462957-96b4-4c33-a5af-9ec5cb3e65b7">Draft of new overview deck and templates. </SODescription>
    <g0b775e40e50473695ef5450e20e68bb xmlns="7d6d6200-ad71-4931-8337-96be4ca5a7c2">
      <Terms xmlns="http://schemas.microsoft.com/office/infopath/2007/PartnerControls"/>
    </g0b775e40e50473695ef5450e20e68bb>
    <TaxCatchAll xmlns="7d6d6200-ad71-4931-8337-96be4ca5a7c2">
      <Value>164</Value>
      <Value>230</Value>
      <Value>161</Value>
      <Value>141</Value>
      <Value>123</Value>
      <Value>171</Value>
    </TaxCatchAll>
    <b92e48de92334669bc88106444bc8a36 xmlns="7d6d6200-ad71-4931-8337-96be4ca5a7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Daugherty Marketing</TermName>
          <TermId xmlns="http://schemas.microsoft.com/office/infopath/2007/PartnerControls">4dc6c748-799f-4724-95d7-dfed64b421e3</TermId>
        </TermInfo>
      </Terms>
    </b92e48de92334669bc88106444bc8a36>
    <m00f66508b3a4eb68e1abf703873be43 xmlns="8f462957-96b4-4c33-a5af-9ec5cb3e65b7">
      <Terms xmlns="http://schemas.microsoft.com/office/infopath/2007/PartnerControls">
        <TermInfo xmlns="http://schemas.microsoft.com/office/infopath/2007/PartnerControls">
          <TermName xmlns="http://schemas.microsoft.com/office/infopath/2007/PartnerControls">Daugherty Overview</TermName>
          <TermId xmlns="http://schemas.microsoft.com/office/infopath/2007/PartnerControls">9b4ce72f-dd5a-461c-bd79-9d87a63dc1ab</TermId>
        </TermInfo>
      </Terms>
    </m00f66508b3a4eb68e1abf703873be43>
    <_dlc_DocId xmlns="7d6d6200-ad71-4931-8337-96be4ca5a7c2">CORPSRASDYZA-24-24</_dlc_DocId>
    <_dlc_DocIdUrl xmlns="7d6d6200-ad71-4931-8337-96be4ca5a7c2">
      <Url>https://connect.daugherty.com/sites/corporate/marketing/_layouts/15/DocIdRedir.aspx?ID=CORPSRASDYZA-24-24</Url>
      <Description>CORPSRASDYZA-24-24</Description>
    </_dlc_DocIdUrl>
  </documentManagement>
</p:properties>
</file>

<file path=customXml/itemProps1.xml><?xml version="1.0" encoding="utf-8"?>
<ds:datastoreItem xmlns:ds="http://schemas.openxmlformats.org/officeDocument/2006/customXml" ds:itemID="{063C368C-E49D-40D4-A83D-BEA0C04FEB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6d6200-ad71-4931-8337-96be4ca5a7c2"/>
    <ds:schemaRef ds:uri="8f462957-96b4-4c33-a5af-9ec5cb3e65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F1BBFB-CD20-4C6C-B355-D736490682B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45E0627-0BDA-4CCE-B657-61F70FBE943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B3D870A-DD45-42AF-8F9E-B7123CFB17BB}">
  <ds:schemaRefs>
    <ds:schemaRef ds:uri="http://schemas.microsoft.com/office/2006/documentManagement/types"/>
    <ds:schemaRef ds:uri="7d6d6200-ad71-4931-8337-96be4ca5a7c2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f462957-96b4-4c33-a5af-9ec5cb3e65b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DBS - PowerPointTemplate</Template>
  <TotalTime>57831</TotalTime>
  <Words>692</Words>
  <Application>Microsoft Macintosh PowerPoint</Application>
  <PresentationFormat>On-screen Show (4:3)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Segoe UI</vt:lpstr>
      <vt:lpstr>Segoe UI Semibold</vt:lpstr>
      <vt:lpstr>Tahoma</vt:lpstr>
      <vt:lpstr>Wingdings</vt:lpstr>
      <vt:lpstr>Arial</vt:lpstr>
      <vt:lpstr>Office Theme</vt:lpstr>
      <vt:lpstr>Daugherty Template</vt:lpstr>
      <vt:lpstr>Docker</vt:lpstr>
      <vt:lpstr>Agenda</vt:lpstr>
      <vt:lpstr>History</vt:lpstr>
      <vt:lpstr>Containers vs. Virtual Machines</vt:lpstr>
      <vt:lpstr>Docker containers</vt:lpstr>
      <vt:lpstr>Installing docker on windows</vt:lpstr>
      <vt:lpstr>Installing docker on MAC</vt:lpstr>
      <vt:lpstr>Exercise1: basic commands</vt:lpstr>
      <vt:lpstr>Exercise2: Run hello world!! (Existing image)</vt:lpstr>
      <vt:lpstr>Exercise3: Run hello world!! (create a new image)</vt:lpstr>
      <vt:lpstr>Docker container life cycle</vt:lpstr>
      <vt:lpstr>Other useful Docker commands </vt:lpstr>
      <vt:lpstr>Swarm mode theory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PRASHANTH_VADULAS@homedepot.com</dc:creator>
  <cp:lastModifiedBy>Prashanth Abishua</cp:lastModifiedBy>
  <cp:revision>369</cp:revision>
  <cp:lastPrinted>2015-01-27T15:31:34Z</cp:lastPrinted>
  <dcterms:created xsi:type="dcterms:W3CDTF">2015-01-24T16:36:24Z</dcterms:created>
  <dcterms:modified xsi:type="dcterms:W3CDTF">2017-07-20T15:46:59Z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0x0101001BFC22F8E4561D419F32270F107CEF1A00BE87634AFB69F04A86BF8E66F7116CA6</vt:lpwstr>
  </property>
  <property fmtid="{D5CDD505-2E9C-101B-9397-08002B2CF9AE}" pid="3" name="_dlc_DocIdItemGuid">
    <vt:lpwstr>ce1b0364-bdc9-477c-b871-c35f20723e25</vt:lpwstr>
  </property>
  <property fmtid="{D5CDD505-2E9C-101B-9397-08002B2CF9AE}" pid="4" name="LOSDept">
    <vt:lpwstr>164;#Daugherty Marketing|4dc6c748-799f-4724-95d7-dfed64b421e3</vt:lpwstr>
  </property>
  <property fmtid="{D5CDD505-2E9C-101B-9397-08002B2CF9AE}" pid="5" name="CorpServiceOffering">
    <vt:lpwstr>161;#Daugherty Overview|9b4ce72f-dd5a-461c-bd79-9d87a63dc1ab</vt:lpwstr>
  </property>
  <property fmtid="{D5CDD505-2E9C-101B-9397-08002B2CF9AE}" pid="6" name="BusinessFunction">
    <vt:lpwstr>123;#For Marketing Dept|83fd6fbc-f78e-4414-bcb3-87960265cafb;#171;#For Sales Dept|f3d01d5a-c4a0-4fb2-9614-c9c821be8cde</vt:lpwstr>
  </property>
  <property fmtid="{D5CDD505-2E9C-101B-9397-08002B2CF9AE}" pid="7" name="Industry">
    <vt:lpwstr/>
  </property>
  <property fmtid="{D5CDD505-2E9C-101B-9397-08002B2CF9AE}" pid="8" name="DBSType">
    <vt:lpwstr>230;#PowerPoint Template|93e0cf66-4fd7-431b-b2e7-07b29f8b2b6b;#141;#Presentation|cc7026d6-e8b1-4117-8ce3-4f66cefbbd1d</vt:lpwstr>
  </property>
</Properties>
</file>