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8" r:id="rId3"/>
    <p:sldId id="269" r:id="rId4"/>
    <p:sldId id="257" r:id="rId5"/>
    <p:sldId id="258" r:id="rId6"/>
    <p:sldId id="259" r:id="rId7"/>
    <p:sldId id="267" r:id="rId8"/>
    <p:sldId id="260" r:id="rId9"/>
    <p:sldId id="261" r:id="rId10"/>
    <p:sldId id="264" r:id="rId11"/>
    <p:sldId id="262" r:id="rId12"/>
    <p:sldId id="26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p:restoredTop sz="76355"/>
  </p:normalViewPr>
  <p:slideViewPr>
    <p:cSldViewPr snapToGrid="0" snapToObjects="1">
      <p:cViewPr varScale="1">
        <p:scale>
          <a:sx n="96" d="100"/>
          <a:sy n="96"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76726-98A4-5341-870B-2CE46A991E28}" type="datetimeFigureOut">
              <a:rPr lang="en-US" smtClean="0"/>
              <a:t>7/22/17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0820D-8D14-F34C-8A0B-0A37DA20708C}" type="slidenum">
              <a:rPr lang="en-US" smtClean="0"/>
              <a:t>‹#›</a:t>
            </a:fld>
            <a:endParaRPr lang="en-US"/>
          </a:p>
        </p:txBody>
      </p:sp>
    </p:spTree>
    <p:extLst>
      <p:ext uri="{BB962C8B-B14F-4D97-AF65-F5344CB8AC3E}">
        <p14:creationId xmlns:p14="http://schemas.microsoft.com/office/powerpoint/2010/main" val="243268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edis.io/commands/append" TargetMode="External"/><Relationship Id="rId4" Type="http://schemas.openxmlformats.org/officeDocument/2006/relationships/hyperlink" Target="https://redis.io/commands/hincrby" TargetMode="External"/><Relationship Id="rId5" Type="http://schemas.openxmlformats.org/officeDocument/2006/relationships/hyperlink" Target="https://redis.io/commands/lpush" TargetMode="External"/><Relationship Id="rId6" Type="http://schemas.openxmlformats.org/officeDocument/2006/relationships/hyperlink" Target="https://redis.io/commands/sinter" TargetMode="External"/><Relationship Id="rId7" Type="http://schemas.openxmlformats.org/officeDocument/2006/relationships/hyperlink" Target="https://redis.io/commands/sunion" TargetMode="External"/><Relationship Id="rId8" Type="http://schemas.openxmlformats.org/officeDocument/2006/relationships/hyperlink" Target="https://redis.io/commands/sdiff" TargetMode="External"/><Relationship Id="rId9" Type="http://schemas.openxmlformats.org/officeDocument/2006/relationships/hyperlink" Target="https://redis.io/commands/zrangebyscore"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1" dirty="0" smtClean="0"/>
              <a:t>Transactions</a:t>
            </a:r>
          </a:p>
          <a:p>
            <a:r>
              <a:rPr lang="en-US" dirty="0" smtClean="0"/>
              <a:t>Persistence mechanism RDB(</a:t>
            </a:r>
            <a:r>
              <a:rPr lang="en-US" dirty="0" err="1" smtClean="0"/>
              <a:t>Redis</a:t>
            </a:r>
            <a:r>
              <a:rPr lang="en-US" dirty="0" smtClean="0"/>
              <a:t> snapshotting) and AOF(Append-only file) </a:t>
            </a:r>
          </a:p>
          <a:p>
            <a:r>
              <a:rPr lang="en-US" dirty="0" smtClean="0"/>
              <a:t>The RDB persistence performs point-in-time snapshots of dataset at specified intervals. ● The AOF persistence logs every write operation received by the server, that will be played again at server startup, reconstructing the original dataset. Commands are logged using the same format as the </a:t>
            </a:r>
            <a:r>
              <a:rPr lang="en-US" dirty="0" err="1" smtClean="0"/>
              <a:t>Redis</a:t>
            </a:r>
            <a:r>
              <a:rPr lang="en-US" dirty="0" smtClean="0"/>
              <a:t> protocol itself, in an append-only fashion. </a:t>
            </a:r>
          </a:p>
          <a:p>
            <a:endParaRPr lang="en-US" dirty="0" smtClean="0"/>
          </a:p>
          <a:p>
            <a:r>
              <a:rPr lang="en-US" b="1" dirty="0" smtClean="0"/>
              <a:t>Replication</a:t>
            </a:r>
          </a:p>
          <a:p>
            <a:r>
              <a:rPr lang="en-US" dirty="0" err="1" smtClean="0"/>
              <a:t>redis</a:t>
            </a:r>
            <a:r>
              <a:rPr lang="en-US" dirty="0" smtClean="0"/>
              <a:t> master - handles all reads/ writes </a:t>
            </a:r>
          </a:p>
          <a:p>
            <a:r>
              <a:rPr lang="en-US" dirty="0" smtClean="0"/>
              <a:t>Slave - hot standby - can also be configured for scalability to serve reads </a:t>
            </a:r>
          </a:p>
          <a:p>
            <a:r>
              <a:rPr lang="en-US" dirty="0" smtClean="0"/>
              <a:t>Sentinels - mechanism for monitoring, failover - uses pub/sub, gossip and agreement protocols</a:t>
            </a:r>
            <a:endParaRPr lang="en-US" dirty="0"/>
          </a:p>
        </p:txBody>
      </p:sp>
      <p:sp>
        <p:nvSpPr>
          <p:cNvPr id="4" name="Slide Number Placeholder 3"/>
          <p:cNvSpPr>
            <a:spLocks noGrp="1"/>
          </p:cNvSpPr>
          <p:nvPr>
            <p:ph type="sldNum" sz="quarter" idx="10"/>
          </p:nvPr>
        </p:nvSpPr>
        <p:spPr/>
        <p:txBody>
          <a:bodyPr/>
          <a:lstStyle/>
          <a:p>
            <a:fld id="{D480820D-8D14-F34C-8A0B-0A37DA20708C}" type="slidenum">
              <a:rPr lang="en-US" smtClean="0"/>
              <a:t>6</a:t>
            </a:fld>
            <a:endParaRPr lang="en-US"/>
          </a:p>
        </p:txBody>
      </p:sp>
    </p:spTree>
    <p:extLst>
      <p:ext uri="{BB962C8B-B14F-4D97-AF65-F5344CB8AC3E}">
        <p14:creationId xmlns:p14="http://schemas.microsoft.com/office/powerpoint/2010/main" val="1012502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appending to a string</a:t>
            </a:r>
            <a:r>
              <a:rPr lang="en-US" sz="1200" b="0" i="0" kern="1200" dirty="0" smtClean="0">
                <a:solidFill>
                  <a:schemeClr val="tx1"/>
                </a:solidFill>
                <a:effectLst/>
                <a:latin typeface="+mn-lt"/>
                <a:ea typeface="+mn-ea"/>
                <a:cs typeface="+mn-cs"/>
              </a:rPr>
              <a:t>; </a:t>
            </a:r>
          </a:p>
          <a:p>
            <a:r>
              <a:rPr lang="en-US" sz="1200" b="0" i="0" u="none" strike="noStrike" kern="1200" dirty="0" smtClean="0">
                <a:solidFill>
                  <a:schemeClr val="tx1"/>
                </a:solidFill>
                <a:effectLst/>
                <a:latin typeface="+mn-lt"/>
                <a:ea typeface="+mn-ea"/>
                <a:cs typeface="+mn-cs"/>
                <a:hlinkClick r:id="rId4"/>
              </a:rPr>
              <a:t>incrementing the value in a hash</a:t>
            </a:r>
            <a:r>
              <a:rPr lang="en-US" sz="1200" b="0" i="0" kern="1200" dirty="0" smtClean="0">
                <a:solidFill>
                  <a:schemeClr val="tx1"/>
                </a:solidFill>
                <a:effectLst/>
                <a:latin typeface="+mn-lt"/>
                <a:ea typeface="+mn-ea"/>
                <a:cs typeface="+mn-cs"/>
              </a:rPr>
              <a:t>; </a:t>
            </a:r>
          </a:p>
          <a:p>
            <a:r>
              <a:rPr lang="en-US" sz="1200" b="0" i="0" u="none" strike="noStrike" kern="1200" dirty="0" smtClean="0">
                <a:solidFill>
                  <a:schemeClr val="tx1"/>
                </a:solidFill>
                <a:effectLst/>
                <a:latin typeface="+mn-lt"/>
                <a:ea typeface="+mn-ea"/>
                <a:cs typeface="+mn-cs"/>
                <a:hlinkClick r:id="rId5"/>
              </a:rPr>
              <a:t>pushing an element to a list</a:t>
            </a:r>
            <a:r>
              <a:rPr lang="en-US" sz="1200" b="0" i="0" kern="1200" dirty="0" smtClean="0">
                <a:solidFill>
                  <a:schemeClr val="tx1"/>
                </a:solidFill>
                <a:effectLst/>
                <a:latin typeface="+mn-lt"/>
                <a:ea typeface="+mn-ea"/>
                <a:cs typeface="+mn-cs"/>
              </a:rPr>
              <a:t>; </a:t>
            </a:r>
          </a:p>
          <a:p>
            <a:r>
              <a:rPr lang="en-US" sz="1200" b="0" i="0" u="none" strike="noStrike" kern="1200" dirty="0" smtClean="0">
                <a:solidFill>
                  <a:schemeClr val="tx1"/>
                </a:solidFill>
                <a:effectLst/>
                <a:latin typeface="+mn-lt"/>
                <a:ea typeface="+mn-ea"/>
                <a:cs typeface="+mn-cs"/>
                <a:hlinkClick r:id="rId6"/>
              </a:rPr>
              <a:t>computing set intersection</a:t>
            </a:r>
            <a:r>
              <a:rPr lang="en-US" sz="1200" b="0" i="0" kern="1200" dirty="0" smtClean="0">
                <a:solidFill>
                  <a:schemeClr val="tx1"/>
                </a:solidFill>
                <a:effectLst/>
                <a:latin typeface="+mn-lt"/>
                <a:ea typeface="+mn-ea"/>
                <a:cs typeface="+mn-cs"/>
              </a:rPr>
              <a:t>, </a:t>
            </a:r>
          </a:p>
          <a:p>
            <a:r>
              <a:rPr lang="en-US" sz="1200" b="0" i="0" u="none" strike="noStrike" kern="1200" dirty="0" smtClean="0">
                <a:solidFill>
                  <a:schemeClr val="tx1"/>
                </a:solidFill>
                <a:effectLst/>
                <a:latin typeface="+mn-lt"/>
                <a:ea typeface="+mn-ea"/>
                <a:cs typeface="+mn-cs"/>
                <a:hlinkClick r:id="rId7"/>
              </a:rPr>
              <a:t>union</a:t>
            </a:r>
            <a:r>
              <a:rPr lang="en-US" sz="1200" b="0" i="0" kern="1200" dirty="0" smtClean="0">
                <a:solidFill>
                  <a:schemeClr val="tx1"/>
                </a:solidFill>
                <a:effectLst/>
                <a:latin typeface="+mn-lt"/>
                <a:ea typeface="+mn-ea"/>
                <a:cs typeface="+mn-cs"/>
              </a:rPr>
              <a:t> and </a:t>
            </a:r>
          </a:p>
          <a:p>
            <a:r>
              <a:rPr lang="en-US" sz="1200" b="0" i="0" u="none" strike="noStrike" kern="1200" dirty="0" smtClean="0">
                <a:solidFill>
                  <a:schemeClr val="tx1"/>
                </a:solidFill>
                <a:effectLst/>
                <a:latin typeface="+mn-lt"/>
                <a:ea typeface="+mn-ea"/>
                <a:cs typeface="+mn-cs"/>
                <a:hlinkClick r:id="rId8"/>
              </a:rPr>
              <a:t>difference</a:t>
            </a:r>
            <a:r>
              <a:rPr lang="en-US" sz="1200" b="0" i="0" kern="1200" dirty="0" smtClean="0">
                <a:solidFill>
                  <a:schemeClr val="tx1"/>
                </a:solidFill>
                <a:effectLst/>
                <a:latin typeface="+mn-lt"/>
                <a:ea typeface="+mn-ea"/>
                <a:cs typeface="+mn-cs"/>
              </a:rPr>
              <a:t>; or</a:t>
            </a:r>
          </a:p>
          <a:p>
            <a:r>
              <a:rPr lang="en-US" sz="1200" b="0" i="0" u="none" strike="noStrike" kern="1200" dirty="0" smtClean="0">
                <a:solidFill>
                  <a:schemeClr val="tx1"/>
                </a:solidFill>
                <a:effectLst/>
                <a:latin typeface="+mn-lt"/>
                <a:ea typeface="+mn-ea"/>
                <a:cs typeface="+mn-cs"/>
                <a:hlinkClick r:id="rId9"/>
              </a:rPr>
              <a:t>getting the member with highest ranking in a sorted set</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480820D-8D14-F34C-8A0B-0A37DA20708C}" type="slidenum">
              <a:rPr lang="en-US" smtClean="0"/>
              <a:t>7</a:t>
            </a:fld>
            <a:endParaRPr lang="en-US"/>
          </a:p>
        </p:txBody>
      </p:sp>
    </p:spTree>
    <p:extLst>
      <p:ext uri="{BB962C8B-B14F-4D97-AF65-F5344CB8AC3E}">
        <p14:creationId xmlns:p14="http://schemas.microsoft.com/office/powerpoint/2010/main" val="176344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 Offloading</a:t>
            </a:r>
          </a:p>
          <a:p>
            <a:pPr lvl="1"/>
            <a:r>
              <a:rPr lang="en-US" dirty="0" smtClean="0"/>
              <a:t>In case of slow database or disk access</a:t>
            </a:r>
          </a:p>
          <a:p>
            <a:endParaRPr lang="en-US" dirty="0"/>
          </a:p>
        </p:txBody>
      </p:sp>
      <p:sp>
        <p:nvSpPr>
          <p:cNvPr id="4" name="Slide Number Placeholder 3"/>
          <p:cNvSpPr>
            <a:spLocks noGrp="1"/>
          </p:cNvSpPr>
          <p:nvPr>
            <p:ph type="sldNum" sz="quarter" idx="10"/>
          </p:nvPr>
        </p:nvSpPr>
        <p:spPr/>
        <p:txBody>
          <a:bodyPr/>
          <a:lstStyle/>
          <a:p>
            <a:fld id="{D480820D-8D14-F34C-8A0B-0A37DA20708C}" type="slidenum">
              <a:rPr lang="en-US" smtClean="0"/>
              <a:t>8</a:t>
            </a:fld>
            <a:endParaRPr lang="en-US"/>
          </a:p>
        </p:txBody>
      </p:sp>
    </p:spTree>
    <p:extLst>
      <p:ext uri="{BB962C8B-B14F-4D97-AF65-F5344CB8AC3E}">
        <p14:creationId xmlns:p14="http://schemas.microsoft.com/office/powerpoint/2010/main" val="131741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7/22/17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homedepot.com/StoreInventoryFreight/CL_StoreSettings" TargetMode="External"/><Relationship Id="rId4" Type="http://schemas.openxmlformats.org/officeDocument/2006/relationships/hyperlink" Target="https://github.homedepot.com/CustomerDelivery/DeliveryRedisCache" TargetMode="External"/><Relationship Id="rId1" Type="http://schemas.openxmlformats.org/officeDocument/2006/relationships/slideLayout" Target="../slideLayouts/slideLayout2.xml"/><Relationship Id="rId2" Type="http://schemas.openxmlformats.org/officeDocument/2006/relationships/hyperlink" Target="https://github.homedepot.com/Back-Office-And-In-Aisle-Systems/CL_Receiving_Router"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try.redis.io/" TargetMode="External"/><Relationship Id="rId4" Type="http://schemas.openxmlformats.org/officeDocument/2006/relationships/hyperlink" Target="https://cloud.google.com/nodejs/resources/databases/redis" TargetMode="External"/><Relationship Id="rId5" Type="http://schemas.openxmlformats.org/officeDocument/2006/relationships/hyperlink" Target="https://cloud.google.com/solutions/real-time/kubernetes-redis-bigquery" TargetMode="External"/><Relationship Id="rId6" Type="http://schemas.openxmlformats.org/officeDocument/2006/relationships/hyperlink" Target="https://azure.microsoft.com/en-us/services/cache/" TargetMode="External"/><Relationship Id="rId7" Type="http://schemas.openxmlformats.org/officeDocument/2006/relationships/hyperlink" Target="https://docs.microsoft.com/en-us/azure/redis-cache/cache-configure" TargetMode="External"/><Relationship Id="rId8" Type="http://schemas.openxmlformats.org/officeDocument/2006/relationships/hyperlink" Target="http://theblasfrompas.blogspot.com/2017/04/spring-boot-application-for-pivotal.html" TargetMode="External"/><Relationship Id="rId9" Type="http://schemas.openxmlformats.org/officeDocument/2006/relationships/hyperlink" Target="https://github.com/pivotal-cf/cf-redis-example-app" TargetMode="External"/><Relationship Id="rId10" Type="http://schemas.openxmlformats.org/officeDocument/2006/relationships/hyperlink" Target="https://www.slideshare.net/mKrishnaKumar1/highly-scalable-caching-service-on-cloud-redis/3" TargetMode="External"/><Relationship Id="rId1" Type="http://schemas.openxmlformats.org/officeDocument/2006/relationships/slideLayout" Target="../slideLayouts/slideLayout2.xml"/><Relationship Id="rId2" Type="http://schemas.openxmlformats.org/officeDocument/2006/relationships/hyperlink" Target="https://redis.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loogg.com/" TargetMode="External"/><Relationship Id="rId3" Type="http://schemas.openxmlformats.org/officeDocument/2006/relationships/hyperlink" Target="https://github.com/antirez/lloog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Caching</a:t>
            </a:r>
            <a:endParaRPr lang="en-US" dirty="0"/>
          </a:p>
        </p:txBody>
      </p:sp>
      <p:sp>
        <p:nvSpPr>
          <p:cNvPr id="3" name="Subtitle 2"/>
          <p:cNvSpPr>
            <a:spLocks noGrp="1"/>
          </p:cNvSpPr>
          <p:nvPr>
            <p:ph type="subTitle" idx="1"/>
          </p:nvPr>
        </p:nvSpPr>
        <p:spPr/>
        <p:txBody>
          <a:bodyPr/>
          <a:lstStyle/>
          <a:p>
            <a:r>
              <a:rPr lang="en-US" dirty="0" smtClean="0"/>
              <a:t>By Paul </a:t>
            </a:r>
            <a:r>
              <a:rPr lang="en-US" dirty="0" err="1" smtClean="0"/>
              <a:t>Prabakar</a:t>
            </a:r>
            <a:endParaRPr 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46226" cy="7500730"/>
          </a:xfrm>
          <a:prstGeom prst="rect">
            <a:avLst/>
          </a:prstGeom>
        </p:spPr>
      </p:pic>
    </p:spTree>
    <p:extLst>
      <p:ext uri="{BB962C8B-B14F-4D97-AF65-F5344CB8AC3E}">
        <p14:creationId xmlns:p14="http://schemas.microsoft.com/office/powerpoint/2010/main" val="1548348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Demo</a:t>
            </a:r>
            <a:endParaRPr lang="en-US" dirty="0"/>
          </a:p>
        </p:txBody>
      </p:sp>
      <p:sp>
        <p:nvSpPr>
          <p:cNvPr id="3" name="Content Placeholder 2"/>
          <p:cNvSpPr>
            <a:spLocks noGrp="1"/>
          </p:cNvSpPr>
          <p:nvPr>
            <p:ph idx="1"/>
          </p:nvPr>
        </p:nvSpPr>
        <p:spPr>
          <a:xfrm>
            <a:off x="677334" y="1669775"/>
            <a:ext cx="8596668" cy="4371588"/>
          </a:xfrm>
        </p:spPr>
        <p:txBody>
          <a:bodyPr/>
          <a:lstStyle/>
          <a:p>
            <a:pPr>
              <a:lnSpc>
                <a:spcPct val="150000"/>
              </a:lnSpc>
            </a:pPr>
            <a:r>
              <a:rPr lang="en-US" dirty="0" smtClean="0">
                <a:hlinkClick r:id="rId2"/>
              </a:rPr>
              <a:t>https</a:t>
            </a:r>
            <a:r>
              <a:rPr lang="en-US" dirty="0">
                <a:hlinkClick r:id="rId2"/>
              </a:rPr>
              <a:t>://</a:t>
            </a:r>
            <a:r>
              <a:rPr lang="en-US" dirty="0" smtClean="0">
                <a:hlinkClick r:id="rId2"/>
              </a:rPr>
              <a:t>github.homedepot.com/Back-Office-And-In-Aisle-Systems/CL_Receiving_Router</a:t>
            </a:r>
            <a:endParaRPr lang="en-US" dirty="0" smtClean="0"/>
          </a:p>
          <a:p>
            <a:pPr>
              <a:lnSpc>
                <a:spcPct val="150000"/>
              </a:lnSpc>
            </a:pPr>
            <a:r>
              <a:rPr lang="en-US" dirty="0">
                <a:hlinkClick r:id="rId3"/>
              </a:rPr>
              <a:t>https://</a:t>
            </a:r>
            <a:r>
              <a:rPr lang="en-US" dirty="0" smtClean="0">
                <a:hlinkClick r:id="rId3"/>
              </a:rPr>
              <a:t>github.homedepot.com/StoreInventoryFreight/CL_StoreSettings</a:t>
            </a:r>
            <a:endParaRPr lang="en-US" dirty="0" smtClean="0"/>
          </a:p>
          <a:p>
            <a:pPr>
              <a:lnSpc>
                <a:spcPct val="150000"/>
              </a:lnSpc>
            </a:pPr>
            <a:r>
              <a:rPr lang="en-US" dirty="0">
                <a:hlinkClick r:id="rId4"/>
              </a:rPr>
              <a:t>https://github.homedepot.com/CustomerDelivery/DeliveryRedisCache</a:t>
            </a:r>
            <a:endParaRPr lang="en-US" dirty="0"/>
          </a:p>
          <a:p>
            <a:pPr marL="0" indent="0">
              <a:lnSpc>
                <a:spcPct val="150000"/>
              </a:lnSpc>
              <a:buNone/>
            </a:pPr>
            <a:endParaRPr lang="en-US" dirty="0"/>
          </a:p>
        </p:txBody>
      </p:sp>
    </p:spTree>
    <p:extLst>
      <p:ext uri="{BB962C8B-B14F-4D97-AF65-F5344CB8AC3E}">
        <p14:creationId xmlns:p14="http://schemas.microsoft.com/office/powerpoint/2010/main" val="1402586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a:xfrm>
            <a:off x="677334" y="1351723"/>
            <a:ext cx="8596668" cy="4689640"/>
          </a:xfrm>
        </p:spPr>
        <p:txBody>
          <a:bodyPr>
            <a:normAutofit fontScale="85000" lnSpcReduction="10000"/>
          </a:bodyPr>
          <a:lstStyle/>
          <a:p>
            <a:pPr>
              <a:lnSpc>
                <a:spcPct val="150000"/>
              </a:lnSpc>
            </a:pPr>
            <a:r>
              <a:rPr lang="en-US" dirty="0">
                <a:hlinkClick r:id="rId2"/>
              </a:rPr>
              <a:t>https://</a:t>
            </a:r>
            <a:r>
              <a:rPr lang="en-US" dirty="0" smtClean="0">
                <a:hlinkClick r:id="rId2"/>
              </a:rPr>
              <a:t>redis.io</a:t>
            </a:r>
            <a:endParaRPr lang="en-US" dirty="0" smtClean="0"/>
          </a:p>
          <a:p>
            <a:pPr>
              <a:lnSpc>
                <a:spcPct val="150000"/>
              </a:lnSpc>
            </a:pPr>
            <a:r>
              <a:rPr lang="en-US" dirty="0">
                <a:hlinkClick r:id="rId3"/>
              </a:rPr>
              <a:t>http://try.redis.io</a:t>
            </a:r>
            <a:r>
              <a:rPr lang="en-US" dirty="0" smtClean="0">
                <a:hlinkClick r:id="rId3"/>
              </a:rPr>
              <a:t>/</a:t>
            </a:r>
            <a:endParaRPr lang="en-US" dirty="0" smtClean="0"/>
          </a:p>
          <a:p>
            <a:pPr>
              <a:lnSpc>
                <a:spcPct val="150000"/>
              </a:lnSpc>
            </a:pPr>
            <a:r>
              <a:rPr lang="en-US" dirty="0">
                <a:hlinkClick r:id="rId4"/>
              </a:rPr>
              <a:t>https://</a:t>
            </a:r>
            <a:r>
              <a:rPr lang="en-US" dirty="0" smtClean="0">
                <a:hlinkClick r:id="rId4"/>
              </a:rPr>
              <a:t>cloud.google.com/nodejs/resources/databases/redis</a:t>
            </a:r>
            <a:r>
              <a:rPr lang="en-US" dirty="0" smtClean="0"/>
              <a:t> </a:t>
            </a:r>
          </a:p>
          <a:p>
            <a:pPr>
              <a:lnSpc>
                <a:spcPct val="150000"/>
              </a:lnSpc>
            </a:pPr>
            <a:r>
              <a:rPr lang="en-US" dirty="0">
                <a:hlinkClick r:id="rId5"/>
              </a:rPr>
              <a:t>https://</a:t>
            </a:r>
            <a:r>
              <a:rPr lang="en-US" dirty="0" smtClean="0">
                <a:hlinkClick r:id="rId5"/>
              </a:rPr>
              <a:t>cloud.google.com/solutions/real-time/kubernetes-redis-bigquery</a:t>
            </a:r>
            <a:r>
              <a:rPr lang="en-US" dirty="0" smtClean="0"/>
              <a:t> </a:t>
            </a:r>
          </a:p>
          <a:p>
            <a:pPr>
              <a:lnSpc>
                <a:spcPct val="150000"/>
              </a:lnSpc>
            </a:pPr>
            <a:r>
              <a:rPr lang="en-US" dirty="0">
                <a:hlinkClick r:id="rId6"/>
              </a:rPr>
              <a:t>https://azure.microsoft.com/en-us/services/cache</a:t>
            </a:r>
            <a:r>
              <a:rPr lang="en-US" dirty="0" smtClean="0">
                <a:hlinkClick r:id="rId6"/>
              </a:rPr>
              <a:t>/</a:t>
            </a:r>
            <a:r>
              <a:rPr lang="en-US" dirty="0" smtClean="0"/>
              <a:t> </a:t>
            </a:r>
          </a:p>
          <a:p>
            <a:pPr>
              <a:lnSpc>
                <a:spcPct val="150000"/>
              </a:lnSpc>
            </a:pPr>
            <a:r>
              <a:rPr lang="en-US" dirty="0">
                <a:hlinkClick r:id="rId7"/>
              </a:rPr>
              <a:t>https://</a:t>
            </a:r>
            <a:r>
              <a:rPr lang="en-US" dirty="0" smtClean="0">
                <a:hlinkClick r:id="rId7"/>
              </a:rPr>
              <a:t>docs.microsoft.com/en-us/azure/redis-cache/cache-configure</a:t>
            </a:r>
            <a:r>
              <a:rPr lang="en-US" dirty="0" smtClean="0"/>
              <a:t> </a:t>
            </a:r>
          </a:p>
          <a:p>
            <a:pPr>
              <a:lnSpc>
                <a:spcPct val="150000"/>
              </a:lnSpc>
            </a:pPr>
            <a:r>
              <a:rPr lang="en-US" dirty="0">
                <a:hlinkClick r:id="rId8"/>
              </a:rPr>
              <a:t>http://</a:t>
            </a:r>
            <a:r>
              <a:rPr lang="en-US" dirty="0" smtClean="0">
                <a:hlinkClick r:id="rId8"/>
              </a:rPr>
              <a:t>theblasfrompas.blogspot.com/2017/04/spring-boot-application-for-pivotal.html</a:t>
            </a:r>
            <a:r>
              <a:rPr lang="en-US" dirty="0" smtClean="0"/>
              <a:t> </a:t>
            </a:r>
          </a:p>
          <a:p>
            <a:pPr>
              <a:lnSpc>
                <a:spcPct val="150000"/>
              </a:lnSpc>
            </a:pPr>
            <a:r>
              <a:rPr lang="en-US" dirty="0">
                <a:hlinkClick r:id="rId9"/>
              </a:rPr>
              <a:t>https://</a:t>
            </a:r>
            <a:r>
              <a:rPr lang="en-US" dirty="0" smtClean="0">
                <a:hlinkClick r:id="rId9"/>
              </a:rPr>
              <a:t>github.com/pivotal-cf/cf-redis-example-app</a:t>
            </a:r>
            <a:endParaRPr lang="en-US" dirty="0" smtClean="0"/>
          </a:p>
          <a:p>
            <a:pPr>
              <a:lnSpc>
                <a:spcPct val="150000"/>
              </a:lnSpc>
            </a:pPr>
            <a:r>
              <a:rPr lang="en-US" dirty="0">
                <a:hlinkClick r:id="rId10"/>
              </a:rPr>
              <a:t>https://</a:t>
            </a:r>
            <a:r>
              <a:rPr lang="en-US" dirty="0" smtClean="0">
                <a:hlinkClick r:id="rId10"/>
              </a:rPr>
              <a:t>www.slideshare.net/mKrishnaKumar1/highly-scalable-caching-service-on-cloud-redis/3</a:t>
            </a:r>
            <a:r>
              <a:rPr lang="en-US" dirty="0" smtClean="0"/>
              <a:t> </a:t>
            </a:r>
            <a:endParaRPr lang="en-US" dirty="0"/>
          </a:p>
        </p:txBody>
      </p:sp>
    </p:spTree>
    <p:extLst>
      <p:ext uri="{BB962C8B-B14F-4D97-AF65-F5344CB8AC3E}">
        <p14:creationId xmlns:p14="http://schemas.microsoft.com/office/powerpoint/2010/main" val="21380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20145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Caching Service</a:t>
            </a:r>
            <a:endParaRPr lang="en-US" dirty="0"/>
          </a:p>
        </p:txBody>
      </p:sp>
      <p:sp>
        <p:nvSpPr>
          <p:cNvPr id="3" name="Content Placeholder 2"/>
          <p:cNvSpPr>
            <a:spLocks noGrp="1"/>
          </p:cNvSpPr>
          <p:nvPr>
            <p:ph idx="1"/>
          </p:nvPr>
        </p:nvSpPr>
        <p:spPr>
          <a:xfrm>
            <a:off x="677334" y="1590261"/>
            <a:ext cx="8596668" cy="4451101"/>
          </a:xfrm>
        </p:spPr>
        <p:txBody>
          <a:bodyPr/>
          <a:lstStyle/>
          <a:p>
            <a:pPr>
              <a:lnSpc>
                <a:spcPct val="150000"/>
              </a:lnSpc>
            </a:pPr>
            <a:r>
              <a:rPr lang="en-US" dirty="0"/>
              <a:t>In computing, a </a:t>
            </a:r>
            <a:r>
              <a:rPr lang="en-US" b="1" dirty="0"/>
              <a:t>cache</a:t>
            </a:r>
            <a:r>
              <a:rPr lang="en-US" dirty="0"/>
              <a:t> /ˈ</a:t>
            </a:r>
            <a:r>
              <a:rPr lang="en-US" dirty="0" err="1"/>
              <a:t>kæʃ</a:t>
            </a:r>
            <a:r>
              <a:rPr lang="en-US" dirty="0"/>
              <a:t>/ KASH, is a hardware or software component that stores data so future requests for that data can be served faster; the data stored in a </a:t>
            </a:r>
            <a:r>
              <a:rPr lang="en-US" b="1" dirty="0"/>
              <a:t>cache</a:t>
            </a:r>
            <a:r>
              <a:rPr lang="en-US" dirty="0"/>
              <a:t> might be the result of an earlier computation, or the duplicate of data stored elsewhere.</a:t>
            </a:r>
            <a:endParaRPr lang="en-US" dirty="0" smtClean="0"/>
          </a:p>
          <a:p>
            <a:pPr>
              <a:lnSpc>
                <a:spcPct val="150000"/>
              </a:lnSpc>
            </a:pPr>
            <a:r>
              <a:rPr lang="en-US" dirty="0" smtClean="0"/>
              <a:t>In </a:t>
            </a:r>
            <a:r>
              <a:rPr lang="en-US" dirty="0"/>
              <a:t>computing, a </a:t>
            </a:r>
            <a:r>
              <a:rPr lang="en-US" b="1" dirty="0"/>
              <a:t>distributed cache</a:t>
            </a:r>
            <a:r>
              <a:rPr lang="en-US" dirty="0"/>
              <a:t> is an extension of the traditional concept of </a:t>
            </a:r>
            <a:r>
              <a:rPr lang="en-US" b="1" dirty="0" err="1"/>
              <a:t>cache</a:t>
            </a:r>
            <a:r>
              <a:rPr lang="en-US" dirty="0" err="1"/>
              <a:t>used</a:t>
            </a:r>
            <a:r>
              <a:rPr lang="en-US" dirty="0"/>
              <a:t> in a single locale. A </a:t>
            </a:r>
            <a:r>
              <a:rPr lang="en-US" b="1" dirty="0"/>
              <a:t>distributed cache</a:t>
            </a:r>
            <a:r>
              <a:rPr lang="en-US" dirty="0"/>
              <a:t> may span multiple servers so that it can grow in size and in transactional capacity. It is mainly used to store application data residing in database and web session data.</a:t>
            </a:r>
            <a:endParaRPr lang="en-US" dirty="0"/>
          </a:p>
        </p:txBody>
      </p:sp>
    </p:spTree>
    <p:extLst>
      <p:ext uri="{BB962C8B-B14F-4D97-AF65-F5344CB8AC3E}">
        <p14:creationId xmlns:p14="http://schemas.microsoft.com/office/powerpoint/2010/main" val="1317755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In-memory Cache Use Cases</a:t>
            </a:r>
            <a:endParaRPr lang="en-US" dirty="0"/>
          </a:p>
        </p:txBody>
      </p:sp>
      <p:sp>
        <p:nvSpPr>
          <p:cNvPr id="3" name="Content Placeholder 2"/>
          <p:cNvSpPr>
            <a:spLocks noGrp="1"/>
          </p:cNvSpPr>
          <p:nvPr>
            <p:ph idx="1"/>
          </p:nvPr>
        </p:nvSpPr>
        <p:spPr>
          <a:xfrm>
            <a:off x="677334" y="1391478"/>
            <a:ext cx="8596668" cy="5208105"/>
          </a:xfrm>
        </p:spPr>
        <p:txBody>
          <a:bodyPr>
            <a:normAutofit fontScale="92500" lnSpcReduction="10000"/>
          </a:bodyPr>
          <a:lstStyle/>
          <a:p>
            <a:r>
              <a:rPr lang="en-US" dirty="0" smtClean="0"/>
              <a:t>Database Offloading</a:t>
            </a:r>
          </a:p>
          <a:p>
            <a:pPr lvl="1"/>
            <a:r>
              <a:rPr lang="en-US" dirty="0" smtClean="0"/>
              <a:t>In case of slow database or disk access</a:t>
            </a:r>
          </a:p>
          <a:p>
            <a:r>
              <a:rPr lang="en-US" dirty="0" smtClean="0"/>
              <a:t>Web Content Caching</a:t>
            </a:r>
          </a:p>
          <a:p>
            <a:pPr lvl="1"/>
            <a:r>
              <a:rPr lang="en-US" dirty="0" smtClean="0"/>
              <a:t>In </a:t>
            </a:r>
            <a:r>
              <a:rPr lang="en-US" dirty="0"/>
              <a:t>case of </a:t>
            </a:r>
            <a:r>
              <a:rPr lang="en-US" dirty="0" smtClean="0"/>
              <a:t>high latency and / or narrow bandwidth to actual servers</a:t>
            </a:r>
          </a:p>
          <a:p>
            <a:r>
              <a:rPr lang="en-US" dirty="0" smtClean="0"/>
              <a:t>Low Latency Data Access</a:t>
            </a:r>
          </a:p>
          <a:p>
            <a:pPr lvl="1"/>
            <a:r>
              <a:rPr lang="en-US" dirty="0" smtClean="0"/>
              <a:t>For time critical operations</a:t>
            </a:r>
          </a:p>
          <a:p>
            <a:r>
              <a:rPr lang="en-US" dirty="0" smtClean="0"/>
              <a:t>Pub / Sub Operations </a:t>
            </a:r>
          </a:p>
          <a:p>
            <a:pPr lvl="1"/>
            <a:r>
              <a:rPr lang="en-US" dirty="0" smtClean="0"/>
              <a:t>For multiple services and multiple consumers</a:t>
            </a:r>
          </a:p>
          <a:p>
            <a:r>
              <a:rPr lang="en-US" dirty="0" smtClean="0"/>
              <a:t>Message Queues</a:t>
            </a:r>
          </a:p>
          <a:p>
            <a:pPr lvl="1"/>
            <a:r>
              <a:rPr lang="en-US" dirty="0" smtClean="0"/>
              <a:t>Distributed Network Message Passing Mechanisms</a:t>
            </a:r>
          </a:p>
          <a:p>
            <a:r>
              <a:rPr lang="en-US" dirty="0" smtClean="0"/>
              <a:t>CDN Caches</a:t>
            </a:r>
          </a:p>
          <a:p>
            <a:pPr lvl="1"/>
            <a:r>
              <a:rPr lang="en-US" dirty="0" smtClean="0"/>
              <a:t>In-memory caches especially for content index and ranking, not necessarily for content itself</a:t>
            </a:r>
          </a:p>
          <a:p>
            <a:r>
              <a:rPr lang="en-US" dirty="0" smtClean="0"/>
              <a:t>Caching and computations </a:t>
            </a:r>
          </a:p>
          <a:p>
            <a:pPr lvl="1"/>
            <a:r>
              <a:rPr lang="en-US" dirty="0" smtClean="0"/>
              <a:t>Sorted sets, lists, queues, </a:t>
            </a:r>
            <a:r>
              <a:rPr lang="en-US" dirty="0" err="1" smtClean="0"/>
              <a:t>etc</a:t>
            </a:r>
            <a:endParaRPr lang="en-US" dirty="0"/>
          </a:p>
        </p:txBody>
      </p:sp>
    </p:spTree>
    <p:extLst>
      <p:ext uri="{BB962C8B-B14F-4D97-AF65-F5344CB8AC3E}">
        <p14:creationId xmlns:p14="http://schemas.microsoft.com/office/powerpoint/2010/main" val="1431869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smtClean="0"/>
              <a:t>Redis</a:t>
            </a:r>
            <a:r>
              <a:rPr lang="en-US" dirty="0"/>
              <a:t>?</a:t>
            </a:r>
          </a:p>
        </p:txBody>
      </p:sp>
      <p:sp>
        <p:nvSpPr>
          <p:cNvPr id="3" name="Content Placeholder 2"/>
          <p:cNvSpPr>
            <a:spLocks noGrp="1"/>
          </p:cNvSpPr>
          <p:nvPr>
            <p:ph idx="1"/>
          </p:nvPr>
        </p:nvSpPr>
        <p:spPr>
          <a:xfrm>
            <a:off x="677334" y="1630017"/>
            <a:ext cx="8596668" cy="4411345"/>
          </a:xfrm>
        </p:spPr>
        <p:txBody>
          <a:bodyPr/>
          <a:lstStyle/>
          <a:p>
            <a:pPr>
              <a:lnSpc>
                <a:spcPct val="150000"/>
              </a:lnSpc>
            </a:pPr>
            <a:r>
              <a:rPr lang="en-US" dirty="0" smtClean="0"/>
              <a:t>It is an </a:t>
            </a:r>
            <a:r>
              <a:rPr lang="en-US" dirty="0"/>
              <a:t>in-memory </a:t>
            </a:r>
            <a:r>
              <a:rPr lang="en-US" b="1" dirty="0"/>
              <a:t>data structure store</a:t>
            </a:r>
            <a:r>
              <a:rPr lang="en-US" dirty="0"/>
              <a:t>, used as a database, cache and message broker</a:t>
            </a:r>
            <a:endParaRPr lang="en-US" dirty="0" smtClean="0"/>
          </a:p>
          <a:p>
            <a:pPr>
              <a:lnSpc>
                <a:spcPct val="150000"/>
              </a:lnSpc>
            </a:pPr>
            <a:r>
              <a:rPr lang="en-US" dirty="0" smtClean="0"/>
              <a:t>It is an open </a:t>
            </a:r>
            <a:r>
              <a:rPr lang="en-US" dirty="0"/>
              <a:t>source </a:t>
            </a:r>
            <a:endParaRPr lang="en-US" dirty="0" smtClean="0"/>
          </a:p>
          <a:p>
            <a:pPr>
              <a:lnSpc>
                <a:spcPct val="150000"/>
              </a:lnSpc>
            </a:pPr>
            <a:r>
              <a:rPr lang="en-US" dirty="0" smtClean="0"/>
              <a:t>It is written </a:t>
            </a:r>
            <a:r>
              <a:rPr lang="en-US" dirty="0"/>
              <a:t>in C </a:t>
            </a:r>
            <a:endParaRPr lang="en-US" dirty="0" smtClean="0"/>
          </a:p>
          <a:p>
            <a:pPr>
              <a:lnSpc>
                <a:spcPct val="150000"/>
              </a:lnSpc>
            </a:pPr>
            <a:r>
              <a:rPr lang="en-US" dirty="0" smtClean="0"/>
              <a:t>It can an </a:t>
            </a:r>
            <a:r>
              <a:rPr lang="en-US" dirty="0"/>
              <a:t>handle up to 2</a:t>
            </a:r>
            <a:r>
              <a:rPr lang="en-US" baseline="30000" dirty="0"/>
              <a:t>32</a:t>
            </a:r>
            <a:r>
              <a:rPr lang="en-US" dirty="0"/>
              <a:t> keys, and was tested in practice to handle at least 250 million of keys per instance.” - http://</a:t>
            </a:r>
            <a:r>
              <a:rPr lang="en-US" dirty="0" err="1"/>
              <a:t>redis.io</a:t>
            </a:r>
            <a:r>
              <a:rPr lang="en-US" dirty="0"/>
              <a:t>/topics/</a:t>
            </a:r>
            <a:r>
              <a:rPr lang="en-US" dirty="0" err="1"/>
              <a:t>faq</a:t>
            </a:r>
            <a:r>
              <a:rPr lang="en-US" dirty="0"/>
              <a:t> </a:t>
            </a:r>
            <a:endParaRPr lang="en-US" dirty="0" smtClean="0"/>
          </a:p>
          <a:p>
            <a:pPr>
              <a:lnSpc>
                <a:spcPct val="150000"/>
              </a:lnSpc>
            </a:pPr>
            <a:r>
              <a:rPr lang="en-US" dirty="0" smtClean="0"/>
              <a:t>Most </a:t>
            </a:r>
            <a:r>
              <a:rPr lang="en-US" dirty="0"/>
              <a:t>popular key-value store - http://</a:t>
            </a:r>
            <a:r>
              <a:rPr lang="en-US" dirty="0" err="1"/>
              <a:t>db-engines.com</a:t>
            </a:r>
            <a:r>
              <a:rPr lang="en-US" dirty="0"/>
              <a:t>/en/ranking</a:t>
            </a:r>
          </a:p>
        </p:txBody>
      </p:sp>
    </p:spTree>
    <p:extLst>
      <p:ext uri="{BB962C8B-B14F-4D97-AF65-F5344CB8AC3E}">
        <p14:creationId xmlns:p14="http://schemas.microsoft.com/office/powerpoint/2010/main" val="278722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677334" y="1550505"/>
            <a:ext cx="8596668" cy="4490858"/>
          </a:xfrm>
        </p:spPr>
        <p:txBody>
          <a:bodyPr/>
          <a:lstStyle/>
          <a:p>
            <a:pPr>
              <a:lnSpc>
                <a:spcPct val="150000"/>
              </a:lnSpc>
            </a:pPr>
            <a:r>
              <a:rPr lang="en-US" dirty="0" err="1" smtClean="0"/>
              <a:t>REmote</a:t>
            </a:r>
            <a:r>
              <a:rPr lang="en-US" dirty="0" smtClean="0"/>
              <a:t> </a:t>
            </a:r>
            <a:r>
              <a:rPr lang="en-US" dirty="0" err="1"/>
              <a:t>DIctionary</a:t>
            </a:r>
            <a:r>
              <a:rPr lang="en-US" dirty="0"/>
              <a:t> Server </a:t>
            </a:r>
          </a:p>
          <a:p>
            <a:pPr>
              <a:lnSpc>
                <a:spcPct val="150000"/>
              </a:lnSpc>
            </a:pPr>
            <a:r>
              <a:rPr lang="en-US" dirty="0"/>
              <a:t>Released in March 2009 </a:t>
            </a:r>
          </a:p>
          <a:p>
            <a:pPr>
              <a:lnSpc>
                <a:spcPct val="150000"/>
              </a:lnSpc>
            </a:pPr>
            <a:r>
              <a:rPr lang="en-US" dirty="0"/>
              <a:t>Built in order to scale </a:t>
            </a:r>
            <a:r>
              <a:rPr lang="en-US" dirty="0">
                <a:hlinkClick r:id="rId2"/>
              </a:rPr>
              <a:t>http://lloogg.com/</a:t>
            </a:r>
            <a:endParaRPr lang="en-US" dirty="0"/>
          </a:p>
          <a:p>
            <a:pPr>
              <a:lnSpc>
                <a:spcPct val="150000"/>
              </a:lnSpc>
            </a:pPr>
            <a:r>
              <a:rPr lang="en-US" dirty="0">
                <a:hlinkClick r:id="rId3"/>
              </a:rPr>
              <a:t>https://github.com/antirez/lloogg</a:t>
            </a:r>
            <a:r>
              <a:rPr lang="en-US" dirty="0"/>
              <a:t> </a:t>
            </a:r>
          </a:p>
          <a:p>
            <a:pPr marL="0" indent="0">
              <a:lnSpc>
                <a:spcPct val="150000"/>
              </a:lnSpc>
              <a:buNone/>
            </a:pPr>
            <a:endParaRPr lang="en-US" dirty="0"/>
          </a:p>
        </p:txBody>
      </p:sp>
    </p:spTree>
    <p:extLst>
      <p:ext uri="{BB962C8B-B14F-4D97-AF65-F5344CB8AC3E}">
        <p14:creationId xmlns:p14="http://schemas.microsoft.com/office/powerpoint/2010/main" val="756898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a:xfrm>
            <a:off x="677334" y="1590261"/>
            <a:ext cx="8596668" cy="4451101"/>
          </a:xfrm>
        </p:spPr>
        <p:txBody>
          <a:bodyPr/>
          <a:lstStyle/>
          <a:p>
            <a:pPr>
              <a:lnSpc>
                <a:spcPct val="150000"/>
              </a:lnSpc>
            </a:pPr>
            <a:r>
              <a:rPr lang="en-US" dirty="0" smtClean="0"/>
              <a:t>Abstract data types – Strings, Hashes, Lists, Sets, Sorted sets, </a:t>
            </a:r>
          </a:p>
          <a:p>
            <a:pPr>
              <a:lnSpc>
                <a:spcPct val="150000"/>
              </a:lnSpc>
            </a:pPr>
            <a:r>
              <a:rPr lang="en-US" dirty="0" smtClean="0"/>
              <a:t>Two </a:t>
            </a:r>
            <a:r>
              <a:rPr lang="en-US" dirty="0"/>
              <a:t>kinds of persistence mechanisms </a:t>
            </a:r>
            <a:endParaRPr lang="en-US" dirty="0" smtClean="0"/>
          </a:p>
          <a:p>
            <a:pPr>
              <a:lnSpc>
                <a:spcPct val="150000"/>
              </a:lnSpc>
            </a:pPr>
            <a:r>
              <a:rPr lang="en-US" dirty="0" smtClean="0"/>
              <a:t>Replication </a:t>
            </a:r>
          </a:p>
          <a:p>
            <a:pPr>
              <a:lnSpc>
                <a:spcPct val="150000"/>
              </a:lnSpc>
            </a:pPr>
            <a:r>
              <a:rPr lang="en-US" dirty="0" smtClean="0"/>
              <a:t>Publish </a:t>
            </a:r>
            <a:r>
              <a:rPr lang="en-US" dirty="0"/>
              <a:t>subscribe </a:t>
            </a:r>
            <a:endParaRPr lang="en-US" dirty="0" smtClean="0"/>
          </a:p>
          <a:p>
            <a:pPr>
              <a:lnSpc>
                <a:spcPct val="150000"/>
              </a:lnSpc>
            </a:pPr>
            <a:r>
              <a:rPr lang="en-US" dirty="0" smtClean="0"/>
              <a:t>Transactions </a:t>
            </a:r>
            <a:r>
              <a:rPr lang="en-US" dirty="0"/>
              <a:t>(with optimistic locking) </a:t>
            </a:r>
            <a:endParaRPr lang="en-US" dirty="0" smtClean="0"/>
          </a:p>
          <a:p>
            <a:pPr>
              <a:lnSpc>
                <a:spcPct val="150000"/>
              </a:lnSpc>
            </a:pPr>
            <a:r>
              <a:rPr lang="en-US" dirty="0" err="1" smtClean="0"/>
              <a:t>Lua</a:t>
            </a:r>
            <a:r>
              <a:rPr lang="en-US" dirty="0" smtClean="0"/>
              <a:t> </a:t>
            </a:r>
            <a:r>
              <a:rPr lang="en-US" dirty="0"/>
              <a:t>scripting </a:t>
            </a:r>
            <a:endParaRPr lang="en-US" dirty="0" smtClean="0"/>
          </a:p>
          <a:p>
            <a:pPr>
              <a:lnSpc>
                <a:spcPct val="150000"/>
              </a:lnSpc>
            </a:pPr>
            <a:r>
              <a:rPr lang="en-US" dirty="0"/>
              <a:t>C</a:t>
            </a:r>
            <a:r>
              <a:rPr lang="en-US" dirty="0" smtClean="0"/>
              <a:t>ommand </a:t>
            </a:r>
            <a:r>
              <a:rPr lang="en-US" dirty="0"/>
              <a:t>line tool</a:t>
            </a:r>
          </a:p>
        </p:txBody>
      </p:sp>
    </p:spTree>
    <p:extLst>
      <p:ext uri="{BB962C8B-B14F-4D97-AF65-F5344CB8AC3E}">
        <p14:creationId xmlns:p14="http://schemas.microsoft.com/office/powerpoint/2010/main" val="1194953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a:xfrm>
            <a:off x="677334" y="1616765"/>
            <a:ext cx="8596668" cy="4424597"/>
          </a:xfrm>
        </p:spPr>
        <p:txBody>
          <a:bodyPr/>
          <a:lstStyle/>
          <a:p>
            <a:pPr>
              <a:lnSpc>
                <a:spcPct val="150000"/>
              </a:lnSpc>
            </a:pPr>
            <a:r>
              <a:rPr lang="en-US" dirty="0" smtClean="0"/>
              <a:t>Create </a:t>
            </a:r>
            <a:r>
              <a:rPr lang="en-US" dirty="0" err="1" smtClean="0"/>
              <a:t>Redis</a:t>
            </a:r>
            <a:r>
              <a:rPr lang="en-US" dirty="0" smtClean="0"/>
              <a:t> Client</a:t>
            </a:r>
          </a:p>
          <a:p>
            <a:pPr>
              <a:lnSpc>
                <a:spcPct val="150000"/>
              </a:lnSpc>
            </a:pPr>
            <a:r>
              <a:rPr lang="en-US" dirty="0" smtClean="0"/>
              <a:t>Authenticate</a:t>
            </a:r>
          </a:p>
          <a:p>
            <a:pPr>
              <a:lnSpc>
                <a:spcPct val="150000"/>
              </a:lnSpc>
            </a:pPr>
            <a:r>
              <a:rPr lang="en-US" dirty="0" smtClean="0"/>
              <a:t>Validate for any Errors</a:t>
            </a:r>
          </a:p>
          <a:p>
            <a:pPr>
              <a:lnSpc>
                <a:spcPct val="150000"/>
              </a:lnSpc>
            </a:pPr>
            <a:r>
              <a:rPr lang="en-US" dirty="0" smtClean="0"/>
              <a:t>Get</a:t>
            </a:r>
          </a:p>
          <a:p>
            <a:pPr>
              <a:lnSpc>
                <a:spcPct val="150000"/>
              </a:lnSpc>
            </a:pPr>
            <a:r>
              <a:rPr lang="en-US" dirty="0" smtClean="0"/>
              <a:t>Set </a:t>
            </a:r>
            <a:endParaRPr lang="en-US" dirty="0"/>
          </a:p>
        </p:txBody>
      </p:sp>
    </p:spTree>
    <p:extLst>
      <p:ext uri="{BB962C8B-B14F-4D97-AF65-F5344CB8AC3E}">
        <p14:creationId xmlns:p14="http://schemas.microsoft.com/office/powerpoint/2010/main" val="1486354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677334" y="1590261"/>
            <a:ext cx="8596668" cy="4451101"/>
          </a:xfrm>
        </p:spPr>
        <p:txBody>
          <a:bodyPr>
            <a:normAutofit/>
          </a:bodyPr>
          <a:lstStyle/>
          <a:p>
            <a:pPr>
              <a:lnSpc>
                <a:spcPct val="150000"/>
              </a:lnSpc>
            </a:pPr>
            <a:r>
              <a:rPr lang="en-US" dirty="0"/>
              <a:t>Caching</a:t>
            </a:r>
          </a:p>
          <a:p>
            <a:pPr>
              <a:lnSpc>
                <a:spcPct val="150000"/>
              </a:lnSpc>
            </a:pPr>
            <a:r>
              <a:rPr lang="en-US" dirty="0"/>
              <a:t>Session management</a:t>
            </a:r>
          </a:p>
          <a:p>
            <a:pPr>
              <a:lnSpc>
                <a:spcPct val="150000"/>
              </a:lnSpc>
            </a:pPr>
            <a:r>
              <a:rPr lang="en-US" dirty="0"/>
              <a:t>Real-time Leaderboards</a:t>
            </a:r>
          </a:p>
          <a:p>
            <a:pPr>
              <a:lnSpc>
                <a:spcPct val="150000"/>
              </a:lnSpc>
            </a:pPr>
            <a:r>
              <a:rPr lang="en-US" dirty="0"/>
              <a:t>Rate Limiting</a:t>
            </a:r>
          </a:p>
          <a:p>
            <a:pPr>
              <a:lnSpc>
                <a:spcPct val="150000"/>
              </a:lnSpc>
            </a:pPr>
            <a:r>
              <a:rPr lang="en-US" dirty="0"/>
              <a:t>Queues</a:t>
            </a:r>
          </a:p>
          <a:p>
            <a:pPr>
              <a:lnSpc>
                <a:spcPct val="150000"/>
              </a:lnSpc>
            </a:pPr>
            <a:r>
              <a:rPr lang="en-US" dirty="0"/>
              <a:t>Chat and </a:t>
            </a:r>
            <a:r>
              <a:rPr lang="en-US" dirty="0" smtClean="0"/>
              <a:t>Messaging</a:t>
            </a:r>
          </a:p>
          <a:p>
            <a:pPr>
              <a:lnSpc>
                <a:spcPct val="150000"/>
              </a:lnSpc>
            </a:pPr>
            <a:endParaRPr lang="en-US" dirty="0"/>
          </a:p>
        </p:txBody>
      </p:sp>
    </p:spTree>
    <p:extLst>
      <p:ext uri="{BB962C8B-B14F-4D97-AF65-F5344CB8AC3E}">
        <p14:creationId xmlns:p14="http://schemas.microsoft.com/office/powerpoint/2010/main" val="1172755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Content Placeholder 2"/>
          <p:cNvSpPr>
            <a:spLocks noGrp="1"/>
          </p:cNvSpPr>
          <p:nvPr>
            <p:ph idx="1"/>
          </p:nvPr>
        </p:nvSpPr>
        <p:spPr>
          <a:xfrm>
            <a:off x="677334" y="1683027"/>
            <a:ext cx="8596668" cy="4358336"/>
          </a:xfrm>
        </p:spPr>
        <p:txBody>
          <a:bodyPr/>
          <a:lstStyle/>
          <a:p>
            <a:pPr>
              <a:lnSpc>
                <a:spcPct val="150000"/>
              </a:lnSpc>
            </a:pPr>
            <a:r>
              <a:rPr lang="en-US" dirty="0" err="1" smtClean="0"/>
              <a:t>memCached</a:t>
            </a:r>
            <a:endParaRPr lang="en-US" dirty="0" smtClean="0"/>
          </a:p>
          <a:p>
            <a:pPr>
              <a:lnSpc>
                <a:spcPct val="150000"/>
              </a:lnSpc>
            </a:pPr>
            <a:r>
              <a:rPr lang="en-US" dirty="0" smtClean="0"/>
              <a:t>Cassandra</a:t>
            </a:r>
          </a:p>
          <a:p>
            <a:pPr>
              <a:lnSpc>
                <a:spcPct val="150000"/>
              </a:lnSpc>
            </a:pPr>
            <a:r>
              <a:rPr lang="en-US" dirty="0" err="1" smtClean="0"/>
              <a:t>Guaua</a:t>
            </a:r>
            <a:endParaRPr lang="en-US" dirty="0" smtClean="0"/>
          </a:p>
          <a:p>
            <a:pPr>
              <a:lnSpc>
                <a:spcPct val="150000"/>
              </a:lnSpc>
            </a:pPr>
            <a:r>
              <a:rPr lang="en-US" dirty="0" err="1" smtClean="0"/>
              <a:t>ElasticSearch</a:t>
            </a:r>
            <a:endParaRPr lang="en-US" dirty="0" smtClean="0"/>
          </a:p>
          <a:p>
            <a:pPr>
              <a:lnSpc>
                <a:spcPct val="150000"/>
              </a:lnSpc>
            </a:pPr>
            <a:r>
              <a:rPr lang="en-US" dirty="0" smtClean="0"/>
              <a:t>MongoDB</a:t>
            </a:r>
            <a:endParaRPr lang="en-US" dirty="0"/>
          </a:p>
        </p:txBody>
      </p:sp>
    </p:spTree>
    <p:extLst>
      <p:ext uri="{BB962C8B-B14F-4D97-AF65-F5344CB8AC3E}">
        <p14:creationId xmlns:p14="http://schemas.microsoft.com/office/powerpoint/2010/main" val="1369321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4926</TotalTime>
  <Words>415</Words>
  <Application>Microsoft Macintosh PowerPoint</Application>
  <PresentationFormat>Widescreen</PresentationFormat>
  <Paragraphs>95</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Trebuchet MS</vt:lpstr>
      <vt:lpstr>Wingdings 3</vt:lpstr>
      <vt:lpstr>Arial</vt:lpstr>
      <vt:lpstr>Facet</vt:lpstr>
      <vt:lpstr>Cloud Caching</vt:lpstr>
      <vt:lpstr>Cloud Caching Service</vt:lpstr>
      <vt:lpstr>In-memory Cache Use Cases</vt:lpstr>
      <vt:lpstr>What is Redis?</vt:lpstr>
      <vt:lpstr>History</vt:lpstr>
      <vt:lpstr>Details</vt:lpstr>
      <vt:lpstr>Operations</vt:lpstr>
      <vt:lpstr>Use Cases</vt:lpstr>
      <vt:lpstr>Alternatives</vt:lpstr>
      <vt:lpstr>Alternatives</vt:lpstr>
      <vt:lpstr>Live Demo</vt:lpstr>
      <vt:lpstr>Links</vt:lpstr>
      <vt:lpstr>Q &amp; A</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dc:title>
  <dc:creator>Microsoft Office User</dc:creator>
  <cp:lastModifiedBy>Microsoft Office User</cp:lastModifiedBy>
  <cp:revision>22</cp:revision>
  <dcterms:created xsi:type="dcterms:W3CDTF">2017-02-03T13:15:13Z</dcterms:created>
  <dcterms:modified xsi:type="dcterms:W3CDTF">2017-07-22T15:03:00Z</dcterms:modified>
</cp:coreProperties>
</file>