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72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47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475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557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414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29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494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016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22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85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31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28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07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3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9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87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11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397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ts val="5745"/>
              </a:lnSpc>
              <a:spcBef>
                <a:spcPts val="100"/>
              </a:spcBef>
            </a:pPr>
            <a:r>
              <a:rPr spc="-245" dirty="0"/>
              <a:t>Coursera</a:t>
            </a:r>
            <a:r>
              <a:rPr spc="-515" dirty="0"/>
              <a:t> </a:t>
            </a:r>
            <a:r>
              <a:rPr spc="-250" dirty="0"/>
              <a:t>Capstone</a:t>
            </a:r>
          </a:p>
          <a:p>
            <a:pPr marL="5715" algn="ctr">
              <a:lnSpc>
                <a:spcPts val="3825"/>
              </a:lnSpc>
            </a:pPr>
            <a:r>
              <a:rPr sz="3200" spc="75" dirty="0"/>
              <a:t>IBM</a:t>
            </a:r>
            <a:r>
              <a:rPr sz="3200" spc="-570" dirty="0"/>
              <a:t> </a:t>
            </a:r>
            <a:r>
              <a:rPr sz="3200" spc="-155" dirty="0"/>
              <a:t>Applied </a:t>
            </a:r>
            <a:r>
              <a:rPr sz="3200" spc="-165" dirty="0"/>
              <a:t>Data Science </a:t>
            </a:r>
            <a:r>
              <a:rPr sz="3200" spc="-145" dirty="0"/>
              <a:t>Capstone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25" marR="5080" algn="ctr">
              <a:lnSpc>
                <a:spcPts val="4010"/>
              </a:lnSpc>
              <a:spcBef>
                <a:spcPts val="95"/>
              </a:spcBef>
            </a:pPr>
            <a:r>
              <a:rPr spc="-5" dirty="0"/>
              <a:t>Opening </a:t>
            </a:r>
            <a:r>
              <a:rPr dirty="0"/>
              <a:t>a </a:t>
            </a:r>
            <a:r>
              <a:rPr spc="-20" dirty="0"/>
              <a:t>New </a:t>
            </a:r>
            <a:r>
              <a:rPr spc="-5" dirty="0"/>
              <a:t>Shopping Mall </a:t>
            </a:r>
            <a:r>
              <a:rPr spc="5" dirty="0"/>
              <a:t>in</a:t>
            </a:r>
            <a:r>
              <a:rPr spc="-120" dirty="0"/>
              <a:t> </a:t>
            </a:r>
            <a:r>
              <a:rPr spc="-20" dirty="0"/>
              <a:t>India,  </a:t>
            </a:r>
            <a:r>
              <a:rPr i="1" spc="-25" dirty="0"/>
              <a:t>Hyderabad</a:t>
            </a:r>
          </a:p>
          <a:p>
            <a:pPr marL="35560">
              <a:lnSpc>
                <a:spcPct val="100000"/>
              </a:lnSpc>
            </a:pPr>
            <a:endParaRPr i="1" spc="-25" dirty="0"/>
          </a:p>
          <a:p>
            <a:pPr marL="35560">
              <a:lnSpc>
                <a:spcPct val="100000"/>
              </a:lnSpc>
              <a:spcBef>
                <a:spcPts val="30"/>
              </a:spcBef>
            </a:pPr>
            <a:endParaRPr sz="2450" dirty="0"/>
          </a:p>
          <a:p>
            <a:pPr marL="35560" marR="32384" algn="ctr">
              <a:lnSpc>
                <a:spcPct val="100000"/>
              </a:lnSpc>
            </a:pPr>
            <a:r>
              <a:rPr sz="2400" b="0" i="0" spc="-15" dirty="0">
                <a:latin typeface="Carlito"/>
                <a:cs typeface="Carlito"/>
              </a:rPr>
              <a:t>By: </a:t>
            </a:r>
            <a:r>
              <a:rPr lang="en-US" sz="2400" b="0" i="0" spc="-10" dirty="0" err="1">
                <a:latin typeface="Carlito"/>
                <a:cs typeface="Carlito"/>
              </a:rPr>
              <a:t>vedunuri</a:t>
            </a:r>
            <a:r>
              <a:rPr lang="en-US" sz="2400" b="0" i="0" spc="-10" dirty="0">
                <a:latin typeface="Carlito"/>
                <a:cs typeface="Carlito"/>
              </a:rPr>
              <a:t> sujith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695325"/>
            <a:ext cx="4722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75" dirty="0"/>
              <a:t>Business</a:t>
            </a:r>
            <a:r>
              <a:rPr sz="4400" spc="-545" dirty="0"/>
              <a:t> </a:t>
            </a:r>
            <a:r>
              <a:rPr sz="4400" spc="-240" dirty="0"/>
              <a:t>Problem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808226"/>
            <a:ext cx="10259695" cy="34747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529590" indent="-228600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latin typeface="Carlito"/>
                <a:cs typeface="Carlito"/>
              </a:rPr>
              <a:t>Location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shopping </a:t>
            </a:r>
            <a:r>
              <a:rPr sz="2400" dirty="0">
                <a:latin typeface="Carlito"/>
                <a:cs typeface="Carlito"/>
              </a:rPr>
              <a:t>mall is </a:t>
            </a:r>
            <a:r>
              <a:rPr sz="2400" spc="-15" dirty="0">
                <a:latin typeface="Carlito"/>
                <a:cs typeface="Carlito"/>
              </a:rPr>
              <a:t>one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most important </a:t>
            </a:r>
            <a:r>
              <a:rPr sz="2400" spc="-5" dirty="0">
                <a:latin typeface="Carlito"/>
                <a:cs typeface="Carlito"/>
              </a:rPr>
              <a:t>decisions </a:t>
            </a:r>
            <a:r>
              <a:rPr sz="2400" spc="-20" dirty="0">
                <a:latin typeface="Carlito"/>
                <a:cs typeface="Carlito"/>
              </a:rPr>
              <a:t>that</a:t>
            </a:r>
            <a:r>
              <a:rPr sz="2400" spc="-1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will  </a:t>
            </a:r>
            <a:r>
              <a:rPr sz="2400" spc="-10" dirty="0">
                <a:latin typeface="Carlito"/>
                <a:cs typeface="Carlito"/>
              </a:rPr>
              <a:t>determine </a:t>
            </a:r>
            <a:r>
              <a:rPr sz="2400" spc="-5" dirty="0">
                <a:latin typeface="Carlito"/>
                <a:cs typeface="Carlito"/>
              </a:rPr>
              <a:t>whether </a:t>
            </a:r>
            <a:r>
              <a:rPr sz="2400" dirty="0">
                <a:latin typeface="Carlito"/>
                <a:cs typeface="Carlito"/>
              </a:rPr>
              <a:t>the mall will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success or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30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failure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ts val="2735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Carlito"/>
                <a:cs typeface="Carlito"/>
              </a:rPr>
              <a:t>Objective: </a:t>
            </a:r>
            <a:r>
              <a:rPr sz="2400" spc="-16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analyse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select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best locations </a:t>
            </a:r>
            <a:r>
              <a:rPr sz="2400" dirty="0">
                <a:latin typeface="Carlito"/>
                <a:cs typeface="Carlito"/>
              </a:rPr>
              <a:t>in the city</a:t>
            </a:r>
            <a:r>
              <a:rPr sz="2400" spc="-2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of</a:t>
            </a:r>
            <a:endParaRPr sz="2400">
              <a:latin typeface="Carlito"/>
              <a:cs typeface="Carlito"/>
            </a:endParaRPr>
          </a:p>
          <a:p>
            <a:pPr marL="241300">
              <a:lnSpc>
                <a:spcPts val="2735"/>
              </a:lnSpc>
              <a:tabLst>
                <a:tab pos="2390140" algn="l"/>
              </a:tabLst>
            </a:pPr>
            <a:r>
              <a:rPr sz="2400" spc="-20" dirty="0">
                <a:latin typeface="Carlito"/>
                <a:cs typeface="Carlito"/>
              </a:rPr>
              <a:t>Hyderabad,india	to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new </a:t>
            </a:r>
            <a:r>
              <a:rPr sz="2400" spc="-5" dirty="0">
                <a:latin typeface="Carlito"/>
                <a:cs typeface="Carlito"/>
              </a:rPr>
              <a:t>shopping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mall</a:t>
            </a:r>
            <a:endParaRPr sz="2400">
              <a:latin typeface="Carlito"/>
              <a:cs typeface="Carlito"/>
            </a:endParaRPr>
          </a:p>
          <a:p>
            <a:pPr marL="241300" marR="5080" indent="-228600">
              <a:lnSpc>
                <a:spcPts val="260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spc="-20" dirty="0">
                <a:latin typeface="Carlito"/>
                <a:cs typeface="Carlito"/>
              </a:rPr>
              <a:t>project </a:t>
            </a:r>
            <a:r>
              <a:rPr sz="2400" dirty="0">
                <a:latin typeface="Carlito"/>
                <a:cs typeface="Carlito"/>
              </a:rPr>
              <a:t>is timely as the city is </a:t>
            </a:r>
            <a:r>
              <a:rPr sz="2400" spc="-20" dirty="0">
                <a:latin typeface="Carlito"/>
                <a:cs typeface="Carlito"/>
              </a:rPr>
              <a:t>currently </a:t>
            </a:r>
            <a:r>
              <a:rPr sz="2400" spc="-25" dirty="0">
                <a:latin typeface="Carlito"/>
                <a:cs typeface="Carlito"/>
              </a:rPr>
              <a:t>suffering </a:t>
            </a:r>
            <a:r>
              <a:rPr sz="2400" spc="-20" dirty="0">
                <a:latin typeface="Carlito"/>
                <a:cs typeface="Carlito"/>
              </a:rPr>
              <a:t>from oversupply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2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shopping  </a:t>
            </a:r>
            <a:r>
              <a:rPr sz="2400" dirty="0">
                <a:latin typeface="Carlito"/>
                <a:cs typeface="Carlito"/>
              </a:rPr>
              <a:t>malls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Business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question</a:t>
            </a:r>
            <a:endParaRPr sz="2400">
              <a:latin typeface="Carlito"/>
              <a:cs typeface="Carlito"/>
            </a:endParaRPr>
          </a:p>
          <a:p>
            <a:pPr marL="698500" marR="429259" lvl="1" indent="-228600">
              <a:lnSpc>
                <a:spcPts val="2590"/>
              </a:lnSpc>
              <a:spcBef>
                <a:spcPts val="555"/>
              </a:spcBef>
              <a:buSzPct val="91666"/>
              <a:buFont typeface="Wingdings"/>
              <a:buChar char=""/>
              <a:tabLst>
                <a:tab pos="703580" algn="l"/>
                <a:tab pos="8977630" algn="l"/>
              </a:tabLst>
            </a:pPr>
            <a:r>
              <a:rPr sz="2400" dirty="0">
                <a:latin typeface="Carlito"/>
                <a:cs typeface="Carlito"/>
              </a:rPr>
              <a:t>In the city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20" dirty="0">
                <a:latin typeface="Carlito"/>
                <a:cs typeface="Carlito"/>
              </a:rPr>
              <a:t>Hyderabad,india, </a:t>
            </a:r>
            <a:r>
              <a:rPr sz="2400" dirty="0">
                <a:latin typeface="Carlito"/>
                <a:cs typeface="Carlito"/>
              </a:rPr>
              <a:t>if a </a:t>
            </a:r>
            <a:r>
              <a:rPr sz="2400" spc="-20" dirty="0">
                <a:latin typeface="Carlito"/>
                <a:cs typeface="Carlito"/>
              </a:rPr>
              <a:t>property </a:t>
            </a:r>
            <a:r>
              <a:rPr sz="2400" spc="-5" dirty="0">
                <a:latin typeface="Carlito"/>
                <a:cs typeface="Carlito"/>
              </a:rPr>
              <a:t>developer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looking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to	</a:t>
            </a:r>
            <a:r>
              <a:rPr sz="2400" spc="-5" dirty="0">
                <a:latin typeface="Carlito"/>
                <a:cs typeface="Carlito"/>
              </a:rPr>
              <a:t>open</a:t>
            </a:r>
            <a:r>
              <a:rPr sz="2400" spc="-114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15" dirty="0">
                <a:latin typeface="Carlito"/>
                <a:cs typeface="Carlito"/>
              </a:rPr>
              <a:t>new </a:t>
            </a:r>
            <a:r>
              <a:rPr sz="2400" spc="-5" dirty="0">
                <a:latin typeface="Carlito"/>
                <a:cs typeface="Carlito"/>
              </a:rPr>
              <a:t>shopping </a:t>
            </a:r>
            <a:r>
              <a:rPr sz="2400" dirty="0">
                <a:latin typeface="Carlito"/>
                <a:cs typeface="Carlito"/>
              </a:rPr>
              <a:t>mall, </a:t>
            </a:r>
            <a:r>
              <a:rPr sz="2400" spc="-20" dirty="0">
                <a:latin typeface="Carlito"/>
                <a:cs typeface="Carlito"/>
              </a:rPr>
              <a:t>where would you recommend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they open</a:t>
            </a:r>
            <a:r>
              <a:rPr sz="2400" spc="-1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it?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695325"/>
            <a:ext cx="175036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5" dirty="0"/>
              <a:t>D</a:t>
            </a:r>
            <a:r>
              <a:rPr sz="4400" spc="-395" dirty="0"/>
              <a:t>a</a:t>
            </a:r>
            <a:r>
              <a:rPr lang="en-US" sz="4400" spc="-315" dirty="0"/>
              <a:t>ta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39448"/>
            <a:ext cx="8185784" cy="41021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Carlito"/>
                <a:cs typeface="Carlito"/>
              </a:rPr>
              <a:t>Data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required</a:t>
            </a:r>
            <a:endParaRPr sz="2800">
              <a:latin typeface="Carlito"/>
              <a:cs typeface="Carlito"/>
            </a:endParaRPr>
          </a:p>
          <a:p>
            <a:pPr marL="713740" lvl="1" indent="-244475">
              <a:lnSpc>
                <a:spcPct val="100000"/>
              </a:lnSpc>
              <a:spcBef>
                <a:spcPts val="330"/>
              </a:spcBef>
              <a:buSzPct val="91666"/>
              <a:buFont typeface="Wingdings"/>
              <a:buChar char=""/>
              <a:tabLst>
                <a:tab pos="714375" algn="l"/>
              </a:tabLst>
            </a:pPr>
            <a:r>
              <a:rPr sz="2400" spc="-20" dirty="0">
                <a:latin typeface="Carlito"/>
                <a:cs typeface="Carlito"/>
              </a:rPr>
              <a:t>List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Hyderabad</a:t>
            </a:r>
            <a:endParaRPr sz="2400">
              <a:latin typeface="Carlito"/>
              <a:cs typeface="Carlito"/>
            </a:endParaRPr>
          </a:p>
          <a:p>
            <a:pPr marL="713740" lvl="1" indent="-244475">
              <a:lnSpc>
                <a:spcPct val="100000"/>
              </a:lnSpc>
              <a:spcBef>
                <a:spcPts val="204"/>
              </a:spcBef>
              <a:buSzPct val="91666"/>
              <a:buFont typeface="Wingdings"/>
              <a:buChar char=""/>
              <a:tabLst>
                <a:tab pos="714375" algn="l"/>
              </a:tabLst>
            </a:pPr>
            <a:r>
              <a:rPr sz="2400" spc="-5" dirty="0">
                <a:latin typeface="Carlito"/>
                <a:cs typeface="Carlito"/>
              </a:rPr>
              <a:t>Latitude </a:t>
            </a:r>
            <a:r>
              <a:rPr sz="2400" dirty="0">
                <a:latin typeface="Carlito"/>
                <a:cs typeface="Carlito"/>
              </a:rPr>
              <a:t>and longitude </a:t>
            </a:r>
            <a:r>
              <a:rPr sz="2400" spc="-25" dirty="0">
                <a:latin typeface="Carlito"/>
                <a:cs typeface="Carlito"/>
              </a:rPr>
              <a:t>coordinates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18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neighbourhoods</a:t>
            </a:r>
            <a:endParaRPr sz="2400">
              <a:latin typeface="Carlito"/>
              <a:cs typeface="Carlito"/>
            </a:endParaRPr>
          </a:p>
          <a:p>
            <a:pPr marL="713740" lvl="1" indent="-244475">
              <a:lnSpc>
                <a:spcPct val="100000"/>
              </a:lnSpc>
              <a:spcBef>
                <a:spcPts val="204"/>
              </a:spcBef>
              <a:buSzPct val="91666"/>
              <a:buFont typeface="Wingdings"/>
              <a:buChar char=""/>
              <a:tabLst>
                <a:tab pos="714375" algn="l"/>
              </a:tabLst>
            </a:pPr>
            <a:r>
              <a:rPr sz="2400" spc="-60" dirty="0">
                <a:latin typeface="Carlito"/>
                <a:cs typeface="Carlito"/>
              </a:rPr>
              <a:t>Venue </a:t>
            </a:r>
            <a:r>
              <a:rPr sz="2400" spc="-20" dirty="0">
                <a:latin typeface="Carlito"/>
                <a:cs typeface="Carlito"/>
              </a:rPr>
              <a:t>data, </a:t>
            </a:r>
            <a:r>
              <a:rPr sz="2400" spc="-5" dirty="0">
                <a:latin typeface="Carlito"/>
                <a:cs typeface="Carlito"/>
              </a:rPr>
              <a:t>particularly </a:t>
            </a:r>
            <a:r>
              <a:rPr sz="2400" spc="-25" dirty="0">
                <a:latin typeface="Carlito"/>
                <a:cs typeface="Carlito"/>
              </a:rPr>
              <a:t>data </a:t>
            </a:r>
            <a:r>
              <a:rPr sz="2400" spc="-20" dirty="0">
                <a:latin typeface="Carlito"/>
                <a:cs typeface="Carlito"/>
              </a:rPr>
              <a:t>related to </a:t>
            </a:r>
            <a:r>
              <a:rPr sz="2400" spc="-5" dirty="0">
                <a:latin typeface="Carlito"/>
                <a:cs typeface="Carlito"/>
              </a:rPr>
              <a:t>shopping</a:t>
            </a:r>
            <a:r>
              <a:rPr sz="2400" spc="-1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malls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29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rlito"/>
                <a:cs typeface="Carlito"/>
              </a:rPr>
              <a:t>Sources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40" dirty="0">
                <a:latin typeface="Carlito"/>
                <a:cs typeface="Carlito"/>
              </a:rPr>
              <a:t>data</a:t>
            </a:r>
            <a:endParaRPr sz="2800">
              <a:latin typeface="Carlito"/>
              <a:cs typeface="Carlito"/>
            </a:endParaRPr>
          </a:p>
          <a:p>
            <a:pPr marL="698500" marR="5080" lvl="1" indent="-228600">
              <a:lnSpc>
                <a:spcPts val="2600"/>
              </a:lnSpc>
              <a:spcBef>
                <a:spcPts val="660"/>
              </a:spcBef>
              <a:buSzPct val="91666"/>
              <a:buFont typeface="Wingdings"/>
              <a:buChar char=""/>
              <a:tabLst>
                <a:tab pos="703580" algn="l"/>
              </a:tabLst>
            </a:pPr>
            <a:r>
              <a:rPr sz="2400" dirty="0">
                <a:latin typeface="Carlito"/>
                <a:cs typeface="Carlito"/>
              </a:rPr>
              <a:t>Wikipedia </a:t>
            </a:r>
            <a:r>
              <a:rPr sz="2400" spc="-20" dirty="0">
                <a:latin typeface="Carlito"/>
                <a:cs typeface="Carlito"/>
              </a:rPr>
              <a:t>page </a:t>
            </a:r>
            <a:r>
              <a:rPr sz="2400" spc="-35" dirty="0">
                <a:latin typeface="Carlito"/>
                <a:cs typeface="Carlito"/>
              </a:rPr>
              <a:t>for </a:t>
            </a:r>
            <a:r>
              <a:rPr sz="2400" spc="-15" dirty="0">
                <a:latin typeface="Carlito"/>
                <a:cs typeface="Carlito"/>
              </a:rPr>
              <a:t>neighbourhoods  </a:t>
            </a:r>
            <a:r>
              <a:rPr sz="2400" spc="-5" dirty="0">
                <a:latin typeface="Carlito"/>
                <a:cs typeface="Carlito"/>
              </a:rPr>
              <a:t>(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https://en.wikipedia.org/wiki/Category:Neighbourhoods_in_Hyderabad,_India</a:t>
            </a:r>
            <a:r>
              <a:rPr sz="2400" spc="-5" dirty="0">
                <a:latin typeface="Carlito"/>
                <a:cs typeface="Carlito"/>
              </a:rPr>
              <a:t>)</a:t>
            </a:r>
            <a:endParaRPr sz="2400">
              <a:latin typeface="Carlito"/>
              <a:cs typeface="Carlito"/>
            </a:endParaRPr>
          </a:p>
          <a:p>
            <a:pPr marL="713740" lvl="1" indent="-244475">
              <a:lnSpc>
                <a:spcPct val="100000"/>
              </a:lnSpc>
              <a:spcBef>
                <a:spcPts val="165"/>
              </a:spcBef>
              <a:buSzPct val="91666"/>
              <a:buFont typeface="Wingdings"/>
              <a:buChar char=""/>
              <a:tabLst>
                <a:tab pos="714375" algn="l"/>
              </a:tabLst>
            </a:pPr>
            <a:r>
              <a:rPr sz="2400" spc="-5" dirty="0">
                <a:latin typeface="Carlito"/>
                <a:cs typeface="Carlito"/>
              </a:rPr>
              <a:t>Geocoder </a:t>
            </a:r>
            <a:r>
              <a:rPr sz="2400" spc="-20" dirty="0">
                <a:latin typeface="Carlito"/>
                <a:cs typeface="Carlito"/>
              </a:rPr>
              <a:t>package </a:t>
            </a:r>
            <a:r>
              <a:rPr sz="2400" spc="-4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latitude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longitude</a:t>
            </a:r>
            <a:r>
              <a:rPr sz="2400" spc="-13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coordinates</a:t>
            </a:r>
            <a:endParaRPr sz="2400">
              <a:latin typeface="Carlito"/>
              <a:cs typeface="Carlito"/>
            </a:endParaRPr>
          </a:p>
          <a:p>
            <a:pPr marL="713740" lvl="1" indent="-244475">
              <a:lnSpc>
                <a:spcPct val="100000"/>
              </a:lnSpc>
              <a:spcBef>
                <a:spcPts val="195"/>
              </a:spcBef>
              <a:buSzPct val="91666"/>
              <a:buFont typeface="Wingdings"/>
              <a:buChar char=""/>
              <a:tabLst>
                <a:tab pos="714375" algn="l"/>
              </a:tabLst>
            </a:pPr>
            <a:r>
              <a:rPr sz="2400" spc="-25" dirty="0">
                <a:latin typeface="Carlito"/>
                <a:cs typeface="Carlito"/>
              </a:rPr>
              <a:t>Foursquare </a:t>
            </a:r>
            <a:r>
              <a:rPr sz="2400" dirty="0">
                <a:latin typeface="Carlito"/>
                <a:cs typeface="Carlito"/>
              </a:rPr>
              <a:t>API </a:t>
            </a:r>
            <a:r>
              <a:rPr sz="2400" spc="-35" dirty="0">
                <a:latin typeface="Carlito"/>
                <a:cs typeface="Carlito"/>
              </a:rPr>
              <a:t>for </a:t>
            </a:r>
            <a:r>
              <a:rPr sz="2400" spc="-15" dirty="0">
                <a:latin typeface="Carlito"/>
                <a:cs typeface="Carlito"/>
              </a:rPr>
              <a:t>venue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695325"/>
            <a:ext cx="38077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60" dirty="0"/>
              <a:t>M</a:t>
            </a:r>
            <a:r>
              <a:rPr sz="4400" spc="-270" dirty="0"/>
              <a:t>e</a:t>
            </a:r>
            <a:r>
              <a:rPr sz="4400" spc="-330" dirty="0"/>
              <a:t>t</a:t>
            </a:r>
            <a:r>
              <a:rPr sz="4400" spc="-155" dirty="0"/>
              <a:t>h</a:t>
            </a:r>
            <a:r>
              <a:rPr sz="4400" spc="-110" dirty="0"/>
              <a:t>o</a:t>
            </a:r>
            <a:r>
              <a:rPr sz="4400" spc="-200" dirty="0"/>
              <a:t>d</a:t>
            </a:r>
            <a:r>
              <a:rPr sz="4400" spc="-110" dirty="0"/>
              <a:t>o</a:t>
            </a:r>
            <a:r>
              <a:rPr sz="4400" spc="-365" dirty="0"/>
              <a:t>l</a:t>
            </a:r>
            <a:r>
              <a:rPr sz="4400" spc="-110" dirty="0"/>
              <a:t>o</a:t>
            </a:r>
            <a:r>
              <a:rPr sz="4400" spc="-185" dirty="0"/>
              <a:t>g</a:t>
            </a:r>
            <a:r>
              <a:rPr sz="4400" spc="-229" dirty="0"/>
              <a:t>y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11832"/>
            <a:ext cx="9004300" cy="354393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5" dirty="0">
                <a:latin typeface="Carlito"/>
                <a:cs typeface="Carlito"/>
              </a:rPr>
              <a:t>Web </a:t>
            </a:r>
            <a:r>
              <a:rPr sz="2400" spc="-20" dirty="0">
                <a:latin typeface="Carlito"/>
                <a:cs typeface="Carlito"/>
              </a:rPr>
              <a:t>scraping </a:t>
            </a:r>
            <a:r>
              <a:rPr sz="2400" dirty="0">
                <a:latin typeface="Carlito"/>
                <a:cs typeface="Carlito"/>
              </a:rPr>
              <a:t>Wikipedia </a:t>
            </a:r>
            <a:r>
              <a:rPr sz="2400" spc="-20" dirty="0">
                <a:latin typeface="Carlito"/>
                <a:cs typeface="Carlito"/>
              </a:rPr>
              <a:t>page </a:t>
            </a:r>
            <a:r>
              <a:rPr sz="2400" spc="-35" dirty="0">
                <a:latin typeface="Carlito"/>
                <a:cs typeface="Carlito"/>
              </a:rPr>
              <a:t>for </a:t>
            </a:r>
            <a:r>
              <a:rPr sz="2400" spc="-15" dirty="0">
                <a:latin typeface="Carlito"/>
                <a:cs typeface="Carlito"/>
              </a:rPr>
              <a:t>neighbourhoods</a:t>
            </a:r>
            <a:r>
              <a:rPr sz="2400" spc="4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list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Get </a:t>
            </a:r>
            <a:r>
              <a:rPr sz="2400" spc="-10" dirty="0">
                <a:latin typeface="Carlito"/>
                <a:cs typeface="Carlito"/>
              </a:rPr>
              <a:t>latitude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longitude </a:t>
            </a:r>
            <a:r>
              <a:rPr sz="2400" spc="-25" dirty="0">
                <a:latin typeface="Carlito"/>
                <a:cs typeface="Carlito"/>
              </a:rPr>
              <a:t>coordinates </a:t>
            </a:r>
            <a:r>
              <a:rPr sz="2400" spc="-5" dirty="0">
                <a:latin typeface="Carlito"/>
                <a:cs typeface="Carlito"/>
              </a:rPr>
              <a:t>using</a:t>
            </a:r>
            <a:r>
              <a:rPr sz="2400" spc="-204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Geocoder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spc="-25" dirty="0">
                <a:latin typeface="Carlito"/>
                <a:cs typeface="Carlito"/>
              </a:rPr>
              <a:t>Foursquare </a:t>
            </a:r>
            <a:r>
              <a:rPr sz="2400" dirty="0">
                <a:latin typeface="Carlito"/>
                <a:cs typeface="Carlito"/>
              </a:rPr>
              <a:t>API </a:t>
            </a:r>
            <a:r>
              <a:rPr sz="2400" spc="-20" dirty="0">
                <a:latin typeface="Carlito"/>
                <a:cs typeface="Carlito"/>
              </a:rPr>
              <a:t>to get </a:t>
            </a:r>
            <a:r>
              <a:rPr sz="2400" spc="-15" dirty="0">
                <a:latin typeface="Carlito"/>
                <a:cs typeface="Carlito"/>
              </a:rPr>
              <a:t>venue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  <a:p>
            <a:pPr marL="241300" marR="5080" indent="-228600">
              <a:lnSpc>
                <a:spcPts val="260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latin typeface="Carlito"/>
                <a:cs typeface="Carlito"/>
              </a:rPr>
              <a:t>Group </a:t>
            </a:r>
            <a:r>
              <a:rPr sz="2400" spc="-25" dirty="0">
                <a:latin typeface="Carlito"/>
                <a:cs typeface="Carlito"/>
              </a:rPr>
              <a:t>data </a:t>
            </a:r>
            <a:r>
              <a:rPr sz="2400" spc="-15" dirty="0">
                <a:latin typeface="Carlito"/>
                <a:cs typeface="Carlito"/>
              </a:rPr>
              <a:t>by </a:t>
            </a:r>
            <a:r>
              <a:rPr sz="2400" spc="-10" dirty="0">
                <a:latin typeface="Carlito"/>
                <a:cs typeface="Carlito"/>
              </a:rPr>
              <a:t>neighbourhood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taking </a:t>
            </a:r>
            <a:r>
              <a:rPr sz="2400" dirty="0">
                <a:latin typeface="Carlito"/>
                <a:cs typeface="Carlito"/>
              </a:rPr>
              <a:t>the mean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frequency</a:t>
            </a:r>
            <a:r>
              <a:rPr sz="2400" spc="-2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of  </a:t>
            </a:r>
            <a:r>
              <a:rPr sz="2400" spc="-10" dirty="0">
                <a:latin typeface="Carlito"/>
                <a:cs typeface="Carlito"/>
              </a:rPr>
              <a:t>occurrence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15" dirty="0">
                <a:latin typeface="Carlito"/>
                <a:cs typeface="Carlito"/>
              </a:rPr>
              <a:t>venue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category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rlito"/>
                <a:cs typeface="Carlito"/>
              </a:rPr>
              <a:t>Filter </a:t>
            </a:r>
            <a:r>
              <a:rPr sz="2400" spc="-15" dirty="0">
                <a:latin typeface="Carlito"/>
                <a:cs typeface="Carlito"/>
              </a:rPr>
              <a:t>venue </a:t>
            </a:r>
            <a:r>
              <a:rPr sz="2400" spc="-20" dirty="0">
                <a:latin typeface="Carlito"/>
                <a:cs typeface="Carlito"/>
              </a:rPr>
              <a:t>category </a:t>
            </a:r>
            <a:r>
              <a:rPr sz="2400" spc="-15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Shopping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Mall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0" dirty="0">
                <a:latin typeface="Carlito"/>
                <a:cs typeface="Carlito"/>
              </a:rPr>
              <a:t>Perform </a:t>
            </a:r>
            <a:r>
              <a:rPr sz="2400" spc="-10" dirty="0">
                <a:latin typeface="Carlito"/>
                <a:cs typeface="Carlito"/>
              </a:rPr>
              <a:t>clustering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5" dirty="0">
                <a:latin typeface="Carlito"/>
                <a:cs typeface="Carlito"/>
              </a:rPr>
              <a:t>data </a:t>
            </a:r>
            <a:r>
              <a:rPr sz="2400" spc="-15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using k-means</a:t>
            </a:r>
            <a:r>
              <a:rPr sz="2400" spc="-20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clustering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latin typeface="Carlito"/>
                <a:cs typeface="Carlito"/>
              </a:rPr>
              <a:t>Visualize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5" dirty="0">
                <a:latin typeface="Carlito"/>
                <a:cs typeface="Carlito"/>
              </a:rPr>
              <a:t>clusters </a:t>
            </a:r>
            <a:r>
              <a:rPr sz="2400" dirty="0">
                <a:latin typeface="Carlito"/>
                <a:cs typeface="Carlito"/>
              </a:rPr>
              <a:t>in a map </a:t>
            </a:r>
            <a:r>
              <a:rPr sz="2400" spc="-5" dirty="0">
                <a:latin typeface="Carlito"/>
                <a:cs typeface="Carlito"/>
              </a:rPr>
              <a:t>using</a:t>
            </a:r>
            <a:r>
              <a:rPr sz="2400" spc="-13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Folium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695325"/>
            <a:ext cx="15925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40" dirty="0"/>
              <a:t>Results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635" y="1808226"/>
            <a:ext cx="4630420" cy="38792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381000" indent="-228600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" dirty="0">
                <a:latin typeface="Carlito"/>
                <a:cs typeface="Carlito"/>
              </a:rPr>
              <a:t>Categorized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12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neighbourhoods  </a:t>
            </a:r>
            <a:r>
              <a:rPr sz="2400" spc="-25" dirty="0">
                <a:latin typeface="Carlito"/>
                <a:cs typeface="Carlito"/>
              </a:rPr>
              <a:t>into </a:t>
            </a:r>
            <a:r>
              <a:rPr sz="2400" dirty="0">
                <a:latin typeface="Carlito"/>
                <a:cs typeface="Carlito"/>
              </a:rPr>
              <a:t>3 </a:t>
            </a:r>
            <a:r>
              <a:rPr sz="2400" spc="-25" dirty="0">
                <a:latin typeface="Carlito"/>
                <a:cs typeface="Carlito"/>
              </a:rPr>
              <a:t>clusters</a:t>
            </a:r>
            <a:r>
              <a:rPr sz="2400" spc="-1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:</a:t>
            </a:r>
          </a:p>
          <a:p>
            <a:pPr marL="698500" marR="24130" lvl="1" indent="-228600">
              <a:lnSpc>
                <a:spcPct val="90200"/>
              </a:lnSpc>
              <a:spcBef>
                <a:spcPts val="459"/>
              </a:spcBef>
              <a:buSzPct val="91666"/>
              <a:buFont typeface="Wingdings"/>
              <a:buChar char=""/>
              <a:tabLst>
                <a:tab pos="703580" algn="l"/>
              </a:tabLst>
            </a:pPr>
            <a:r>
              <a:rPr sz="2400" spc="-20" dirty="0">
                <a:latin typeface="Carlito"/>
                <a:cs typeface="Carlito"/>
              </a:rPr>
              <a:t>Cluster </a:t>
            </a:r>
            <a:r>
              <a:rPr sz="2400" spc="-10" dirty="0">
                <a:latin typeface="Carlito"/>
                <a:cs typeface="Carlito"/>
              </a:rPr>
              <a:t>1: </a:t>
            </a:r>
            <a:r>
              <a:rPr sz="2400" spc="-5" dirty="0">
                <a:latin typeface="Carlito"/>
                <a:cs typeface="Carlito"/>
              </a:rPr>
              <a:t>Neighbourhoods</a:t>
            </a:r>
            <a:r>
              <a:rPr sz="2400" spc="-2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  </a:t>
            </a:r>
            <a:r>
              <a:rPr sz="2400" spc="-25" dirty="0">
                <a:latin typeface="Carlito"/>
                <a:cs typeface="Carlito"/>
              </a:rPr>
              <a:t>moderate </a:t>
            </a:r>
            <a:r>
              <a:rPr sz="2400" spc="-5" dirty="0">
                <a:latin typeface="Carlito"/>
                <a:cs typeface="Carlito"/>
              </a:rPr>
              <a:t>number of </a:t>
            </a:r>
            <a:r>
              <a:rPr sz="2400" spc="-10" dirty="0">
                <a:latin typeface="Carlito"/>
                <a:cs typeface="Carlito"/>
              </a:rPr>
              <a:t>shopping  </a:t>
            </a:r>
            <a:r>
              <a:rPr sz="2400" dirty="0">
                <a:latin typeface="Carlito"/>
                <a:cs typeface="Carlito"/>
              </a:rPr>
              <a:t>malls</a:t>
            </a:r>
          </a:p>
          <a:p>
            <a:pPr marL="698500" marR="24765" lvl="1" indent="-228600">
              <a:lnSpc>
                <a:spcPts val="2590"/>
              </a:lnSpc>
              <a:spcBef>
                <a:spcPts val="545"/>
              </a:spcBef>
              <a:buSzPct val="91666"/>
              <a:buFont typeface="Wingdings"/>
              <a:buChar char=""/>
              <a:tabLst>
                <a:tab pos="703580" algn="l"/>
              </a:tabLst>
            </a:pPr>
            <a:r>
              <a:rPr sz="2400" spc="-20" dirty="0">
                <a:latin typeface="Carlito"/>
                <a:cs typeface="Carlito"/>
              </a:rPr>
              <a:t>Cluster </a:t>
            </a:r>
            <a:r>
              <a:rPr sz="2400" spc="-10" dirty="0">
                <a:latin typeface="Carlito"/>
                <a:cs typeface="Carlito"/>
              </a:rPr>
              <a:t>2: </a:t>
            </a:r>
            <a:r>
              <a:rPr sz="2400" spc="-5" dirty="0">
                <a:latin typeface="Carlito"/>
                <a:cs typeface="Carlito"/>
              </a:rPr>
              <a:t>Neighbourhoods</a:t>
            </a:r>
            <a:r>
              <a:rPr sz="2400" spc="-204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  </a:t>
            </a:r>
            <a:r>
              <a:rPr sz="2400" spc="-5" dirty="0">
                <a:latin typeface="Carlito"/>
                <a:cs typeface="Carlito"/>
              </a:rPr>
              <a:t>high </a:t>
            </a:r>
            <a:r>
              <a:rPr sz="2400" spc="-25" dirty="0">
                <a:latin typeface="Carlito"/>
                <a:cs typeface="Carlito"/>
              </a:rPr>
              <a:t>concentration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shopping  </a:t>
            </a:r>
            <a:r>
              <a:rPr sz="2400" dirty="0">
                <a:latin typeface="Carlito"/>
                <a:cs typeface="Carlito"/>
              </a:rPr>
              <a:t>malls</a:t>
            </a: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SzPct val="91666"/>
              <a:buFont typeface="Wingdings"/>
              <a:buChar char=""/>
              <a:tabLst>
                <a:tab pos="703580" algn="l"/>
              </a:tabLst>
            </a:pPr>
            <a:r>
              <a:rPr sz="2400" spc="-20" dirty="0">
                <a:latin typeface="Carlito"/>
                <a:cs typeface="Carlito"/>
              </a:rPr>
              <a:t>Cluster </a:t>
            </a:r>
            <a:r>
              <a:rPr sz="2400" spc="-10" dirty="0">
                <a:latin typeface="Carlito"/>
                <a:cs typeface="Carlito"/>
              </a:rPr>
              <a:t>3: </a:t>
            </a:r>
            <a:r>
              <a:rPr sz="2400" spc="-5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with  </a:t>
            </a:r>
            <a:r>
              <a:rPr sz="2400" spc="-10" dirty="0">
                <a:latin typeface="Carlito"/>
                <a:cs typeface="Carlito"/>
              </a:rPr>
              <a:t>low </a:t>
            </a:r>
            <a:r>
              <a:rPr sz="2400" spc="-5" dirty="0">
                <a:latin typeface="Carlito"/>
                <a:cs typeface="Carlito"/>
              </a:rPr>
              <a:t>number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no </a:t>
            </a:r>
            <a:r>
              <a:rPr sz="2400" spc="-10" dirty="0">
                <a:latin typeface="Carlito"/>
                <a:cs typeface="Carlito"/>
              </a:rPr>
              <a:t>existence </a:t>
            </a:r>
            <a:r>
              <a:rPr sz="2400" spc="-5" dirty="0">
                <a:latin typeface="Carlito"/>
                <a:cs typeface="Carlito"/>
              </a:rPr>
              <a:t>of  shopping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malls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308360-B42B-4F81-989D-BC89215AB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5138"/>
            <a:ext cx="5715000" cy="68328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4" y="695325"/>
            <a:ext cx="2817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0" dirty="0"/>
              <a:t>Discussion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711832"/>
            <a:ext cx="9731375" cy="217932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latin typeface="Carlito"/>
                <a:cs typeface="Carlito"/>
              </a:rPr>
              <a:t>Most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shopping </a:t>
            </a:r>
            <a:r>
              <a:rPr sz="2400" dirty="0">
                <a:latin typeface="Carlito"/>
                <a:cs typeface="Carlito"/>
              </a:rPr>
              <a:t>malls </a:t>
            </a:r>
            <a:r>
              <a:rPr sz="2400" spc="-20" dirty="0">
                <a:latin typeface="Carlito"/>
                <a:cs typeface="Carlito"/>
              </a:rPr>
              <a:t>are </a:t>
            </a:r>
            <a:r>
              <a:rPr sz="2400" spc="-25" dirty="0">
                <a:latin typeface="Carlito"/>
                <a:cs typeface="Carlito"/>
              </a:rPr>
              <a:t>concentrated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20" dirty="0">
                <a:latin typeface="Carlito"/>
                <a:cs typeface="Carlito"/>
              </a:rPr>
              <a:t>central </a:t>
            </a:r>
            <a:r>
              <a:rPr sz="2400" spc="-15" dirty="0">
                <a:latin typeface="Carlito"/>
                <a:cs typeface="Carlito"/>
              </a:rPr>
              <a:t>area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city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rlito"/>
                <a:cs typeface="Carlito"/>
              </a:rPr>
              <a:t>Highest </a:t>
            </a:r>
            <a:r>
              <a:rPr sz="2400" spc="-5" dirty="0">
                <a:latin typeface="Carlito"/>
                <a:cs typeface="Carlito"/>
              </a:rPr>
              <a:t>number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2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2 and </a:t>
            </a:r>
            <a:r>
              <a:rPr sz="2400" spc="-25" dirty="0">
                <a:latin typeface="Carlito"/>
                <a:cs typeface="Carlito"/>
              </a:rPr>
              <a:t>moderate </a:t>
            </a:r>
            <a:r>
              <a:rPr sz="2400" spc="-5" dirty="0">
                <a:latin typeface="Carlito"/>
                <a:cs typeface="Carlito"/>
              </a:rPr>
              <a:t>number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20" dirty="0">
                <a:latin typeface="Carlito"/>
                <a:cs typeface="Carlito"/>
              </a:rPr>
              <a:t>cluster</a:t>
            </a:r>
            <a:r>
              <a:rPr sz="2400" spc="-2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1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1 </a:t>
            </a:r>
            <a:r>
              <a:rPr sz="2400" spc="-5" dirty="0">
                <a:latin typeface="Carlito"/>
                <a:cs typeface="Carlito"/>
              </a:rPr>
              <a:t>has very </a:t>
            </a:r>
            <a:r>
              <a:rPr sz="2400" spc="-10" dirty="0">
                <a:latin typeface="Carlito"/>
                <a:cs typeface="Carlito"/>
              </a:rPr>
              <a:t>low </a:t>
            </a:r>
            <a:r>
              <a:rPr sz="2400" spc="-5" dirty="0">
                <a:latin typeface="Carlito"/>
                <a:cs typeface="Carlito"/>
              </a:rPr>
              <a:t>number </a:t>
            </a:r>
            <a:r>
              <a:rPr sz="2400" spc="-20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no shopping </a:t>
            </a:r>
            <a:r>
              <a:rPr sz="2400" dirty="0">
                <a:latin typeface="Carlito"/>
                <a:cs typeface="Carlito"/>
              </a:rPr>
              <a:t>mall in the</a:t>
            </a:r>
            <a:r>
              <a:rPr sz="2400" spc="-26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neighbourhoods</a:t>
            </a:r>
            <a:endParaRPr sz="2400">
              <a:latin typeface="Carlito"/>
              <a:cs typeface="Carlito"/>
            </a:endParaRPr>
          </a:p>
          <a:p>
            <a:pPr marL="241300" marR="5080" indent="-228600">
              <a:lnSpc>
                <a:spcPts val="260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latin typeface="Carlito"/>
                <a:cs typeface="Carlito"/>
              </a:rPr>
              <a:t>Oversupply </a:t>
            </a:r>
            <a:r>
              <a:rPr sz="2400" spc="-5" dirty="0">
                <a:latin typeface="Carlito"/>
                <a:cs typeface="Carlito"/>
              </a:rPr>
              <a:t>of shopping </a:t>
            </a:r>
            <a:r>
              <a:rPr sz="2400" dirty="0">
                <a:latin typeface="Carlito"/>
                <a:cs typeface="Carlito"/>
              </a:rPr>
              <a:t>malls </a:t>
            </a:r>
            <a:r>
              <a:rPr sz="2400" spc="-5" dirty="0">
                <a:latin typeface="Carlito"/>
                <a:cs typeface="Carlito"/>
              </a:rPr>
              <a:t>mostly happened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20" dirty="0">
                <a:latin typeface="Carlito"/>
                <a:cs typeface="Carlito"/>
              </a:rPr>
              <a:t>central </a:t>
            </a:r>
            <a:r>
              <a:rPr sz="2400" spc="-15" dirty="0">
                <a:latin typeface="Carlito"/>
                <a:cs typeface="Carlito"/>
              </a:rPr>
              <a:t>area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29" dirty="0">
                <a:latin typeface="Carlito"/>
                <a:cs typeface="Carlito"/>
              </a:rPr>
              <a:t> </a:t>
            </a:r>
            <a:r>
              <a:rPr sz="2400" spc="-65" dirty="0">
                <a:latin typeface="Carlito"/>
                <a:cs typeface="Carlito"/>
              </a:rPr>
              <a:t>city,  </a:t>
            </a:r>
            <a:r>
              <a:rPr sz="2400" dirty="0">
                <a:latin typeface="Carlito"/>
                <a:cs typeface="Carlito"/>
              </a:rPr>
              <a:t>with the </a:t>
            </a:r>
            <a:r>
              <a:rPr sz="2400" spc="-5" dirty="0">
                <a:latin typeface="Carlito"/>
                <a:cs typeface="Carlito"/>
              </a:rPr>
              <a:t>suburb </a:t>
            </a:r>
            <a:r>
              <a:rPr sz="2400" spc="-15" dirty="0">
                <a:latin typeface="Carlito"/>
                <a:cs typeface="Carlito"/>
              </a:rPr>
              <a:t>area </a:t>
            </a:r>
            <a:r>
              <a:rPr sz="2400" spc="-20" dirty="0">
                <a:latin typeface="Carlito"/>
                <a:cs typeface="Carlito"/>
              </a:rPr>
              <a:t>still </a:t>
            </a:r>
            <a:r>
              <a:rPr sz="2400" spc="-35" dirty="0">
                <a:latin typeface="Carlito"/>
                <a:cs typeface="Carlito"/>
              </a:rPr>
              <a:t>have </a:t>
            </a:r>
            <a:r>
              <a:rPr sz="2400" spc="-5" dirty="0">
                <a:latin typeface="Carlito"/>
                <a:cs typeface="Carlito"/>
              </a:rPr>
              <a:t>very </a:t>
            </a:r>
            <a:r>
              <a:rPr sz="2400" spc="-40" dirty="0">
                <a:latin typeface="Carlito"/>
                <a:cs typeface="Carlito"/>
              </a:rPr>
              <a:t>few </a:t>
            </a:r>
            <a:r>
              <a:rPr sz="2400" spc="-5" dirty="0">
                <a:latin typeface="Carlito"/>
                <a:cs typeface="Carlito"/>
              </a:rPr>
              <a:t>shopping</a:t>
            </a:r>
            <a:r>
              <a:rPr sz="2400" spc="-1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malls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4" y="695325"/>
            <a:ext cx="495076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85" dirty="0"/>
              <a:t>R</a:t>
            </a:r>
            <a:r>
              <a:rPr sz="4400" spc="-290" dirty="0"/>
              <a:t>e</a:t>
            </a:r>
            <a:r>
              <a:rPr sz="4400" spc="-375" dirty="0"/>
              <a:t>c</a:t>
            </a:r>
            <a:r>
              <a:rPr sz="4400" spc="-130" dirty="0"/>
              <a:t>o</a:t>
            </a:r>
            <a:r>
              <a:rPr sz="4400" spc="-235" dirty="0"/>
              <a:t>mm</a:t>
            </a:r>
            <a:r>
              <a:rPr sz="4400" spc="-290" dirty="0"/>
              <a:t>e</a:t>
            </a:r>
            <a:r>
              <a:rPr sz="4400" spc="-180" dirty="0"/>
              <a:t>n</a:t>
            </a:r>
            <a:r>
              <a:rPr sz="4400" spc="-225" dirty="0"/>
              <a:t>d</a:t>
            </a:r>
            <a:r>
              <a:rPr sz="4400" spc="-300" dirty="0"/>
              <a:t>a</a:t>
            </a:r>
            <a:r>
              <a:rPr sz="4400" spc="-360" dirty="0"/>
              <a:t>t</a:t>
            </a:r>
            <a:r>
              <a:rPr sz="4400" spc="-335" dirty="0"/>
              <a:t>i</a:t>
            </a:r>
            <a:r>
              <a:rPr sz="4400" spc="-130" dirty="0"/>
              <a:t>o</a:t>
            </a:r>
            <a:r>
              <a:rPr sz="4400" spc="-180" dirty="0"/>
              <a:t>n</a:t>
            </a:r>
            <a:r>
              <a:rPr sz="4400" spc="-80" dirty="0"/>
              <a:t>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808226"/>
            <a:ext cx="10095230" cy="22967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927735" indent="-228600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Open new shopping </a:t>
            </a:r>
            <a:r>
              <a:rPr sz="2400" dirty="0">
                <a:latin typeface="Carlito"/>
                <a:cs typeface="Carlito"/>
              </a:rPr>
              <a:t>malls in </a:t>
            </a:r>
            <a:r>
              <a:rPr sz="2400" spc="-15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2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1 with </a:t>
            </a:r>
            <a:r>
              <a:rPr sz="2400" spc="-20" dirty="0">
                <a:latin typeface="Carlito"/>
                <a:cs typeface="Carlito"/>
              </a:rPr>
              <a:t>little to</a:t>
            </a:r>
            <a:r>
              <a:rPr sz="2400" spc="-229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no  </a:t>
            </a:r>
            <a:r>
              <a:rPr sz="2400" spc="-10" dirty="0">
                <a:latin typeface="Carlito"/>
                <a:cs typeface="Carlito"/>
              </a:rPr>
              <a:t>competition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ts val="2735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Can </a:t>
            </a:r>
            <a:r>
              <a:rPr sz="2400" dirty="0">
                <a:latin typeface="Carlito"/>
                <a:cs typeface="Carlito"/>
              </a:rPr>
              <a:t>also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20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2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1 with </a:t>
            </a:r>
            <a:r>
              <a:rPr sz="2400" spc="-25" dirty="0">
                <a:latin typeface="Carlito"/>
                <a:cs typeface="Carlito"/>
              </a:rPr>
              <a:t>moderate </a:t>
            </a:r>
            <a:r>
              <a:rPr sz="2400" spc="-10" dirty="0">
                <a:latin typeface="Carlito"/>
                <a:cs typeface="Carlito"/>
              </a:rPr>
              <a:t>competition </a:t>
            </a:r>
            <a:r>
              <a:rPr sz="2400" dirty="0">
                <a:latin typeface="Carlito"/>
                <a:cs typeface="Carlito"/>
              </a:rPr>
              <a:t>if</a:t>
            </a:r>
            <a:r>
              <a:rPr sz="2400" spc="-125" dirty="0">
                <a:latin typeface="Carlito"/>
                <a:cs typeface="Carlito"/>
              </a:rPr>
              <a:t> </a:t>
            </a:r>
            <a:r>
              <a:rPr sz="2400" spc="-40" dirty="0">
                <a:latin typeface="Carlito"/>
                <a:cs typeface="Carlito"/>
              </a:rPr>
              <a:t>have</a:t>
            </a:r>
            <a:endParaRPr sz="2400">
              <a:latin typeface="Carlito"/>
              <a:cs typeface="Carlito"/>
            </a:endParaRPr>
          </a:p>
          <a:p>
            <a:pPr marL="241300">
              <a:lnSpc>
                <a:spcPts val="2735"/>
              </a:lnSpc>
            </a:pPr>
            <a:r>
              <a:rPr sz="2400" spc="-5" dirty="0">
                <a:latin typeface="Carlito"/>
                <a:cs typeface="Carlito"/>
              </a:rPr>
              <a:t>unique selling </a:t>
            </a:r>
            <a:r>
              <a:rPr sz="2400" spc="-20" dirty="0">
                <a:latin typeface="Carlito"/>
                <a:cs typeface="Carlito"/>
              </a:rPr>
              <a:t>propositions to </a:t>
            </a:r>
            <a:r>
              <a:rPr sz="2400" spc="-25" dirty="0">
                <a:latin typeface="Carlito"/>
                <a:cs typeface="Carlito"/>
              </a:rPr>
              <a:t>stand </a:t>
            </a:r>
            <a:r>
              <a:rPr sz="2400" spc="-5" dirty="0">
                <a:latin typeface="Carlito"/>
                <a:cs typeface="Carlito"/>
              </a:rPr>
              <a:t>out </a:t>
            </a:r>
            <a:r>
              <a:rPr sz="2400" spc="-20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1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competition</a:t>
            </a:r>
            <a:endParaRPr sz="2400">
              <a:latin typeface="Carlito"/>
              <a:cs typeface="Carlito"/>
            </a:endParaRPr>
          </a:p>
          <a:p>
            <a:pPr marL="241300" marR="19685" indent="-228600">
              <a:lnSpc>
                <a:spcPts val="260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0" dirty="0">
                <a:latin typeface="Carlito"/>
                <a:cs typeface="Carlito"/>
              </a:rPr>
              <a:t>Avoid </a:t>
            </a:r>
            <a:r>
              <a:rPr sz="2400" spc="-15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2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2, </a:t>
            </a:r>
            <a:r>
              <a:rPr sz="2400" spc="-5" dirty="0">
                <a:latin typeface="Carlito"/>
                <a:cs typeface="Carlito"/>
              </a:rPr>
              <a:t>already high </a:t>
            </a:r>
            <a:r>
              <a:rPr sz="2400" spc="-25" dirty="0">
                <a:latin typeface="Carlito"/>
                <a:cs typeface="Carlito"/>
              </a:rPr>
              <a:t>concentration </a:t>
            </a:r>
            <a:r>
              <a:rPr sz="2400" spc="-5" dirty="0">
                <a:latin typeface="Carlito"/>
                <a:cs typeface="Carlito"/>
              </a:rPr>
              <a:t>of shopping </a:t>
            </a:r>
            <a:r>
              <a:rPr sz="2400" dirty="0">
                <a:latin typeface="Carlito"/>
                <a:cs typeface="Carlito"/>
              </a:rPr>
              <a:t>malls  and </a:t>
            </a:r>
            <a:r>
              <a:rPr sz="2400" spc="-20" dirty="0">
                <a:latin typeface="Carlito"/>
                <a:cs typeface="Carlito"/>
              </a:rPr>
              <a:t>intense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competition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4" y="695325"/>
            <a:ext cx="36553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20" dirty="0"/>
              <a:t>C</a:t>
            </a:r>
            <a:r>
              <a:rPr sz="4400" spc="-110" dirty="0"/>
              <a:t>o</a:t>
            </a:r>
            <a:r>
              <a:rPr sz="4400" spc="-155" dirty="0"/>
              <a:t>n</a:t>
            </a:r>
            <a:r>
              <a:rPr sz="4400" spc="-350" dirty="0"/>
              <a:t>c</a:t>
            </a:r>
            <a:r>
              <a:rPr sz="4400" spc="-365" dirty="0"/>
              <a:t>l</a:t>
            </a:r>
            <a:r>
              <a:rPr sz="4400" spc="-155" dirty="0"/>
              <a:t>u</a:t>
            </a:r>
            <a:r>
              <a:rPr sz="4400" spc="-114" dirty="0"/>
              <a:t>s</a:t>
            </a:r>
            <a:r>
              <a:rPr sz="4400" spc="-320" dirty="0"/>
              <a:t>i</a:t>
            </a:r>
            <a:r>
              <a:rPr sz="4400" spc="-110" dirty="0"/>
              <a:t>o</a:t>
            </a:r>
            <a:r>
              <a:rPr sz="4400" spc="-120" dirty="0"/>
              <a:t>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635" y="1808226"/>
            <a:ext cx="9872345" cy="18395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305435" indent="-228600" algn="just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latin typeface="Carlito"/>
                <a:cs typeface="Carlito"/>
              </a:rPr>
              <a:t>Answer to </a:t>
            </a:r>
            <a:r>
              <a:rPr sz="2400" spc="-5" dirty="0">
                <a:latin typeface="Carlito"/>
                <a:cs typeface="Carlito"/>
              </a:rPr>
              <a:t>business </a:t>
            </a:r>
            <a:r>
              <a:rPr sz="2400" spc="-15" dirty="0">
                <a:latin typeface="Carlito"/>
                <a:cs typeface="Carlito"/>
              </a:rPr>
              <a:t>question: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neighbourhoods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2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3 </a:t>
            </a:r>
            <a:r>
              <a:rPr sz="2400" spc="-20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5" dirty="0">
                <a:latin typeface="Carlito"/>
                <a:cs typeface="Carlito"/>
              </a:rPr>
              <a:t>most  </a:t>
            </a:r>
            <a:r>
              <a:rPr sz="2400" spc="-40" dirty="0">
                <a:latin typeface="Carlito"/>
                <a:cs typeface="Carlito"/>
              </a:rPr>
              <a:t>preferred </a:t>
            </a:r>
            <a:r>
              <a:rPr sz="2400" spc="-20" dirty="0">
                <a:latin typeface="Carlito"/>
                <a:cs typeface="Carlito"/>
              </a:rPr>
              <a:t>locations to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new </a:t>
            </a:r>
            <a:r>
              <a:rPr sz="2400" spc="-5" dirty="0">
                <a:latin typeface="Carlito"/>
                <a:cs typeface="Carlito"/>
              </a:rPr>
              <a:t>shopping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mall</a:t>
            </a:r>
            <a:endParaRPr sz="2400">
              <a:latin typeface="Carlito"/>
              <a:cs typeface="Carlito"/>
            </a:endParaRPr>
          </a:p>
          <a:p>
            <a:pPr marL="241300" marR="5080" indent="-228600" algn="just">
              <a:lnSpc>
                <a:spcPct val="90200"/>
              </a:lnSpc>
              <a:spcBef>
                <a:spcPts val="96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rlito"/>
                <a:cs typeface="Carlito"/>
              </a:rPr>
              <a:t>Findings </a:t>
            </a:r>
            <a:r>
              <a:rPr sz="2400" spc="-5" dirty="0">
                <a:latin typeface="Carlito"/>
                <a:cs typeface="Carlito"/>
              </a:rPr>
              <a:t>of this </a:t>
            </a:r>
            <a:r>
              <a:rPr sz="2400" spc="-20" dirty="0">
                <a:latin typeface="Carlito"/>
                <a:cs typeface="Carlito"/>
              </a:rPr>
              <a:t>project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5" dirty="0">
                <a:latin typeface="Carlito"/>
                <a:cs typeface="Carlito"/>
              </a:rPr>
              <a:t>help the </a:t>
            </a:r>
            <a:r>
              <a:rPr sz="2400" spc="-25" dirty="0">
                <a:latin typeface="Carlito"/>
                <a:cs typeface="Carlito"/>
              </a:rPr>
              <a:t>relevant </a:t>
            </a:r>
            <a:r>
              <a:rPr sz="2400" spc="-35" dirty="0">
                <a:latin typeface="Carlito"/>
                <a:cs typeface="Carlito"/>
              </a:rPr>
              <a:t>stakeholders </a:t>
            </a:r>
            <a:r>
              <a:rPr sz="2400" spc="-20" dirty="0">
                <a:latin typeface="Carlito"/>
                <a:cs typeface="Carlito"/>
              </a:rPr>
              <a:t>to </a:t>
            </a:r>
            <a:r>
              <a:rPr sz="2400" spc="-25" dirty="0">
                <a:latin typeface="Carlito"/>
                <a:cs typeface="Carlito"/>
              </a:rPr>
              <a:t>capitalize </a:t>
            </a:r>
            <a:r>
              <a:rPr sz="2400" spc="-10" dirty="0">
                <a:latin typeface="Carlito"/>
                <a:cs typeface="Carlito"/>
              </a:rPr>
              <a:t>on </a:t>
            </a:r>
            <a:r>
              <a:rPr sz="2400" spc="-5" dirty="0">
                <a:latin typeface="Carlito"/>
                <a:cs typeface="Carlito"/>
              </a:rPr>
              <a:t>the  </a:t>
            </a:r>
            <a:r>
              <a:rPr sz="2400" spc="-10" dirty="0">
                <a:latin typeface="Carlito"/>
                <a:cs typeface="Carlito"/>
              </a:rPr>
              <a:t>opportunities on </a:t>
            </a:r>
            <a:r>
              <a:rPr sz="2400" spc="-5" dirty="0">
                <a:latin typeface="Carlito"/>
                <a:cs typeface="Carlito"/>
              </a:rPr>
              <a:t>high </a:t>
            </a:r>
            <a:r>
              <a:rPr sz="2400" spc="-20" dirty="0">
                <a:latin typeface="Carlito"/>
                <a:cs typeface="Carlito"/>
              </a:rPr>
              <a:t>potential locations </a:t>
            </a:r>
            <a:r>
              <a:rPr sz="2400" dirty="0">
                <a:latin typeface="Carlito"/>
                <a:cs typeface="Carlito"/>
              </a:rPr>
              <a:t>while </a:t>
            </a:r>
            <a:r>
              <a:rPr sz="2400" spc="-25" dirty="0">
                <a:latin typeface="Carlito"/>
                <a:cs typeface="Carlito"/>
              </a:rPr>
              <a:t>avoiding </a:t>
            </a:r>
            <a:r>
              <a:rPr sz="2400" spc="-30" dirty="0">
                <a:latin typeface="Carlito"/>
                <a:cs typeface="Carlito"/>
              </a:rPr>
              <a:t>overcrowded </a:t>
            </a:r>
            <a:r>
              <a:rPr sz="2400" spc="-20" dirty="0">
                <a:latin typeface="Carlito"/>
                <a:cs typeface="Carlito"/>
              </a:rPr>
              <a:t>areas </a:t>
            </a:r>
            <a:r>
              <a:rPr sz="2400" spc="10" dirty="0">
                <a:latin typeface="Carlito"/>
                <a:cs typeface="Carlito"/>
              </a:rPr>
              <a:t>in  </a:t>
            </a:r>
            <a:r>
              <a:rPr sz="2400" dirty="0">
                <a:latin typeface="Carlito"/>
                <a:cs typeface="Carlito"/>
              </a:rPr>
              <a:t>their </a:t>
            </a:r>
            <a:r>
              <a:rPr sz="2400" spc="-5" dirty="0">
                <a:latin typeface="Carlito"/>
                <a:cs typeface="Carlito"/>
              </a:rPr>
              <a:t>decisions </a:t>
            </a:r>
            <a:r>
              <a:rPr sz="2400" spc="-20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open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new </a:t>
            </a:r>
            <a:r>
              <a:rPr sz="2400" spc="-5" dirty="0">
                <a:latin typeface="Carlito"/>
                <a:cs typeface="Carlito"/>
              </a:rPr>
              <a:t>shopping</a:t>
            </a:r>
            <a:r>
              <a:rPr sz="2400" spc="-1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mall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2772991"/>
            <a:ext cx="639856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/>
              <a:t>Thank</a:t>
            </a:r>
            <a:r>
              <a:rPr sz="4400" spc="-605" dirty="0"/>
              <a:t> </a:t>
            </a:r>
            <a:r>
              <a:rPr sz="4400" spc="-180" dirty="0"/>
              <a:t>you!</a:t>
            </a:r>
            <a:endParaRPr sz="4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457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Carlito</vt:lpstr>
      <vt:lpstr>Century Gothic</vt:lpstr>
      <vt:lpstr>Wingdings</vt:lpstr>
      <vt:lpstr>Wingdings 3</vt:lpstr>
      <vt:lpstr>Ion</vt:lpstr>
      <vt:lpstr>Coursera Capstone IBM Applied Data Science Capstone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sujith v</cp:lastModifiedBy>
  <cp:revision>2</cp:revision>
  <dcterms:created xsi:type="dcterms:W3CDTF">2020-06-10T05:26:44Z</dcterms:created>
  <dcterms:modified xsi:type="dcterms:W3CDTF">2020-06-10T06:08:16Z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2020-06-10T00:00:00Z</vt:filetime>
  </property>
</Properties>
</file>