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5"/>
  </p:notesMasterIdLst>
  <p:sldIdLst>
    <p:sldId id="256" r:id="rId2"/>
    <p:sldId id="284" r:id="rId3"/>
    <p:sldId id="257" r:id="rId4"/>
    <p:sldId id="258" r:id="rId5"/>
    <p:sldId id="260" r:id="rId6"/>
    <p:sldId id="266" r:id="rId7"/>
    <p:sldId id="262" r:id="rId8"/>
    <p:sldId id="270" r:id="rId9"/>
    <p:sldId id="271" r:id="rId10"/>
    <p:sldId id="273" r:id="rId11"/>
    <p:sldId id="272" r:id="rId12"/>
    <p:sldId id="269" r:id="rId13"/>
    <p:sldId id="268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67" r:id="rId24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87621" autoAdjust="0"/>
  </p:normalViewPr>
  <p:slideViewPr>
    <p:cSldViewPr>
      <p:cViewPr varScale="1">
        <p:scale>
          <a:sx n="100" d="100"/>
          <a:sy n="100" d="100"/>
        </p:scale>
        <p:origin x="725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 SUMMER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810-4C4B-A1E1-89A4E28BBFE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810-4C4B-A1E1-89A4E28BBFE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810-4C4B-A1E1-89A4E28BBFE1}"/>
              </c:ext>
            </c:extLst>
          </c:dPt>
          <c:dPt>
            <c:idx val="3"/>
            <c:bubble3D val="0"/>
            <c:spPr>
              <a:solidFill>
                <a:schemeClr val="bg1">
                  <a:lumMod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809-4538-AFFE-DC87DF4BAA7D}"/>
              </c:ext>
            </c:extLst>
          </c:dPt>
          <c:dPt>
            <c:idx val="4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8809-4538-AFFE-DC87DF4BAA7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Dehydration</c:v>
                </c:pt>
                <c:pt idx="1">
                  <c:v>Food Poisoning</c:v>
                </c:pt>
                <c:pt idx="2">
                  <c:v>Mumps</c:v>
                </c:pt>
                <c:pt idx="3">
                  <c:v>Chiken Pox</c:v>
                </c:pt>
                <c:pt idx="4">
                  <c:v>Typhoid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48</c:v>
                </c:pt>
                <c:pt idx="1">
                  <c:v>16</c:v>
                </c:pt>
                <c:pt idx="2">
                  <c:v>13</c:v>
                </c:pt>
                <c:pt idx="3">
                  <c:v>24</c:v>
                </c:pt>
                <c:pt idx="4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09-4538-AFFE-DC87DF4BAA7D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2585793770662122E-2"/>
          <c:y val="0.15745871250421301"/>
          <c:w val="0.88172789033288479"/>
          <c:h val="0.57767154671946352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WINTER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B31-4780-A998-0D9876165AF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2B31-4780-A998-0D9876165AF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3EE-4E08-80EE-676A4445A05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3EE-4E08-80EE-676A4445A05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3EE-4E08-80EE-676A4445A05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4"/>
                <c:pt idx="0">
                  <c:v> Common Cold</c:v>
                </c:pt>
                <c:pt idx="1">
                  <c:v> Pneumonia</c:v>
                </c:pt>
                <c:pt idx="2">
                  <c:v>Ear Infection</c:v>
                </c:pt>
                <c:pt idx="3">
                  <c:v>Strep Throat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8.1999999999999993</c:v>
                </c:pt>
                <c:pt idx="1">
                  <c:v>1.2</c:v>
                </c:pt>
                <c:pt idx="2">
                  <c:v>1.4</c:v>
                </c:pt>
                <c:pt idx="3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31-4780-A998-0D9876165AF2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4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MONSOON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C88-4744-8666-8DAA3DD9235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C88-4744-8666-8DAA3DD9235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C88-4744-8666-8DAA3DD9235E}"/>
              </c:ext>
            </c:extLst>
          </c:dPt>
          <c:dPt>
            <c:idx val="3"/>
            <c:bubble3D val="0"/>
            <c:spPr>
              <a:solidFill>
                <a:schemeClr val="bg1">
                  <a:lumMod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9E3C-4323-8F0B-60471D970261}"/>
              </c:ext>
            </c:extLst>
          </c:dPt>
          <c:dPt>
            <c:idx val="4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E3C-4323-8F0B-60471D970261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9E3C-4323-8F0B-60471D97026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8C88-4744-8666-8DAA3DD9235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Sheet1!$A$2:$A$8</c:f>
              <c:strCache>
                <c:ptCount val="6"/>
                <c:pt idx="0">
                  <c:v> Dengue</c:v>
                </c:pt>
                <c:pt idx="1">
                  <c:v>Chikungunya</c:v>
                </c:pt>
                <c:pt idx="2">
                  <c:v>Malaria</c:v>
                </c:pt>
                <c:pt idx="3">
                  <c:v> Cholera</c:v>
                </c:pt>
                <c:pt idx="4">
                  <c:v>Typhoid</c:v>
                </c:pt>
                <c:pt idx="5">
                  <c:v>Common Cold &amp; flu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37</c:v>
                </c:pt>
                <c:pt idx="1">
                  <c:v>13</c:v>
                </c:pt>
                <c:pt idx="2">
                  <c:v>25</c:v>
                </c:pt>
                <c:pt idx="3">
                  <c:v>9</c:v>
                </c:pt>
                <c:pt idx="4">
                  <c:v>11</c:v>
                </c:pt>
                <c:pt idx="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3C-4323-8F0B-60471D970261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6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3.2736092703314658E-2"/>
          <c:y val="2.7171878021783592E-2"/>
          <c:w val="0.85184317585301839"/>
          <c:h val="0.76862561235310101"/>
        </c:manualLayout>
      </c:layout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>
              <a:outerShdw dist="50800" dir="1260000" sx="1000" sy="1000" algn="ctr" rotWithShape="0">
                <a:srgbClr val="000000">
                  <a:alpha val="95000"/>
                </a:srgbClr>
              </a:outerShdw>
            </a:effectLst>
            <a:sp3d/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dist="50800" dir="1260000" sx="1000" sy="1000" algn="ctr" rotWithShape="0">
                  <a:srgbClr val="000000">
                    <a:alpha val="9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4-ACB2-44A7-860E-F8D65E94FE1C}"/>
              </c:ext>
            </c:extLst>
          </c:dPt>
          <c:dPt>
            <c:idx val="1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50800" dir="1260000" sx="1000" sy="1000" algn="ctr" rotWithShape="0">
                  <a:srgbClr val="000000">
                    <a:alpha val="9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ACB2-44A7-860E-F8D65E94FE1C}"/>
              </c:ext>
            </c:extLst>
          </c:dPt>
          <c:dPt>
            <c:idx val="2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>
                <a:outerShdw dist="50800" dir="1260000" sx="1000" sy="1000" algn="ctr" rotWithShape="0">
                  <a:srgbClr val="000000">
                    <a:alpha val="9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6-ACB2-44A7-860E-F8D65E94FE1C}"/>
              </c:ext>
            </c:extLst>
          </c:dPt>
          <c:dPt>
            <c:idx val="3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>
                <a:outerShdw dist="50800" dir="1260000" sx="1000" sy="1000" algn="ctr" rotWithShape="0">
                  <a:srgbClr val="000000">
                    <a:alpha val="9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ACB2-44A7-860E-F8D65E94FE1C}"/>
              </c:ext>
            </c:extLst>
          </c:dPt>
          <c:cat>
            <c:strRef>
              <c:f>Sheet1!$A$2:$A$8</c:f>
              <c:strCache>
                <c:ptCount val="6"/>
                <c:pt idx="0">
                  <c:v>Stagnant water</c:v>
                </c:pt>
                <c:pt idx="1">
                  <c:v>Waste management</c:v>
                </c:pt>
                <c:pt idx="2">
                  <c:v>Unclean water</c:v>
                </c:pt>
                <c:pt idx="3">
                  <c:v>poor nutrition</c:v>
                </c:pt>
                <c:pt idx="4">
                  <c:v>Hygiene &amp; sanitation</c:v>
                </c:pt>
                <c:pt idx="5">
                  <c:v>Air pollution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38</c:v>
                </c:pt>
                <c:pt idx="1">
                  <c:v>9</c:v>
                </c:pt>
                <c:pt idx="2">
                  <c:v>15</c:v>
                </c:pt>
                <c:pt idx="3">
                  <c:v>13</c:v>
                </c:pt>
                <c:pt idx="4">
                  <c:v>23</c:v>
                </c:pt>
                <c:pt idx="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B2-44A7-860E-F8D65E94FE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985960079"/>
        <c:axId val="985971727"/>
        <c:axId val="1030879311"/>
      </c:bar3DChart>
      <c:catAx>
        <c:axId val="9859600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5971727"/>
        <c:crosses val="autoZero"/>
        <c:auto val="1"/>
        <c:lblAlgn val="ctr"/>
        <c:lblOffset val="100"/>
        <c:noMultiLvlLbl val="0"/>
      </c:catAx>
      <c:valAx>
        <c:axId val="9859717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5960079"/>
        <c:crosses val="autoZero"/>
        <c:crossBetween val="between"/>
      </c:valAx>
      <c:serAx>
        <c:axId val="1030879311"/>
        <c:scaling>
          <c:orientation val="minMax"/>
        </c:scaling>
        <c:delete val="1"/>
        <c:axPos val="b"/>
        <c:majorTickMark val="none"/>
        <c:minorTickMark val="none"/>
        <c:tickLblPos val="nextTo"/>
        <c:crossAx val="985971727"/>
        <c:crosses val="autoZero"/>
      </c:ser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31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27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499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1/6/2022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1/6/2022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F07-3BC7-4570-B054-79111B0A380C}" type="datetime1">
              <a:rPr lang="en-US" smtClean="0"/>
              <a:pPr/>
              <a:t>1/6/2022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n-US" smtClean="0"/>
              <a:pPr/>
              <a:t>1/6/2022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n-US" smtClean="0"/>
              <a:pPr/>
              <a:t>1/6/2022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B5D-B7A0-47E3-AD2D-B1A6F8614213}" type="datetime1">
              <a:rPr lang="en-US" smtClean="0"/>
              <a:pPr/>
              <a:t>1/6/2022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8126-03FC-49C0-B9B8-2B561CCC3D90}" type="datetime1">
              <a:rPr lang="en-US" smtClean="0"/>
              <a:pPr/>
              <a:t>1/6/2022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8198-4617-485E-9585-4840B69DBBA6}" type="datetime1">
              <a:rPr lang="en-US" smtClean="0"/>
              <a:pPr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/>
          <a:p>
            <a:fld id="{E4606EA6-EFEA-4C30-9264-4F9291A5780D}" type="datetime1">
              <a:rPr lang="en-US" smtClean="0"/>
              <a:pPr/>
              <a:t>1/6/2022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/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1/6/2022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683568" y="1419622"/>
            <a:ext cx="8568952" cy="2902446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</a:t>
            </a:r>
            <a:r>
              <a:rPr lang="en-US" sz="4000" dirty="0"/>
              <a:t>Village Health &amp; sanitation</a:t>
            </a:r>
            <a:r>
              <a:rPr lang="en-US" sz="5300" dirty="0"/>
              <a:t> </a:t>
            </a:r>
            <a:br>
              <a:rPr lang="en-US" dirty="0"/>
            </a:br>
            <a:r>
              <a:rPr lang="en-US" dirty="0"/>
              <a:t>				                </a:t>
            </a:r>
            <a:r>
              <a:rPr lang="en-US" sz="2400" dirty="0"/>
              <a:t>p. </a:t>
            </a:r>
            <a:r>
              <a:rPr lang="en-US" sz="2400" dirty="0" err="1"/>
              <a:t>mehar</a:t>
            </a:r>
            <a:r>
              <a:rPr lang="en-US" sz="2400" dirty="0"/>
              <a:t> </a:t>
            </a:r>
            <a:r>
              <a:rPr lang="en-US" sz="2400" dirty="0" err="1"/>
              <a:t>srinivas</a:t>
            </a:r>
            <a:br>
              <a:rPr lang="en-US" sz="2400" dirty="0"/>
            </a:br>
            <a:r>
              <a:rPr lang="en-US" sz="2400" dirty="0"/>
              <a:t>				                           T. </a:t>
            </a:r>
            <a:r>
              <a:rPr lang="en-US" sz="2400" dirty="0" err="1"/>
              <a:t>sashank</a:t>
            </a:r>
            <a:br>
              <a:rPr lang="en-US" sz="2400" dirty="0"/>
            </a:br>
            <a:r>
              <a:rPr lang="en-US" sz="2400" dirty="0"/>
              <a:t>				                           v. Bhargav</a:t>
            </a:r>
            <a:br>
              <a:rPr lang="en-US" sz="2400" dirty="0"/>
            </a:br>
            <a:r>
              <a:rPr lang="en-US" sz="2400" dirty="0"/>
              <a:t>				                           m. </a:t>
            </a:r>
            <a:r>
              <a:rPr lang="en-US" sz="2400" dirty="0" err="1"/>
              <a:t>uday</a:t>
            </a:r>
            <a:r>
              <a:rPr lang="en-US" sz="2400" dirty="0"/>
              <a:t> </a:t>
            </a:r>
            <a:r>
              <a:rPr lang="en-US" sz="2400" dirty="0" err="1"/>
              <a:t>shankar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step to make village healthier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6DB7-C676-4B6F-A218-BC333DC4D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Water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B6901-A232-4ED2-9BDD-B548AEFF0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520" y="1443815"/>
            <a:ext cx="1981200" cy="3124200"/>
          </a:xfrm>
        </p:spPr>
        <p:txBody>
          <a:bodyPr>
            <a:normAutofit fontScale="92500" lnSpcReduction="20000"/>
          </a:bodyPr>
          <a:lstStyle/>
          <a:p>
            <a:r>
              <a:rPr lang="en-IN" u="sng" dirty="0"/>
              <a:t>WATER SOURCES</a:t>
            </a:r>
          </a:p>
          <a:p>
            <a:r>
              <a:rPr lang="en-IN" dirty="0"/>
              <a:t>Protected springs</a:t>
            </a:r>
          </a:p>
          <a:p>
            <a:r>
              <a:rPr lang="en-IN" dirty="0"/>
              <a:t>Dug wells</a:t>
            </a:r>
          </a:p>
          <a:p>
            <a:r>
              <a:rPr lang="en-IN" dirty="0"/>
              <a:t>Boreholes</a:t>
            </a:r>
          </a:p>
          <a:p>
            <a:r>
              <a:rPr lang="en-IN" dirty="0"/>
              <a:t>Piped water</a:t>
            </a:r>
          </a:p>
          <a:p>
            <a:r>
              <a:rPr lang="en-IN" dirty="0"/>
              <a:t>Rain water</a:t>
            </a:r>
          </a:p>
          <a:p>
            <a:r>
              <a:rPr lang="en-IN" dirty="0"/>
              <a:t>Ponds, lakes, etc.,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045B08-52DA-49CB-A270-1ACC0D1001B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Water is the main reason for life on earth.</a:t>
            </a:r>
          </a:p>
          <a:p>
            <a:r>
              <a:rPr lang="en-IN" dirty="0"/>
              <a:t>Microbes also use water as a medium to spread diseases.</a:t>
            </a:r>
          </a:p>
          <a:p>
            <a:r>
              <a:rPr lang="en-IN" dirty="0"/>
              <a:t>So water should be purified before using.</a:t>
            </a:r>
          </a:p>
          <a:p>
            <a:r>
              <a:rPr lang="en-IN" dirty="0"/>
              <a:t>Water can be treated in many household methods</a:t>
            </a:r>
          </a:p>
        </p:txBody>
      </p:sp>
    </p:spTree>
    <p:extLst>
      <p:ext uri="{BB962C8B-B14F-4D97-AF65-F5344CB8AC3E}">
        <p14:creationId xmlns:p14="http://schemas.microsoft.com/office/powerpoint/2010/main" val="352721817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23D5E-6314-4853-912E-19B1B4110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Household water treatment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D2B20-4E2A-4F02-BE41-AA597520794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7922840" cy="3268624"/>
          </a:xfrm>
        </p:spPr>
        <p:txBody>
          <a:bodyPr/>
          <a:lstStyle/>
          <a:p>
            <a:r>
              <a:rPr lang="en-IN" dirty="0"/>
              <a:t>The main household water treatment is Boiling.</a:t>
            </a:r>
          </a:p>
          <a:p>
            <a:r>
              <a:rPr lang="en-IN" dirty="0"/>
              <a:t>Boiling removes 99 percent of the harmful disease causing microbes.</a:t>
            </a:r>
          </a:p>
          <a:p>
            <a:r>
              <a:rPr lang="en-IN" dirty="0"/>
              <a:t>The other types of the household water treatment are – canvas filters, candle filters, disinfection, settling.</a:t>
            </a:r>
          </a:p>
        </p:txBody>
      </p:sp>
    </p:spTree>
    <p:extLst>
      <p:ext uri="{BB962C8B-B14F-4D97-AF65-F5344CB8AC3E}">
        <p14:creationId xmlns:p14="http://schemas.microsoft.com/office/powerpoint/2010/main" val="2160085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30EC8-A3F5-4AF2-8794-453781522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Seasonal Diseases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A2AA7-2D34-42E6-AAB6-3D85931BC22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379440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People get sick with changing in seasons as the shift in temperature causes viruses to flourish which then spread diseases.</a:t>
            </a:r>
          </a:p>
          <a:p>
            <a:r>
              <a:rPr lang="en-IN" dirty="0"/>
              <a:t>Some disease causing microbes spread more in certain temperatures.</a:t>
            </a:r>
          </a:p>
          <a:p>
            <a:r>
              <a:rPr lang="en-IN" dirty="0"/>
              <a:t>Here are some details collected from </a:t>
            </a:r>
            <a:r>
              <a:rPr lang="en-IN" dirty="0" err="1"/>
              <a:t>Pedapudi</a:t>
            </a:r>
            <a:r>
              <a:rPr lang="en-IN" dirty="0"/>
              <a:t> PHC about different health problems that cause illness by change in seasons.</a:t>
            </a:r>
          </a:p>
        </p:txBody>
      </p:sp>
    </p:spTree>
    <p:extLst>
      <p:ext uri="{BB962C8B-B14F-4D97-AF65-F5344CB8AC3E}">
        <p14:creationId xmlns:p14="http://schemas.microsoft.com/office/powerpoint/2010/main" val="3095042447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95035-DFE3-4B70-9814-BCB7421FB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Seasonal Disease Statistics -</a:t>
            </a:r>
            <a:r>
              <a:rPr lang="en-IN" sz="2000" dirty="0"/>
              <a:t>2019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9EDE03B-255D-483B-BB5C-49AC24F92CEE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004506171"/>
              </p:ext>
            </p:extLst>
          </p:nvPr>
        </p:nvGraphicFramePr>
        <p:xfrm>
          <a:off x="85923" y="1447181"/>
          <a:ext cx="3384376" cy="356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4D57B712-41F4-47E3-9FB7-7207D10A023E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890873081"/>
              </p:ext>
            </p:extLst>
          </p:nvPr>
        </p:nvGraphicFramePr>
        <p:xfrm>
          <a:off x="3131841" y="1447181"/>
          <a:ext cx="2664296" cy="356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930E95B2-10DD-4B90-8158-8364259DE6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5886172"/>
              </p:ext>
            </p:extLst>
          </p:nvPr>
        </p:nvGraphicFramePr>
        <p:xfrm>
          <a:off x="5580112" y="1459623"/>
          <a:ext cx="3528392" cy="3560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89191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Graphic spid="11" grpId="0">
        <p:bldAsOne/>
      </p:bldGraphic>
      <p:bldGraphic spid="14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562BA-9E7D-4437-9E58-8F770A40C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Main disease causing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39F9D-A84C-4DB1-B364-766C8ED76BE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8066856" cy="3268624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Stagnant water</a:t>
            </a:r>
          </a:p>
          <a:p>
            <a:r>
              <a:rPr lang="en-IN" dirty="0"/>
              <a:t>Improper waste management</a:t>
            </a:r>
          </a:p>
          <a:p>
            <a:r>
              <a:rPr lang="en-IN" dirty="0"/>
              <a:t>Unclean water usage</a:t>
            </a:r>
          </a:p>
          <a:p>
            <a:r>
              <a:rPr lang="en-IN" dirty="0"/>
              <a:t>Poor nutrition</a:t>
            </a:r>
          </a:p>
          <a:p>
            <a:r>
              <a:rPr lang="en-IN" dirty="0"/>
              <a:t>Improper hygiene and sanitation</a:t>
            </a:r>
          </a:p>
          <a:p>
            <a:r>
              <a:rPr lang="en-IN" dirty="0"/>
              <a:t>Air pollution</a:t>
            </a:r>
          </a:p>
          <a:p>
            <a:r>
              <a:rPr lang="en-IN" dirty="0"/>
              <a:t>Inhuman activities like smoking</a:t>
            </a:r>
          </a:p>
        </p:txBody>
      </p:sp>
    </p:spTree>
    <p:extLst>
      <p:ext uri="{BB962C8B-B14F-4D97-AF65-F5344CB8AC3E}">
        <p14:creationId xmlns:p14="http://schemas.microsoft.com/office/powerpoint/2010/main" val="759568426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562BA-9E7D-4437-9E58-8F770A40C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Stagnant water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39F9D-A84C-4DB1-B364-766C8ED76BE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5824" y="1417588"/>
            <a:ext cx="5904656" cy="3677776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Stagnant water can serve as a perfect ground for mosquitoes which transmit virus causing dengue, malaria, and other life threatening vector-borne diseases.</a:t>
            </a:r>
          </a:p>
          <a:p>
            <a:r>
              <a:rPr lang="en-IN" dirty="0"/>
              <a:t>The selected village </a:t>
            </a:r>
            <a:r>
              <a:rPr lang="en-IN" dirty="0" err="1"/>
              <a:t>Pedapudi</a:t>
            </a:r>
            <a:r>
              <a:rPr lang="en-IN" dirty="0"/>
              <a:t> contains few lakes and ponds that hold stagnant water.</a:t>
            </a:r>
          </a:p>
          <a:p>
            <a:r>
              <a:rPr lang="en-IN" dirty="0"/>
              <a:t>Locality nearby to those lakes is more effected by mosquitoes.</a:t>
            </a:r>
          </a:p>
        </p:txBody>
      </p:sp>
      <p:pic>
        <p:nvPicPr>
          <p:cNvPr id="2050" name="Picture 2" descr="Harmful algal blooms turn lake water emerald green | U.S. Geological Survey">
            <a:extLst>
              <a:ext uri="{FF2B5EF4-FFF2-40B4-BE49-F238E27FC236}">
                <a16:creationId xmlns:a16="http://schemas.microsoft.com/office/drawing/2014/main" id="{4555A136-3217-4FB7-B9BB-2AB119629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419622"/>
            <a:ext cx="2952328" cy="3339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0747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92F93-0532-4D6C-8C5B-E4E9F94B0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Waste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0613B-4052-4EE3-952F-AEF0DBD01D4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68411" y="1347614"/>
            <a:ext cx="5690592" cy="3883495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Improper waste management may cause huge wastage dump and locality can be effected due to microbes in that waste.</a:t>
            </a:r>
          </a:p>
          <a:p>
            <a:r>
              <a:rPr lang="en-IN" dirty="0"/>
              <a:t>In the village </a:t>
            </a:r>
            <a:r>
              <a:rPr lang="en-IN" dirty="0" err="1"/>
              <a:t>Pedapudi</a:t>
            </a:r>
            <a:r>
              <a:rPr lang="en-IN" dirty="0"/>
              <a:t> there is a waste management centre that collects all the dump and separate the waste into dry and wet waste, then that is treated accordingly.</a:t>
            </a:r>
          </a:p>
          <a:p>
            <a:r>
              <a:rPr lang="en-IN" dirty="0"/>
              <a:t>In the village there are less problem due to waste management.</a:t>
            </a:r>
          </a:p>
        </p:txBody>
      </p:sp>
      <p:pic>
        <p:nvPicPr>
          <p:cNvPr id="1026" name="Picture 2" descr="Solid Waste Management | CAG">
            <a:extLst>
              <a:ext uri="{FF2B5EF4-FFF2-40B4-BE49-F238E27FC236}">
                <a16:creationId xmlns:a16="http://schemas.microsoft.com/office/drawing/2014/main" id="{4C675D6D-9739-49B2-A22C-DC3A18124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73560"/>
            <a:ext cx="3168352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2338840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D1430-ABE5-40C1-B7C6-34652D9C1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Unclean water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88189-495A-4E21-965D-08B5F6DF54B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9512" y="1468719"/>
            <a:ext cx="5838775" cy="3651870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Unclean water causes severe damage to health.</a:t>
            </a:r>
          </a:p>
          <a:p>
            <a:r>
              <a:rPr lang="en-IN" dirty="0"/>
              <a:t>Water should be treated accordingly before drinking that all the microbes present in the water should be dead.</a:t>
            </a:r>
          </a:p>
          <a:p>
            <a:r>
              <a:rPr lang="en-IN" dirty="0"/>
              <a:t>In the village </a:t>
            </a:r>
            <a:r>
              <a:rPr lang="en-IN" dirty="0" err="1"/>
              <a:t>Pedapudi</a:t>
            </a:r>
            <a:r>
              <a:rPr lang="en-IN" dirty="0"/>
              <a:t> the water distributed throughout the village is purified and then distributed over the pipelines.</a:t>
            </a:r>
          </a:p>
        </p:txBody>
      </p:sp>
      <p:pic>
        <p:nvPicPr>
          <p:cNvPr id="2054" name="Picture 6" descr="Clean Drinking Water – Poster Contest Winners – Spokane Aquifer Joint Board">
            <a:extLst>
              <a:ext uri="{FF2B5EF4-FFF2-40B4-BE49-F238E27FC236}">
                <a16:creationId xmlns:a16="http://schemas.microsoft.com/office/drawing/2014/main" id="{843E196A-696B-409C-AB54-EDAC19827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155" y="1367212"/>
            <a:ext cx="2707333" cy="365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7452895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09A09-AA16-4072-9586-C5C24D4EE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Poor nutrition and hygiene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434CF-1F65-4A00-88CB-2A3E7484C61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7994848" cy="3268624"/>
          </a:xfrm>
        </p:spPr>
        <p:txBody>
          <a:bodyPr/>
          <a:lstStyle/>
          <a:p>
            <a:r>
              <a:rPr lang="en-IN" dirty="0"/>
              <a:t>Poor nutrition causes nutrition deficiency diseases.</a:t>
            </a:r>
          </a:p>
          <a:p>
            <a:r>
              <a:rPr lang="en-IN" dirty="0"/>
              <a:t>Nutrition deficiency is mainly observed in the children in the village.</a:t>
            </a:r>
          </a:p>
          <a:p>
            <a:r>
              <a:rPr lang="en-IN" dirty="0"/>
              <a:t>Proper hygiene makes the people more healthier.</a:t>
            </a:r>
          </a:p>
          <a:p>
            <a:r>
              <a:rPr lang="en-IN" dirty="0"/>
              <a:t>Good hygiene maintenance and sanitation restricts the spread of diseases rapidly.  </a:t>
            </a:r>
          </a:p>
        </p:txBody>
      </p:sp>
    </p:spTree>
    <p:extLst>
      <p:ext uri="{BB962C8B-B14F-4D97-AF65-F5344CB8AC3E}">
        <p14:creationId xmlns:p14="http://schemas.microsoft.com/office/powerpoint/2010/main" val="275067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23608-7881-476D-BED9-C8B6BCF4A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Air pollution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CFAFF-732B-4769-9C7D-9CBBC79990B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8066856" cy="3268624"/>
          </a:xfrm>
        </p:spPr>
        <p:txBody>
          <a:bodyPr>
            <a:normAutofit lnSpcReduction="10000"/>
          </a:bodyPr>
          <a:lstStyle/>
          <a:p>
            <a:r>
              <a:rPr lang="en-IN" dirty="0"/>
              <a:t>Air pollution mainly causes lungs related diseases</a:t>
            </a:r>
          </a:p>
          <a:p>
            <a:r>
              <a:rPr lang="en-IN" dirty="0"/>
              <a:t>In the selected village the air is not polluted to cause severe diseases.</a:t>
            </a:r>
          </a:p>
          <a:p>
            <a:r>
              <a:rPr lang="en-IN" dirty="0"/>
              <a:t>In the village the running of automobiles are less so air is not polluted more.</a:t>
            </a:r>
          </a:p>
          <a:p>
            <a:r>
              <a:rPr lang="en-IN" dirty="0"/>
              <a:t>In addition to that the trees are more in number in the village, which help in purification of air.</a:t>
            </a:r>
          </a:p>
        </p:txBody>
      </p:sp>
    </p:spTree>
    <p:extLst>
      <p:ext uri="{BB962C8B-B14F-4D97-AF65-F5344CB8AC3E}">
        <p14:creationId xmlns:p14="http://schemas.microsoft.com/office/powerpoint/2010/main" val="3268213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57974-AE5E-4B6C-A0BC-5AF880376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31848-258A-4821-9A0E-09D9BCD3E69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Health and hygiene</a:t>
            </a:r>
          </a:p>
          <a:p>
            <a:r>
              <a:rPr lang="en-US" dirty="0"/>
              <a:t>Village level health and hygiene</a:t>
            </a:r>
          </a:p>
          <a:p>
            <a:r>
              <a:rPr lang="en-US" dirty="0"/>
              <a:t>Rural health care</a:t>
            </a:r>
          </a:p>
          <a:p>
            <a:r>
              <a:rPr lang="en-US" dirty="0"/>
              <a:t>Importance</a:t>
            </a:r>
          </a:p>
          <a:p>
            <a:r>
              <a:rPr lang="en-US" dirty="0"/>
              <a:t>Existing Solution</a:t>
            </a:r>
          </a:p>
          <a:p>
            <a:r>
              <a:rPr lang="en-US" dirty="0"/>
              <a:t>Achieving Health</a:t>
            </a:r>
          </a:p>
          <a:p>
            <a:r>
              <a:rPr lang="en-US" dirty="0"/>
              <a:t>Proper Diet</a:t>
            </a:r>
          </a:p>
          <a:p>
            <a:r>
              <a:rPr lang="en-US" dirty="0"/>
              <a:t>Water &amp; water treatment</a:t>
            </a:r>
          </a:p>
          <a:p>
            <a:r>
              <a:rPr lang="en-US" dirty="0"/>
              <a:t>Seasonal diseases</a:t>
            </a:r>
          </a:p>
          <a:p>
            <a:r>
              <a:rPr lang="en-US" dirty="0"/>
              <a:t>Main diseases causing factors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9420141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4E107-C4C2-4EB3-B6C2-46B90223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26731"/>
            <a:ext cx="8153400" cy="1005840"/>
          </a:xfrm>
        </p:spPr>
        <p:txBody>
          <a:bodyPr/>
          <a:lstStyle/>
          <a:p>
            <a:r>
              <a:rPr lang="en-IN" dirty="0"/>
              <a:t>Factors affecting health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88079C0E-8532-46E6-B0A7-B45F81E6C6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6714903"/>
              </p:ext>
            </p:extLst>
          </p:nvPr>
        </p:nvGraphicFramePr>
        <p:xfrm>
          <a:off x="395536" y="627534"/>
          <a:ext cx="10225136" cy="58326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7644625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E1BE3-6816-4F31-A866-9658906FD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Responsibilities of the village 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691AB-8F61-41EC-8FE3-537AB317818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7994848" cy="3268624"/>
          </a:xfrm>
        </p:spPr>
        <p:txBody>
          <a:bodyPr>
            <a:normAutofit lnSpcReduction="10000"/>
          </a:bodyPr>
          <a:lstStyle/>
          <a:p>
            <a:r>
              <a:rPr lang="en-IN" dirty="0"/>
              <a:t>Gram panchayat should clean the stagnant water reserves regularly.</a:t>
            </a:r>
          </a:p>
          <a:p>
            <a:r>
              <a:rPr lang="en-IN" dirty="0"/>
              <a:t>Should provide clean and purified drinking water.</a:t>
            </a:r>
          </a:p>
          <a:p>
            <a:r>
              <a:rPr lang="en-IN" dirty="0"/>
              <a:t>Make sure that children and pregnant women getting sufficient nutrition through Anganwadi’s.</a:t>
            </a:r>
          </a:p>
          <a:p>
            <a:r>
              <a:rPr lang="en-IN" dirty="0"/>
              <a:t>Should clean the village everyday to make a better hygienic environment.</a:t>
            </a:r>
          </a:p>
        </p:txBody>
      </p:sp>
    </p:spTree>
    <p:extLst>
      <p:ext uri="{BB962C8B-B14F-4D97-AF65-F5344CB8AC3E}">
        <p14:creationId xmlns:p14="http://schemas.microsoft.com/office/powerpoint/2010/main" val="345813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3307F-245C-49C6-8EA2-318E2F481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Responsibilities of an individual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5DD6D-9FFF-4DF1-BB82-96FF77773B2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8153400" cy="3268624"/>
          </a:xfrm>
        </p:spPr>
        <p:txBody>
          <a:bodyPr/>
          <a:lstStyle/>
          <a:p>
            <a:r>
              <a:rPr lang="en-IN" dirty="0"/>
              <a:t>One should keep their surroundings clean and maintain a better hygiene.</a:t>
            </a:r>
          </a:p>
          <a:p>
            <a:r>
              <a:rPr lang="en-IN" dirty="0"/>
              <a:t>Make sure that you eat only freshly prepared food to avoid food poisoning.</a:t>
            </a:r>
          </a:p>
          <a:p>
            <a:r>
              <a:rPr lang="en-IN" dirty="0"/>
              <a:t>Intimate the panchayat about the unhealthy environment or unhygienic </a:t>
            </a:r>
            <a:r>
              <a:rPr lang="en-IN" dirty="0" err="1"/>
              <a:t>activites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6403240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97014D-500B-4015-A950-314B6C163D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0"/>
            <a:ext cx="928903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15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and Hygiene </a:t>
            </a:r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228599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According to the </a:t>
            </a:r>
            <a:r>
              <a:rPr lang="en-IN" b="1" dirty="0"/>
              <a:t>W</a:t>
            </a:r>
            <a:r>
              <a:rPr lang="en-IN" dirty="0"/>
              <a:t>orld </a:t>
            </a:r>
            <a:r>
              <a:rPr lang="en-IN" b="1" dirty="0"/>
              <a:t>H</a:t>
            </a:r>
            <a:r>
              <a:rPr lang="en-IN" dirty="0"/>
              <a:t>ealth </a:t>
            </a:r>
            <a:r>
              <a:rPr lang="en-IN" b="1" dirty="0"/>
              <a:t>O</a:t>
            </a:r>
            <a:r>
              <a:rPr lang="en-IN" dirty="0"/>
              <a:t>rganization, Health is a state of complete physical, mental and social well-being and not merely the absence of disease and infirmity.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2286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500" dirty="0"/>
              <a:t>Hygiene is a practice related to lifestyle, cleanliness, health and medicine.</a:t>
            </a:r>
            <a:endParaRPr lang="en-US" sz="2500" dirty="0"/>
          </a:p>
        </p:txBody>
      </p:sp>
      <p:pic>
        <p:nvPicPr>
          <p:cNvPr id="1026" name="Picture 2" descr="https://upload.wikimedia.org/wikipedia/commons/thumb/2/2f/Poster_%22Stop_microbes_use_good_hygiene%22.jpg/220px-Poster_%22Stop_microbes_use_good_hygiene%2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750233"/>
            <a:ext cx="2880320" cy="2368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terminants of Health - an overview | ScienceDirect Topic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838" y="3272520"/>
            <a:ext cx="2582146" cy="1845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Village level health and hygiene</a:t>
            </a:r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200150"/>
            <a:ext cx="7850832" cy="3825240"/>
          </a:xfrm>
        </p:spPr>
        <p:txBody>
          <a:bodyPr anchor="ctr"/>
          <a:lstStyle/>
          <a:p>
            <a:pPr marL="274320" lvl="1"/>
            <a:r>
              <a:rPr lang="en-US" dirty="0"/>
              <a:t>Most of the village people are illiterate</a:t>
            </a:r>
          </a:p>
          <a:p>
            <a:pPr marL="274320" lvl="1"/>
            <a:r>
              <a:rPr lang="en-US" dirty="0"/>
              <a:t>They don’t have proper awareness on health and hygiene</a:t>
            </a:r>
          </a:p>
          <a:p>
            <a:pPr marL="274320" lvl="1"/>
            <a:r>
              <a:rPr lang="en-US" dirty="0"/>
              <a:t>As more awareness programs are going on, but people are still not aware of some diseases caused due to lack of hygiene and sanitization</a:t>
            </a:r>
          </a:p>
          <a:p>
            <a:pPr marL="274320" lvl="1"/>
            <a:endParaRPr lang="en-US" dirty="0"/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077200" cy="1047750"/>
          </a:xfrm>
        </p:spPr>
        <p:txBody>
          <a:bodyPr anchor="b">
            <a:normAutofit/>
          </a:bodyPr>
          <a:lstStyle/>
          <a:p>
            <a:r>
              <a:rPr lang="en-US" dirty="0"/>
              <a:t>Rural Health care</a:t>
            </a:r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539552" y="1504950"/>
            <a:ext cx="1670248" cy="3067050"/>
          </a:xfrm>
        </p:spPr>
        <p:txBody>
          <a:bodyPr/>
          <a:lstStyle/>
          <a:p>
            <a:r>
              <a:rPr lang="en-US" dirty="0"/>
              <a:t>According IRHS (Institute for Rural Health Studies) the graph shows us the no of rural area people approaching PHC’s</a:t>
            </a:r>
          </a:p>
        </p:txBody>
      </p:sp>
      <p:pic>
        <p:nvPicPr>
          <p:cNvPr id="2050" name="Picture 2" descr="http://www.ruralhealthindia.org/images/statistics/clinic%20patients%20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419621"/>
            <a:ext cx="6710165" cy="3240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</a:t>
            </a:r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491630"/>
            <a:ext cx="8210872" cy="3200400"/>
          </a:xfrm>
        </p:spPr>
        <p:txBody>
          <a:bodyPr anchor="ctr"/>
          <a:lstStyle/>
          <a:p>
            <a:pPr marL="274320" lvl="1"/>
            <a:r>
              <a:rPr lang="en-US" dirty="0"/>
              <a:t>Health is the main important aspect for every human</a:t>
            </a:r>
          </a:p>
          <a:p>
            <a:pPr marL="274320" lvl="1"/>
            <a:r>
              <a:rPr lang="en-US" dirty="0"/>
              <a:t>Not only creating awareness, about health and hygiene but also educating people not to do unhealthy activities that cause diseases</a:t>
            </a:r>
          </a:p>
          <a:p>
            <a:pPr marL="274320" lvl="1"/>
            <a:r>
              <a:rPr lang="en-US" dirty="0"/>
              <a:t>The main theme of the project VILLAGE HEALTH is to create awareness among people using a different way of approach instead of traditional methods</a:t>
            </a:r>
          </a:p>
          <a:p>
            <a:pPr marL="274320"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11267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solution</a:t>
            </a:r>
          </a:p>
        </p:txBody>
      </p:sp>
      <p:sp>
        <p:nvSpPr>
          <p:cNvPr id="6" name="Rectangle 5"/>
          <p:cNvSpPr>
            <a:spLocks noGrp="1"/>
          </p:cNvSpPr>
          <p:nvPr>
            <p:ph sz="quarter" idx="13"/>
          </p:nvPr>
        </p:nvSpPr>
        <p:spPr>
          <a:xfrm>
            <a:off x="609600" y="1428751"/>
            <a:ext cx="3962400" cy="335279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x-none" dirty="0"/>
              <a:t>Rural Public Health Awareness and Assistance center</a:t>
            </a:r>
          </a:p>
          <a:p>
            <a:pPr marL="274320" lvl="1"/>
            <a:r>
              <a:rPr lang="en-US" altLang="x-none" dirty="0"/>
              <a:t>It is an initiative to undertake public healthcare through community based activities in our village based facilities</a:t>
            </a:r>
          </a:p>
          <a:p>
            <a:pPr marL="274320" lvl="1"/>
            <a:endParaRPr lang="en-US" dirty="0"/>
          </a:p>
        </p:txBody>
      </p:sp>
      <p:pic>
        <p:nvPicPr>
          <p:cNvPr id="1026" name="Picture 2" descr=" public, health, ngo, rural, india, internship, healthcare">
            <a:extLst>
              <a:ext uri="{FF2B5EF4-FFF2-40B4-BE49-F238E27FC236}">
                <a16:creationId xmlns:a16="http://schemas.microsoft.com/office/drawing/2014/main" id="{54F7FD4D-2B97-473F-818C-D3F9A8D27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514699"/>
            <a:ext cx="3266851" cy="326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20D0D-9977-4934-AE5E-DB9023EAC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Achieving Good Health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1951E-BD97-4246-A05C-ADCC2C79E8F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8153400" cy="3268624"/>
          </a:xfrm>
        </p:spPr>
        <p:txBody>
          <a:bodyPr/>
          <a:lstStyle/>
          <a:p>
            <a:r>
              <a:rPr lang="en-IN" dirty="0"/>
              <a:t>Knowing the health issues caused due to environmental and biological changes.</a:t>
            </a:r>
          </a:p>
          <a:p>
            <a:r>
              <a:rPr lang="en-IN" dirty="0"/>
              <a:t>Maintaining personal hygiene and taking care on health.</a:t>
            </a:r>
          </a:p>
          <a:p>
            <a:r>
              <a:rPr lang="en-IN" dirty="0"/>
              <a:t>Being aware of any disease outbreak and taking the particular precautionary measures.</a:t>
            </a:r>
          </a:p>
        </p:txBody>
      </p:sp>
    </p:spTree>
    <p:extLst>
      <p:ext uri="{BB962C8B-B14F-4D97-AF65-F5344CB8AC3E}">
        <p14:creationId xmlns:p14="http://schemas.microsoft.com/office/powerpoint/2010/main" val="374746978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20D0D-9977-4934-AE5E-DB9023EAC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Proper Diet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1951E-BD97-4246-A05C-ADCC2C79E8F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4682480" cy="3268624"/>
          </a:xfrm>
        </p:spPr>
        <p:txBody>
          <a:bodyPr>
            <a:normAutofit lnSpcReduction="10000"/>
          </a:bodyPr>
          <a:lstStyle/>
          <a:p>
            <a:r>
              <a:rPr lang="en-IN" dirty="0"/>
              <a:t>Proper diet plan plays a major role in maintaining proper health.</a:t>
            </a:r>
          </a:p>
          <a:p>
            <a:r>
              <a:rPr lang="en-IN" dirty="0"/>
              <a:t>Improper diet leads poor nutrition and may cause nutrition deficiency related problems.</a:t>
            </a:r>
          </a:p>
          <a:p>
            <a:endParaRPr lang="en-IN" dirty="0"/>
          </a:p>
        </p:txBody>
      </p:sp>
      <p:pic>
        <p:nvPicPr>
          <p:cNvPr id="1026" name="Picture 2" descr="One-Week Healthy and Balanced Meal Plan Example">
            <a:extLst>
              <a:ext uri="{FF2B5EF4-FFF2-40B4-BE49-F238E27FC236}">
                <a16:creationId xmlns:a16="http://schemas.microsoft.com/office/drawing/2014/main" id="{B21AB0C3-624F-4D8B-AD71-57C25F045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520968"/>
            <a:ext cx="3576340" cy="2931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903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 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890</Words>
  <Application>Microsoft Office PowerPoint</Application>
  <PresentationFormat>On-screen Show (16:9)</PresentationFormat>
  <Paragraphs>107</Paragraphs>
  <Slides>23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Tw Cen MT</vt:lpstr>
      <vt:lpstr>Wingdings</vt:lpstr>
      <vt:lpstr>Wingdings 2</vt:lpstr>
      <vt:lpstr>Widescreen Presentation</vt:lpstr>
      <vt:lpstr>                 Village Health &amp; sanitation                      p. mehar srinivas                                T. sashank                                v. Bhargav                                m. uday shankar</vt:lpstr>
      <vt:lpstr>Contents:</vt:lpstr>
      <vt:lpstr>Health and Hygiene </vt:lpstr>
      <vt:lpstr>Village level health and hygiene</vt:lpstr>
      <vt:lpstr>Rural Health care</vt:lpstr>
      <vt:lpstr>Importance</vt:lpstr>
      <vt:lpstr>Existing solution</vt:lpstr>
      <vt:lpstr>Achieving Good Health</vt:lpstr>
      <vt:lpstr>Proper Diet</vt:lpstr>
      <vt:lpstr>Water</vt:lpstr>
      <vt:lpstr>Household water treatment</vt:lpstr>
      <vt:lpstr>Seasonal Diseases</vt:lpstr>
      <vt:lpstr>Seasonal Disease Statistics -2019</vt:lpstr>
      <vt:lpstr>Main disease causing factors</vt:lpstr>
      <vt:lpstr>Stagnant water</vt:lpstr>
      <vt:lpstr>Waste management</vt:lpstr>
      <vt:lpstr>Unclean water</vt:lpstr>
      <vt:lpstr>Poor nutrition and hygiene</vt:lpstr>
      <vt:lpstr>Air pollution</vt:lpstr>
      <vt:lpstr>Factors affecting health</vt:lpstr>
      <vt:lpstr>Responsibilities of the village head</vt:lpstr>
      <vt:lpstr>Responsibilities of an individual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2021-12-10T06:21:37Z</dcterms:created>
  <dcterms:modified xsi:type="dcterms:W3CDTF">2022-01-06T05:50:28Z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