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40" r:id="rId3"/>
    <p:sldId id="445" r:id="rId4"/>
    <p:sldId id="429" r:id="rId5"/>
    <p:sldId id="441" r:id="rId6"/>
    <p:sldId id="446" r:id="rId7"/>
    <p:sldId id="454" r:id="rId8"/>
    <p:sldId id="449" r:id="rId9"/>
    <p:sldId id="452" r:id="rId10"/>
    <p:sldId id="447" r:id="rId11"/>
    <p:sldId id="455" r:id="rId12"/>
    <p:sldId id="444" r:id="rId13"/>
  </p:sldIdLst>
  <p:sldSz cx="9144000" cy="5143500" type="screen16x9"/>
  <p:notesSz cx="6858000" cy="9144000"/>
  <p:embeddedFontLst>
    <p:embeddedFont>
      <p:font typeface="Avenir Next LT Pro Demi" panose="020B0704020202020204" pitchFamily="34" charset="0"/>
      <p:bold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orient="horz" pos="531">
          <p15:clr>
            <a:srgbClr val="A4A3A4"/>
          </p15:clr>
        </p15:guide>
        <p15:guide id="3" pos="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6" roundtripDataSignature="AMtx7mg36blUgQXDU7ple8mltpXpz/UUn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a Tariq" initials="ST" lastIdx="3" clrIdx="0">
    <p:extLst>
      <p:ext uri="{19B8F6BF-5375-455C-9EA6-DF929625EA0E}">
        <p15:presenceInfo xmlns:p15="http://schemas.microsoft.com/office/powerpoint/2012/main" userId="Samira Tari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6A6A6"/>
    <a:srgbClr val="A00001"/>
    <a:srgbClr val="A40001"/>
    <a:srgbClr val="F88F01"/>
    <a:srgbClr val="92A000"/>
    <a:srgbClr val="A70001"/>
    <a:srgbClr val="212121"/>
    <a:srgbClr val="EB19C8"/>
    <a:srgbClr val="207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32AA2C-D27D-4419-AF1A-19E52163CEF9}">
  <a:tblStyle styleId="{7C32AA2C-D27D-4419-AF1A-19E52163CEF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008"/>
        <p:guide orient="horz" pos="531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6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8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77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 vedurupaka" userId="1e3742d62c9673a1" providerId="LiveId" clId="{DE3882BF-63B7-4CC3-AB5D-99679C1A1CD0}"/>
    <pc:docChg chg="undo custSel addSld delSld modSld">
      <pc:chgData name="bhargav vedurupaka" userId="1e3742d62c9673a1" providerId="LiveId" clId="{DE3882BF-63B7-4CC3-AB5D-99679C1A1CD0}" dt="2022-05-20T09:17:17.053" v="11" actId="2696"/>
      <pc:docMkLst>
        <pc:docMk/>
      </pc:docMkLst>
      <pc:sldChg chg="addSp delSp modSp add del mod">
        <pc:chgData name="bhargav vedurupaka" userId="1e3742d62c9673a1" providerId="LiveId" clId="{DE3882BF-63B7-4CC3-AB5D-99679C1A1CD0}" dt="2022-05-20T09:17:09.095" v="10"/>
        <pc:sldMkLst>
          <pc:docMk/>
          <pc:sldMk cId="0" sldId="256"/>
        </pc:sldMkLst>
        <pc:spChg chg="mod">
          <ac:chgData name="bhargav vedurupaka" userId="1e3742d62c9673a1" providerId="LiveId" clId="{DE3882BF-63B7-4CC3-AB5D-99679C1A1CD0}" dt="2022-05-20T09:16:14.880" v="4" actId="20577"/>
          <ac:spMkLst>
            <pc:docMk/>
            <pc:sldMk cId="0" sldId="256"/>
            <ac:spMk id="6" creationId="{780CE4CF-E61A-4863-995E-E5A4B0058513}"/>
          </ac:spMkLst>
        </pc:spChg>
        <pc:spChg chg="del mod">
          <ac:chgData name="bhargav vedurupaka" userId="1e3742d62c9673a1" providerId="LiveId" clId="{DE3882BF-63B7-4CC3-AB5D-99679C1A1CD0}" dt="2022-05-20T09:17:09.095" v="10"/>
          <ac:spMkLst>
            <pc:docMk/>
            <pc:sldMk cId="0" sldId="256"/>
            <ac:spMk id="7" creationId="{C5318707-34C2-4B9C-B103-1344A916EF97}"/>
          </ac:spMkLst>
        </pc:spChg>
        <pc:picChg chg="add del">
          <ac:chgData name="bhargav vedurupaka" userId="1e3742d62c9673a1" providerId="LiveId" clId="{DE3882BF-63B7-4CC3-AB5D-99679C1A1CD0}" dt="2022-05-20T09:16:15.237" v="5" actId="478"/>
          <ac:picMkLst>
            <pc:docMk/>
            <pc:sldMk cId="0" sldId="256"/>
            <ac:picMk id="4" creationId="{96EB687C-5699-43E0-91B1-ADD52236ED03}"/>
          </ac:picMkLst>
        </pc:picChg>
      </pc:sldChg>
      <pc:sldChg chg="del">
        <pc:chgData name="bhargav vedurupaka" userId="1e3742d62c9673a1" providerId="LiveId" clId="{DE3882BF-63B7-4CC3-AB5D-99679C1A1CD0}" dt="2022-05-20T09:17:17.053" v="11" actId="2696"/>
        <pc:sldMkLst>
          <pc:docMk/>
          <pc:sldMk cId="2114965505" sldId="349"/>
        </pc:sldMkLst>
      </pc:sldChg>
      <pc:sldMasterChg chg="addSldLayout delSldLayout">
        <pc:chgData name="bhargav vedurupaka" userId="1e3742d62c9673a1" providerId="LiveId" clId="{DE3882BF-63B7-4CC3-AB5D-99679C1A1CD0}" dt="2022-05-20T09:16:14.502" v="3" actId="2696"/>
        <pc:sldMasterMkLst>
          <pc:docMk/>
          <pc:sldMasterMk cId="0" sldId="2147483648"/>
        </pc:sldMasterMkLst>
        <pc:sldLayoutChg chg="add del">
          <pc:chgData name="bhargav vedurupaka" userId="1e3742d62c9673a1" providerId="LiveId" clId="{DE3882BF-63B7-4CC3-AB5D-99679C1A1CD0}" dt="2022-05-20T09:16:14.502" v="3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9581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035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03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84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29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16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76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55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41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86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86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/>
        </p:nvSpPr>
        <p:spPr>
          <a:xfrm>
            <a:off x="733973" y="454302"/>
            <a:ext cx="6740611" cy="81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700"/>
            </a:pPr>
            <a:r>
              <a:rPr lang="en-US" sz="1700" b="1" dirty="0">
                <a:solidFill>
                  <a:srgbClr val="FFFFFF"/>
                </a:solidFill>
                <a:latin typeface="Roboto"/>
                <a:ea typeface="Roboto"/>
              </a:rPr>
              <a:t>Aditya Case Study Assessment : </a:t>
            </a:r>
            <a:endParaRPr lang="en-US" sz="1700" b="1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2400" b="1" i="0" strike="noStrike" cap="none">
              <a:solidFill>
                <a:schemeClr val="accent6">
                  <a:lumMod val="60000"/>
                  <a:lumOff val="40000"/>
                </a:schemeClr>
              </a:solidFill>
              <a:latin typeface="Avenir Next LT Pro Demi"/>
              <a:ea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AEA68-092E-4A82-9DFD-2A390E547A4E}"/>
              </a:ext>
            </a:extLst>
          </p:cNvPr>
          <p:cNvSpPr txBox="1"/>
          <p:nvPr/>
        </p:nvSpPr>
        <p:spPr>
          <a:xfrm>
            <a:off x="7093744" y="372903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F6F1E-12CA-495E-9117-4378398421B5}"/>
              </a:ext>
            </a:extLst>
          </p:cNvPr>
          <p:cNvSpPr txBox="1"/>
          <p:nvPr/>
        </p:nvSpPr>
        <p:spPr>
          <a:xfrm>
            <a:off x="5472114" y="3078956"/>
            <a:ext cx="36433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DFAD5-B7DF-4FF2-8C29-C0A12AA2FF3C}"/>
              </a:ext>
            </a:extLst>
          </p:cNvPr>
          <p:cNvSpPr txBox="1"/>
          <p:nvPr/>
        </p:nvSpPr>
        <p:spPr>
          <a:xfrm>
            <a:off x="2644775" y="1184275"/>
            <a:ext cx="31559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  <a:p>
            <a:pPr algn="ctr"/>
            <a:r>
              <a:rPr lang="en-US" b="1">
                <a:solidFill>
                  <a:srgbClr val="FFFFFF"/>
                </a:solidFill>
              </a:rPr>
              <a:t>Supported by Gaurav Singh sir</a:t>
            </a:r>
            <a:endParaRPr lang="en-US"/>
          </a:p>
          <a:p>
            <a:endParaRPr lang="en-US"/>
          </a:p>
        </p:txBody>
      </p:sp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6EB687C-5699-43E0-91B1-ADD52236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6" y="-389360"/>
            <a:ext cx="9225419" cy="5483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0CE4CF-E61A-4863-995E-E5A4B0058513}"/>
              </a:ext>
            </a:extLst>
          </p:cNvPr>
          <p:cNvSpPr txBox="1"/>
          <p:nvPr/>
        </p:nvSpPr>
        <p:spPr>
          <a:xfrm>
            <a:off x="2151345" y="808711"/>
            <a:ext cx="514663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venir Next LT Pro Demi"/>
              </a:rPr>
              <a:t>Office Supplies Orders Case Study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Avenir Next LT Pro Demi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Supported by Gaurav Singh Sir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286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800"/>
            </a:pPr>
            <a:r>
              <a:rPr lang="en-US"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 Outcomes and Recommendations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5036C-70AC-4B43-B770-4276C6886E37}"/>
              </a:ext>
            </a:extLst>
          </p:cNvPr>
          <p:cNvSpPr/>
          <p:nvPr/>
        </p:nvSpPr>
        <p:spPr>
          <a:xfrm>
            <a:off x="240001" y="1032610"/>
            <a:ext cx="8604196" cy="3904494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US" sz="1600" dirty="0">
              <a:solidFill>
                <a:schemeClr val="bg1"/>
              </a:solidFill>
              <a:latin typeface="Calibri"/>
              <a:ea typeface="Roboto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Out of all the customers 33.9% of the customers gave the single orders               </a:t>
            </a:r>
            <a:endParaRPr lang="en-US" dirty="0">
              <a:latin typeface="Arial"/>
              <a:ea typeface="Roboto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Remaining 66.1% of the customers gave the repeated orders.  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So, we should mainly focus on the 66.1% of repeated customers.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Asia pacific is the biggest market for the firm.</a:t>
            </a:r>
          </a:p>
          <a:p>
            <a:pPr marL="285750" indent="-285750">
              <a:buFont typeface="Wingdings,Sans-Serif"/>
              <a:buChar char="q"/>
            </a:pPr>
            <a:r>
              <a:rPr lang="en-US" dirty="0">
                <a:latin typeface="Arial"/>
                <a:ea typeface="+mn-lt"/>
                <a:cs typeface="+mn-lt"/>
              </a:rPr>
              <a:t>More people are interested to buy the product related to technology in all of the five market.</a:t>
            </a:r>
            <a:endParaRPr lang="en-US" dirty="0">
              <a:latin typeface="Arial"/>
              <a:ea typeface="Roboto"/>
              <a:cs typeface="Calibri"/>
            </a:endParaRPr>
          </a:p>
          <a:p>
            <a:pPr marL="285750" indent="-285750">
              <a:buFont typeface="Wingdings,Sans-Serif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More customers are willing to buy only less quantity of products.</a:t>
            </a:r>
          </a:p>
          <a:p>
            <a:pPr marL="285750" indent="-285750">
              <a:buFont typeface="Wingdings,Sans-Serif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The mode of shipping has no effect on the  profit of the product and the quantity sold.</a:t>
            </a:r>
          </a:p>
          <a:p>
            <a:pPr marL="285750" indent="-285750">
              <a:buFont typeface="Wingdings,Sans-Serif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The price of the fasteners and tables is high and more discount is given on tables.</a:t>
            </a:r>
          </a:p>
          <a:p>
            <a:pPr marL="285750" indent="-285750">
              <a:buFont typeface="Wingdings,Sans-Serif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The company offers 85 % discount on the product (tables) so it increases the number of sales for that product but the company faces more loss due to huge discount.</a:t>
            </a:r>
          </a:p>
          <a:p>
            <a:pPr marL="285750" indent="-285750">
              <a:buFont typeface="Wingdings,Sans-Serif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In the total customers over 51% of the sales were made by the consumers.</a:t>
            </a:r>
          </a:p>
          <a:p>
            <a:pPr marL="285750" indent="-285750">
              <a:buFont typeface="Wingdings,Sans-Serif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Even though phones have more shipping cost among all products but the profits they are expecting on phones are high.</a:t>
            </a:r>
          </a:p>
          <a:p>
            <a:pPr marL="285750" indent="-285750">
              <a:buFont typeface="Wingdings,Sans-Serif"/>
              <a:buChar char="q"/>
            </a:pPr>
            <a:endParaRPr lang="en-US" dirty="0">
              <a:latin typeface="Arial"/>
              <a:ea typeface="Roboto"/>
              <a:cs typeface="Calibri"/>
            </a:endParaRPr>
          </a:p>
          <a:p>
            <a:endParaRPr lang="en-US" dirty="0">
              <a:latin typeface="Arial"/>
              <a:ea typeface="Robot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27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3258170-56BB-4D07-B2E7-131B15F78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5" y="-620"/>
            <a:ext cx="9147130" cy="5144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C5E0F4-B9E4-4453-9749-258D65155AC2}"/>
              </a:ext>
            </a:extLst>
          </p:cNvPr>
          <p:cNvSpPr txBox="1"/>
          <p:nvPr/>
        </p:nvSpPr>
        <p:spPr>
          <a:xfrm>
            <a:off x="914400" y="385958"/>
            <a:ext cx="43559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Roboto"/>
                <a:ea typeface="Roboto"/>
              </a:rPr>
              <a:t>Final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570C1-537C-476B-BD95-C480EC0AF9F1}"/>
              </a:ext>
            </a:extLst>
          </p:cNvPr>
          <p:cNvSpPr txBox="1"/>
          <p:nvPr/>
        </p:nvSpPr>
        <p:spPr>
          <a:xfrm>
            <a:off x="914400" y="1286267"/>
            <a:ext cx="7377829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Reach Out to the Repeated Customers and offer them more benefits.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Use Brilliant Product Descriptions.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Use great product photos.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Set your eyes on your best product and focus on the high demanded products.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Use product reviews to your advantage and overcome the defects.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Manage shipping costs wisely and provide discounts as per the prices of individual products.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Optimize your site’s speed and make is user friendly and interactive.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Offer discounted bundles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Use video to increase sales and make the customers satisfied of their </a:t>
            </a:r>
            <a:r>
              <a:rPr lang="en-US" dirty="0" err="1">
                <a:solidFill>
                  <a:schemeClr val="bg1"/>
                </a:solidFill>
              </a:rPr>
              <a:t>ord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Focus on security and offer trustable money back to the customer.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Increasing the quality of the product and do focus on supplying the finest product will increase the sales and in return profits.</a:t>
            </a:r>
          </a:p>
          <a:p>
            <a:pPr marL="285750" indent="-285750">
              <a:buFont typeface="Wingdings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8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1" y="-3425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800"/>
            </a:pPr>
            <a:r>
              <a:rPr lang="en-US"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lang="en-US" sz="2800" b="1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0009AF-E912-49C2-978F-488F1874712C}"/>
              </a:ext>
            </a:extLst>
          </p:cNvPr>
          <p:cNvSpPr/>
          <p:nvPr/>
        </p:nvSpPr>
        <p:spPr>
          <a:xfrm>
            <a:off x="919442" y="1285508"/>
            <a:ext cx="3100050" cy="316041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CAE89-EE5D-4B72-AD4B-3083A39D7D71}"/>
              </a:ext>
            </a:extLst>
          </p:cNvPr>
          <p:cNvSpPr/>
          <p:nvPr/>
        </p:nvSpPr>
        <p:spPr>
          <a:xfrm>
            <a:off x="1447957" y="1010634"/>
            <a:ext cx="2014446" cy="267730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Approach &amp; Solution</a:t>
            </a:r>
            <a:endParaRPr lang="en-IN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9922F-BB38-4F36-9BAB-CE96B7908033}"/>
              </a:ext>
            </a:extLst>
          </p:cNvPr>
          <p:cNvSpPr/>
          <p:nvPr/>
        </p:nvSpPr>
        <p:spPr>
          <a:xfrm>
            <a:off x="4837086" y="1285508"/>
            <a:ext cx="3300075" cy="316041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3AD8B-64DD-45C1-99F1-FDDB8FE701F5}"/>
              </a:ext>
            </a:extLst>
          </p:cNvPr>
          <p:cNvSpPr/>
          <p:nvPr/>
        </p:nvSpPr>
        <p:spPr>
          <a:xfrm>
            <a:off x="5192861" y="1010634"/>
            <a:ext cx="2577632" cy="267730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Insights/ Recommendations</a:t>
            </a:r>
            <a:endParaRPr lang="en-IN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6BCD0-9B01-4CDE-BDE4-72288B1CF2CF}"/>
              </a:ext>
            </a:extLst>
          </p:cNvPr>
          <p:cNvSpPr txBox="1"/>
          <p:nvPr/>
        </p:nvSpPr>
        <p:spPr>
          <a:xfrm>
            <a:off x="4929189" y="1550194"/>
            <a:ext cx="3114674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It tells the historical order information of the company over last 4 years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For increasing the customers concentrate on the people who buy office supplies regularly.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But give the discount accurately without loss effect for the company..</a:t>
            </a:r>
          </a:p>
          <a:p>
            <a:pPr marL="285750" indent="-285750">
              <a:buFont typeface="Wingdings,Sans-Serif"/>
              <a:buChar char="q"/>
            </a:pPr>
            <a:r>
              <a:rPr lang="en-US" dirty="0">
                <a:solidFill>
                  <a:schemeClr val="bg1"/>
                </a:solidFill>
              </a:rPr>
              <a:t>Mostly, It takes 4 days to deliver the product</a:t>
            </a:r>
            <a:r>
              <a:rPr lang="en-US" dirty="0">
                <a:solidFill>
                  <a:schemeClr val="bg1"/>
                </a:solidFill>
                <a:cs typeface="Calibri"/>
              </a:rPr>
              <a:t>. So, try to deliver the product according to the customer need.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B42F1-D051-4635-A676-755F711D0C1E}"/>
              </a:ext>
            </a:extLst>
          </p:cNvPr>
          <p:cNvSpPr txBox="1"/>
          <p:nvPr/>
        </p:nvSpPr>
        <p:spPr>
          <a:xfrm>
            <a:off x="921543" y="1550194"/>
            <a:ext cx="3100386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/>
              <a:buChar char="q"/>
            </a:pPr>
            <a:r>
              <a:rPr lang="en-US">
                <a:solidFill>
                  <a:schemeClr val="bg1"/>
                </a:solidFill>
              </a:rPr>
              <a:t>The approach that solves the business problem with the data collection, Quality check followed by Visualization and EDD development.</a:t>
            </a:r>
          </a:p>
          <a:p>
            <a:pPr marL="285750" indent="-285750">
              <a:buFont typeface="Wingdings,Sans-Serif"/>
              <a:buChar char="q"/>
            </a:pPr>
            <a:r>
              <a:rPr lang="en-US">
                <a:solidFill>
                  <a:schemeClr val="bg1"/>
                </a:solidFill>
              </a:rPr>
              <a:t>The key steps are taken for the analysis of dataset that helps us to improve the sales and profits of the company.</a:t>
            </a:r>
          </a:p>
          <a:p>
            <a:pPr marL="285750" indent="-285750">
              <a:buFont typeface="Wingdings,Sans-Serif"/>
              <a:buChar char="q"/>
            </a:pPr>
            <a:r>
              <a:rPr lang="en-US">
                <a:solidFill>
                  <a:schemeClr val="bg1"/>
                </a:solidFill>
              </a:rPr>
              <a:t>We found the problems and came across with some solutions to improve the profits.</a:t>
            </a:r>
          </a:p>
          <a:p>
            <a:pPr marL="285750" indent="-285750">
              <a:buFont typeface="Wingdings,Sans-Serif"/>
              <a:buChar char="q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0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0150" y="77273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716400" y="420919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Objective, Understanding and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8933ED-1D6E-4D48-8F73-1243F599F5B1}"/>
              </a:ext>
            </a:extLst>
          </p:cNvPr>
          <p:cNvSpPr/>
          <p:nvPr/>
        </p:nvSpPr>
        <p:spPr>
          <a:xfrm>
            <a:off x="870765" y="1305179"/>
            <a:ext cx="3700848" cy="213540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lvl="0" indent="-285750" rtl="0">
              <a:buFont typeface="Wingdings"/>
              <a:buChar char="q"/>
            </a:pPr>
            <a:r>
              <a:rPr lang="en-IN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 Company’s leadership team is mulling different strategies which will boost its future sales and in turn profit.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</a:t>
            </a:r>
            <a:endParaRPr lang="en-US" dirty="0">
              <a:latin typeface="Arial"/>
              <a:cs typeface="Arial"/>
            </a:endParaRPr>
          </a:p>
          <a:p>
            <a:endParaRPr lang="en-US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IN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They need assistance in performing some quantitative analysis and can use the generated insights as a guide in deciding on an appropriate strategy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​.</a:t>
            </a:r>
            <a:endParaRPr lang="en-IN" dirty="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62817-2142-47FB-8031-439879485058}"/>
              </a:ext>
            </a:extLst>
          </p:cNvPr>
          <p:cNvSpPr/>
          <p:nvPr/>
        </p:nvSpPr>
        <p:spPr>
          <a:xfrm>
            <a:off x="4810200" y="1248028"/>
            <a:ext cx="3700848" cy="219255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lvl="0" indent="-285750" rtl="0">
              <a:buFont typeface="Wingdings"/>
              <a:buChar char="q"/>
            </a:pPr>
            <a:r>
              <a:rPr lang="en-IN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 international furniture and supplies company wants to know its historical orders information and wants know how its business performed across various countries at their various markets.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</a:t>
            </a:r>
            <a:endParaRPr lang="en-US" dirty="0">
              <a:latin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IN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But the nature of the business is electronic commerce. It can supply their products to the customers of any type like corporate or home office. 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A9484-7951-4C25-A6B0-FD92A864700B}"/>
              </a:ext>
            </a:extLst>
          </p:cNvPr>
          <p:cNvSpPr/>
          <p:nvPr/>
        </p:nvSpPr>
        <p:spPr>
          <a:xfrm>
            <a:off x="870765" y="944579"/>
            <a:ext cx="1895797" cy="346311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Business Objective</a:t>
            </a:r>
            <a:endParaRPr lang="en-IN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E88BB-0E47-4B43-91CA-1B2267338D3A}"/>
              </a:ext>
            </a:extLst>
          </p:cNvPr>
          <p:cNvSpPr/>
          <p:nvPr/>
        </p:nvSpPr>
        <p:spPr>
          <a:xfrm>
            <a:off x="4810200" y="908861"/>
            <a:ext cx="1902940" cy="332023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Understanding</a:t>
            </a:r>
            <a:endParaRPr lang="en-IN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072C4C-8156-4388-B385-759A9FAC9D99}"/>
              </a:ext>
            </a:extLst>
          </p:cNvPr>
          <p:cNvSpPr/>
          <p:nvPr/>
        </p:nvSpPr>
        <p:spPr>
          <a:xfrm>
            <a:off x="827902" y="3896290"/>
            <a:ext cx="7683145" cy="1023357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Wingdings"/>
              <a:buChar char="q"/>
            </a:pPr>
            <a:endParaRPr lang="en-IN"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7689CB-8221-438B-BA35-67405DDEB894}"/>
              </a:ext>
            </a:extLst>
          </p:cNvPr>
          <p:cNvSpPr/>
          <p:nvPr/>
        </p:nvSpPr>
        <p:spPr>
          <a:xfrm>
            <a:off x="827904" y="3567576"/>
            <a:ext cx="1852933" cy="324880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Approach</a:t>
            </a:r>
            <a:endParaRPr lang="en-IN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9394D-6E1B-44EC-841D-4B7654D4C928}"/>
              </a:ext>
            </a:extLst>
          </p:cNvPr>
          <p:cNvSpPr txBox="1"/>
          <p:nvPr/>
        </p:nvSpPr>
        <p:spPr>
          <a:xfrm>
            <a:off x="828675" y="3950494"/>
            <a:ext cx="767953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>
                <a:solidFill>
                  <a:schemeClr val="bg1"/>
                </a:solidFill>
              </a:rPr>
              <a:t>The approach that solves the business problem with the data collection, Quality check followed by Visualization and EDD development.</a:t>
            </a:r>
          </a:p>
          <a:p>
            <a:pPr marL="285750" indent="-285750">
              <a:buFont typeface="Wingdings"/>
              <a:buChar char="q"/>
            </a:pPr>
            <a:r>
              <a:rPr lang="en-US">
                <a:solidFill>
                  <a:schemeClr val="bg1"/>
                </a:solidFill>
              </a:rPr>
              <a:t>The key steps are taken for the analysis of dataset that helps us to improve the sales and profits of the company.</a:t>
            </a:r>
          </a:p>
        </p:txBody>
      </p:sp>
    </p:spTree>
    <p:extLst>
      <p:ext uri="{BB962C8B-B14F-4D97-AF65-F5344CB8AC3E}">
        <p14:creationId xmlns:p14="http://schemas.microsoft.com/office/powerpoint/2010/main" val="239938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7829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402075" y="81331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Analysis/ Modeling Methodology</a:t>
            </a: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03C51963-959E-4499-998F-D04EB3CBACAA}"/>
              </a:ext>
            </a:extLst>
          </p:cNvPr>
          <p:cNvSpPr/>
          <p:nvPr/>
        </p:nvSpPr>
        <p:spPr>
          <a:xfrm>
            <a:off x="468653" y="781348"/>
            <a:ext cx="1983552" cy="443411"/>
          </a:xfrm>
          <a:prstGeom prst="chevron">
            <a:avLst/>
          </a:prstGeom>
          <a:solidFill>
            <a:schemeClr val="bg1">
              <a:lumMod val="95000"/>
              <a:alpha val="30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Preparation &amp; EDA</a:t>
            </a:r>
            <a:endParaRPr lang="en-IN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680F41-9DDF-4A40-B483-158C7FB047AD}"/>
              </a:ext>
            </a:extLst>
          </p:cNvPr>
          <p:cNvSpPr/>
          <p:nvPr/>
        </p:nvSpPr>
        <p:spPr>
          <a:xfrm>
            <a:off x="472128" y="1429968"/>
            <a:ext cx="8234333" cy="3579561"/>
          </a:xfrm>
          <a:prstGeom prst="roundRect">
            <a:avLst>
              <a:gd name="adj" fmla="val 4519"/>
            </a:avLst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800" b="1" dirty="0">
                <a:latin typeface="Calibri"/>
                <a:ea typeface="+mn-lt"/>
                <a:cs typeface="+mn-lt"/>
              </a:rPr>
              <a:t>Data Quality check</a:t>
            </a:r>
            <a:endParaRPr lang="en-US" sz="1800" b="1" dirty="0">
              <a:latin typeface="Calibri"/>
            </a:endParaRPr>
          </a:p>
          <a:p>
            <a:pPr marL="171450" indent="-171450">
              <a:buFont typeface="Wingdings"/>
              <a:buChar char="q"/>
            </a:pPr>
            <a:r>
              <a:rPr lang="en-US" sz="1200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he dataset of “Office suppliers orders” consists of 23 variables </a:t>
            </a:r>
            <a:endParaRPr lang="en-US" dirty="0">
              <a:cs typeface="Arial"/>
            </a:endParaRPr>
          </a:p>
          <a:p>
            <a:r>
              <a:rPr lang="en-US" dirty="0">
                <a:ea typeface="+mn-lt"/>
                <a:cs typeface="+mn-lt"/>
              </a:rPr>
              <a:t>     In that, 15 variables are object variables and 8 variables numerical variables.</a:t>
            </a: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There are no affected variables in the data set.</a:t>
            </a: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Postal Code is the only variable having missing values.</a:t>
            </a:r>
          </a:p>
          <a:p>
            <a:r>
              <a:rPr lang="en-US" dirty="0">
                <a:ea typeface="+mn-lt"/>
                <a:cs typeface="+mn-lt"/>
              </a:rPr>
              <a:t>    The percentage of missing value is 80.5%.</a:t>
            </a: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The variables in data doesn't require any cleaning</a:t>
            </a: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There are no duplicate records in the data.</a:t>
            </a:r>
          </a:p>
          <a:p>
            <a:r>
              <a:rPr lang="en-US" sz="1800" b="1" dirty="0">
                <a:latin typeface="Calibri"/>
                <a:ea typeface="+mn-lt"/>
                <a:cs typeface="+mn-lt"/>
              </a:rPr>
              <a:t>Outliers</a:t>
            </a:r>
            <a:endParaRPr lang="en-US" sz="1800" b="1" dirty="0">
              <a:latin typeface="Calibri"/>
              <a:cs typeface="Calibri"/>
            </a:endParaRP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The data set has outliers for variables as sales ,Quantity ,Discount ,Profit , Shipping Cost.</a:t>
            </a:r>
            <a:endParaRPr lang="en-US" dirty="0">
              <a:cs typeface="Arial"/>
            </a:endParaRP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The sales value crossing 5000 has not been noticed in the past dealings of company.</a:t>
            </a:r>
            <a:endParaRPr lang="en-US" dirty="0">
              <a:cs typeface="Arial"/>
            </a:endParaRP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More than 50% discount is offered on less products.</a:t>
            </a: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According to the outliers, the companies proposes very less shipping cost on the delivered products.</a:t>
            </a: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According to data the loss percentage is more.</a:t>
            </a:r>
            <a:endParaRPr lang="en-US" dirty="0">
              <a:cs typeface="Arial"/>
            </a:endParaRPr>
          </a:p>
          <a:p>
            <a:endParaRPr lang="en-US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25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Extended Data Dictionary (EDD)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B9DE0C-EF13-408D-B8E2-DDD35E594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07792"/>
              </p:ext>
            </p:extLst>
          </p:nvPr>
        </p:nvGraphicFramePr>
        <p:xfrm>
          <a:off x="566352" y="1026729"/>
          <a:ext cx="8187510" cy="2579970"/>
        </p:xfrm>
        <a:graphic>
          <a:graphicData uri="http://schemas.openxmlformats.org/drawingml/2006/table">
            <a:tbl>
              <a:tblPr firstRow="1" bandRow="1">
                <a:tableStyleId>{7C32AA2C-D27D-4419-AF1A-19E52163CEF9}</a:tableStyleId>
              </a:tblPr>
              <a:tblGrid>
                <a:gridCol w="864605">
                  <a:extLst>
                    <a:ext uri="{9D8B030D-6E8A-4147-A177-3AD203B41FA5}">
                      <a16:colId xmlns:a16="http://schemas.microsoft.com/office/drawing/2014/main" val="559348765"/>
                    </a:ext>
                  </a:extLst>
                </a:gridCol>
                <a:gridCol w="713590">
                  <a:extLst>
                    <a:ext uri="{9D8B030D-6E8A-4147-A177-3AD203B41FA5}">
                      <a16:colId xmlns:a16="http://schemas.microsoft.com/office/drawing/2014/main" val="935824227"/>
                    </a:ext>
                  </a:extLst>
                </a:gridCol>
                <a:gridCol w="517921">
                  <a:extLst>
                    <a:ext uri="{9D8B030D-6E8A-4147-A177-3AD203B41FA5}">
                      <a16:colId xmlns:a16="http://schemas.microsoft.com/office/drawing/2014/main" val="577190524"/>
                    </a:ext>
                  </a:extLst>
                </a:gridCol>
                <a:gridCol w="544710">
                  <a:extLst>
                    <a:ext uri="{9D8B030D-6E8A-4147-A177-3AD203B41FA5}">
                      <a16:colId xmlns:a16="http://schemas.microsoft.com/office/drawing/2014/main" val="1767820845"/>
                    </a:ext>
                  </a:extLst>
                </a:gridCol>
                <a:gridCol w="446483">
                  <a:extLst>
                    <a:ext uri="{9D8B030D-6E8A-4147-A177-3AD203B41FA5}">
                      <a16:colId xmlns:a16="http://schemas.microsoft.com/office/drawing/2014/main" val="3969753155"/>
                    </a:ext>
                  </a:extLst>
                </a:gridCol>
                <a:gridCol w="437554">
                  <a:extLst>
                    <a:ext uri="{9D8B030D-6E8A-4147-A177-3AD203B41FA5}">
                      <a16:colId xmlns:a16="http://schemas.microsoft.com/office/drawing/2014/main" val="490462577"/>
                    </a:ext>
                  </a:extLst>
                </a:gridCol>
                <a:gridCol w="473273">
                  <a:extLst>
                    <a:ext uri="{9D8B030D-6E8A-4147-A177-3AD203B41FA5}">
                      <a16:colId xmlns:a16="http://schemas.microsoft.com/office/drawing/2014/main" val="2750424146"/>
                    </a:ext>
                  </a:extLst>
                </a:gridCol>
                <a:gridCol w="544701">
                  <a:extLst>
                    <a:ext uri="{9D8B030D-6E8A-4147-A177-3AD203B41FA5}">
                      <a16:colId xmlns:a16="http://schemas.microsoft.com/office/drawing/2014/main" val="605634313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1677937986"/>
                    </a:ext>
                  </a:extLst>
                </a:gridCol>
                <a:gridCol w="526851">
                  <a:extLst>
                    <a:ext uri="{9D8B030D-6E8A-4147-A177-3AD203B41FA5}">
                      <a16:colId xmlns:a16="http://schemas.microsoft.com/office/drawing/2014/main" val="3616317552"/>
                    </a:ext>
                  </a:extLst>
                </a:gridCol>
                <a:gridCol w="473269">
                  <a:extLst>
                    <a:ext uri="{9D8B030D-6E8A-4147-A177-3AD203B41FA5}">
                      <a16:colId xmlns:a16="http://schemas.microsoft.com/office/drawing/2014/main" val="3406931004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768206982"/>
                    </a:ext>
                  </a:extLst>
                </a:gridCol>
                <a:gridCol w="508992">
                  <a:extLst>
                    <a:ext uri="{9D8B030D-6E8A-4147-A177-3AD203B41FA5}">
                      <a16:colId xmlns:a16="http://schemas.microsoft.com/office/drawing/2014/main" val="1016245771"/>
                    </a:ext>
                  </a:extLst>
                </a:gridCol>
                <a:gridCol w="1171155">
                  <a:extLst>
                    <a:ext uri="{9D8B030D-6E8A-4147-A177-3AD203B41FA5}">
                      <a16:colId xmlns:a16="http://schemas.microsoft.com/office/drawing/2014/main" val="2780180571"/>
                    </a:ext>
                  </a:extLst>
                </a:gridCol>
              </a:tblGrid>
              <a:tr h="785264"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Variable Type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Min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1%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5%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25%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50%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Mean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75%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95%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99%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Max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% Missing values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% Unique values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581605"/>
                  </a:ext>
                </a:extLst>
              </a:tr>
              <a:tr h="36370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Numeric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3.69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8.8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30.7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85.05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246.4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2301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2263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53.03%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100730"/>
                  </a:ext>
                </a:extLst>
              </a:tr>
              <a:tr h="314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Numeric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3.0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5.0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8.0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11.0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14.0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0.02%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93548"/>
                  </a:ext>
                </a:extLst>
              </a:tr>
              <a:tr h="314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Discount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0.1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0.2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0.6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0.7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0.8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0.05%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837184"/>
                  </a:ext>
                </a:extLst>
              </a:tr>
              <a:tr h="305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Profit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-6599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-351.5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83.9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9.2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28.6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36.8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211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587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8399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55.04%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68721"/>
                  </a:ext>
                </a:extLst>
              </a:tr>
              <a:tr h="363701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Shipping Cost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1.32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2.61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7.7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26.4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24.4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111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286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933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32.66%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9379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62B6F1D-F737-4B1F-92E5-9E45FECB5C94}"/>
              </a:ext>
            </a:extLst>
          </p:cNvPr>
          <p:cNvSpPr/>
          <p:nvPr/>
        </p:nvSpPr>
        <p:spPr>
          <a:xfrm>
            <a:off x="523489" y="3719655"/>
            <a:ext cx="8187597" cy="1320204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b="1" u="sng" dirty="0">
                <a:solidFill>
                  <a:schemeClr val="bg1"/>
                </a:solidFill>
                <a:latin typeface="Roboto"/>
                <a:ea typeface="Roboto"/>
              </a:rPr>
              <a:t>Findings from EDD :</a:t>
            </a:r>
          </a:p>
          <a:p>
            <a:pPr marL="285750" indent="-285750" algn="just">
              <a:buFont typeface="Wingdings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Average Sales of the company is 246.490.</a:t>
            </a:r>
            <a:endParaRPr lang="en-US" dirty="0">
              <a:latin typeface="Arial"/>
              <a:ea typeface="Roboto"/>
              <a:cs typeface="+mn-lt"/>
            </a:endParaRPr>
          </a:p>
          <a:p>
            <a:pPr marL="285750" indent="-285750" algn="just">
              <a:buFont typeface="Wingdings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The mean value of the Quantity 3.476.</a:t>
            </a:r>
            <a:endParaRPr lang="en-US" dirty="0">
              <a:latin typeface="Arial"/>
              <a:ea typeface="Roboto"/>
              <a:cs typeface="+mn-lt"/>
            </a:endParaRPr>
          </a:p>
          <a:p>
            <a:pPr marL="285750" indent="-285750" algn="just">
              <a:buFont typeface="Wingdings,Sans-Serif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Average Percentage of the Discount is 2.76%</a:t>
            </a:r>
            <a:endParaRPr lang="en-US" dirty="0">
              <a:latin typeface="Arial"/>
              <a:ea typeface="Roboto"/>
              <a:cs typeface="+mn-lt"/>
            </a:endParaRPr>
          </a:p>
          <a:p>
            <a:pPr marL="285750" indent="-285750" algn="just">
              <a:buFont typeface="Wingdings,Sans-Serif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Average value of Profit is  28.61.</a:t>
            </a:r>
            <a:endParaRPr lang="en-US" dirty="0">
              <a:latin typeface="Arial"/>
              <a:ea typeface="Roboto"/>
              <a:cs typeface="+mn-lt"/>
            </a:endParaRPr>
          </a:p>
          <a:p>
            <a:pPr marL="285750" indent="-285750" algn="just">
              <a:buFont typeface="Wingdings,Sans-Serif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Average percentage of the Profit is 0.05%. </a:t>
            </a:r>
            <a:endParaRPr lang="en-US" dirty="0">
              <a:latin typeface="Arial"/>
              <a:ea typeface="Roboto"/>
              <a:cs typeface="+mn-lt"/>
            </a:endParaRPr>
          </a:p>
          <a:p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23850" lvl="2">
              <a:buClr>
                <a:schemeClr val="bg1"/>
              </a:buClr>
            </a:pPr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39750" lvl="2" indent="-215900">
              <a:buClr>
                <a:schemeClr val="bg1"/>
              </a:buClr>
              <a:buFont typeface="+mj-lt"/>
              <a:buAutoNum type="arabicPeriod"/>
            </a:pPr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5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38" y="-34739"/>
            <a:ext cx="9175313" cy="52139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ECF6D3-D58D-488F-99D9-76BF4E384EC5}"/>
              </a:ext>
            </a:extLst>
          </p:cNvPr>
          <p:cNvSpPr txBox="1"/>
          <p:nvPr/>
        </p:nvSpPr>
        <p:spPr>
          <a:xfrm>
            <a:off x="721519" y="478631"/>
            <a:ext cx="78509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DF51-1FE5-4DFA-9542-0A16B4ECD638}"/>
              </a:ext>
            </a:extLst>
          </p:cNvPr>
          <p:cNvSpPr txBox="1"/>
          <p:nvPr/>
        </p:nvSpPr>
        <p:spPr>
          <a:xfrm>
            <a:off x="721519" y="338613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q"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A1414-4539-44AB-825A-E735F6768A9C}"/>
              </a:ext>
            </a:extLst>
          </p:cNvPr>
          <p:cNvSpPr txBox="1"/>
          <p:nvPr/>
        </p:nvSpPr>
        <p:spPr>
          <a:xfrm>
            <a:off x="757238" y="3036094"/>
            <a:ext cx="4050505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latin typeface="Calibri"/>
              </a:rPr>
              <a:t>Key Findings: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company offers less discount and even 0% on  most of the products which are not attracted by the customers.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More amount of discount is offered only on a single product which imposes a loss.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profit  of the company seems to be in negative values.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B0E19-F519-4122-A89E-8EFF14666811}"/>
              </a:ext>
            </a:extLst>
          </p:cNvPr>
          <p:cNvSpPr txBox="1"/>
          <p:nvPr/>
        </p:nvSpPr>
        <p:spPr>
          <a:xfrm>
            <a:off x="800100" y="171450"/>
            <a:ext cx="38004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Roboto"/>
              </a:rPr>
              <a:t>Analysis Results</a:t>
            </a:r>
            <a:endParaRPr lang="en-US" sz="2800">
              <a:solidFill>
                <a:schemeClr val="bg1"/>
              </a:solidFill>
              <a:latin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CD392-9E0B-401B-BB4A-AECD4BCA4C1B}"/>
              </a:ext>
            </a:extLst>
          </p:cNvPr>
          <p:cNvSpPr txBox="1"/>
          <p:nvPr/>
        </p:nvSpPr>
        <p:spPr>
          <a:xfrm>
            <a:off x="800100" y="735806"/>
            <a:ext cx="79224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libri"/>
              </a:rPr>
              <a:t>Univariate Distributions on numerical variables</a:t>
            </a:r>
          </a:p>
        </p:txBody>
      </p:sp>
      <p:pic>
        <p:nvPicPr>
          <p:cNvPr id="4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ACFE560-0791-4533-ACB9-F60263D3B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768" y="1227740"/>
            <a:ext cx="3457575" cy="24665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7262DF-DC00-4392-99E1-62D3F5734EA5}"/>
              </a:ext>
            </a:extLst>
          </p:cNvPr>
          <p:cNvSpPr txBox="1"/>
          <p:nvPr/>
        </p:nvSpPr>
        <p:spPr>
          <a:xfrm>
            <a:off x="800100" y="1285875"/>
            <a:ext cx="387191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discounts factor effects the profits of the company more when compared to the other factors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distributions of variable is observed and analyzed for future recommendations. </a:t>
            </a:r>
          </a:p>
          <a:p>
            <a:pPr marL="285750" indent="-285750">
              <a:buFont typeface="Wingdings"/>
              <a:buChar char="q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9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616387" y="467093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1B182-D432-4964-84F1-5E118D584914}"/>
              </a:ext>
            </a:extLst>
          </p:cNvPr>
          <p:cNvSpPr txBox="1"/>
          <p:nvPr/>
        </p:nvSpPr>
        <p:spPr>
          <a:xfrm>
            <a:off x="678656" y="807244"/>
            <a:ext cx="47363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F6B74-FBD0-43DB-97DC-6269E69FDDD5}"/>
              </a:ext>
            </a:extLst>
          </p:cNvPr>
          <p:cNvSpPr txBox="1"/>
          <p:nvPr/>
        </p:nvSpPr>
        <p:spPr>
          <a:xfrm>
            <a:off x="614363" y="1771650"/>
            <a:ext cx="7429500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Calibri"/>
                <a:cs typeface="Calibri"/>
              </a:rPr>
              <a:t>Key Findings :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u="sng">
              <a:solidFill>
                <a:schemeClr val="bg1"/>
              </a:solidFill>
              <a:latin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We did the analysis on market Vs Discount.</a:t>
            </a:r>
          </a:p>
          <a:p>
            <a:r>
              <a:rPr lang="en-US" dirty="0">
                <a:solidFill>
                  <a:schemeClr val="bg1"/>
                </a:solidFill>
              </a:rPr>
              <a:t>From that we are observing, The Europe market offers more discount than all other markets.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We did the analysis on Country Vs Profit.</a:t>
            </a:r>
          </a:p>
          <a:p>
            <a:r>
              <a:rPr lang="en-US" dirty="0">
                <a:solidFill>
                  <a:schemeClr val="bg1"/>
                </a:solidFill>
              </a:rPr>
              <a:t>United States has the highest profit.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We did the analysis on Quantity Vs Country.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The analysis states that the quantity of the product sold in a country.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,Sans-Serif"/>
              <a:buChar char="q"/>
            </a:pPr>
            <a:r>
              <a:rPr lang="en-US" dirty="0">
                <a:solidFill>
                  <a:schemeClr val="bg1"/>
                </a:solidFill>
              </a:rPr>
              <a:t>We did the analysis on City Vs Shipping Cost.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By the analysis, we got to know that how much of shipping cost is required to deliver the product to the certain city.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endParaRPr lang="en-US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F00B0-48A0-4C07-8369-BA717D43AF54}"/>
              </a:ext>
            </a:extLst>
          </p:cNvPr>
          <p:cNvSpPr txBox="1"/>
          <p:nvPr/>
        </p:nvSpPr>
        <p:spPr>
          <a:xfrm>
            <a:off x="614362" y="1207294"/>
            <a:ext cx="56721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Univariate Distributions on Categorical variables</a:t>
            </a:r>
            <a:endParaRPr lang="en-US" sz="1800">
              <a:solidFill>
                <a:schemeClr val="bg1"/>
              </a:solidFill>
            </a:endParaRPr>
          </a:p>
          <a:p>
            <a:pPr algn="l"/>
            <a:endParaRPr lang="en-US"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613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A71A91A-A116-4274-9FBA-52A9173CF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150" y="744297"/>
            <a:ext cx="3838575" cy="222615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0D13BD-8317-4E24-AD85-524B73C04CFD}"/>
              </a:ext>
            </a:extLst>
          </p:cNvPr>
          <p:cNvSpPr txBox="1"/>
          <p:nvPr/>
        </p:nvSpPr>
        <p:spPr>
          <a:xfrm>
            <a:off x="549275" y="3295650"/>
            <a:ext cx="677545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latin typeface="Calibri"/>
              </a:rPr>
              <a:t>Key Insights: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above plot shows the correlation between profit and discount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 X-axis represents the Discount.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 Y-axis represents the Profit.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If more discount is offered, then more loss is obtained.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From the above point, we can say that the discount is directly proportional to the loss.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So, we can conclude that the product should have limited discounts and offers.</a:t>
            </a:r>
          </a:p>
          <a:p>
            <a:pPr marL="285750" indent="-285750">
              <a:buFont typeface="Wingdings"/>
              <a:buChar char="q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84ED5-4036-469A-98E7-D417AD45941E}"/>
              </a:ext>
            </a:extLst>
          </p:cNvPr>
          <p:cNvSpPr txBox="1"/>
          <p:nvPr/>
        </p:nvSpPr>
        <p:spPr>
          <a:xfrm>
            <a:off x="692150" y="2714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libri"/>
                <a:cs typeface="Calibri"/>
              </a:rPr>
              <a:t>Bivariate Distributions </a:t>
            </a:r>
          </a:p>
        </p:txBody>
      </p:sp>
    </p:spTree>
    <p:extLst>
      <p:ext uri="{BB962C8B-B14F-4D97-AF65-F5344CB8AC3E}">
        <p14:creationId xmlns:p14="http://schemas.microsoft.com/office/powerpoint/2010/main" val="387525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5" descr="Chart&#10;&#10;Description automatically generated">
            <a:extLst>
              <a:ext uri="{FF2B5EF4-FFF2-40B4-BE49-F238E27FC236}">
                <a16:creationId xmlns:a16="http://schemas.microsoft.com/office/drawing/2014/main" id="{40069B6F-78F5-4BD1-BB44-4D18C5BB2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8" y="476086"/>
            <a:ext cx="8386762" cy="26832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60097-5BE9-4B7E-B021-AAC236B94410}"/>
              </a:ext>
            </a:extLst>
          </p:cNvPr>
          <p:cNvSpPr txBox="1"/>
          <p:nvPr/>
        </p:nvSpPr>
        <p:spPr>
          <a:xfrm>
            <a:off x="319088" y="3478212"/>
            <a:ext cx="8362950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latin typeface="Calibri"/>
              </a:rPr>
              <a:t>Key Insights: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 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relevant insight is the sub-Category Vs Profit.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We noticed that the company had faced more loss due to more discounts offered on the product (Tables) but it is the most selling product when compared to the other products.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product (Copiers) has the highest profit than other products in the above graph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product (Fasteners) has the least profit but it is not facing the losses.</a:t>
            </a:r>
            <a:endParaRPr lang="en-US" sz="1800" dirty="0">
              <a:solidFill>
                <a:schemeClr val="bg1"/>
              </a:solidFill>
              <a:latin typeface="Calibri"/>
            </a:endParaRPr>
          </a:p>
          <a:p>
            <a:pPr marL="285750" indent="-285750">
              <a:buFont typeface="Wingdings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endParaRPr lang="en-US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86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49BF1B4-4979-4744-9610-8875F3D1E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63" y="526491"/>
            <a:ext cx="8085137" cy="2495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FD8890-E3E3-4795-9177-90B3FE8802D7}"/>
              </a:ext>
            </a:extLst>
          </p:cNvPr>
          <p:cNvSpPr txBox="1"/>
          <p:nvPr/>
        </p:nvSpPr>
        <p:spPr>
          <a:xfrm>
            <a:off x="477838" y="3470275"/>
            <a:ext cx="7180262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latin typeface="Calibri"/>
              </a:rPr>
              <a:t>Key Insights: 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,Sans-Serif"/>
              <a:buChar char="q"/>
            </a:pPr>
            <a:r>
              <a:rPr lang="en-US" dirty="0">
                <a:solidFill>
                  <a:schemeClr val="bg1"/>
                </a:solidFill>
              </a:rPr>
              <a:t>The relevant insight is the sub-Category Vs Discount.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company offers more discount on Product (Tables)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So, the offered discount leads in the increase the sales.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As the sales of the product is more but the company is facing loss due to the discount which is offered by the company on that product is more.</a:t>
            </a:r>
          </a:p>
          <a:p>
            <a:pPr marL="285750" indent="-285750">
              <a:buFont typeface="Wingdings"/>
              <a:buChar char="q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268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1356</Words>
  <Application>Microsoft Office PowerPoint</Application>
  <PresentationFormat>On-screen Show (16:9)</PresentationFormat>
  <Paragraphs>201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Avenir Next LT Pro Demi</vt:lpstr>
      <vt:lpstr>Wingdings,Sans-Serif</vt:lpstr>
      <vt:lpstr>Calibri</vt:lpstr>
      <vt:lpstr>Wingdings</vt:lpstr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Kochhar</dc:creator>
  <cp:lastModifiedBy>bhargav vedurupaka</cp:lastModifiedBy>
  <cp:revision>283</cp:revision>
  <dcterms:modified xsi:type="dcterms:W3CDTF">2022-05-20T09:17:43Z</dcterms:modified>
</cp:coreProperties>
</file>