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9" r:id="rId3"/>
    <p:sldId id="278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1" r:id="rId12"/>
    <p:sldId id="292" r:id="rId13"/>
    <p:sldId id="300" r:id="rId14"/>
    <p:sldId id="293" r:id="rId15"/>
    <p:sldId id="296" r:id="rId16"/>
    <p:sldId id="297" r:id="rId17"/>
    <p:sldId id="298" r:id="rId18"/>
    <p:sldId id="29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618"/>
    <a:srgbClr val="A3B18A"/>
    <a:srgbClr val="344E41"/>
    <a:srgbClr val="588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031E64-09FD-494A-B89C-335DC42275D0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4D8813-6EE6-45C5-99E3-ADD529F662E4}">
      <dgm:prSet phldrT="[Text]"/>
      <dgm:spPr/>
      <dgm:t>
        <a:bodyPr/>
        <a:lstStyle/>
        <a:p>
          <a:r>
            <a:rPr lang="en-US" dirty="0"/>
            <a:t>POSITIVE+</a:t>
          </a:r>
          <a:endParaRPr lang="en-IN" dirty="0"/>
        </a:p>
      </dgm:t>
    </dgm:pt>
    <dgm:pt modelId="{19D5957B-78D2-4E96-B96D-DF89019844B6}" type="parTrans" cxnId="{3399660C-56D9-439A-93D9-45DEC5E1C0AF}">
      <dgm:prSet/>
      <dgm:spPr/>
      <dgm:t>
        <a:bodyPr/>
        <a:lstStyle/>
        <a:p>
          <a:endParaRPr lang="en-IN"/>
        </a:p>
      </dgm:t>
    </dgm:pt>
    <dgm:pt modelId="{A25D3619-C57D-4739-8EBB-19A2BC581AB3}" type="sibTrans" cxnId="{3399660C-56D9-439A-93D9-45DEC5E1C0AF}">
      <dgm:prSet/>
      <dgm:spPr/>
      <dgm:t>
        <a:bodyPr/>
        <a:lstStyle/>
        <a:p>
          <a:endParaRPr lang="en-IN"/>
        </a:p>
      </dgm:t>
    </dgm:pt>
    <dgm:pt modelId="{CC293A5D-1134-4943-8E64-3E2CCE7E3686}">
      <dgm:prSet phldrT="[Text]"/>
      <dgm:spPr/>
      <dgm:t>
        <a:bodyPr/>
        <a:lstStyle/>
        <a:p>
          <a:r>
            <a:rPr lang="en-US" dirty="0"/>
            <a:t>NEGATIVE-</a:t>
          </a:r>
          <a:endParaRPr lang="en-IN" dirty="0"/>
        </a:p>
      </dgm:t>
    </dgm:pt>
    <dgm:pt modelId="{8F99C7CF-C62E-441A-A3D8-FBD5CC183C7A}" type="parTrans" cxnId="{1BD9F48E-B303-4237-BCBF-6BA31ED7EF54}">
      <dgm:prSet/>
      <dgm:spPr/>
      <dgm:t>
        <a:bodyPr/>
        <a:lstStyle/>
        <a:p>
          <a:endParaRPr lang="en-IN"/>
        </a:p>
      </dgm:t>
    </dgm:pt>
    <dgm:pt modelId="{DBAFB58E-5C44-4F94-95D8-D47F8E43A748}" type="sibTrans" cxnId="{1BD9F48E-B303-4237-BCBF-6BA31ED7EF54}">
      <dgm:prSet/>
      <dgm:spPr/>
      <dgm:t>
        <a:bodyPr/>
        <a:lstStyle/>
        <a:p>
          <a:endParaRPr lang="en-IN"/>
        </a:p>
      </dgm:t>
    </dgm:pt>
    <dgm:pt modelId="{C99B07F0-2A38-43E2-A095-110FECC60305}" type="pres">
      <dgm:prSet presAssocID="{1A031E64-09FD-494A-B89C-335DC42275D0}" presName="compositeShape" presStyleCnt="0">
        <dgm:presLayoutVars>
          <dgm:chMax val="2"/>
          <dgm:dir/>
          <dgm:resizeHandles val="exact"/>
        </dgm:presLayoutVars>
      </dgm:prSet>
      <dgm:spPr/>
    </dgm:pt>
    <dgm:pt modelId="{70A41188-AB80-432F-BEBF-645D1F61A9DD}" type="pres">
      <dgm:prSet presAssocID="{1A031E64-09FD-494A-B89C-335DC42275D0}" presName="divider" presStyleLbl="fgShp" presStyleIdx="0" presStyleCnt="1"/>
      <dgm:spPr/>
    </dgm:pt>
    <dgm:pt modelId="{00FE8FCA-CC0A-4A98-BAA7-A7A94DE8FDEC}" type="pres">
      <dgm:prSet presAssocID="{5B4D8813-6EE6-45C5-99E3-ADD529F662E4}" presName="downArrow" presStyleLbl="node1" presStyleIdx="0" presStyleCnt="2"/>
      <dgm:spPr/>
    </dgm:pt>
    <dgm:pt modelId="{03AECE1D-5ED4-4954-85F8-F91585B82D48}" type="pres">
      <dgm:prSet presAssocID="{5B4D8813-6EE6-45C5-99E3-ADD529F662E4}" presName="downArrowText" presStyleLbl="revTx" presStyleIdx="0" presStyleCnt="2">
        <dgm:presLayoutVars>
          <dgm:bulletEnabled val="1"/>
        </dgm:presLayoutVars>
      </dgm:prSet>
      <dgm:spPr/>
    </dgm:pt>
    <dgm:pt modelId="{69AF04A6-A3C0-4E83-9E6A-E3A838CA0373}" type="pres">
      <dgm:prSet presAssocID="{CC293A5D-1134-4943-8E64-3E2CCE7E3686}" presName="upArrow" presStyleLbl="node1" presStyleIdx="1" presStyleCnt="2"/>
      <dgm:spPr/>
    </dgm:pt>
    <dgm:pt modelId="{6D53AEB6-9796-437E-84C0-BBEB93D88067}" type="pres">
      <dgm:prSet presAssocID="{CC293A5D-1134-4943-8E64-3E2CCE7E3686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3399660C-56D9-439A-93D9-45DEC5E1C0AF}" srcId="{1A031E64-09FD-494A-B89C-335DC42275D0}" destId="{5B4D8813-6EE6-45C5-99E3-ADD529F662E4}" srcOrd="0" destOrd="0" parTransId="{19D5957B-78D2-4E96-B96D-DF89019844B6}" sibTransId="{A25D3619-C57D-4739-8EBB-19A2BC581AB3}"/>
    <dgm:cxn modelId="{3BC8AF64-82F0-4269-9525-4EF253A0BEDB}" type="presOf" srcId="{1A031E64-09FD-494A-B89C-335DC42275D0}" destId="{C99B07F0-2A38-43E2-A095-110FECC60305}" srcOrd="0" destOrd="0" presId="urn:microsoft.com/office/officeart/2005/8/layout/arrow3"/>
    <dgm:cxn modelId="{B6CA9352-0FE8-4880-8500-D3FF5C3F1A12}" type="presOf" srcId="{5B4D8813-6EE6-45C5-99E3-ADD529F662E4}" destId="{03AECE1D-5ED4-4954-85F8-F91585B82D48}" srcOrd="0" destOrd="0" presId="urn:microsoft.com/office/officeart/2005/8/layout/arrow3"/>
    <dgm:cxn modelId="{1BD9F48E-B303-4237-BCBF-6BA31ED7EF54}" srcId="{1A031E64-09FD-494A-B89C-335DC42275D0}" destId="{CC293A5D-1134-4943-8E64-3E2CCE7E3686}" srcOrd="1" destOrd="0" parTransId="{8F99C7CF-C62E-441A-A3D8-FBD5CC183C7A}" sibTransId="{DBAFB58E-5C44-4F94-95D8-D47F8E43A748}"/>
    <dgm:cxn modelId="{6F7102ED-8D1A-40FD-A687-9C575ECF996B}" type="presOf" srcId="{CC293A5D-1134-4943-8E64-3E2CCE7E3686}" destId="{6D53AEB6-9796-437E-84C0-BBEB93D88067}" srcOrd="0" destOrd="0" presId="urn:microsoft.com/office/officeart/2005/8/layout/arrow3"/>
    <dgm:cxn modelId="{247AA3DD-1DF2-4D5A-9EE1-B7CE0274F180}" type="presParOf" srcId="{C99B07F0-2A38-43E2-A095-110FECC60305}" destId="{70A41188-AB80-432F-BEBF-645D1F61A9DD}" srcOrd="0" destOrd="0" presId="urn:microsoft.com/office/officeart/2005/8/layout/arrow3"/>
    <dgm:cxn modelId="{735008DE-083B-4055-96AC-1B4A8B03C2E0}" type="presParOf" srcId="{C99B07F0-2A38-43E2-A095-110FECC60305}" destId="{00FE8FCA-CC0A-4A98-BAA7-A7A94DE8FDEC}" srcOrd="1" destOrd="0" presId="urn:microsoft.com/office/officeart/2005/8/layout/arrow3"/>
    <dgm:cxn modelId="{659C9371-3733-49F1-859B-F5412ACBA423}" type="presParOf" srcId="{C99B07F0-2A38-43E2-A095-110FECC60305}" destId="{03AECE1D-5ED4-4954-85F8-F91585B82D48}" srcOrd="2" destOrd="0" presId="urn:microsoft.com/office/officeart/2005/8/layout/arrow3"/>
    <dgm:cxn modelId="{D7B5F266-A19C-4469-B7DC-CA77AD82C6F7}" type="presParOf" srcId="{C99B07F0-2A38-43E2-A095-110FECC60305}" destId="{69AF04A6-A3C0-4E83-9E6A-E3A838CA0373}" srcOrd="3" destOrd="0" presId="urn:microsoft.com/office/officeart/2005/8/layout/arrow3"/>
    <dgm:cxn modelId="{486BF6D4-1A84-4A52-9E0A-90ABDFD04A03}" type="presParOf" srcId="{C99B07F0-2A38-43E2-A095-110FECC60305}" destId="{6D53AEB6-9796-437E-84C0-BBEB93D88067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41188-AB80-432F-BEBF-645D1F61A9DD}">
      <dsp:nvSpPr>
        <dsp:cNvPr id="0" name=""/>
        <dsp:cNvSpPr/>
      </dsp:nvSpPr>
      <dsp:spPr>
        <a:xfrm rot="21300000">
          <a:off x="19042" y="2197514"/>
          <a:ext cx="4356115" cy="627164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E8FCA-CC0A-4A98-BAA7-A7A94DE8FDEC}">
      <dsp:nvSpPr>
        <dsp:cNvPr id="0" name=""/>
        <dsp:cNvSpPr/>
      </dsp:nvSpPr>
      <dsp:spPr>
        <a:xfrm>
          <a:off x="527304" y="251109"/>
          <a:ext cx="1318260" cy="2008877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ECE1D-5ED4-4954-85F8-F91585B82D48}">
      <dsp:nvSpPr>
        <dsp:cNvPr id="0" name=""/>
        <dsp:cNvSpPr/>
      </dsp:nvSpPr>
      <dsp:spPr>
        <a:xfrm>
          <a:off x="2328926" y="0"/>
          <a:ext cx="1406144" cy="2109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POSITIVE+</a:t>
          </a:r>
          <a:endParaRPr lang="en-IN" sz="1700" kern="1200" dirty="0"/>
        </a:p>
      </dsp:txBody>
      <dsp:txXfrm>
        <a:off x="2328926" y="0"/>
        <a:ext cx="1406144" cy="2109321"/>
      </dsp:txXfrm>
    </dsp:sp>
    <dsp:sp modelId="{69AF04A6-A3C0-4E83-9E6A-E3A838CA0373}">
      <dsp:nvSpPr>
        <dsp:cNvPr id="0" name=""/>
        <dsp:cNvSpPr/>
      </dsp:nvSpPr>
      <dsp:spPr>
        <a:xfrm>
          <a:off x="2548636" y="2762206"/>
          <a:ext cx="1318260" cy="2008877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3AEB6-9796-437E-84C0-BBEB93D88067}">
      <dsp:nvSpPr>
        <dsp:cNvPr id="0" name=""/>
        <dsp:cNvSpPr/>
      </dsp:nvSpPr>
      <dsp:spPr>
        <a:xfrm>
          <a:off x="659130" y="2912872"/>
          <a:ext cx="1406144" cy="2109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NEGATIVE-</a:t>
          </a:r>
          <a:endParaRPr lang="en-IN" sz="1700" kern="1200" dirty="0"/>
        </a:p>
      </dsp:txBody>
      <dsp:txXfrm>
        <a:off x="659130" y="2912872"/>
        <a:ext cx="1406144" cy="2109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8D9-1624-4364-B5D9-9971ECF3E13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5C41631-4311-428A-BFE8-0E60AE186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93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8D9-1624-4364-B5D9-9971ECF3E13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C41631-4311-428A-BFE8-0E60AE186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65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8D9-1624-4364-B5D9-9971ECF3E13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C41631-4311-428A-BFE8-0E60AE186FD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3150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8D9-1624-4364-B5D9-9971ECF3E13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C41631-4311-428A-BFE8-0E60AE186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625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8D9-1624-4364-B5D9-9971ECF3E13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C41631-4311-428A-BFE8-0E60AE186FD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6808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8D9-1624-4364-B5D9-9971ECF3E13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C41631-4311-428A-BFE8-0E60AE186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28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8D9-1624-4364-B5D9-9971ECF3E13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1631-4311-428A-BFE8-0E60AE186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828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8D9-1624-4364-B5D9-9971ECF3E13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1631-4311-428A-BFE8-0E60AE186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70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8D9-1624-4364-B5D9-9971ECF3E13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1631-4311-428A-BFE8-0E60AE186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09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8D9-1624-4364-B5D9-9971ECF3E13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C41631-4311-428A-BFE8-0E60AE186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72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8D9-1624-4364-B5D9-9971ECF3E13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C41631-4311-428A-BFE8-0E60AE186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62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8D9-1624-4364-B5D9-9971ECF3E13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C41631-4311-428A-BFE8-0E60AE186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73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8D9-1624-4364-B5D9-9971ECF3E13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1631-4311-428A-BFE8-0E60AE186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8D9-1624-4364-B5D9-9971ECF3E13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1631-4311-428A-BFE8-0E60AE186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96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8D9-1624-4364-B5D9-9971ECF3E13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1631-4311-428A-BFE8-0E60AE186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37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8D9-1624-4364-B5D9-9971ECF3E13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C41631-4311-428A-BFE8-0E60AE186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13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408D9-1624-4364-B5D9-9971ECF3E13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5C41631-4311-428A-BFE8-0E60AE186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37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ai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EDA2543-863E-647D-4807-5AAA19A6A4BC}"/>
              </a:ext>
            </a:extLst>
          </p:cNvPr>
          <p:cNvSpPr/>
          <p:nvPr/>
        </p:nvSpPr>
        <p:spPr>
          <a:xfrm>
            <a:off x="2242565" y="1453293"/>
            <a:ext cx="9827516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SARCASM DETECTION AND CLASSIFICATION </a:t>
            </a:r>
          </a:p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USING GENERATIVEAI </a:t>
            </a:r>
          </a:p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AND NLP 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9407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B15DDC-06AF-E549-4913-9458F3F1C52E}"/>
              </a:ext>
            </a:extLst>
          </p:cNvPr>
          <p:cNvSpPr/>
          <p:nvPr/>
        </p:nvSpPr>
        <p:spPr>
          <a:xfrm>
            <a:off x="4003168" y="435291"/>
            <a:ext cx="91960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EVALUATION AND RESULTS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28008D-127A-5AE5-5E1E-4A37B07EE78C}"/>
              </a:ext>
            </a:extLst>
          </p:cNvPr>
          <p:cNvSpPr txBox="1"/>
          <p:nvPr/>
        </p:nvSpPr>
        <p:spPr>
          <a:xfrm>
            <a:off x="2964582" y="2560320"/>
            <a:ext cx="885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35535-7C47-EBD2-0508-04225D70801C}"/>
              </a:ext>
            </a:extLst>
          </p:cNvPr>
          <p:cNvSpPr txBox="1"/>
          <p:nvPr/>
        </p:nvSpPr>
        <p:spPr>
          <a:xfrm>
            <a:off x="2762451" y="1405288"/>
            <a:ext cx="90540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Setup </a:t>
            </a:r>
            <a:r>
              <a:rPr lang="en-US" dirty="0"/>
              <a:t>(Features: Positive and negative word counts, polarity scores, ellipses detection):</a:t>
            </a:r>
          </a:p>
          <a:p>
            <a:r>
              <a:rPr lang="en-US" dirty="0"/>
              <a:t>Logistic Regression: Accuracy = 83.36%</a:t>
            </a:r>
          </a:p>
          <a:p>
            <a:r>
              <a:rPr lang="en-US" dirty="0"/>
              <a:t>Random Forest: Accuracy = 81.64%</a:t>
            </a:r>
          </a:p>
          <a:p>
            <a:r>
              <a:rPr lang="en-US" dirty="0"/>
              <a:t>Multinomial Naive Bayes: Accuracy = 80%</a:t>
            </a:r>
          </a:p>
          <a:p>
            <a:endParaRPr lang="en-US" b="1" dirty="0"/>
          </a:p>
          <a:p>
            <a:r>
              <a:rPr lang="en-US" b="1" dirty="0"/>
              <a:t>Feature Augmentation </a:t>
            </a:r>
            <a:r>
              <a:rPr lang="en-US" dirty="0"/>
              <a:t>(Additional features: Counts of nouns, verbs, adjectives, adverbs):</a:t>
            </a:r>
          </a:p>
          <a:p>
            <a:r>
              <a:rPr lang="en-US" dirty="0"/>
              <a:t>Logistic Regression: Accuracy = 83.56%</a:t>
            </a:r>
          </a:p>
          <a:p>
            <a:r>
              <a:rPr lang="en-US" dirty="0"/>
              <a:t>Random Forest: Accuracy = 81.86%</a:t>
            </a:r>
          </a:p>
          <a:p>
            <a:endParaRPr lang="en-US" dirty="0"/>
          </a:p>
          <a:p>
            <a:r>
              <a:rPr lang="en-US" b="1" dirty="0"/>
              <a:t>Elongated Word Handling and Additional Features </a:t>
            </a:r>
            <a:r>
              <a:rPr lang="en-US" dirty="0"/>
              <a:t>(Features: Duplicated letters, vowel repeats, no elongated word handling):</a:t>
            </a:r>
          </a:p>
          <a:p>
            <a:r>
              <a:rPr lang="en-US" dirty="0"/>
              <a:t>Logistic Regression: Accuracy 83.66% for multiple runs.</a:t>
            </a:r>
          </a:p>
          <a:p>
            <a:endParaRPr lang="en-US" dirty="0"/>
          </a:p>
          <a:p>
            <a:r>
              <a:rPr lang="en-US" dirty="0"/>
              <a:t>Random Forest: Accuracy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82.05%, 81.92%, 82.03%, 82.29%, 82.07%.</a:t>
            </a:r>
          </a:p>
          <a:p>
            <a:endParaRPr lang="en-US" dirty="0"/>
          </a:p>
          <a:p>
            <a:r>
              <a:rPr lang="en-US" dirty="0"/>
              <a:t>Multinomial Naive Bayes: Accuracy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80.94%, 80.96%, 80.42%, 81.24%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248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B15DDC-06AF-E549-4913-9458F3F1C52E}"/>
              </a:ext>
            </a:extLst>
          </p:cNvPr>
          <p:cNvSpPr/>
          <p:nvPr/>
        </p:nvSpPr>
        <p:spPr>
          <a:xfrm>
            <a:off x="3416027" y="416041"/>
            <a:ext cx="91960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OPENAI API CLASSIFIED SARCASM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28008D-127A-5AE5-5E1E-4A37B07EE78C}"/>
              </a:ext>
            </a:extLst>
          </p:cNvPr>
          <p:cNvSpPr txBox="1"/>
          <p:nvPr/>
        </p:nvSpPr>
        <p:spPr>
          <a:xfrm>
            <a:off x="1549667" y="1453414"/>
            <a:ext cx="104241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	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 to attain the API key:</a:t>
            </a:r>
            <a:b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b="1" dirty="0"/>
              <a:t>Signup to OpenAI: </a:t>
            </a:r>
            <a:r>
              <a:rPr lang="en-US" dirty="0"/>
              <a:t>Visit the OpenAI website (</a:t>
            </a:r>
            <a:r>
              <a:rPr lang="en-US" dirty="0">
                <a:hlinkClick r:id="rId2"/>
              </a:rPr>
              <a:t>https://www.openai.com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Access the API Documentation</a:t>
            </a:r>
            <a:r>
              <a:rPr lang="en-US" dirty="0"/>
              <a:t>: Once you have an OpenAI account, you can access the API documentation. We get access up till the usage of 5$ free for maximum period of 3 months.</a:t>
            </a:r>
          </a:p>
          <a:p>
            <a:endParaRPr lang="en-US" dirty="0"/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/>
              <a:t>In the API keys section, select the ‘Create new secret key’ option and assign a name. Insure to copy the API key and save it some where safe.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</a:t>
            </a:r>
            <a:r>
              <a:rPr lang="en-US" b="1" dirty="0"/>
              <a:t>You can create as many API keys required.</a:t>
            </a:r>
            <a:endParaRPr lang="en-IN" b="1" dirty="0"/>
          </a:p>
          <a:p>
            <a:endParaRPr lang="en-US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86E03C8-4888-DD96-856B-D5DD9EFBFC27}"/>
              </a:ext>
            </a:extLst>
          </p:cNvPr>
          <p:cNvSpPr/>
          <p:nvPr/>
        </p:nvSpPr>
        <p:spPr>
          <a:xfrm>
            <a:off x="5784783" y="2849078"/>
            <a:ext cx="311217" cy="57992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437646E-E8C7-AC21-5D00-26165E685579}"/>
              </a:ext>
            </a:extLst>
          </p:cNvPr>
          <p:cNvSpPr/>
          <p:nvPr/>
        </p:nvSpPr>
        <p:spPr>
          <a:xfrm>
            <a:off x="5781574" y="4687103"/>
            <a:ext cx="311217" cy="57992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844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B15DDC-06AF-E549-4913-9458F3F1C52E}"/>
              </a:ext>
            </a:extLst>
          </p:cNvPr>
          <p:cNvSpPr/>
          <p:nvPr/>
        </p:nvSpPr>
        <p:spPr>
          <a:xfrm>
            <a:off x="4003168" y="435291"/>
            <a:ext cx="91960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dirty="0">
                <a:ln/>
                <a:solidFill>
                  <a:schemeClr val="accent3"/>
                </a:solidFill>
              </a:rPr>
              <a:t>CLASSIFICATION</a:t>
            </a:r>
            <a:endParaRPr lang="en-US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28008D-127A-5AE5-5E1E-4A37B07EE78C}"/>
              </a:ext>
            </a:extLst>
          </p:cNvPr>
          <p:cNvSpPr txBox="1"/>
          <p:nvPr/>
        </p:nvSpPr>
        <p:spPr>
          <a:xfrm>
            <a:off x="3041584" y="1501541"/>
            <a:ext cx="88519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OpenAI GPT-3.5   -   "text-davinci-003" model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capabilities in text analysis and generation.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Categorized into types of sarcasm i.e.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Deadpan:1440</a:t>
            </a:r>
            <a:endParaRPr lang="en-US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Obnoxious: 530</a:t>
            </a:r>
            <a:endParaRPr lang="en-US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 Deprecating: 183</a:t>
            </a:r>
            <a:endParaRPr lang="en-US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Maniac: 55</a:t>
            </a:r>
            <a:endParaRPr lang="en-US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Polite: 36</a:t>
            </a:r>
            <a:endParaRPr lang="en-US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Raging: 14</a:t>
            </a:r>
            <a:endParaRPr lang="en-US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5747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B15DDC-06AF-E549-4913-9458F3F1C52E}"/>
              </a:ext>
            </a:extLst>
          </p:cNvPr>
          <p:cNvSpPr/>
          <p:nvPr/>
        </p:nvSpPr>
        <p:spPr>
          <a:xfrm>
            <a:off x="4003168" y="435291"/>
            <a:ext cx="91960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dirty="0">
                <a:ln/>
                <a:solidFill>
                  <a:schemeClr val="accent3"/>
                </a:solidFill>
              </a:rPr>
              <a:t>DATA RESAMPLING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28008D-127A-5AE5-5E1E-4A37B07EE78C}"/>
              </a:ext>
            </a:extLst>
          </p:cNvPr>
          <p:cNvSpPr txBox="1"/>
          <p:nvPr/>
        </p:nvSpPr>
        <p:spPr>
          <a:xfrm>
            <a:off x="3003083" y="1617044"/>
            <a:ext cx="88519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UNDERSAMPLING </a:t>
            </a:r>
            <a:r>
              <a:rPr lang="en-US" sz="2000" dirty="0"/>
              <a:t>TECHNIQUE TO MANAGE THE DATA IMBALANCE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INSTANCES OF TRAINING AND TESTING DATA OF MAJORITY CLASS AFTER RESAMPLING:</a:t>
            </a:r>
          </a:p>
          <a:p>
            <a:endParaRPr lang="en-US" sz="2000" dirty="0"/>
          </a:p>
          <a:p>
            <a:r>
              <a:rPr lang="en-US" sz="2000" dirty="0"/>
              <a:t>TRAINING DATA: 2256</a:t>
            </a:r>
          </a:p>
          <a:p>
            <a:r>
              <a:rPr lang="en-US" sz="2000" dirty="0"/>
              <a:t>TEST DATA: 622</a:t>
            </a:r>
          </a:p>
          <a:p>
            <a:endParaRPr lang="en-US" sz="2000" dirty="0"/>
          </a:p>
          <a:p>
            <a:r>
              <a:rPr lang="en-US" sz="2000" b="1" dirty="0"/>
              <a:t>DATA SELECTION:</a:t>
            </a:r>
          </a:p>
          <a:p>
            <a:endParaRPr lang="en-US" sz="2000" b="1" dirty="0"/>
          </a:p>
          <a:p>
            <a:r>
              <a:rPr lang="en-US" sz="2000" dirty="0"/>
              <a:t>ELIMINATED THE NON-SARCASTIC HEADLINES.</a:t>
            </a:r>
          </a:p>
          <a:p>
            <a:endParaRPr lang="en-US" sz="2000" dirty="0"/>
          </a:p>
          <a:p>
            <a:r>
              <a:rPr lang="en-US" sz="2000" dirty="0"/>
              <a:t>DEADPAN SARCASM LABELLED AS ‘1’ OTHERS AS ‘0’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522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B15DDC-06AF-E549-4913-9458F3F1C52E}"/>
              </a:ext>
            </a:extLst>
          </p:cNvPr>
          <p:cNvSpPr/>
          <p:nvPr/>
        </p:nvSpPr>
        <p:spPr>
          <a:xfrm>
            <a:off x="4879067" y="135900"/>
            <a:ext cx="919608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dirty="0">
                <a:ln/>
                <a:solidFill>
                  <a:schemeClr val="accent3"/>
                </a:solidFill>
              </a:rPr>
              <a:t>DEADPAN SARCASM CLASSIFICATION</a:t>
            </a:r>
            <a:endParaRPr lang="en-US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28008D-127A-5AE5-5E1E-4A37B07EE78C}"/>
              </a:ext>
            </a:extLst>
          </p:cNvPr>
          <p:cNvSpPr txBox="1"/>
          <p:nvPr/>
        </p:nvSpPr>
        <p:spPr>
          <a:xfrm>
            <a:off x="2954958" y="1366788"/>
            <a:ext cx="88519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öhne"/>
              </a:rPr>
              <a:t>Feature Engineering: </a:t>
            </a:r>
          </a:p>
          <a:p>
            <a:endParaRPr lang="en-US" b="1" dirty="0">
              <a:latin typeface="Söhne"/>
            </a:endParaRPr>
          </a:p>
          <a:p>
            <a:r>
              <a:rPr lang="en-US" b="1" dirty="0">
                <a:latin typeface="Söhne"/>
              </a:rPr>
              <a:t>Compound Score Calculation: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Score &lt;0.2 is labelled as lack of emotional tone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Library used : VADER LAXICON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öhne"/>
            </a:endParaRPr>
          </a:p>
          <a:p>
            <a:r>
              <a:rPr lang="en-IN" b="1" i="0" dirty="0">
                <a:effectLst/>
                <a:latin typeface="Söhne"/>
              </a:rPr>
              <a:t>Lexicon-Based Sentiment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Söhne"/>
              </a:rPr>
              <a:t>count the presence of positive and negative words</a:t>
            </a:r>
          </a:p>
          <a:p>
            <a:endParaRPr lang="en-US" i="0" dirty="0">
              <a:effectLst/>
              <a:latin typeface="Söhne"/>
            </a:endParaRPr>
          </a:p>
          <a:p>
            <a:r>
              <a:rPr lang="en-IN" b="1" i="0" dirty="0">
                <a:effectLst/>
                <a:latin typeface="Söhne"/>
              </a:rPr>
              <a:t>Sentiment Score Calculation</a:t>
            </a:r>
            <a:r>
              <a:rPr lang="en-US" b="1" dirty="0">
                <a:latin typeface="Söhne"/>
              </a:rPr>
              <a:t>:</a:t>
            </a:r>
            <a:endParaRPr lang="en-US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Söhne"/>
              </a:rPr>
              <a:t>Offers a </a:t>
            </a:r>
            <a:r>
              <a:rPr lang="en-US" dirty="0">
                <a:latin typeface="Söhne"/>
              </a:rPr>
              <a:t>nuanced evaluation of its emotional tone.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computes a sentiment score for the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r>
              <a:rPr lang="en-US" b="1" dirty="0">
                <a:latin typeface="Söhne"/>
              </a:rPr>
              <a:t>Results: (IN RECALL FOR MULTIPLE RUNS)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Logistic regression: 0.66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Random Forest classifier: 0.56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SVM: 0.60 </a:t>
            </a:r>
            <a:endParaRPr lang="en-IN" dirty="0">
              <a:latin typeface="Söhne"/>
            </a:endParaRP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202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B15DDC-06AF-E549-4913-9458F3F1C52E}"/>
              </a:ext>
            </a:extLst>
          </p:cNvPr>
          <p:cNvSpPr/>
          <p:nvPr/>
        </p:nvSpPr>
        <p:spPr>
          <a:xfrm>
            <a:off x="4003168" y="435291"/>
            <a:ext cx="91960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C</a:t>
            </a:r>
            <a:r>
              <a:rPr lang="en-US" sz="4000" b="1" dirty="0">
                <a:ln/>
                <a:solidFill>
                  <a:schemeClr val="accent3"/>
                </a:solidFill>
              </a:rPr>
              <a:t>ONCLUSION</a:t>
            </a:r>
            <a:endParaRPr lang="en-US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28008D-127A-5AE5-5E1E-4A37B07EE78C}"/>
              </a:ext>
            </a:extLst>
          </p:cNvPr>
          <p:cNvSpPr txBox="1"/>
          <p:nvPr/>
        </p:nvSpPr>
        <p:spPr>
          <a:xfrm>
            <a:off x="2954958" y="1366788"/>
            <a:ext cx="885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Söhne"/>
            </a:endParaRP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101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B15DDC-06AF-E549-4913-9458F3F1C52E}"/>
              </a:ext>
            </a:extLst>
          </p:cNvPr>
          <p:cNvSpPr/>
          <p:nvPr/>
        </p:nvSpPr>
        <p:spPr>
          <a:xfrm>
            <a:off x="4003168" y="435291"/>
            <a:ext cx="91960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REFERENCES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28008D-127A-5AE5-5E1E-4A37B07EE78C}"/>
              </a:ext>
            </a:extLst>
          </p:cNvPr>
          <p:cNvSpPr txBox="1"/>
          <p:nvPr/>
        </p:nvSpPr>
        <p:spPr>
          <a:xfrm>
            <a:off x="2954958" y="1366788"/>
            <a:ext cx="8851900" cy="5214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  <a:tabLst>
                <a:tab pos="245110" algn="l"/>
              </a:tabLst>
            </a:pP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Misra,</a:t>
            </a:r>
            <a:r>
              <a:rPr lang="en-US" sz="1800" spc="-1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</a:t>
            </a:r>
            <a:r>
              <a:rPr lang="en-US" sz="1800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(2022).</a:t>
            </a:r>
            <a:r>
              <a:rPr lang="en-US" sz="1800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News</a:t>
            </a:r>
            <a:r>
              <a:rPr lang="en-US" sz="1800" spc="-1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headlines</a:t>
            </a:r>
            <a:r>
              <a:rPr lang="en-US" sz="1800" spc="-1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</a:t>
            </a:r>
            <a:r>
              <a:rPr lang="en-US" sz="1800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sarcasm</a:t>
            </a: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detection.</a:t>
            </a:r>
            <a:r>
              <a:rPr lang="en-US" sz="1800" spc="3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arXiv</a:t>
            </a:r>
            <a:r>
              <a:rPr lang="en-US" sz="1800" i="1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preprint</a:t>
            </a:r>
            <a:r>
              <a:rPr lang="en-US" sz="1800" i="1" spc="-1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arXiv:2212.06035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+mj-lt"/>
              <a:buAutoNum type="arabicPeriod"/>
              <a:tabLst>
                <a:tab pos="245110" algn="l"/>
              </a:tabLst>
            </a:pPr>
            <a:endParaRPr lang="en-US" dirty="0">
              <a:solidFill>
                <a:srgbClr val="21212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  <a:tabLst>
                <a:tab pos="245110" algn="l"/>
              </a:tabLst>
            </a:pPr>
            <a:r>
              <a:rPr lang="en-US" sz="180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Abulaish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-4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M.,</a:t>
            </a:r>
            <a:r>
              <a:rPr lang="en-US" sz="1800" spc="-4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&amp;</a:t>
            </a:r>
            <a:r>
              <a:rPr lang="en-US" sz="1800" spc="-3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Kamal,</a:t>
            </a:r>
            <a:r>
              <a:rPr lang="en-US" sz="1800" spc="-4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</a:t>
            </a:r>
            <a:r>
              <a:rPr lang="en-US" sz="1800" spc="-4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(2018,</a:t>
            </a:r>
            <a:r>
              <a:rPr lang="en-US" sz="1800" spc="-4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December).</a:t>
            </a:r>
            <a:r>
              <a:rPr lang="en-US" sz="1800" spc="-4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Self-deprecating</a:t>
            </a:r>
            <a:r>
              <a:rPr lang="en-US" sz="1800" spc="-3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sarcasm</a:t>
            </a:r>
            <a:r>
              <a:rPr lang="en-US" sz="1800" spc="-3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detection:</a:t>
            </a:r>
            <a:r>
              <a:rPr lang="en-US" sz="1800" spc="-4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-2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amalgamation</a:t>
            </a:r>
            <a:r>
              <a:rPr lang="en-US" sz="1800" spc="-3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4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rule-based</a:t>
            </a:r>
            <a:r>
              <a:rPr lang="en-US" sz="1800" spc="-3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3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</a:t>
            </a:r>
            <a:r>
              <a:rPr lang="en-US" sz="1800" spc="-23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 approach.</a:t>
            </a: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1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2018</a:t>
            </a:r>
            <a:r>
              <a:rPr lang="en-US" sz="1800" i="1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IEEE/WIC/ACM</a:t>
            </a:r>
            <a:r>
              <a:rPr lang="en-US" sz="1800" i="1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</a:t>
            </a:r>
            <a:r>
              <a:rPr lang="en-US" sz="1800" i="1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Conference</a:t>
            </a:r>
            <a:r>
              <a:rPr lang="en-US" sz="1800" i="1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i="1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sz="1800" i="1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Intelligence</a:t>
            </a:r>
            <a:r>
              <a:rPr lang="en-US" sz="1800" i="1" spc="-1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(WI)</a:t>
            </a:r>
            <a:r>
              <a:rPr lang="en-US" sz="1800" i="1" spc="4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(pp.</a:t>
            </a: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574-579).</a:t>
            </a: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245110" algn="l"/>
              </a:tabLst>
            </a:pPr>
            <a:endParaRPr lang="en-US" sz="1800" dirty="0">
              <a:solidFill>
                <a:srgbClr val="21212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  <a:tabLst>
                <a:tab pos="245110" algn="l"/>
              </a:tabLst>
            </a:pP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Abdullah</a:t>
            </a:r>
            <a:r>
              <a:rPr lang="en-US" sz="1800" spc="11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Amer,</a:t>
            </a:r>
            <a:r>
              <a:rPr lang="en-US" sz="1800" spc="12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</a:t>
            </a:r>
            <a:r>
              <a:rPr lang="en-US" sz="1800" spc="11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Y.,</a:t>
            </a:r>
            <a:r>
              <a:rPr lang="en-US" sz="1800" spc="11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&amp;</a:t>
            </a:r>
            <a:r>
              <a:rPr lang="en-US" sz="1800" spc="11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Siddiqu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1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T.</a:t>
            </a:r>
            <a:r>
              <a:rPr lang="en-US" sz="1800" spc="11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(2022).</a:t>
            </a:r>
            <a:r>
              <a:rPr lang="en-US" sz="1800" spc="1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12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novel</a:t>
            </a:r>
            <a:r>
              <a:rPr lang="en-US" sz="1800" spc="1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</a:t>
            </a:r>
            <a:r>
              <a:rPr lang="en-US" sz="1800" spc="12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12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sarcasm</a:t>
            </a:r>
            <a:r>
              <a:rPr lang="en-US" sz="1800" spc="1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detection</a:t>
            </a:r>
            <a:r>
              <a:rPr lang="en-US" sz="1800" spc="13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spc="11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supervised</a:t>
            </a:r>
            <a:r>
              <a:rPr lang="en-US" sz="1800" spc="13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</a:t>
            </a:r>
            <a:r>
              <a:rPr lang="en-US" sz="1800" spc="1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n-US" sz="1800" spc="-23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approach.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AIMS Electronics</a:t>
            </a:r>
            <a:r>
              <a:rPr lang="en-US" sz="1800" i="1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&amp;</a:t>
            </a:r>
            <a:r>
              <a:rPr lang="en-US" sz="1800" i="1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Electrical</a:t>
            </a:r>
            <a:r>
              <a:rPr lang="en-US" sz="1800" i="1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Engineering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(4)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245110" algn="l"/>
              </a:tabLst>
            </a:pPr>
            <a:endParaRPr lang="en-US" dirty="0">
              <a:solidFill>
                <a:srgbClr val="21212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245110" algn="l"/>
              </a:tabLst>
            </a:pPr>
            <a:endParaRPr lang="en-US" sz="1800" dirty="0">
              <a:solidFill>
                <a:srgbClr val="21212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  <a:tabLst>
                <a:tab pos="24511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Misra,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&amp; Arora, P.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(2023).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Sarcasm detection using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headlines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dataset.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13-18.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245110" algn="l"/>
              </a:tabLst>
            </a:pPr>
            <a:endParaRPr lang="en-US" dirty="0">
              <a:solidFill>
                <a:srgbClr val="21212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  <a:tabLst>
                <a:tab pos="245110" algn="l"/>
              </a:tabLst>
            </a:pPr>
            <a:r>
              <a:rPr lang="en-US" sz="180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Gilardi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8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F.,</a:t>
            </a:r>
            <a:r>
              <a:rPr lang="en-US" sz="1800" spc="8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Alizadeh,</a:t>
            </a:r>
            <a:r>
              <a:rPr lang="en-US" sz="1800" spc="8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M.,</a:t>
            </a:r>
            <a:r>
              <a:rPr lang="en-US" sz="1800" spc="8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&amp;</a:t>
            </a:r>
            <a:r>
              <a:rPr lang="en-US" sz="1800" spc="8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Kubli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8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M.</a:t>
            </a:r>
            <a:r>
              <a:rPr lang="en-US" sz="1800" spc="8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(2023).</a:t>
            </a:r>
            <a:r>
              <a:rPr lang="en-US" sz="1800" spc="8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Chatgpt</a:t>
            </a:r>
            <a:r>
              <a:rPr lang="en-US" sz="1800" spc="7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outperforms</a:t>
            </a:r>
            <a:r>
              <a:rPr lang="en-US" sz="1800" spc="7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crowd-workers</a:t>
            </a:r>
            <a:r>
              <a:rPr lang="en-US" sz="1800" spc="7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8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text-annotation</a:t>
            </a:r>
            <a:r>
              <a:rPr lang="en-US" sz="1800" spc="8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tasks.</a:t>
            </a:r>
            <a:r>
              <a:rPr lang="en-US" sz="1800" spc="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arXiv</a:t>
            </a:r>
            <a:r>
              <a:rPr lang="en-US" sz="1800" i="1" spc="8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preprint</a:t>
            </a:r>
            <a:r>
              <a:rPr lang="en-US" sz="1800" i="1" spc="-23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arXiv:2303.15056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245110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368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B15DDC-06AF-E549-4913-9458F3F1C52E}"/>
              </a:ext>
            </a:extLst>
          </p:cNvPr>
          <p:cNvSpPr/>
          <p:nvPr/>
        </p:nvSpPr>
        <p:spPr>
          <a:xfrm>
            <a:off x="4003168" y="435291"/>
            <a:ext cx="91960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REFERENCES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28008D-127A-5AE5-5E1E-4A37B07EE78C}"/>
              </a:ext>
            </a:extLst>
          </p:cNvPr>
          <p:cNvSpPr txBox="1"/>
          <p:nvPr/>
        </p:nvSpPr>
        <p:spPr>
          <a:xfrm>
            <a:off x="2954958" y="1366788"/>
            <a:ext cx="88519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    D.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Voyer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J.</a:t>
            </a:r>
            <a:r>
              <a:rPr lang="en-US" sz="16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P.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Vu,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“Using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sarcasm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compliment:</a:t>
            </a:r>
            <a:r>
              <a:rPr lang="en-US" sz="16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context,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intonation,</a:t>
            </a:r>
            <a:r>
              <a:rPr lang="en-US" sz="16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perception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statements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6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negative</a:t>
            </a:r>
            <a:r>
              <a:rPr lang="en-US" sz="1600" spc="-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literal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meaning,” Journal of Psycholinguistic Research, vol.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45, no. 3,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pp.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615–624,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2016.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7.     Kumar,</a:t>
            </a:r>
            <a:r>
              <a:rPr lang="en-US" sz="1600" spc="1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Y.,</a:t>
            </a:r>
            <a:r>
              <a:rPr lang="en-US" sz="1600" spc="9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&amp;</a:t>
            </a:r>
            <a:r>
              <a:rPr lang="en-US" sz="1600" spc="10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Goel,</a:t>
            </a:r>
            <a:r>
              <a:rPr lang="en-US" sz="1600" spc="1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N.</a:t>
            </a:r>
            <a:r>
              <a:rPr lang="en-US" sz="1600" spc="9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(2020).</a:t>
            </a:r>
            <a:r>
              <a:rPr lang="en-US" sz="1600" spc="10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AI-Based</a:t>
            </a:r>
            <a:r>
              <a:rPr lang="en-US" sz="1600" spc="1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n-US" sz="1600" spc="10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techniques</a:t>
            </a:r>
            <a:r>
              <a:rPr lang="en-US" sz="1600" spc="1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600" spc="1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sarcasm</a:t>
            </a:r>
            <a:r>
              <a:rPr lang="en-US" sz="1600" spc="10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detection</a:t>
            </a:r>
            <a:r>
              <a:rPr lang="en-US" sz="1600" spc="9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600" spc="1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social</a:t>
            </a:r>
            <a:r>
              <a:rPr lang="en-US" sz="1600" spc="10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media</a:t>
            </a:r>
            <a:r>
              <a:rPr lang="en-US" sz="1600" spc="9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tweets:</a:t>
            </a:r>
            <a:r>
              <a:rPr lang="en-US" sz="1600" spc="1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State-of-the-art</a:t>
            </a:r>
            <a:r>
              <a:rPr lang="en-US" sz="1600" spc="-23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survey.</a:t>
            </a:r>
            <a:r>
              <a:rPr lang="en-US" sz="16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SN</a:t>
            </a:r>
            <a:r>
              <a:rPr lang="en-US" sz="1600" i="1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</a:t>
            </a:r>
            <a:r>
              <a:rPr lang="en-US" sz="1600" i="1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Science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600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(6),</a:t>
            </a:r>
            <a:r>
              <a:rPr lang="en-US" sz="1600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318.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8.     </a:t>
            </a:r>
            <a:r>
              <a:rPr lang="en-US" sz="160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Bagate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600" spc="9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</a:t>
            </a:r>
            <a:r>
              <a:rPr lang="en-US" sz="1600" spc="1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A.,</a:t>
            </a:r>
            <a:r>
              <a:rPr lang="en-US" sz="1600" spc="8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&amp;</a:t>
            </a:r>
            <a:r>
              <a:rPr lang="en-US" sz="1600" spc="1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Suguna,</a:t>
            </a:r>
            <a:r>
              <a:rPr lang="en-US" sz="1600" spc="8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</a:t>
            </a:r>
            <a:r>
              <a:rPr lang="en-US" sz="1600" spc="1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(2022).</a:t>
            </a:r>
            <a:r>
              <a:rPr lang="en-US" sz="1600" spc="1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Sarcasm</a:t>
            </a:r>
            <a:r>
              <a:rPr lang="en-US" sz="1600" spc="1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Detection</a:t>
            </a:r>
            <a:r>
              <a:rPr lang="en-US" sz="1600" spc="9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600" spc="1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9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without#</a:t>
            </a:r>
            <a:r>
              <a:rPr lang="en-US" sz="1600" spc="9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Sarcasm:</a:t>
            </a:r>
            <a:r>
              <a:rPr lang="en-US" sz="1600" spc="9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600" spc="1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Science</a:t>
            </a:r>
            <a:r>
              <a:rPr lang="en-US" sz="1600" spc="1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Approach.</a:t>
            </a:r>
            <a:r>
              <a:rPr lang="en-US" sz="1600" spc="6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</a:t>
            </a:r>
            <a:r>
              <a:rPr lang="en-US" sz="1600" i="1" spc="-23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Journal</a:t>
            </a:r>
            <a:r>
              <a:rPr lang="en-US" sz="1600" i="1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600" i="1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en-US" sz="1600" i="1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Science and</a:t>
            </a:r>
            <a:r>
              <a:rPr lang="en-US" sz="1600" i="1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r>
              <a:rPr lang="en-US" sz="1600" i="1" spc="-1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(IJISM)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600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(4),</a:t>
            </a:r>
            <a:r>
              <a:rPr lang="en-US" sz="1600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1-15.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9.      Rajeswari, K., &amp; </a:t>
            </a:r>
            <a:r>
              <a:rPr lang="en-US" sz="160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ShanthiBala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 (2018). Sarcasm detection using machine learning techniques. Int J Recent Sci Res, 9, 26368-</a:t>
            </a:r>
            <a:r>
              <a:rPr lang="en-US" sz="1600" spc="-23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26372.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10.    </a:t>
            </a:r>
            <a:r>
              <a:rPr lang="en-CA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Sundararajan, K., &amp; </a:t>
            </a:r>
            <a:r>
              <a:rPr lang="en-CA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Palanisamy</a:t>
            </a:r>
            <a:r>
              <a:rPr lang="en-CA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(2020). Multi-rule based ensemble feature selection model for sarcasm type detection in   twitter. </a:t>
            </a:r>
            <a:r>
              <a:rPr lang="en-CA" sz="16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Computational intelligence and neuroscience</a:t>
            </a:r>
            <a:r>
              <a:rPr lang="en-CA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 </a:t>
            </a:r>
            <a:r>
              <a:rPr lang="en-CA" sz="16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2020</a:t>
            </a:r>
            <a:r>
              <a:rPr lang="en-CA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 </a:t>
            </a:r>
            <a:endParaRPr lang="en-IN" sz="1600" dirty="0">
              <a:effectLst/>
              <a:latin typeface="Times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CA" sz="16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11.     </a:t>
            </a:r>
            <a:r>
              <a:rPr lang="en-CA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Belal, M., She, J., &amp; Wong, S. (2023). Leveraging ChatGPT As Text Annotation Tool For Sentiment Analysis. arXiv preprint arXiv:2306.17177.</a:t>
            </a:r>
            <a:endParaRPr lang="en-IN" sz="1600" dirty="0">
              <a:effectLst/>
              <a:latin typeface="Times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CA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12. Suhaimin, M. S. M., Hijazi, M. H. A., Alfred, R., &amp; </a:t>
            </a:r>
            <a:r>
              <a:rPr lang="en-CA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Coenen</a:t>
            </a:r>
            <a:r>
              <a:rPr lang="en-CA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F. (2019). Modified framework for sarcasm detection and classification in sentiment analysis. Indonesian Journal of Electrical Engineering and Computer Science, 13(3), 1175-1183.</a:t>
            </a:r>
            <a:endParaRPr lang="en-IN" sz="1600" dirty="0">
              <a:effectLst/>
              <a:latin typeface="Times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245110" algn="l"/>
              </a:tabLst>
            </a:pP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071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B15DDC-06AF-E549-4913-9458F3F1C52E}"/>
              </a:ext>
            </a:extLst>
          </p:cNvPr>
          <p:cNvSpPr/>
          <p:nvPr/>
        </p:nvSpPr>
        <p:spPr>
          <a:xfrm>
            <a:off x="4003168" y="435291"/>
            <a:ext cx="91960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REFERENCES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28008D-127A-5AE5-5E1E-4A37B07EE78C}"/>
              </a:ext>
            </a:extLst>
          </p:cNvPr>
          <p:cNvSpPr txBox="1"/>
          <p:nvPr/>
        </p:nvSpPr>
        <p:spPr>
          <a:xfrm>
            <a:off x="2954958" y="1366788"/>
            <a:ext cx="8851900" cy="22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CA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13.</a:t>
            </a: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Saha, S., Yadav, J., &amp; Ranjan, P. (2017). Proposed approach for sarcasm detection in twitter. Indian Journal of Science and Technology, 10(25), 1-8.</a:t>
            </a:r>
            <a:endParaRPr lang="en-IN" sz="1600" dirty="0">
              <a:effectLst/>
              <a:latin typeface="Times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dirty="0">
                <a:latin typeface="Times" panose="02020603050405020304" pitchFamily="18" charset="0"/>
                <a:ea typeface="Times New Roman" panose="02020603050405020304" pitchFamily="18" charset="0"/>
              </a:rPr>
              <a:t>14.</a:t>
            </a:r>
            <a:r>
              <a:rPr lang="en-CA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Ray, A., Mishra, S., </a:t>
            </a:r>
            <a:r>
              <a:rPr lang="en-CA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Nunna</a:t>
            </a:r>
            <a:r>
              <a:rPr lang="en-CA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&amp; Bhattacharyya, P. (2022). A multimodal corpus for emotion recognition in sarcasm. arXiv preprint arXiv:2206.02119.</a:t>
            </a:r>
            <a:endParaRPr lang="en-IN" sz="1600" dirty="0">
              <a:effectLst/>
              <a:latin typeface="Times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dirty="0">
                <a:solidFill>
                  <a:srgbClr val="222222"/>
                </a:solidFill>
                <a:latin typeface="Times" panose="02020603050405020304" pitchFamily="18" charset="0"/>
                <a:ea typeface="Times New Roman" panose="02020603050405020304" pitchFamily="18" charset="0"/>
              </a:rPr>
              <a:t>15. </a:t>
            </a:r>
            <a:r>
              <a:rPr lang="en-CA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Šandor</a:t>
            </a: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D., &amp; </a:t>
            </a:r>
            <a:r>
              <a:rPr lang="en-CA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Bagić</a:t>
            </a: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A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Babac</a:t>
            </a: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 (2023). Sarcasm detection in online comments using machine learning. Information Discovery and Delivery.</a:t>
            </a:r>
            <a:endParaRPr lang="en-IN" sz="1600" dirty="0">
              <a:effectLst/>
              <a:latin typeface="Times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51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EDA2543-863E-647D-4807-5AAA19A6A4BC}"/>
              </a:ext>
            </a:extLst>
          </p:cNvPr>
          <p:cNvSpPr/>
          <p:nvPr/>
        </p:nvSpPr>
        <p:spPr>
          <a:xfrm>
            <a:off x="4417875" y="152840"/>
            <a:ext cx="98275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INTRODUCTION</a:t>
            </a:r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65C5DF16-DE85-90B8-CBC4-56CBF560522D}"/>
              </a:ext>
            </a:extLst>
          </p:cNvPr>
          <p:cNvSpPr/>
          <p:nvPr/>
        </p:nvSpPr>
        <p:spPr>
          <a:xfrm>
            <a:off x="4731589" y="1473437"/>
            <a:ext cx="6963938" cy="1104957"/>
          </a:xfrm>
          <a:prstGeom prst="homePlat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83F27A-A8B2-5E21-3BA5-4F7FF919F32D}"/>
              </a:ext>
            </a:extLst>
          </p:cNvPr>
          <p:cNvSpPr txBox="1"/>
          <p:nvPr/>
        </p:nvSpPr>
        <p:spPr>
          <a:xfrm>
            <a:off x="4871215" y="1681624"/>
            <a:ext cx="6208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rhetorical tool that cleverly conveys a meaning opposite to its literal words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9F6EE826-BC0F-1F6B-8D28-FC6D24E98D9E}"/>
              </a:ext>
            </a:extLst>
          </p:cNvPr>
          <p:cNvSpPr/>
          <p:nvPr/>
        </p:nvSpPr>
        <p:spPr>
          <a:xfrm>
            <a:off x="4731589" y="2724571"/>
            <a:ext cx="6963938" cy="1058780"/>
          </a:xfrm>
          <a:prstGeom prst="homePlat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512227-8C20-B10F-EEC4-8D6AF50CADCE}"/>
              </a:ext>
            </a:extLst>
          </p:cNvPr>
          <p:cNvSpPr txBox="1"/>
          <p:nvPr/>
        </p:nvSpPr>
        <p:spPr>
          <a:xfrm>
            <a:off x="4823088" y="2887305"/>
            <a:ext cx="6208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study delves into detecting nuances of sarcasm in news headlines, spanning overt and deadpan forms.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C25C9742-1AF1-9FC7-0FDB-4AA3EF777052}"/>
              </a:ext>
            </a:extLst>
          </p:cNvPr>
          <p:cNvSpPr/>
          <p:nvPr/>
        </p:nvSpPr>
        <p:spPr>
          <a:xfrm>
            <a:off x="4731589" y="3965640"/>
            <a:ext cx="6963938" cy="1129554"/>
          </a:xfrm>
          <a:prstGeom prst="homePlat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FE3E14-D815-152B-D761-2BADC2C3018A}"/>
              </a:ext>
            </a:extLst>
          </p:cNvPr>
          <p:cNvSpPr txBox="1"/>
          <p:nvPr/>
        </p:nvSpPr>
        <p:spPr>
          <a:xfrm>
            <a:off x="4823088" y="4068752"/>
            <a:ext cx="6304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study investigates sarcasm detection in news headlines, using advanced natural language processing methods.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2F6E9CF3-7118-FA8D-F2D3-7674D40B3712}"/>
              </a:ext>
            </a:extLst>
          </p:cNvPr>
          <p:cNvSpPr/>
          <p:nvPr/>
        </p:nvSpPr>
        <p:spPr>
          <a:xfrm>
            <a:off x="4731589" y="5242095"/>
            <a:ext cx="6963938" cy="1129554"/>
          </a:xfrm>
          <a:prstGeom prst="homePlat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39BF0D-47A8-0E60-247F-D5ECC71884FF}"/>
              </a:ext>
            </a:extLst>
          </p:cNvPr>
          <p:cNvSpPr txBox="1"/>
          <p:nvPr/>
        </p:nvSpPr>
        <p:spPr>
          <a:xfrm>
            <a:off x="4726836" y="5289947"/>
            <a:ext cx="6304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study doesn’t encompass potential social implications of misinterpreted sarcasm or demographic interpretation variations.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7E9D8280-6DB8-BD4F-BD0C-6F8D252F759C}"/>
              </a:ext>
            </a:extLst>
          </p:cNvPr>
          <p:cNvSpPr/>
          <p:nvPr/>
        </p:nvSpPr>
        <p:spPr>
          <a:xfrm>
            <a:off x="2598821" y="1681624"/>
            <a:ext cx="2128015" cy="743942"/>
          </a:xfrm>
          <a:prstGeom prst="homePlat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411371C8-1131-A6E7-21F8-1D76D1DA9178}"/>
              </a:ext>
            </a:extLst>
          </p:cNvPr>
          <p:cNvSpPr/>
          <p:nvPr/>
        </p:nvSpPr>
        <p:spPr>
          <a:xfrm>
            <a:off x="2596445" y="2958079"/>
            <a:ext cx="2128014" cy="743942"/>
          </a:xfrm>
          <a:prstGeom prst="homePlat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FC8BA6E7-2882-30E1-E191-5C41C307EB44}"/>
              </a:ext>
            </a:extLst>
          </p:cNvPr>
          <p:cNvSpPr/>
          <p:nvPr/>
        </p:nvSpPr>
        <p:spPr>
          <a:xfrm>
            <a:off x="2596446" y="4158446"/>
            <a:ext cx="2089394" cy="743942"/>
          </a:xfrm>
          <a:prstGeom prst="homePlat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Arrow: Pentagon 42">
            <a:extLst>
              <a:ext uri="{FF2B5EF4-FFF2-40B4-BE49-F238E27FC236}">
                <a16:creationId xmlns:a16="http://schemas.microsoft.com/office/drawing/2014/main" id="{69AB5EE7-01CE-B2A1-9CFE-E625410B93F2}"/>
              </a:ext>
            </a:extLst>
          </p:cNvPr>
          <p:cNvSpPr/>
          <p:nvPr/>
        </p:nvSpPr>
        <p:spPr>
          <a:xfrm>
            <a:off x="2635066" y="5434901"/>
            <a:ext cx="2089394" cy="778376"/>
          </a:xfrm>
          <a:prstGeom prst="homePlat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7A8161-BEBF-F506-3292-5DD45B3C4BE6}"/>
              </a:ext>
            </a:extLst>
          </p:cNvPr>
          <p:cNvSpPr txBox="1"/>
          <p:nvPr/>
        </p:nvSpPr>
        <p:spPr>
          <a:xfrm>
            <a:off x="2871120" y="1868929"/>
            <a:ext cx="162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SARCASM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EBF68C-3B94-6AED-AC9D-B1A7A5F48928}"/>
              </a:ext>
            </a:extLst>
          </p:cNvPr>
          <p:cNvSpPr txBox="1"/>
          <p:nvPr/>
        </p:nvSpPr>
        <p:spPr>
          <a:xfrm>
            <a:off x="2682952" y="3144116"/>
            <a:ext cx="200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0D6E59-2CC5-CD3A-461B-B1BA92FCD84F}"/>
              </a:ext>
            </a:extLst>
          </p:cNvPr>
          <p:cNvSpPr txBox="1"/>
          <p:nvPr/>
        </p:nvSpPr>
        <p:spPr>
          <a:xfrm>
            <a:off x="2966899" y="4345751"/>
            <a:ext cx="200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SCOPE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DED83D-65CC-BAFB-668B-2788B2B50399}"/>
              </a:ext>
            </a:extLst>
          </p:cNvPr>
          <p:cNvSpPr txBox="1"/>
          <p:nvPr/>
        </p:nvSpPr>
        <p:spPr>
          <a:xfrm>
            <a:off x="2871120" y="5622206"/>
            <a:ext cx="200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LIMITATIONS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60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B15DDC-06AF-E549-4913-9458F3F1C52E}"/>
              </a:ext>
            </a:extLst>
          </p:cNvPr>
          <p:cNvSpPr/>
          <p:nvPr/>
        </p:nvSpPr>
        <p:spPr>
          <a:xfrm>
            <a:off x="9060512" y="1995"/>
            <a:ext cx="2996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DATASET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F423D0-7519-0322-4CF2-654363D612AA}"/>
              </a:ext>
            </a:extLst>
          </p:cNvPr>
          <p:cNvSpPr/>
          <p:nvPr/>
        </p:nvSpPr>
        <p:spPr>
          <a:xfrm>
            <a:off x="3277301" y="1119787"/>
            <a:ext cx="6704193" cy="116955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i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NEWS HEADLINES DATASET </a:t>
            </a:r>
          </a:p>
          <a:p>
            <a:pPr algn="ctr"/>
            <a:r>
              <a:rPr lang="en-US" sz="3500" b="1" i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SARCASM DETECTION[1]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E427A1-8A15-72B8-95CB-A446AA5892B1}"/>
              </a:ext>
            </a:extLst>
          </p:cNvPr>
          <p:cNvSpPr txBox="1"/>
          <p:nvPr/>
        </p:nvSpPr>
        <p:spPr>
          <a:xfrm>
            <a:off x="3277303" y="2700924"/>
            <a:ext cx="6704193" cy="12003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SOURCE-</a:t>
            </a:r>
          </a:p>
          <a:p>
            <a:r>
              <a:rPr lang="en-US" b="1" dirty="0">
                <a:solidFill>
                  <a:schemeClr val="bg1"/>
                </a:solidFill>
              </a:rPr>
              <a:t>TheOnion</a:t>
            </a:r>
            <a:r>
              <a:rPr lang="en-US" b="0" i="0" dirty="0">
                <a:solidFill>
                  <a:schemeClr val="bg1"/>
                </a:solidFill>
                <a:effectLst/>
              </a:rPr>
              <a:t> : sarcastic versions of current events .</a:t>
            </a:r>
          </a:p>
          <a:p>
            <a:r>
              <a:rPr lang="en-US" b="1" i="0" dirty="0">
                <a:solidFill>
                  <a:schemeClr val="bg1"/>
                </a:solidFill>
                <a:effectLst/>
              </a:rPr>
              <a:t>HuffPost </a:t>
            </a:r>
            <a:r>
              <a:rPr lang="en-US" i="0" dirty="0">
                <a:solidFill>
                  <a:schemeClr val="bg1"/>
                </a:solidFill>
                <a:effectLst/>
              </a:rPr>
              <a:t>:</a:t>
            </a:r>
            <a:r>
              <a:rPr lang="en-US" b="1" i="0" dirty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</a:rPr>
              <a:t>real and non-sarcastic news headlines</a:t>
            </a:r>
            <a:r>
              <a:rPr lang="en-US" b="1" i="0" dirty="0">
                <a:solidFill>
                  <a:schemeClr val="bg1"/>
                </a:solidFill>
                <a:effectLst/>
              </a:rPr>
              <a:t>.</a:t>
            </a:r>
            <a:endParaRPr lang="en-US" b="1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27414B-7457-0A5A-EBF9-4776A6693DC5}"/>
              </a:ext>
            </a:extLst>
          </p:cNvPr>
          <p:cNvSpPr txBox="1"/>
          <p:nvPr/>
        </p:nvSpPr>
        <p:spPr>
          <a:xfrm>
            <a:off x="3277303" y="4095715"/>
            <a:ext cx="6704193" cy="12003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MATADATA-</a:t>
            </a:r>
          </a:p>
          <a:p>
            <a:r>
              <a:rPr lang="en-IN" dirty="0">
                <a:solidFill>
                  <a:schemeClr val="bg1"/>
                </a:solidFill>
              </a:rPr>
              <a:t>Total instances: 26,709</a:t>
            </a:r>
          </a:p>
          <a:p>
            <a:r>
              <a:rPr lang="en-IN" dirty="0">
                <a:solidFill>
                  <a:schemeClr val="bg1"/>
                </a:solidFill>
              </a:rPr>
              <a:t>Sarcastic Headlines: 11725</a:t>
            </a:r>
          </a:p>
          <a:p>
            <a:r>
              <a:rPr lang="en-IN" dirty="0">
                <a:solidFill>
                  <a:schemeClr val="bg1"/>
                </a:solidFill>
              </a:rPr>
              <a:t>Non- sarcastic headlines: 14985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499540-321E-5678-FBB8-71B9DB95C14F}"/>
              </a:ext>
            </a:extLst>
          </p:cNvPr>
          <p:cNvSpPr txBox="1"/>
          <p:nvPr/>
        </p:nvSpPr>
        <p:spPr>
          <a:xfrm>
            <a:off x="3277302" y="5490506"/>
            <a:ext cx="6704193" cy="12003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ADVANTAGES: </a:t>
            </a:r>
          </a:p>
          <a:p>
            <a:r>
              <a:rPr lang="en-US" dirty="0">
                <a:solidFill>
                  <a:schemeClr val="bg1"/>
                </a:solidFill>
              </a:rPr>
              <a:t>- no spelling mistakes or informal usage.</a:t>
            </a:r>
          </a:p>
          <a:p>
            <a:r>
              <a:rPr lang="en-US" dirty="0">
                <a:solidFill>
                  <a:schemeClr val="bg1"/>
                </a:solidFill>
              </a:rPr>
              <a:t>- very high quality labels in relatively larger quantity</a:t>
            </a:r>
          </a:p>
          <a:p>
            <a:r>
              <a:rPr lang="en-US" dirty="0">
                <a:solidFill>
                  <a:schemeClr val="bg1"/>
                </a:solidFill>
              </a:rPr>
              <a:t>- self-contained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AAB0B9-1F7B-EA07-2E70-F2CC1B38F448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6629398" y="2289338"/>
            <a:ext cx="2" cy="41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47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B15DDC-06AF-E549-4913-9458F3F1C52E}"/>
              </a:ext>
            </a:extLst>
          </p:cNvPr>
          <p:cNvSpPr/>
          <p:nvPr/>
        </p:nvSpPr>
        <p:spPr>
          <a:xfrm>
            <a:off x="4542183" y="179227"/>
            <a:ext cx="91960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DATA PRE-PROCESSING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DB2E3E-19BB-55BA-8531-781732DCFB5E}"/>
              </a:ext>
            </a:extLst>
          </p:cNvPr>
          <p:cNvSpPr txBox="1"/>
          <p:nvPr/>
        </p:nvSpPr>
        <p:spPr>
          <a:xfrm>
            <a:off x="5036476" y="3356804"/>
            <a:ext cx="180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TOKENIZATION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286CB-443A-D751-EE66-315326E8B60C}"/>
              </a:ext>
            </a:extLst>
          </p:cNvPr>
          <p:cNvSpPr txBox="1"/>
          <p:nvPr/>
        </p:nvSpPr>
        <p:spPr>
          <a:xfrm>
            <a:off x="6844047" y="3356804"/>
            <a:ext cx="180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STEMMING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219879-61E5-9A90-1A41-141B582AE879}"/>
              </a:ext>
            </a:extLst>
          </p:cNvPr>
          <p:cNvSpPr txBox="1"/>
          <p:nvPr/>
        </p:nvSpPr>
        <p:spPr>
          <a:xfrm>
            <a:off x="5114345" y="3908564"/>
            <a:ext cx="1629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CONTRACTION REPLACE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514706-CE66-E434-DCE4-53CEEB7DB395}"/>
              </a:ext>
            </a:extLst>
          </p:cNvPr>
          <p:cNvSpPr txBox="1"/>
          <p:nvPr/>
        </p:nvSpPr>
        <p:spPr>
          <a:xfrm>
            <a:off x="6854087" y="4047063"/>
            <a:ext cx="1807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STOP WORDS REMOVAL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C450E-4123-10E5-2D48-977D76B498C6}"/>
              </a:ext>
            </a:extLst>
          </p:cNvPr>
          <p:cNvSpPr txBox="1"/>
          <p:nvPr/>
        </p:nvSpPr>
        <p:spPr>
          <a:xfrm>
            <a:off x="989803" y="2038994"/>
            <a:ext cx="3448976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bg1"/>
                </a:solidFill>
                <a:effectLst/>
                <a:latin typeface="Söhne"/>
              </a:rPr>
              <a:t>process of splitting a text into individual words</a:t>
            </a:r>
            <a:r>
              <a:rPr lang="en-IN" i="1" dirty="0">
                <a:solidFill>
                  <a:schemeClr val="bg1"/>
                </a:solidFill>
                <a:latin typeface="Söhne"/>
              </a:rPr>
              <a:t> or token [3] [12]</a:t>
            </a:r>
            <a:endParaRPr lang="en-IN" b="0" i="1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F80F5-8890-8967-3C5C-C26F42D045EA}"/>
              </a:ext>
            </a:extLst>
          </p:cNvPr>
          <p:cNvSpPr txBox="1"/>
          <p:nvPr/>
        </p:nvSpPr>
        <p:spPr>
          <a:xfrm>
            <a:off x="8743024" y="2033288"/>
            <a:ext cx="3448976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bg1"/>
                </a:solidFill>
                <a:effectLst/>
                <a:latin typeface="Söhne"/>
              </a:rPr>
              <a:t>process of splitting a text into individual words</a:t>
            </a:r>
            <a:r>
              <a:rPr lang="en-IN" i="1" dirty="0">
                <a:solidFill>
                  <a:schemeClr val="bg1"/>
                </a:solidFill>
                <a:latin typeface="Söhne"/>
              </a:rPr>
              <a:t> or token</a:t>
            </a:r>
            <a:endParaRPr lang="en-IN" b="0" i="1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14" name="Flowchart: Or 13">
            <a:extLst>
              <a:ext uri="{FF2B5EF4-FFF2-40B4-BE49-F238E27FC236}">
                <a16:creationId xmlns:a16="http://schemas.microsoft.com/office/drawing/2014/main" id="{D072F9F5-C3A2-09E6-D265-A5CF50CC77A0}"/>
              </a:ext>
            </a:extLst>
          </p:cNvPr>
          <p:cNvSpPr/>
          <p:nvPr/>
        </p:nvSpPr>
        <p:spPr>
          <a:xfrm>
            <a:off x="4724558" y="2819360"/>
            <a:ext cx="3647660" cy="3021496"/>
          </a:xfrm>
          <a:prstGeom prst="flowChar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0E465-0B8C-C796-0198-A8662096324E}"/>
              </a:ext>
            </a:extLst>
          </p:cNvPr>
          <p:cNvSpPr txBox="1"/>
          <p:nvPr/>
        </p:nvSpPr>
        <p:spPr>
          <a:xfrm>
            <a:off x="4757076" y="3814004"/>
            <a:ext cx="180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TOKENIZATION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D3216D-E033-CC68-5CDF-3D26E99A4F41}"/>
              </a:ext>
            </a:extLst>
          </p:cNvPr>
          <p:cNvSpPr txBox="1"/>
          <p:nvPr/>
        </p:nvSpPr>
        <p:spPr>
          <a:xfrm>
            <a:off x="6564647" y="3814004"/>
            <a:ext cx="180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STEMMING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435004-DCEE-8126-C589-8805E6864BD5}"/>
              </a:ext>
            </a:extLst>
          </p:cNvPr>
          <p:cNvSpPr txBox="1"/>
          <p:nvPr/>
        </p:nvSpPr>
        <p:spPr>
          <a:xfrm>
            <a:off x="4907619" y="4554895"/>
            <a:ext cx="1629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CONTRACTION REPLACE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D7E4FA-BCF2-2B77-B415-FD613C8B803C}"/>
              </a:ext>
            </a:extLst>
          </p:cNvPr>
          <p:cNvSpPr txBox="1"/>
          <p:nvPr/>
        </p:nvSpPr>
        <p:spPr>
          <a:xfrm>
            <a:off x="6574687" y="4504263"/>
            <a:ext cx="1807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STOP WORDS REMOVAL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658E0B-DAFA-536D-639B-0E523099CAC7}"/>
              </a:ext>
            </a:extLst>
          </p:cNvPr>
          <p:cNvSpPr txBox="1"/>
          <p:nvPr/>
        </p:nvSpPr>
        <p:spPr>
          <a:xfrm>
            <a:off x="8743024" y="5755443"/>
            <a:ext cx="3448976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D1D5DB"/>
                </a:solidFill>
                <a:effectLst/>
                <a:latin typeface="Söhne"/>
              </a:rPr>
              <a:t>elimination of common words from text to focus on meaningful content.</a:t>
            </a:r>
            <a:endParaRPr lang="en-IN" b="0" i="1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7B7285-E4B8-BE23-DAFD-434EF5D7013F}"/>
              </a:ext>
            </a:extLst>
          </p:cNvPr>
          <p:cNvSpPr txBox="1"/>
          <p:nvPr/>
        </p:nvSpPr>
        <p:spPr>
          <a:xfrm>
            <a:off x="1093207" y="5755443"/>
            <a:ext cx="3448976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D1D5DB"/>
                </a:solidFill>
                <a:effectLst/>
                <a:latin typeface="Söhne"/>
              </a:rPr>
              <a:t>expanding contractions in text (e.g., "don't" to "do not") for standardization.</a:t>
            </a:r>
            <a:endParaRPr lang="en-IN" b="0" i="1" dirty="0">
              <a:solidFill>
                <a:schemeClr val="bg1"/>
              </a:solidFill>
              <a:effectLst/>
              <a:latin typeface="Söhne"/>
            </a:endParaRP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99BD9FB-8CA5-A511-C694-06FC2746DBD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91604" y="2193474"/>
            <a:ext cx="1027670" cy="9333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62541D6B-7FB1-E5C8-8CA8-3822649FDB9A}"/>
              </a:ext>
            </a:extLst>
          </p:cNvPr>
          <p:cNvCxnSpPr>
            <a:endCxn id="14" idx="7"/>
          </p:cNvCxnSpPr>
          <p:nvPr/>
        </p:nvCxnSpPr>
        <p:spPr>
          <a:xfrm rot="5400000">
            <a:off x="7732754" y="2251578"/>
            <a:ext cx="1115548" cy="9049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139514A6-52DD-DC2F-C419-20D9D8194661}"/>
              </a:ext>
            </a:extLst>
          </p:cNvPr>
          <p:cNvCxnSpPr/>
          <p:nvPr/>
        </p:nvCxnSpPr>
        <p:spPr>
          <a:xfrm rot="10800000">
            <a:off x="8013700" y="5264351"/>
            <a:ext cx="1181100" cy="5103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4412410F-F318-3C84-8380-29791B1B8B9E}"/>
              </a:ext>
            </a:extLst>
          </p:cNvPr>
          <p:cNvCxnSpPr>
            <a:endCxn id="14" idx="3"/>
          </p:cNvCxnSpPr>
          <p:nvPr/>
        </p:nvCxnSpPr>
        <p:spPr>
          <a:xfrm flipV="1">
            <a:off x="4076700" y="5398368"/>
            <a:ext cx="1182045" cy="357075"/>
          </a:xfrm>
          <a:prstGeom prst="curvedConnector4">
            <a:avLst>
              <a:gd name="adj1" fmla="val 27404"/>
              <a:gd name="adj2" fmla="val 35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B15DDC-06AF-E549-4913-9458F3F1C52E}"/>
              </a:ext>
            </a:extLst>
          </p:cNvPr>
          <p:cNvSpPr/>
          <p:nvPr/>
        </p:nvSpPr>
        <p:spPr>
          <a:xfrm>
            <a:off x="4542183" y="179227"/>
            <a:ext cx="91960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DATA PRE-PROCESSING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11DB50-C4B5-208F-570A-F59C0C451604}"/>
              </a:ext>
            </a:extLst>
          </p:cNvPr>
          <p:cNvSpPr txBox="1"/>
          <p:nvPr/>
        </p:nvSpPr>
        <p:spPr>
          <a:xfrm>
            <a:off x="3124200" y="1346200"/>
            <a:ext cx="8648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</a:rPr>
              <a:t>The instances of punctuations were removed but in case of sarcasm detection, the presence of ellipses, exclamations, capitalized letters and hashtags might help in detecting the instances of sarcasm. </a:t>
            </a:r>
          </a:p>
          <a:p>
            <a:endParaRPr lang="en-IN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may be subjective for various datasets</a:t>
            </a:r>
          </a:p>
          <a:p>
            <a:endParaRPr lang="en-US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some instances of headlines that are sarcastic consisting of punctuations:</a:t>
            </a:r>
          </a:p>
          <a:p>
            <a:endParaRPr lang="en-IN" sz="1800" dirty="0">
              <a:effectLst/>
              <a:latin typeface="+mj-lt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DB2571-1903-2CC1-EED0-920A88248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833" y="3752388"/>
            <a:ext cx="8105433" cy="3582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174155A-0476-EF44-185C-D67A5B53A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834" y="4390610"/>
            <a:ext cx="8105432" cy="3582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187D0E3-162E-EEF8-281D-154A76680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833" y="5028832"/>
            <a:ext cx="8105433" cy="35827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C05A834-4633-250D-FE8F-55CCA5CBE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832" y="5667054"/>
            <a:ext cx="8105433" cy="35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B15DDC-06AF-E549-4913-9458F3F1C52E}"/>
              </a:ext>
            </a:extLst>
          </p:cNvPr>
          <p:cNvSpPr/>
          <p:nvPr/>
        </p:nvSpPr>
        <p:spPr>
          <a:xfrm>
            <a:off x="4542183" y="179227"/>
            <a:ext cx="91960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FEATURE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B9180-2131-E498-FC01-9FE43E345294}"/>
              </a:ext>
            </a:extLst>
          </p:cNvPr>
          <p:cNvSpPr txBox="1"/>
          <p:nvPr/>
        </p:nvSpPr>
        <p:spPr>
          <a:xfrm>
            <a:off x="2590800" y="1282700"/>
            <a:ext cx="88519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/>
              <a:t>TF-IDF Vectorizer (Term Frequency-Inverse Document Frequency Vectorizer) [9]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2CA47-ACCB-D74A-4244-F68082A4DC67}"/>
              </a:ext>
            </a:extLst>
          </p:cNvPr>
          <p:cNvSpPr txBox="1"/>
          <p:nvPr/>
        </p:nvSpPr>
        <p:spPr>
          <a:xfrm>
            <a:off x="2590800" y="3135361"/>
            <a:ext cx="5092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Sklearn library of Python environment can be used for TF-IDF vectorization for direct conversion of text data to matrix of numerical values.</a:t>
            </a:r>
          </a:p>
          <a:p>
            <a:endParaRPr lang="en-US" dirty="0"/>
          </a:p>
          <a:p>
            <a:r>
              <a:rPr lang="en-US" dirty="0"/>
              <a:t>   </a:t>
            </a:r>
          </a:p>
          <a:p>
            <a:r>
              <a:rPr lang="en-US" dirty="0"/>
              <a:t>   ‘’from </a:t>
            </a:r>
            <a:r>
              <a:rPr lang="en-US" b="1" dirty="0" err="1"/>
              <a:t>sklearn.feature_extraction.text</a:t>
            </a:r>
            <a:r>
              <a:rPr lang="en-US" b="1" dirty="0"/>
              <a:t> </a:t>
            </a:r>
            <a:r>
              <a:rPr lang="en-US" dirty="0"/>
              <a:t>import TfidfVectorizer’’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82A74-8AFB-C52A-35BC-B2D7A05DF18C}"/>
              </a:ext>
            </a:extLst>
          </p:cNvPr>
          <p:cNvSpPr txBox="1"/>
          <p:nvPr/>
        </p:nvSpPr>
        <p:spPr>
          <a:xfrm>
            <a:off x="2590800" y="1652032"/>
            <a:ext cx="734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technique used in (NLP) to convert a collection of text into a matrix of numerical values, which is more suitable for ML algorithms.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Count the number of times each word repeats in a document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3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B15DDC-06AF-E549-4913-9458F3F1C52E}"/>
              </a:ext>
            </a:extLst>
          </p:cNvPr>
          <p:cNvSpPr/>
          <p:nvPr/>
        </p:nvSpPr>
        <p:spPr>
          <a:xfrm>
            <a:off x="4542183" y="179227"/>
            <a:ext cx="91960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FEATURE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8AB1E-B6DA-F3C8-E05D-3CC5E0266F33}"/>
              </a:ext>
            </a:extLst>
          </p:cNvPr>
          <p:cNvSpPr txBox="1"/>
          <p:nvPr/>
        </p:nvSpPr>
        <p:spPr>
          <a:xfrm>
            <a:off x="3340100" y="1333500"/>
            <a:ext cx="8851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Counting Positive and Negative words [7]</a:t>
            </a:r>
            <a:endParaRPr lang="en-IN" sz="250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E1D4E02-C188-6179-1B03-DB6E70C90F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3502452"/>
              </p:ext>
            </p:extLst>
          </p:nvPr>
        </p:nvGraphicFramePr>
        <p:xfrm>
          <a:off x="7797800" y="1835806"/>
          <a:ext cx="4394200" cy="5022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C87A217-E838-86FD-9004-1FC7F470DE88}"/>
              </a:ext>
            </a:extLst>
          </p:cNvPr>
          <p:cNvSpPr txBox="1"/>
          <p:nvPr/>
        </p:nvSpPr>
        <p:spPr>
          <a:xfrm>
            <a:off x="2044700" y="2019300"/>
            <a:ext cx="614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contributing to sentiment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help assess the emotional tone and intensity of sentiment expressed.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Used in various past researches and found to be giving an upper hand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Various NLTK libraries can be used, the once used in our work is: AFINN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082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B15DDC-06AF-E549-4913-9458F3F1C52E}"/>
              </a:ext>
            </a:extLst>
          </p:cNvPr>
          <p:cNvSpPr/>
          <p:nvPr/>
        </p:nvSpPr>
        <p:spPr>
          <a:xfrm>
            <a:off x="4542183" y="179227"/>
            <a:ext cx="91960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FEATURE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8AB1E-B6DA-F3C8-E05D-3CC5E0266F33}"/>
              </a:ext>
            </a:extLst>
          </p:cNvPr>
          <p:cNvSpPr txBox="1"/>
          <p:nvPr/>
        </p:nvSpPr>
        <p:spPr>
          <a:xfrm>
            <a:off x="4033119" y="1266123"/>
            <a:ext cx="8851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Polarity score using N-gram</a:t>
            </a:r>
            <a:endParaRPr lang="en-IN" sz="2500" dirty="0"/>
          </a:p>
        </p:txBody>
      </p:sp>
      <p:pic>
        <p:nvPicPr>
          <p:cNvPr id="13" name="Graphic 12" descr="Grinning face with solid fill">
            <a:extLst>
              <a:ext uri="{FF2B5EF4-FFF2-40B4-BE49-F238E27FC236}">
                <a16:creationId xmlns:a16="http://schemas.microsoft.com/office/drawing/2014/main" id="{C16AB8C0-E560-B66D-CD6C-5383B0F8B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8719" y="2122187"/>
            <a:ext cx="914400" cy="914400"/>
          </a:xfrm>
          <a:prstGeom prst="rect">
            <a:avLst/>
          </a:prstGeom>
        </p:spPr>
      </p:pic>
      <p:pic>
        <p:nvPicPr>
          <p:cNvPr id="15" name="Graphic 14" descr="Crying face with solid fill">
            <a:extLst>
              <a:ext uri="{FF2B5EF4-FFF2-40B4-BE49-F238E27FC236}">
                <a16:creationId xmlns:a16="http://schemas.microsoft.com/office/drawing/2014/main" id="{8570FA28-3F09-8FE3-BD2D-5893B0AF0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6328" y="2122187"/>
            <a:ext cx="914400" cy="914400"/>
          </a:xfrm>
          <a:prstGeom prst="rect">
            <a:avLst/>
          </a:prstGeom>
        </p:spPr>
      </p:pic>
      <p:pic>
        <p:nvPicPr>
          <p:cNvPr id="17" name="Graphic 16" descr="Angry face with solid fill">
            <a:extLst>
              <a:ext uri="{FF2B5EF4-FFF2-40B4-BE49-F238E27FC236}">
                <a16:creationId xmlns:a16="http://schemas.microsoft.com/office/drawing/2014/main" id="{A804FF43-E17F-D888-2889-DDCA7DB6B7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59069" y="2130441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F28008D-127A-5AE5-5E1E-4A37B07EE78C}"/>
              </a:ext>
            </a:extLst>
          </p:cNvPr>
          <p:cNvSpPr txBox="1"/>
          <p:nvPr/>
        </p:nvSpPr>
        <p:spPr>
          <a:xfrm>
            <a:off x="2704699" y="3243714"/>
            <a:ext cx="88519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designed for sentiment analysis, determining the sentiment or emotional tone a of text (e.g., whether it's positive, negative, or neutral)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breaking down each headline into its constituent words and extracting n-grams (word sequences of varying lengths)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employed the SentimentIntensityAnalyszer(SID) to assign polarity scores to these n-grams, quantifying their emotional tone.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Aggregating these polarity scores allows us to compute an overall sentiment polarity score for each headline.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6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B15DDC-06AF-E549-4913-9458F3F1C52E}"/>
              </a:ext>
            </a:extLst>
          </p:cNvPr>
          <p:cNvSpPr/>
          <p:nvPr/>
        </p:nvSpPr>
        <p:spPr>
          <a:xfrm>
            <a:off x="4542183" y="179227"/>
            <a:ext cx="91960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FEATURE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8AB1E-B6DA-F3C8-E05D-3CC5E0266F33}"/>
              </a:ext>
            </a:extLst>
          </p:cNvPr>
          <p:cNvSpPr txBox="1"/>
          <p:nvPr/>
        </p:nvSpPr>
        <p:spPr>
          <a:xfrm>
            <a:off x="2964582" y="1160246"/>
            <a:ext cx="8851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Calculating Ellipses, POS Tags and Duplicated letters</a:t>
            </a:r>
            <a:endParaRPr lang="en-IN" sz="2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28008D-127A-5AE5-5E1E-4A37B07EE78C}"/>
              </a:ext>
            </a:extLst>
          </p:cNvPr>
          <p:cNvSpPr txBox="1"/>
          <p:nvPr/>
        </p:nvSpPr>
        <p:spPr>
          <a:xfrm>
            <a:off x="2762451" y="1809549"/>
            <a:ext cx="88519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counting ellipses, Duplicated Letters and Vowel Repeats in text indicates specific forms of expression, humor, or emphasis.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Counting nouns, verbs, adjectives, and adverbs can contribute to sarcasm detection by providing additional context and linguistic cues.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Nouns and Verbs</a:t>
            </a:r>
            <a:r>
              <a:rPr lang="en-IN" dirty="0">
                <a:solidFill>
                  <a:srgbClr val="D1D5DB"/>
                </a:solidFill>
                <a:latin typeface="Söhne"/>
              </a:rPr>
              <a:t>: </a:t>
            </a:r>
            <a:r>
              <a:rPr lang="en-IN" dirty="0">
                <a:latin typeface="+mj-lt"/>
              </a:rPr>
              <a:t>Incongruity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Adjectives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IN" b="0" i="0" dirty="0">
                <a:solidFill>
                  <a:srgbClr val="D1D5DB"/>
                </a:solidFill>
                <a:effectLst/>
                <a:latin typeface="+mj-lt"/>
              </a:rPr>
              <a:t> </a:t>
            </a:r>
            <a:r>
              <a:rPr lang="en-IN" b="0" i="0" dirty="0">
                <a:effectLst/>
                <a:latin typeface="+mj-lt"/>
              </a:rPr>
              <a:t>Exaggeration or Understatement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Adverbs: </a:t>
            </a:r>
            <a:r>
              <a:rPr lang="en-IN" i="0" dirty="0">
                <a:effectLst/>
                <a:latin typeface="+mj-lt"/>
              </a:rPr>
              <a:t>Tone and Intensity</a:t>
            </a:r>
            <a:endParaRPr lang="en-US" dirty="0"/>
          </a:p>
          <a:p>
            <a:endParaRPr lang="en-US" dirty="0">
              <a:latin typeface="+mj-lt"/>
              <a:ea typeface="Times New Roman" panose="02020603050405020304" pitchFamily="18" charset="0"/>
            </a:endParaRPr>
          </a:p>
          <a:p>
            <a:endParaRPr lang="en-US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ea typeface="Times New Roman" panose="02020603050405020304" pitchFamily="18" charset="0"/>
              </a:rPr>
              <a:t>Some researches include counting vowel repeats in a text which indicate an expression and can be used to capture nuances of sarcasm.</a:t>
            </a:r>
          </a:p>
          <a:p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    e.g. Niiiiiiice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, greeeeeat, woowww shows expression and can be probable</a:t>
            </a:r>
          </a:p>
          <a:p>
            <a:r>
              <a:rPr lang="en-US" dirty="0">
                <a:latin typeface="+mj-lt"/>
                <a:ea typeface="Times New Roman" panose="02020603050405020304" pitchFamily="18" charset="0"/>
              </a:rPr>
              <a:t>     of sarcasm.  </a:t>
            </a:r>
            <a:endParaRPr lang="en-US" dirty="0">
              <a:latin typeface="+mj-lt"/>
            </a:endParaRP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725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1870</TotalTime>
  <Words>1577</Words>
  <Application>Microsoft Office PowerPoint</Application>
  <PresentationFormat>Widescreen</PresentationFormat>
  <Paragraphs>201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Century Gothic</vt:lpstr>
      <vt:lpstr>Söhne</vt:lpstr>
      <vt:lpstr>Times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 VATSAL</dc:creator>
  <cp:lastModifiedBy>VED VATSAL</cp:lastModifiedBy>
  <cp:revision>3</cp:revision>
  <dcterms:created xsi:type="dcterms:W3CDTF">2023-03-20T11:18:05Z</dcterms:created>
  <dcterms:modified xsi:type="dcterms:W3CDTF">2023-11-21T07:21:53Z</dcterms:modified>
</cp:coreProperties>
</file>