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77" d="100"/>
          <a:sy n="77" d="100"/>
        </p:scale>
        <p:origin x="4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1/8/2021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1/8/2021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1/8/2021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computerweekly.com/blog/Eyes-on-APAC/Malaysia-mulls-over-Huaweis-role-in-5G-networks" TargetMode="External"/><Relationship Id="rId3" Type="http://schemas.microsoft.com/office/2007/relationships/hdphoto" Target="../media/hdphoto2.wdp"/><Relationship Id="rId7" Type="http://schemas.openxmlformats.org/officeDocument/2006/relationships/hyperlink" Target="https://www.pikom.org.my/malaysia-embraces-5g/"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apperio.com/article/five-ways-5g-is-pushing-the-boundaries-of-law/" TargetMode="External"/><Relationship Id="rId5" Type="http://schemas.openxmlformats.org/officeDocument/2006/relationships/hyperlink" Target="https://www.freemalaysiatoday.com/category/nation/2020/02/20/malindo-confirms-charges-against-it-over-data-breach/" TargetMode="External"/><Relationship Id="rId4" Type="http://schemas.openxmlformats.org/officeDocument/2006/relationships/hyperlink" Target="https://asialawportal.com/2019/11/19/why-malaysia-should-amend-its-cyber-security-laws/#:~:text=Malaysia%27s%20Computer%20Crimes%20Act%201997,the%20Internet%20age%20in%20Malaysia"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FC7534-D2DC-4722-9610-A8D548B1A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AE722E31-088F-4298-A111-83EF79556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C7CA02-3F31-4224-9678-A88447A38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13220" y="1054100"/>
            <a:ext cx="4615180" cy="3736099"/>
          </a:xfrm>
        </p:spPr>
        <p:txBody>
          <a:bodyPr anchor="ctr">
            <a:normAutofit/>
          </a:bodyPr>
          <a:lstStyle/>
          <a:p>
            <a:r>
              <a:rPr lang="en-MY" sz="5000"/>
              <a:t>SKJ 4193</a:t>
            </a:r>
            <a:br>
              <a:rPr lang="en-MY" sz="5000"/>
            </a:br>
            <a:r>
              <a:rPr lang="en-MY" sz="5000"/>
              <a:t>CYBER LAW</a:t>
            </a:r>
            <a:br>
              <a:rPr lang="en-MY" sz="5000"/>
            </a:br>
            <a:r>
              <a:rPr lang="en-MY" sz="5000"/>
              <a:t>5G NETWORK</a:t>
            </a:r>
            <a:br>
              <a:rPr lang="en-MY" sz="5000"/>
            </a:br>
            <a:endParaRPr lang="en-MY" sz="5000"/>
          </a:p>
        </p:txBody>
      </p:sp>
      <p:sp>
        <p:nvSpPr>
          <p:cNvPr id="3" name="Subtitle 2"/>
          <p:cNvSpPr>
            <a:spLocks noGrp="1"/>
          </p:cNvSpPr>
          <p:nvPr>
            <p:ph type="subTitle" idx="1"/>
          </p:nvPr>
        </p:nvSpPr>
        <p:spPr>
          <a:xfrm>
            <a:off x="6713220" y="4790199"/>
            <a:ext cx="4615180" cy="668769"/>
          </a:xfrm>
        </p:spPr>
        <p:txBody>
          <a:bodyPr>
            <a:normAutofit/>
          </a:bodyPr>
          <a:lstStyle/>
          <a:p>
            <a:endParaRPr lang="en-MY" sz="2000"/>
          </a:p>
        </p:txBody>
      </p:sp>
      <p:sp>
        <p:nvSpPr>
          <p:cNvPr id="16" name="Rectangle 15">
            <a:extLst>
              <a:ext uri="{FF2B5EF4-FFF2-40B4-BE49-F238E27FC236}">
                <a16:creationId xmlns:a16="http://schemas.microsoft.com/office/drawing/2014/main" id="{F8C1FA76-2206-46D9-95A5-775468E9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320E753-2761-4BF3-884D-CD5C1D82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 name="Oval 18">
              <a:extLst>
                <a:ext uri="{FF2B5EF4-FFF2-40B4-BE49-F238E27FC236}">
                  <a16:creationId xmlns:a16="http://schemas.microsoft.com/office/drawing/2014/main" id="{1A2299C3-C2A2-43E0-8DD2-3769CEA3C5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 name="Oval 19">
              <a:extLst>
                <a:ext uri="{FF2B5EF4-FFF2-40B4-BE49-F238E27FC236}">
                  <a16:creationId xmlns:a16="http://schemas.microsoft.com/office/drawing/2014/main" id="{9DA5719C-F946-4F77-99CE-530DD81E8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Table 4"/>
          <p:cNvGraphicFramePr>
            <a:graphicFrameLocks noGrp="1"/>
          </p:cNvGraphicFramePr>
          <p:nvPr>
            <p:extLst>
              <p:ext uri="{D42A27DB-BD31-4B8C-83A1-F6EECF244321}">
                <p14:modId xmlns:p14="http://schemas.microsoft.com/office/powerpoint/2010/main" val="173452895"/>
              </p:ext>
            </p:extLst>
          </p:nvPr>
        </p:nvGraphicFramePr>
        <p:xfrm>
          <a:off x="633999" y="1945903"/>
          <a:ext cx="5462002" cy="2599076"/>
        </p:xfrm>
        <a:graphic>
          <a:graphicData uri="http://schemas.openxmlformats.org/drawingml/2006/table">
            <a:tbl>
              <a:tblPr firstRow="1" bandRow="1">
                <a:tableStyleId>{9D7B26C5-4107-4FEC-AEDC-1716B250A1EF}</a:tableStyleId>
              </a:tblPr>
              <a:tblGrid>
                <a:gridCol w="4274243">
                  <a:extLst>
                    <a:ext uri="{9D8B030D-6E8A-4147-A177-3AD203B41FA5}">
                      <a16:colId xmlns:a16="http://schemas.microsoft.com/office/drawing/2014/main" val="20000"/>
                    </a:ext>
                  </a:extLst>
                </a:gridCol>
                <a:gridCol w="1187759">
                  <a:extLst>
                    <a:ext uri="{9D8B030D-6E8A-4147-A177-3AD203B41FA5}">
                      <a16:colId xmlns:a16="http://schemas.microsoft.com/office/drawing/2014/main" val="20001"/>
                    </a:ext>
                  </a:extLst>
                </a:gridCol>
              </a:tblGrid>
              <a:tr h="857504">
                <a:tc>
                  <a:txBody>
                    <a:bodyPr/>
                    <a:lstStyle/>
                    <a:p>
                      <a:r>
                        <a:rPr lang="en-MY" sz="2300"/>
                        <a:t>Name </a:t>
                      </a:r>
                    </a:p>
                  </a:txBody>
                  <a:tcPr marL="115879" marR="115879" marT="57939" marB="57939"/>
                </a:tc>
                <a:tc>
                  <a:txBody>
                    <a:bodyPr/>
                    <a:lstStyle/>
                    <a:p>
                      <a:r>
                        <a:rPr lang="en-MY" sz="2300"/>
                        <a:t>Matric</a:t>
                      </a:r>
                      <a:r>
                        <a:rPr lang="en-MY" sz="2300" baseline="0"/>
                        <a:t> No.</a:t>
                      </a:r>
                      <a:endParaRPr lang="en-MY" sz="2300"/>
                    </a:p>
                  </a:txBody>
                  <a:tcPr marL="115879" marR="115879" marT="57939" marB="57939"/>
                </a:tc>
                <a:extLst>
                  <a:ext uri="{0D108BD9-81ED-4DB2-BD59-A6C34878D82A}">
                    <a16:rowId xmlns:a16="http://schemas.microsoft.com/office/drawing/2014/main" val="10000"/>
                  </a:ext>
                </a:extLst>
              </a:tr>
              <a:tr h="290262">
                <a:tc>
                  <a:txBody>
                    <a:bodyPr/>
                    <a:lstStyle/>
                    <a:p>
                      <a:pPr>
                        <a:lnSpc>
                          <a:spcPct val="115000"/>
                        </a:lnSpc>
                        <a:spcAft>
                          <a:spcPts val="0"/>
                        </a:spcAft>
                      </a:pPr>
                      <a:r>
                        <a:rPr lang="en-US" sz="1500">
                          <a:effectLst/>
                        </a:rPr>
                        <a:t>MUHAMMAD ANWAR ARIF BIN MOHD KHIR</a:t>
                      </a:r>
                      <a:endParaRPr lang="en-MY" sz="1400">
                        <a:effectLst/>
                        <a:latin typeface="+mj-lt"/>
                        <a:ea typeface="Calibri" panose="020F0502020204030204" pitchFamily="34" charset="0"/>
                        <a:cs typeface="Arial" panose="020B0604020202020204" pitchFamily="34" charset="0"/>
                      </a:endParaRPr>
                    </a:p>
                  </a:txBody>
                  <a:tcPr marL="86909" marR="86909" marT="0" marB="0"/>
                </a:tc>
                <a:tc>
                  <a:txBody>
                    <a:bodyPr/>
                    <a:lstStyle/>
                    <a:p>
                      <a:pPr>
                        <a:lnSpc>
                          <a:spcPct val="115000"/>
                        </a:lnSpc>
                        <a:spcAft>
                          <a:spcPts val="0"/>
                        </a:spcAft>
                      </a:pPr>
                      <a:r>
                        <a:rPr lang="en-US" sz="1500">
                          <a:effectLst/>
                        </a:rPr>
                        <a:t>1170072</a:t>
                      </a:r>
                      <a:endParaRPr lang="en-MY" sz="1400">
                        <a:effectLst/>
                        <a:latin typeface="+mj-lt"/>
                        <a:ea typeface="Calibri" panose="020F0502020204030204" pitchFamily="34" charset="0"/>
                        <a:cs typeface="Arial" panose="020B0604020202020204" pitchFamily="34" charset="0"/>
                      </a:endParaRPr>
                    </a:p>
                  </a:txBody>
                  <a:tcPr marL="86909" marR="86909" marT="0" marB="0"/>
                </a:tc>
                <a:extLst>
                  <a:ext uri="{0D108BD9-81ED-4DB2-BD59-A6C34878D82A}">
                    <a16:rowId xmlns:a16="http://schemas.microsoft.com/office/drawing/2014/main" val="10001"/>
                  </a:ext>
                </a:extLst>
              </a:tr>
              <a:tr h="290262">
                <a:tc>
                  <a:txBody>
                    <a:bodyPr/>
                    <a:lstStyle/>
                    <a:p>
                      <a:pPr>
                        <a:lnSpc>
                          <a:spcPct val="115000"/>
                        </a:lnSpc>
                        <a:spcAft>
                          <a:spcPts val="0"/>
                        </a:spcAft>
                      </a:pPr>
                      <a:r>
                        <a:rPr lang="en-US" sz="1500">
                          <a:effectLst/>
                        </a:rPr>
                        <a:t>MUHAMAD HAZMI FIKRI BIN ROSLI </a:t>
                      </a:r>
                      <a:endParaRPr lang="en-MY" sz="1400">
                        <a:effectLst/>
                        <a:latin typeface="+mj-lt"/>
                        <a:ea typeface="Calibri" panose="020F0502020204030204" pitchFamily="34" charset="0"/>
                        <a:cs typeface="Arial" panose="020B0604020202020204" pitchFamily="34" charset="0"/>
                      </a:endParaRPr>
                    </a:p>
                  </a:txBody>
                  <a:tcPr marL="86909" marR="86909" marT="0" marB="0"/>
                </a:tc>
                <a:tc>
                  <a:txBody>
                    <a:bodyPr/>
                    <a:lstStyle/>
                    <a:p>
                      <a:pPr>
                        <a:lnSpc>
                          <a:spcPct val="115000"/>
                        </a:lnSpc>
                        <a:spcAft>
                          <a:spcPts val="0"/>
                        </a:spcAft>
                      </a:pPr>
                      <a:r>
                        <a:rPr lang="en-US" sz="1500">
                          <a:effectLst/>
                        </a:rPr>
                        <a:t>1170044</a:t>
                      </a:r>
                      <a:endParaRPr lang="en-MY" sz="1400">
                        <a:effectLst/>
                        <a:latin typeface="+mj-lt"/>
                        <a:ea typeface="Calibri" panose="020F0502020204030204" pitchFamily="34" charset="0"/>
                        <a:cs typeface="Arial" panose="020B0604020202020204" pitchFamily="34" charset="0"/>
                      </a:endParaRPr>
                    </a:p>
                  </a:txBody>
                  <a:tcPr marL="86909" marR="86909" marT="0" marB="0"/>
                </a:tc>
                <a:extLst>
                  <a:ext uri="{0D108BD9-81ED-4DB2-BD59-A6C34878D82A}">
                    <a16:rowId xmlns:a16="http://schemas.microsoft.com/office/drawing/2014/main" val="10002"/>
                  </a:ext>
                </a:extLst>
              </a:tr>
              <a:tr h="290262">
                <a:tc>
                  <a:txBody>
                    <a:bodyPr/>
                    <a:lstStyle/>
                    <a:p>
                      <a:pPr>
                        <a:lnSpc>
                          <a:spcPct val="115000"/>
                        </a:lnSpc>
                        <a:spcAft>
                          <a:spcPts val="0"/>
                        </a:spcAft>
                      </a:pPr>
                      <a:r>
                        <a:rPr lang="en-US" sz="1500">
                          <a:effectLst/>
                        </a:rPr>
                        <a:t>SHEIKH AHMED TRAWALLY </a:t>
                      </a:r>
                      <a:endParaRPr lang="en-MY" sz="1400">
                        <a:effectLst/>
                        <a:latin typeface="+mj-lt"/>
                        <a:ea typeface="Calibri" panose="020F0502020204030204" pitchFamily="34" charset="0"/>
                        <a:cs typeface="Arial" panose="020B0604020202020204" pitchFamily="34" charset="0"/>
                      </a:endParaRPr>
                    </a:p>
                  </a:txBody>
                  <a:tcPr marL="86909" marR="86909" marT="0" marB="0"/>
                </a:tc>
                <a:tc>
                  <a:txBody>
                    <a:bodyPr/>
                    <a:lstStyle/>
                    <a:p>
                      <a:pPr>
                        <a:lnSpc>
                          <a:spcPct val="115000"/>
                        </a:lnSpc>
                        <a:spcAft>
                          <a:spcPts val="0"/>
                        </a:spcAft>
                      </a:pPr>
                      <a:r>
                        <a:rPr lang="en-US" sz="1500">
                          <a:effectLst/>
                        </a:rPr>
                        <a:t>1172382</a:t>
                      </a:r>
                      <a:endParaRPr lang="en-MY" sz="1400">
                        <a:effectLst/>
                        <a:latin typeface="+mj-lt"/>
                        <a:ea typeface="Calibri" panose="020F0502020204030204" pitchFamily="34" charset="0"/>
                        <a:cs typeface="Arial" panose="020B0604020202020204" pitchFamily="34" charset="0"/>
                      </a:endParaRPr>
                    </a:p>
                  </a:txBody>
                  <a:tcPr marL="86909" marR="86909" marT="0" marB="0"/>
                </a:tc>
                <a:extLst>
                  <a:ext uri="{0D108BD9-81ED-4DB2-BD59-A6C34878D82A}">
                    <a16:rowId xmlns:a16="http://schemas.microsoft.com/office/drawing/2014/main" val="10003"/>
                  </a:ext>
                </a:extLst>
              </a:tr>
              <a:tr h="290262">
                <a:tc>
                  <a:txBody>
                    <a:bodyPr/>
                    <a:lstStyle/>
                    <a:p>
                      <a:pPr>
                        <a:lnSpc>
                          <a:spcPct val="115000"/>
                        </a:lnSpc>
                        <a:spcAft>
                          <a:spcPts val="0"/>
                        </a:spcAft>
                      </a:pPr>
                      <a:r>
                        <a:rPr lang="en-US" sz="1500">
                          <a:effectLst/>
                        </a:rPr>
                        <a:t>MUHAMAD IZZUDIN BIN MUHAMAD NOR</a:t>
                      </a:r>
                      <a:endParaRPr lang="en-MY" sz="1400">
                        <a:effectLst/>
                        <a:latin typeface="+mj-lt"/>
                        <a:ea typeface="Calibri" panose="020F0502020204030204" pitchFamily="34" charset="0"/>
                        <a:cs typeface="Arial" panose="020B0604020202020204" pitchFamily="34" charset="0"/>
                      </a:endParaRPr>
                    </a:p>
                  </a:txBody>
                  <a:tcPr marL="86909" marR="86909" marT="0" marB="0"/>
                </a:tc>
                <a:tc>
                  <a:txBody>
                    <a:bodyPr/>
                    <a:lstStyle/>
                    <a:p>
                      <a:pPr>
                        <a:lnSpc>
                          <a:spcPct val="115000"/>
                        </a:lnSpc>
                        <a:spcAft>
                          <a:spcPts val="0"/>
                        </a:spcAft>
                      </a:pPr>
                      <a:r>
                        <a:rPr lang="en-US" sz="1500">
                          <a:effectLst/>
                        </a:rPr>
                        <a:t>1170062</a:t>
                      </a:r>
                      <a:endParaRPr lang="en-MY" sz="1400">
                        <a:effectLst/>
                        <a:latin typeface="+mj-lt"/>
                        <a:ea typeface="Calibri" panose="020F0502020204030204" pitchFamily="34" charset="0"/>
                        <a:cs typeface="Arial" panose="020B0604020202020204" pitchFamily="34" charset="0"/>
                      </a:endParaRPr>
                    </a:p>
                  </a:txBody>
                  <a:tcPr marL="86909" marR="86909" marT="0" marB="0"/>
                </a:tc>
                <a:extLst>
                  <a:ext uri="{0D108BD9-81ED-4DB2-BD59-A6C34878D82A}">
                    <a16:rowId xmlns:a16="http://schemas.microsoft.com/office/drawing/2014/main" val="10004"/>
                  </a:ext>
                </a:extLst>
              </a:tr>
              <a:tr h="290262">
                <a:tc>
                  <a:txBody>
                    <a:bodyPr/>
                    <a:lstStyle/>
                    <a:p>
                      <a:pPr>
                        <a:lnSpc>
                          <a:spcPct val="115000"/>
                        </a:lnSpc>
                        <a:spcAft>
                          <a:spcPts val="0"/>
                        </a:spcAft>
                      </a:pPr>
                      <a:r>
                        <a:rPr lang="en-US" sz="1500">
                          <a:effectLst/>
                        </a:rPr>
                        <a:t>AHMAD FADZIL BIN HAFIZI</a:t>
                      </a:r>
                      <a:endParaRPr lang="en-MY" sz="1400">
                        <a:effectLst/>
                        <a:latin typeface="+mj-lt"/>
                        <a:ea typeface="Calibri" panose="020F0502020204030204" pitchFamily="34" charset="0"/>
                        <a:cs typeface="Arial" panose="020B0604020202020204" pitchFamily="34" charset="0"/>
                      </a:endParaRPr>
                    </a:p>
                  </a:txBody>
                  <a:tcPr marL="86909" marR="86909" marT="0" marB="0"/>
                </a:tc>
                <a:tc>
                  <a:txBody>
                    <a:bodyPr/>
                    <a:lstStyle/>
                    <a:p>
                      <a:pPr>
                        <a:lnSpc>
                          <a:spcPct val="115000"/>
                        </a:lnSpc>
                        <a:spcAft>
                          <a:spcPts val="0"/>
                        </a:spcAft>
                      </a:pPr>
                      <a:r>
                        <a:rPr lang="en-US" sz="1500">
                          <a:effectLst/>
                        </a:rPr>
                        <a:t>1170307</a:t>
                      </a:r>
                      <a:endParaRPr lang="en-MY" sz="1400">
                        <a:effectLst/>
                        <a:latin typeface="+mj-lt"/>
                        <a:ea typeface="Calibri" panose="020F0502020204030204" pitchFamily="34" charset="0"/>
                        <a:cs typeface="Arial" panose="020B0604020202020204" pitchFamily="34" charset="0"/>
                      </a:endParaRPr>
                    </a:p>
                  </a:txBody>
                  <a:tcPr marL="86909" marR="86909" marT="0" marB="0"/>
                </a:tc>
                <a:extLst>
                  <a:ext uri="{0D108BD9-81ED-4DB2-BD59-A6C34878D82A}">
                    <a16:rowId xmlns:a16="http://schemas.microsoft.com/office/drawing/2014/main" val="10005"/>
                  </a:ext>
                </a:extLst>
              </a:tr>
              <a:tr h="290262">
                <a:tc>
                  <a:txBody>
                    <a:bodyPr/>
                    <a:lstStyle/>
                    <a:p>
                      <a:pPr>
                        <a:lnSpc>
                          <a:spcPct val="115000"/>
                        </a:lnSpc>
                        <a:spcAft>
                          <a:spcPts val="0"/>
                        </a:spcAft>
                      </a:pPr>
                      <a:r>
                        <a:rPr lang="en-US" sz="1500">
                          <a:effectLst/>
                        </a:rPr>
                        <a:t>MUHAMMAD HAZIM BIN JAFRI</a:t>
                      </a:r>
                      <a:endParaRPr lang="en-MY" sz="1400">
                        <a:effectLst/>
                        <a:latin typeface="+mj-lt"/>
                        <a:ea typeface="Calibri" panose="020F0502020204030204" pitchFamily="34" charset="0"/>
                        <a:cs typeface="Arial" panose="020B0604020202020204" pitchFamily="34" charset="0"/>
                      </a:endParaRPr>
                    </a:p>
                  </a:txBody>
                  <a:tcPr marL="86909" marR="86909" marT="0" marB="0"/>
                </a:tc>
                <a:tc>
                  <a:txBody>
                    <a:bodyPr/>
                    <a:lstStyle/>
                    <a:p>
                      <a:pPr>
                        <a:lnSpc>
                          <a:spcPct val="115000"/>
                        </a:lnSpc>
                        <a:spcAft>
                          <a:spcPts val="0"/>
                        </a:spcAft>
                      </a:pPr>
                      <a:r>
                        <a:rPr lang="en-US" sz="1500">
                          <a:effectLst/>
                        </a:rPr>
                        <a:t>1171309</a:t>
                      </a:r>
                      <a:endParaRPr lang="en-MY" sz="1400">
                        <a:effectLst/>
                        <a:latin typeface="+mj-lt"/>
                        <a:ea typeface="Calibri" panose="020F0502020204030204" pitchFamily="34" charset="0"/>
                        <a:cs typeface="Arial" panose="020B0604020202020204" pitchFamily="34" charset="0"/>
                      </a:endParaRPr>
                    </a:p>
                  </a:txBody>
                  <a:tcPr marL="86909" marR="86909"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689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1" name="Rectangle 11">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246743" y="391886"/>
            <a:ext cx="6717987" cy="586698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dirty="0">
                <a:solidFill>
                  <a:schemeClr val="tx1"/>
                </a:solidFill>
              </a:rPr>
              <a:t>Some of the main priorities or criteria that need to be addressed in the next few years, beyond 4G, are expanded bandwidth, data rate improvement, latency reduction, and improved Quality of Service (QoS). In order to satisfy these demands, major changes need to be made in the current cellular network architecture</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2000" dirty="0">
              <a:solidFill>
                <a:schemeClr val="tx1"/>
              </a:solidFill>
            </a:endParaRP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dirty="0">
                <a:solidFill>
                  <a:schemeClr val="tx1"/>
                </a:solidFill>
              </a:rPr>
              <a:t>The 5G telecommunications networks offer 10 to 20 times faster data speeds than previous cellular network technologies.</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2000" dirty="0">
              <a:solidFill>
                <a:schemeClr val="tx1"/>
              </a:solidFill>
            </a:endParaRP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dirty="0">
                <a:solidFill>
                  <a:schemeClr val="tx1"/>
                </a:solidFill>
              </a:rPr>
              <a:t>The network serving millions of products, from phones and smart refrigerators to essential functions such as power plants and emergency communications, is foreseen in future 5G use cases.</a:t>
            </a:r>
          </a:p>
        </p:txBody>
      </p:sp>
      <p:sp>
        <p:nvSpPr>
          <p:cNvPr id="22"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3"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3" name="Group 15">
            <a:extLst>
              <a:ext uri="{FF2B5EF4-FFF2-40B4-BE49-F238E27FC236}">
                <a16:creationId xmlns:a16="http://schemas.microsoft.com/office/drawing/2014/main" id="{4BF9B298-BC35-4C0F-8301-5D63A1E6D2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859" y="1679571"/>
            <a:ext cx="3498864" cy="3498858"/>
            <a:chOff x="7942859" y="1679571"/>
            <a:chExt cx="3498864" cy="3498858"/>
          </a:xfrm>
        </p:grpSpPr>
        <p:sp>
          <p:nvSpPr>
            <p:cNvPr id="24" name="Oval 16">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2859" y="1679571"/>
              <a:ext cx="3498864" cy="3498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17">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7958"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8371968" y="2376862"/>
            <a:ext cx="2640646" cy="2104273"/>
          </a:xfrm>
          <a:noFill/>
        </p:spPr>
        <p:txBody>
          <a:bodyPr vert="horz" lIns="91440" tIns="45720" rIns="91440" bIns="45720" rtlCol="0" anchor="ctr">
            <a:normAutofit/>
          </a:bodyPr>
          <a:lstStyle/>
          <a:p>
            <a:pPr algn="ctr"/>
            <a:r>
              <a:rPr lang="en-US" sz="3000" cap="all">
                <a:solidFill>
                  <a:schemeClr val="bg1">
                    <a:shade val="97000"/>
                    <a:satMod val="150000"/>
                  </a:schemeClr>
                </a:solidFill>
              </a:rPr>
              <a:t>Summary</a:t>
            </a:r>
          </a:p>
        </p:txBody>
      </p:sp>
    </p:spTree>
    <p:extLst>
      <p:ext uri="{BB962C8B-B14F-4D97-AF65-F5344CB8AC3E}">
        <p14:creationId xmlns:p14="http://schemas.microsoft.com/office/powerpoint/2010/main" val="302044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B3768C-1D21-400E-B059-EFF86063F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1"/>
            <a:ext cx="121886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87BCA1-45E6-44B3-B3DA-1F4144DE6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6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6"/>
            <a:ext cx="3682969" cy="5580353"/>
          </a:xfrm>
        </p:spPr>
        <p:txBody>
          <a:bodyPr>
            <a:normAutofit/>
          </a:bodyPr>
          <a:lstStyle/>
          <a:p>
            <a:pPr algn="r"/>
            <a:r>
              <a:rPr lang="en-MY" sz="3700">
                <a:solidFill>
                  <a:srgbClr val="FFFFFF"/>
                </a:solidFill>
              </a:rPr>
              <a:t>Introduction</a:t>
            </a:r>
          </a:p>
        </p:txBody>
      </p:sp>
      <p:sp>
        <p:nvSpPr>
          <p:cNvPr id="3" name="Content Placeholder 2"/>
          <p:cNvSpPr>
            <a:spLocks noGrp="1"/>
          </p:cNvSpPr>
          <p:nvPr>
            <p:ph idx="1"/>
          </p:nvPr>
        </p:nvSpPr>
        <p:spPr>
          <a:xfrm>
            <a:off x="4932557" y="643466"/>
            <a:ext cx="6630177" cy="5528734"/>
          </a:xfrm>
        </p:spPr>
        <p:txBody>
          <a:bodyPr anchor="ctr">
            <a:normAutofit/>
          </a:bodyPr>
          <a:lstStyle/>
          <a:p>
            <a:r>
              <a:rPr lang="en-MY" sz="1800" b="1" i="1" dirty="0"/>
              <a:t>5G Network</a:t>
            </a:r>
          </a:p>
          <a:p>
            <a:r>
              <a:rPr lang="en-MY" sz="1800" dirty="0"/>
              <a:t>The 5G network is capable of penetrating into almost everything in this worldly object and have high speed connectivity or bandwidth on average.</a:t>
            </a:r>
          </a:p>
          <a:p>
            <a:pPr>
              <a:buFontTx/>
              <a:buChar char="-"/>
            </a:pPr>
            <a:r>
              <a:rPr lang="en-MY" sz="1800" dirty="0"/>
              <a:t>However, the 5G Network came along with countless of negative impacts to people’s lives such as vile privacy. </a:t>
            </a:r>
          </a:p>
          <a:p>
            <a:pPr>
              <a:buFontTx/>
              <a:buChar char="-"/>
            </a:pPr>
            <a:r>
              <a:rPr lang="en-MY" sz="1800" b="1" i="1" dirty="0"/>
              <a:t>Possible issue(s) related to Breach of Contract</a:t>
            </a:r>
          </a:p>
          <a:p>
            <a:r>
              <a:rPr lang="en-MY" sz="1800" dirty="0"/>
              <a:t>There is a high chance of breach of contract if China via Huawei telecom facilities decided to do so by tapping into their established backdoors as claimed by Mike Pompeo and other hawkish United States of America’s high-ranking administrators.</a:t>
            </a:r>
          </a:p>
          <a:p>
            <a:r>
              <a:rPr lang="en-MY" sz="1800" dirty="0"/>
              <a:t>If any of these Western-inspired allegations held true, that Malaysia as a whole have to be more prepared.</a:t>
            </a:r>
          </a:p>
          <a:p>
            <a:r>
              <a:rPr lang="en-MY" sz="1800" dirty="0"/>
              <a:t>A blatant contract breach that was agreed vis-à-vis between Malaysian users’ and Huawei is intolerable.</a:t>
            </a:r>
          </a:p>
        </p:txBody>
      </p:sp>
      <p:grpSp>
        <p:nvGrpSpPr>
          <p:cNvPr id="12" name="Group 11">
            <a:extLst>
              <a:ext uri="{FF2B5EF4-FFF2-40B4-BE49-F238E27FC236}">
                <a16:creationId xmlns:a16="http://schemas.microsoft.com/office/drawing/2014/main" id="{9AE62FDA-E44C-440D-A3D3-5C188720D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3" name="Oval 12">
              <a:extLst>
                <a:ext uri="{FF2B5EF4-FFF2-40B4-BE49-F238E27FC236}">
                  <a16:creationId xmlns:a16="http://schemas.microsoft.com/office/drawing/2014/main" id="{28B45BF8-A8A3-426E-89DE-A44F6E180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47C25B3-5F51-49AB-A886-D555D2F4A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501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8" name="Oval 2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30" name="Rectangle 29">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4">
              <a:alphaModFix amt="4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37" name="Oval 36">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8052617" y="304800"/>
            <a:ext cx="3578943" cy="1494971"/>
          </a:xfrm>
        </p:spPr>
        <p:txBody>
          <a:bodyPr vert="horz" lIns="91440" tIns="45720" rIns="91440" bIns="45720" rtlCol="0" anchor="ctr">
            <a:normAutofit fontScale="90000"/>
          </a:bodyPr>
          <a:lstStyle/>
          <a:p>
            <a:r>
              <a:rPr lang="en-US" sz="3800" b="1" cap="all" dirty="0"/>
              <a:t>DISCUSSION</a:t>
            </a:r>
            <a:br>
              <a:rPr lang="en-US" sz="3800" b="1" cap="all" dirty="0"/>
            </a:br>
            <a:br>
              <a:rPr lang="en-US" sz="3800" b="1" cap="all" dirty="0"/>
            </a:br>
            <a:endParaRPr lang="en-US" sz="3800" cap="all" dirty="0"/>
          </a:p>
        </p:txBody>
      </p:sp>
      <p:sp>
        <p:nvSpPr>
          <p:cNvPr id="4" name="Content Placeholder 3"/>
          <p:cNvSpPr>
            <a:spLocks noGrp="1"/>
          </p:cNvSpPr>
          <p:nvPr>
            <p:ph sz="half" idx="2"/>
          </p:nvPr>
        </p:nvSpPr>
        <p:spPr>
          <a:xfrm>
            <a:off x="217714" y="304800"/>
            <a:ext cx="7162916" cy="6352889"/>
          </a:xfrm>
        </p:spPr>
        <p:txBody>
          <a:bodyPr vert="horz" lIns="91440" tIns="45720" rIns="91440" bIns="45720" rtlCol="0" anchor="ctr">
            <a:normAutofit/>
          </a:bodyPr>
          <a:lstStyle/>
          <a:p>
            <a:r>
              <a:rPr lang="en-US" b="1" i="1" dirty="0"/>
              <a:t>Is Current Cyber Law in Malaysia Able to Address This Issue?</a:t>
            </a:r>
          </a:p>
          <a:p>
            <a:r>
              <a:rPr lang="en-US" dirty="0"/>
              <a:t>The </a:t>
            </a:r>
            <a:r>
              <a:rPr lang="en-US" b="1" dirty="0"/>
              <a:t>2010 Personal Data Protection Act</a:t>
            </a:r>
            <a:r>
              <a:rPr lang="en-US" dirty="0"/>
              <a:t> allows for legal protection of personal data obtained and processed in commercial transactions on behalf of or in relation to personal data.</a:t>
            </a:r>
          </a:p>
          <a:p>
            <a:r>
              <a:rPr lang="en-US" dirty="0"/>
              <a:t>In September 2019, </a:t>
            </a:r>
            <a:r>
              <a:rPr lang="en-US" dirty="0" err="1"/>
              <a:t>Malindo</a:t>
            </a:r>
            <a:r>
              <a:rPr lang="en-US" dirty="0"/>
              <a:t> Air has reported a data breach that reveals the full names, address, passport numbers and its expiry dates of millions of its passengers. </a:t>
            </a:r>
          </a:p>
          <a:p>
            <a:r>
              <a:rPr lang="en-US" dirty="0" err="1"/>
              <a:t>Malindo</a:t>
            </a:r>
            <a:r>
              <a:rPr lang="en-US" dirty="0"/>
              <a:t> is then later sued with a privacy breach concerning sensitive information of its passengers.</a:t>
            </a:r>
          </a:p>
          <a:p>
            <a:r>
              <a:rPr lang="en-US" dirty="0"/>
              <a:t>the PDPA act is barely appropriate for assessing or striking international or partly foreign entities in violation of their personal data arrangement.</a:t>
            </a:r>
          </a:p>
          <a:p>
            <a:r>
              <a:rPr lang="en-US" dirty="0"/>
              <a:t>This due to </a:t>
            </a:r>
            <a:r>
              <a:rPr lang="en-US" dirty="0" err="1"/>
              <a:t>Malindo</a:t>
            </a:r>
            <a:r>
              <a:rPr lang="en-US" dirty="0"/>
              <a:t> Air still being able to deny their incompetence in protecting the users’ personal information as per the agreement. </a:t>
            </a:r>
          </a:p>
          <a:p>
            <a:endParaRPr lang="en-US" dirty="0"/>
          </a:p>
        </p:txBody>
      </p:sp>
      <p:sp>
        <p:nvSpPr>
          <p:cNvPr id="5" name="TextBox 4">
            <a:extLst>
              <a:ext uri="{FF2B5EF4-FFF2-40B4-BE49-F238E27FC236}">
                <a16:creationId xmlns:a16="http://schemas.microsoft.com/office/drawing/2014/main" id="{AE970017-FFC0-413F-B958-BDC33068A4C4}"/>
              </a:ext>
            </a:extLst>
          </p:cNvPr>
          <p:cNvSpPr txBox="1"/>
          <p:nvPr/>
        </p:nvSpPr>
        <p:spPr>
          <a:xfrm>
            <a:off x="8052617" y="1799771"/>
            <a:ext cx="3777114" cy="3508653"/>
          </a:xfrm>
          <a:prstGeom prst="rect">
            <a:avLst/>
          </a:prstGeom>
          <a:noFill/>
        </p:spPr>
        <p:txBody>
          <a:bodyPr wrap="square" rtlCol="0">
            <a:spAutoFit/>
          </a:bodyPr>
          <a:lstStyle/>
          <a:p>
            <a:r>
              <a:rPr lang="en-MY" sz="2000" b="1" dirty="0">
                <a:solidFill>
                  <a:schemeClr val="bg1"/>
                </a:solidFill>
              </a:rPr>
              <a:t>Malaysia’s Existing Cyber Laws</a:t>
            </a:r>
          </a:p>
          <a:p>
            <a:pPr marL="342900" indent="-342900">
              <a:buFont typeface="Arial" panose="020B0604020202020204" pitchFamily="34" charset="0"/>
              <a:buChar char="•"/>
            </a:pPr>
            <a:endParaRPr lang="en-MY" sz="2000" dirty="0">
              <a:solidFill>
                <a:schemeClr val="bg1"/>
              </a:solidFill>
            </a:endParaRPr>
          </a:p>
          <a:p>
            <a:pPr marL="285750" indent="-285750">
              <a:buFont typeface="Arial" panose="020B0604020202020204" pitchFamily="34" charset="0"/>
              <a:buChar char="•"/>
            </a:pPr>
            <a:r>
              <a:rPr lang="en-MY" i="1" dirty="0">
                <a:solidFill>
                  <a:schemeClr val="bg1"/>
                </a:solidFill>
              </a:rPr>
              <a:t>Computer Crimes Act 1997 (CCA) </a:t>
            </a:r>
          </a:p>
          <a:p>
            <a:pPr marL="285750" indent="-285750">
              <a:buFont typeface="Arial" panose="020B0604020202020204" pitchFamily="34" charset="0"/>
              <a:buChar char="•"/>
            </a:pPr>
            <a:r>
              <a:rPr lang="en-MY" i="1" dirty="0">
                <a:solidFill>
                  <a:schemeClr val="bg1"/>
                </a:solidFill>
              </a:rPr>
              <a:t>Communications and Multimedia Act 1998 (CMA). </a:t>
            </a:r>
          </a:p>
          <a:p>
            <a:pPr marL="285750" indent="-285750">
              <a:buFont typeface="Arial" panose="020B0604020202020204" pitchFamily="34" charset="0"/>
              <a:buChar char="•"/>
            </a:pPr>
            <a:r>
              <a:rPr lang="en-MY" i="1" dirty="0">
                <a:solidFill>
                  <a:schemeClr val="bg1"/>
                </a:solidFill>
              </a:rPr>
              <a:t>Malaysian Copyright Act 1987 </a:t>
            </a:r>
          </a:p>
          <a:p>
            <a:pPr marL="285750" indent="-285750">
              <a:buFont typeface="Arial" panose="020B0604020202020204" pitchFamily="34" charset="0"/>
              <a:buChar char="•"/>
            </a:pPr>
            <a:r>
              <a:rPr lang="en-MY" i="1" dirty="0">
                <a:solidFill>
                  <a:schemeClr val="bg1"/>
                </a:solidFill>
              </a:rPr>
              <a:t>Personal Data Protection Act 2010(PDPA)</a:t>
            </a:r>
          </a:p>
          <a:p>
            <a:pPr marL="285750" indent="-285750">
              <a:buFont typeface="Arial" panose="020B0604020202020204" pitchFamily="34" charset="0"/>
              <a:buChar char="•"/>
            </a:pPr>
            <a:r>
              <a:rPr lang="en-MY" i="1" dirty="0">
                <a:solidFill>
                  <a:schemeClr val="bg1"/>
                </a:solidFill>
              </a:rPr>
              <a:t>Penal Code</a:t>
            </a:r>
          </a:p>
          <a:p>
            <a:endParaRPr lang="en-MY" dirty="0">
              <a:solidFill>
                <a:schemeClr val="bg1"/>
              </a:solidFill>
            </a:endParaRPr>
          </a:p>
        </p:txBody>
      </p:sp>
    </p:spTree>
    <p:extLst>
      <p:ext uri="{BB962C8B-B14F-4D97-AF65-F5344CB8AC3E}">
        <p14:creationId xmlns:p14="http://schemas.microsoft.com/office/powerpoint/2010/main" val="20617541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p:cNvSpPr>
            <a:spLocks noGrp="1"/>
          </p:cNvSpPr>
          <p:nvPr>
            <p:ph type="title"/>
          </p:nvPr>
        </p:nvSpPr>
        <p:spPr>
          <a:xfrm>
            <a:off x="643468" y="643466"/>
            <a:ext cx="3686312" cy="5528734"/>
          </a:xfrm>
        </p:spPr>
        <p:txBody>
          <a:bodyPr>
            <a:normAutofit/>
          </a:bodyPr>
          <a:lstStyle/>
          <a:p>
            <a:pPr algn="r"/>
            <a:r>
              <a:rPr lang="en-MY" sz="3700" b="1">
                <a:solidFill>
                  <a:srgbClr val="FFFFFF"/>
                </a:solidFill>
              </a:rPr>
              <a:t>SUGGESTION</a:t>
            </a:r>
            <a:br>
              <a:rPr lang="en-MY" sz="3700" b="1">
                <a:solidFill>
                  <a:srgbClr val="FFFFFF"/>
                </a:solidFill>
              </a:rPr>
            </a:br>
            <a:endParaRPr lang="en-MY" sz="3700">
              <a:solidFill>
                <a:srgbClr val="FFFFFF"/>
              </a:solidFill>
            </a:endParaRPr>
          </a:p>
        </p:txBody>
      </p:sp>
      <p:sp>
        <p:nvSpPr>
          <p:cNvPr id="3" name="Content Placeholder 2"/>
          <p:cNvSpPr>
            <a:spLocks noGrp="1"/>
          </p:cNvSpPr>
          <p:nvPr>
            <p:ph idx="1"/>
          </p:nvPr>
        </p:nvSpPr>
        <p:spPr>
          <a:xfrm>
            <a:off x="4969904" y="300625"/>
            <a:ext cx="6578628" cy="6175331"/>
          </a:xfrm>
        </p:spPr>
        <p:txBody>
          <a:bodyPr anchor="ctr">
            <a:normAutofit/>
          </a:bodyPr>
          <a:lstStyle/>
          <a:p>
            <a:r>
              <a:rPr lang="en-MY" dirty="0"/>
              <a:t>The suggestion from our side is, a regulatory body that would guide the usage of the 5G. The body must be setup and put in place before using the 5G network. </a:t>
            </a:r>
          </a:p>
          <a:p>
            <a:r>
              <a:rPr lang="en-MY" dirty="0"/>
              <a:t>A law enforcement body if you like. The government of Malaysia should not and must never tolerate any form of breach of contract from any external body. </a:t>
            </a:r>
          </a:p>
          <a:p>
            <a:r>
              <a:rPr lang="en-MY" dirty="0"/>
              <a:t>They should be willing to work with all foreign countries in common terms by establishing justifiable laws and acts. </a:t>
            </a:r>
          </a:p>
          <a:p>
            <a:r>
              <a:rPr lang="en-MY" dirty="0"/>
              <a:t>The data the are using must be one hundred percent 100% secured and guaranteed that they are well kept with confidentiality, integrity, and availability. </a:t>
            </a:r>
          </a:p>
          <a:p>
            <a:r>
              <a:rPr lang="en-MY" dirty="0"/>
              <a:t>If for example, China sneak into the telecommunication system of Malaysia, immediate action must be followed such as contract termination.</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2905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9D943B-BFCD-4168-988A-16654BEA7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484632"/>
            <a:ext cx="10058400" cy="1609344"/>
          </a:xfrm>
        </p:spPr>
        <p:txBody>
          <a:bodyPr>
            <a:normAutofit/>
          </a:bodyPr>
          <a:lstStyle/>
          <a:p>
            <a:r>
              <a:rPr lang="en-MY" b="1">
                <a:solidFill>
                  <a:schemeClr val="tx1"/>
                </a:solidFill>
              </a:rPr>
              <a:t>CONCLUSION</a:t>
            </a:r>
            <a:br>
              <a:rPr lang="en-MY" b="1">
                <a:solidFill>
                  <a:schemeClr val="tx1"/>
                </a:solidFill>
              </a:rPr>
            </a:br>
            <a:endParaRPr lang="en-MY">
              <a:solidFill>
                <a:schemeClr val="tx1"/>
              </a:solidFill>
            </a:endParaRPr>
          </a:p>
        </p:txBody>
      </p:sp>
      <p:sp>
        <p:nvSpPr>
          <p:cNvPr id="3" name="Content Placeholder 2"/>
          <p:cNvSpPr>
            <a:spLocks noGrp="1"/>
          </p:cNvSpPr>
          <p:nvPr>
            <p:ph idx="1"/>
          </p:nvPr>
        </p:nvSpPr>
        <p:spPr>
          <a:xfrm>
            <a:off x="1069848" y="2121408"/>
            <a:ext cx="10058400" cy="4050792"/>
          </a:xfrm>
        </p:spPr>
        <p:txBody>
          <a:bodyPr>
            <a:normAutofit/>
          </a:bodyPr>
          <a:lstStyle/>
          <a:p>
            <a:r>
              <a:rPr lang="en-MY" dirty="0">
                <a:solidFill>
                  <a:schemeClr val="tx2"/>
                </a:solidFill>
              </a:rPr>
              <a:t>Despite how amazing the network nowadays in speed and efficiency of transporting the data, the network is still vulnerable to the attacker who will commit crimes in the cyberspace for their own personal benefits which will endanger people’s privacy. These crimes include the breach on an agreement between two sides, which cause the loss to the victim side of the agreement.</a:t>
            </a:r>
          </a:p>
          <a:p>
            <a:r>
              <a:rPr lang="en-MY" dirty="0">
                <a:solidFill>
                  <a:schemeClr val="tx2"/>
                </a:solidFill>
              </a:rPr>
              <a:t>The laws were enforced to ensure that the illegal acts in the cyberspace will be executed or prevented by any parties. </a:t>
            </a:r>
          </a:p>
          <a:p>
            <a:r>
              <a:rPr lang="en-MY" dirty="0">
                <a:solidFill>
                  <a:schemeClr val="tx2"/>
                </a:solidFill>
              </a:rPr>
              <a:t>Several laws have been executed in Malaysia which protect the identities and ownership of the users and creators such as 1997 Computer Crimes Act (CCA), 1998 Communications and Multimedia Act (CMA), and Personal Data Protection Act 2010. </a:t>
            </a:r>
          </a:p>
          <a:p>
            <a:r>
              <a:rPr lang="en-MY" dirty="0">
                <a:solidFill>
                  <a:schemeClr val="tx2"/>
                </a:solidFill>
              </a:rPr>
              <a:t>To summarized the whole topic, the current laws need some improvement to be more flexible with new and unexpected cases that will be occur in the future.</a:t>
            </a:r>
          </a:p>
          <a:p>
            <a:endParaRPr lang="en-MY" dirty="0">
              <a:solidFill>
                <a:schemeClr val="tx2"/>
              </a:solidFill>
            </a:endParaRPr>
          </a:p>
        </p:txBody>
      </p:sp>
    </p:spTree>
    <p:extLst>
      <p:ext uri="{BB962C8B-B14F-4D97-AF65-F5344CB8AC3E}">
        <p14:creationId xmlns:p14="http://schemas.microsoft.com/office/powerpoint/2010/main" val="10809837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82119" y="643466"/>
            <a:ext cx="3348017" cy="5571067"/>
          </a:xfrm>
        </p:spPr>
        <p:txBody>
          <a:bodyPr>
            <a:normAutofit/>
          </a:bodyPr>
          <a:lstStyle/>
          <a:p>
            <a:pPr lvl="0"/>
            <a:r>
              <a:rPr lang="en-MY" sz="3000" b="1" dirty="0">
                <a:solidFill>
                  <a:schemeClr val="tx1"/>
                </a:solidFill>
              </a:rPr>
              <a:t>REFERENCES</a:t>
            </a:r>
          </a:p>
        </p:txBody>
      </p:sp>
      <p:sp>
        <p:nvSpPr>
          <p:cNvPr id="3" name="Content Placeholder 2"/>
          <p:cNvSpPr>
            <a:spLocks noGrp="1"/>
          </p:cNvSpPr>
          <p:nvPr>
            <p:ph idx="1"/>
          </p:nvPr>
        </p:nvSpPr>
        <p:spPr>
          <a:xfrm>
            <a:off x="6772315" y="643467"/>
            <a:ext cx="4534781" cy="5571066"/>
          </a:xfrm>
        </p:spPr>
        <p:txBody>
          <a:bodyPr anchor="ctr">
            <a:normAutofit/>
          </a:bodyPr>
          <a:lstStyle/>
          <a:p>
            <a:r>
              <a:rPr lang="en-US" sz="1800" u="sng" dirty="0">
                <a:hlinkClick r:id="rId4"/>
              </a:rPr>
              <a:t>https://asialawportal.com/2019/11/19/why-malaysia-should-amend-its-cyber-security-laws/#:~:text=Malaysia%27s%20Computer%20Crimes%20Act%201997,the%20Internet%20age%20in%20Malaysia</a:t>
            </a:r>
            <a:r>
              <a:rPr lang="en-US" sz="1800" dirty="0"/>
              <a:t>.</a:t>
            </a:r>
            <a:endParaRPr lang="en-MY" sz="1800" dirty="0"/>
          </a:p>
          <a:p>
            <a:r>
              <a:rPr lang="en-US" sz="1800" u="sng" dirty="0">
                <a:hlinkClick r:id="rId5"/>
              </a:rPr>
              <a:t>https://www.freemalaysiatoday.com/category/nation/2020/02/20/malindo-confirms-charges-against-it-over-data-breach/</a:t>
            </a:r>
            <a:endParaRPr lang="en-MY" sz="1800" dirty="0"/>
          </a:p>
          <a:p>
            <a:r>
              <a:rPr lang="en-MY" sz="1800" dirty="0">
                <a:hlinkClick r:id="rId6"/>
              </a:rPr>
              <a:t>https://www.apperio.com/article/five-ways-5g-is-pushing-the-boundaries-of-law/</a:t>
            </a:r>
            <a:r>
              <a:rPr lang="en-MY" sz="1800" dirty="0"/>
              <a:t> </a:t>
            </a:r>
          </a:p>
          <a:p>
            <a:r>
              <a:rPr lang="en-MY" sz="1800" dirty="0">
                <a:hlinkClick r:id="rId7"/>
              </a:rPr>
              <a:t>https://www.pikom.org.my/malaysia-embraces-5g/</a:t>
            </a:r>
            <a:endParaRPr lang="en-MY" sz="1800" dirty="0"/>
          </a:p>
          <a:p>
            <a:r>
              <a:rPr lang="en-MY" sz="1800" dirty="0">
                <a:hlinkClick r:id="rId8"/>
              </a:rPr>
              <a:t>https://www.computerweekly.com/blog/Eyes-on-APAC/Malaysia-mulls-over-Huaweis-role-in-5G-networks</a:t>
            </a:r>
            <a:r>
              <a:rPr lang="en-MY" sz="1800" dirty="0"/>
              <a:t> </a:t>
            </a:r>
          </a:p>
          <a:p>
            <a:endParaRPr lang="en-MY" sz="1800" dirty="0"/>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8910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otalTime>107</TotalTime>
  <Words>844</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Rockwell Extra Bold</vt:lpstr>
      <vt:lpstr>Wingdings</vt:lpstr>
      <vt:lpstr>Wood Type</vt:lpstr>
      <vt:lpstr>SKJ 4193 CYBER LAW 5G NETWORK </vt:lpstr>
      <vt:lpstr>Summary</vt:lpstr>
      <vt:lpstr>Introduction</vt:lpstr>
      <vt:lpstr>DISCUSSION  </vt:lpstr>
      <vt:lpstr>SUGGESTION </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SKJ 4193 CYBER LAW 5G NETWORK </dc:title>
  <dc:creator>Ahmad Fadzil Hafizi</dc:creator>
  <cp:lastModifiedBy>Ahmad Fadzil Hafizi</cp:lastModifiedBy>
  <cp:revision>8</cp:revision>
  <dcterms:created xsi:type="dcterms:W3CDTF">2021-01-08T01:27:49Z</dcterms:created>
  <dcterms:modified xsi:type="dcterms:W3CDTF">2021-01-08T03:55:29Z</dcterms:modified>
</cp:coreProperties>
</file>