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65" r:id="rId3"/>
    <p:sldId id="294" r:id="rId4"/>
    <p:sldId id="261" r:id="rId5"/>
    <p:sldId id="262" r:id="rId6"/>
    <p:sldId id="293" r:id="rId7"/>
    <p:sldId id="267" r:id="rId8"/>
    <p:sldId id="268" r:id="rId9"/>
    <p:sldId id="295" r:id="rId10"/>
    <p:sldId id="278" r:id="rId11"/>
    <p:sldId id="279" r:id="rId12"/>
    <p:sldId id="296" r:id="rId13"/>
    <p:sldId id="281" r:id="rId14"/>
    <p:sldId id="282" r:id="rId15"/>
    <p:sldId id="297" r:id="rId16"/>
    <p:sldId id="284" r:id="rId17"/>
    <p:sldId id="285" r:id="rId18"/>
    <p:sldId id="298" r:id="rId19"/>
    <p:sldId id="287" r:id="rId20"/>
    <p:sldId id="288" r:id="rId21"/>
    <p:sldId id="299" r:id="rId22"/>
  </p:sldIdLst>
  <p:sldSz cx="12801600" cy="9601200" type="A3"/>
  <p:notesSz cx="6797675" cy="9926638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гушетия" id="{1A67CDF7-F614-4562-AB1E-B8A2CAF15907}">
          <p14:sldIdLst>
            <p14:sldId id="264"/>
            <p14:sldId id="265"/>
            <p14:sldId id="294"/>
          </p14:sldIdLst>
        </p14:section>
        <p14:section name="Хакасия" id="{D0A2ADD7-A05B-4522-BBE4-0E63D98A1ECA}">
          <p14:sldIdLst>
            <p14:sldId id="261"/>
            <p14:sldId id="262"/>
            <p14:sldId id="293"/>
          </p14:sldIdLst>
        </p14:section>
        <p14:section name="Забайкалье" id="{46B787E3-62A6-4A3C-8968-3685D5FCC269}">
          <p14:sldIdLst>
            <p14:sldId id="267"/>
            <p14:sldId id="268"/>
            <p14:sldId id="295"/>
          </p14:sldIdLst>
        </p14:section>
        <p14:section name="Якутия" id="{224ABC3A-9E35-42B1-9783-7E857C368100}">
          <p14:sldIdLst>
            <p14:sldId id="278"/>
            <p14:sldId id="279"/>
            <p14:sldId id="296"/>
          </p14:sldIdLst>
        </p14:section>
        <p14:section name="Бурятия" id="{2F4DC965-FEB8-4065-A2FE-279A7EB46288}">
          <p14:sldIdLst>
            <p14:sldId id="281"/>
            <p14:sldId id="282"/>
            <p14:sldId id="297"/>
          </p14:sldIdLst>
        </p14:section>
        <p14:section name="Кабардино-Балкарская" id="{378DE34F-8A0A-4967-8FE8-FB7180352AF6}">
          <p14:sldIdLst>
            <p14:sldId id="284"/>
            <p14:sldId id="285"/>
            <p14:sldId id="298"/>
          </p14:sldIdLst>
        </p14:section>
        <p14:section name="Красноярск" id="{B646D486-7D9E-48F7-BCD0-9B0FBFEA807F}">
          <p14:sldIdLst>
            <p14:sldId id="287"/>
            <p14:sldId id="288"/>
            <p14:sldId id="299"/>
          </p14:sldIdLst>
        </p14:section>
      </p14:sectionLst>
    </p:ex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Хаджарова Дарья Юрьевна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6D"/>
    <a:srgbClr val="FF66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2" autoAdjust="0"/>
  </p:normalViewPr>
  <p:slideViewPr>
    <p:cSldViewPr snapToGrid="0">
      <p:cViewPr>
        <p:scale>
          <a:sx n="70" d="100"/>
          <a:sy n="70" d="100"/>
        </p:scale>
        <p:origin x="-2661" y="-813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659" cy="498056"/>
          </a:xfrm>
          <a:prstGeom prst="rect">
            <a:avLst/>
          </a:prstGeom>
        </p:spPr>
        <p:txBody>
          <a:bodyPr vert="horz" lIns="91346" tIns="45673" rIns="91346" bIns="4567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1"/>
            <a:ext cx="2945659" cy="498056"/>
          </a:xfrm>
          <a:prstGeom prst="rect">
            <a:avLst/>
          </a:prstGeom>
        </p:spPr>
        <p:txBody>
          <a:bodyPr vert="horz" lIns="91346" tIns="45673" rIns="91346" bIns="45673" rtlCol="0"/>
          <a:lstStyle>
            <a:lvl1pPr algn="r">
              <a:defRPr sz="1200"/>
            </a:lvl1pPr>
          </a:lstStyle>
          <a:p>
            <a:fld id="{B1A6F323-B232-473A-8E2D-F6F343B7F972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6" tIns="45673" rIns="91346" bIns="4567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346" tIns="45673" rIns="91346" bIns="4567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28584"/>
            <a:ext cx="2945659" cy="498054"/>
          </a:xfrm>
          <a:prstGeom prst="rect">
            <a:avLst/>
          </a:prstGeom>
        </p:spPr>
        <p:txBody>
          <a:bodyPr vert="horz" lIns="91346" tIns="45673" rIns="91346" bIns="4567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28584"/>
            <a:ext cx="2945659" cy="498054"/>
          </a:xfrm>
          <a:prstGeom prst="rect">
            <a:avLst/>
          </a:prstGeom>
        </p:spPr>
        <p:txBody>
          <a:bodyPr vert="horz" lIns="91346" tIns="45673" rIns="91346" bIns="45673" rtlCol="0" anchor="b"/>
          <a:lstStyle>
            <a:lvl1pPr algn="r">
              <a:defRPr sz="1200"/>
            </a:lvl1pPr>
          </a:lstStyle>
          <a:p>
            <a:fld id="{48010F70-7DB8-4107-8EC3-0E6FCC3D2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7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0F70-7DB8-4107-8EC3-0E6FCC3D24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5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A38D-9221-400D-9FFC-B773626856EF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402-0C47-4BF2-AA7C-175AA2EBB966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4F4-571B-4A68-8343-6949A2F47E8B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88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564B-747C-4087-8042-BAFD66B9B2C5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6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D5D-6017-4A51-8BB7-C6F84FBE72F0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6"/>
            <a:ext cx="5440680" cy="6091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6"/>
            <a:ext cx="5440680" cy="6091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7BC3-3218-49CF-896A-F47B03C721BD}" type="datetime1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11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77"/>
            <a:ext cx="11041380" cy="18557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EDAD-5316-4F1B-88EA-DCD88C82225F}" type="datetime1">
              <a:rPr lang="ru-RU" smtClean="0"/>
              <a:t>10.10.2024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38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A222-B9DD-4F8B-BB6E-FF169C4BD1DF}" type="datetime1">
              <a:rPr lang="ru-RU" smtClean="0"/>
              <a:t>10.10.2024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2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6E5-CE3A-47F2-93D1-59BD4650EA64}" type="datetime1">
              <a:rPr lang="ru-RU" smtClean="0"/>
              <a:t>10.10.2024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9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02A9-67B6-448D-A19D-E44DDE5C6DD0}" type="datetime1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B5AB-A091-4C24-9452-F89B6CDBAC47}" type="datetime1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3521-CA89-46B9-98D4-F0D550B6147D}" type="datetime1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05AA-BD89-8548-964B-E56C81B0E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8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Республика Ингушетия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3" y="642199"/>
            <a:ext cx="12796048" cy="988593"/>
            <a:chOff x="-2" y="715638"/>
            <a:chExt cx="12796048" cy="988593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" name="Группа 21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5" name="Пятиугольник 4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23" name="Прямоугольник 22"/>
            <p:cNvSpPr/>
            <p:nvPr/>
          </p:nvSpPr>
          <p:spPr>
            <a:xfrm>
              <a:off x="1768560" y="900934"/>
              <a:ext cx="2586873" cy="803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Создан 02.10.2024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Распоряжением  Губернатора </a:t>
              </a:r>
              <a:b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№ 349-рг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5125095" y="719773"/>
            <a:ext cx="687038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 lvl="0">
              <a:lnSpc>
                <a:spcPct val="110000"/>
              </a:lnSpc>
              <a:defRPr/>
            </a:pPr>
            <a:r>
              <a:rPr lang="ru-RU" sz="1600" b="1" dirty="0" err="1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Калиматов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Махмуд-Али </a:t>
            </a:r>
            <a:r>
              <a:rPr lang="ru-RU" sz="1600" b="1" dirty="0" err="1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Макшарипович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                                                          </a:t>
            </a:r>
          </a:p>
          <a:p>
            <a:pPr lvl="0">
              <a:lnSpc>
                <a:spcPct val="110000"/>
              </a:lnSpc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Губернатор Республики Ингушетия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27461" y="112418"/>
            <a:ext cx="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12927"/>
              </p:ext>
            </p:extLst>
          </p:nvPr>
        </p:nvGraphicFramePr>
        <p:xfrm>
          <a:off x="248354" y="4210756"/>
          <a:ext cx="12361022" cy="211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63"/>
                <a:gridCol w="2573097"/>
                <a:gridCol w="3944447"/>
                <a:gridCol w="3533615"/>
              </a:tblGrid>
              <a:tr h="870775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регионального оператора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Причины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Желтые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территория субъекта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«Чистый мир»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Фактически приступил к деятельности с 16.09.2024.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1. нет банковской гарантии.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10.10.2024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86538"/>
              </p:ext>
            </p:extLst>
          </p:nvPr>
        </p:nvGraphicFramePr>
        <p:xfrm>
          <a:off x="270932" y="1799184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Республика Саха (Якутия)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10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10.10.2024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01024"/>
              </p:ext>
            </p:extLst>
          </p:nvPr>
        </p:nvGraphicFramePr>
        <p:xfrm>
          <a:off x="270932" y="1609992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12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6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6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97318"/>
              </p:ext>
            </p:extLst>
          </p:nvPr>
        </p:nvGraphicFramePr>
        <p:xfrm>
          <a:off x="248354" y="3737776"/>
          <a:ext cx="12361022" cy="57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63"/>
                <a:gridCol w="2573097"/>
                <a:gridCol w="3930799"/>
                <a:gridCol w="3547263"/>
              </a:tblGrid>
              <a:tr h="870775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регионального оператора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Причины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Желтые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5. </a:t>
                      </a:r>
                      <a:r>
                        <a:rPr lang="ru-RU" sz="1200" b="1" kern="1200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Мирнинская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ООО УК «АЙХАЛЦЕНТР»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«временный» региональный оператор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низкий уровень собираемости (87,7%)</a:t>
                      </a:r>
                      <a:endParaRPr lang="en-US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7. </a:t>
                      </a:r>
                      <a:r>
                        <a:rPr lang="ru-RU" sz="1200" b="1" kern="1200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Сунтарская</a:t>
                      </a:r>
                      <a:endParaRPr lang="ru-RU" sz="12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ООО «ЖИЛКОМСЕРВИС»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лишен статуса и осуществляет деятельность до выбора нового регионального оператора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отсутствует банковская гарантия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низкий уровень собираемости (31,6%).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высокое соотношение дебиторской задолженности (7 млн р) к НВВ (15 млн р) – 48%</a:t>
                      </a:r>
                      <a:endParaRPr lang="en-US" sz="1200" b="0" kern="1200" dirty="0" smtClean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8. Вилюйская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ООО «Сайдам»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низкий уровень собираемости (66,7%).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высокое соотношение дебиторской задолженности (17 млн р) к НВВ (19 млн р) – 88%</a:t>
                      </a: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9. Ленская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ООО «Профи»</a:t>
                      </a:r>
                      <a:endParaRPr lang="ru-RU" sz="12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низкий уровень собираемости (81,1%).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высокое соотношение дебиторской задолженности (34 млн р) к НВВ (52 млн р) – 67%</a:t>
                      </a: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10. </a:t>
                      </a:r>
                      <a:r>
                        <a:rPr lang="ru-RU" sz="1200" b="1" kern="1200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Нюрбинская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АО «КИРОВСКИЙ УГОЛЬНЫЙ РАЗРЕЗ»</a:t>
                      </a:r>
                      <a:endParaRPr lang="ru-RU" sz="12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низкий уровень собираемости (77,2%).</a:t>
                      </a:r>
                      <a:endParaRPr lang="en-US" sz="1200" b="0" kern="1200" dirty="0" smtClean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12. </a:t>
                      </a:r>
                      <a:r>
                        <a:rPr lang="ru-RU" sz="1200" b="1" kern="1200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Верхневилюйская</a:t>
                      </a:r>
                      <a:endParaRPr lang="ru-RU" sz="12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ООО «УК ЖКХ»</a:t>
                      </a: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низкий уровень собираемости (56,4%).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177800" algn="l"/>
                        </a:tabLst>
                        <a:defRPr/>
                      </a:pPr>
                      <a:r>
                        <a:rPr lang="ru-RU" sz="12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высокое соотношение дебиторской задолженности (24 млн р) к НВВ (36 млн р) – 66%</a:t>
                      </a:r>
                      <a:endParaRPr lang="en-US" sz="1200" b="0" kern="1200" dirty="0" smtClean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657" marR="32657" marT="12857" marB="12857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Группа 22"/>
          <p:cNvGrpSpPr/>
          <p:nvPr/>
        </p:nvGrpSpPr>
        <p:grpSpPr>
          <a:xfrm>
            <a:off x="-3" y="642199"/>
            <a:ext cx="12796048" cy="982812"/>
            <a:chOff x="-2" y="715638"/>
            <a:chExt cx="12796048" cy="982812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" name="Группа 34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36" name="Пятиугольник 35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30" name="Прямоугольник 29"/>
            <p:cNvSpPr/>
            <p:nvPr/>
          </p:nvSpPr>
          <p:spPr>
            <a:xfrm>
              <a:off x="1768560" y="900934"/>
              <a:ext cx="2586873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Создан __.__.__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распоряжением______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3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Прямоугольник 37"/>
          <p:cNvSpPr/>
          <p:nvPr/>
        </p:nvSpPr>
        <p:spPr>
          <a:xfrm>
            <a:off x="5125095" y="719773"/>
            <a:ext cx="6870389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 lvl="0">
              <a:lnSpc>
                <a:spcPct val="110000"/>
              </a:lnSpc>
              <a:defRPr/>
            </a:pPr>
            <a:r>
              <a:rPr lang="ru-RU" sz="1400" noProof="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ФИО                                                            </a:t>
            </a:r>
            <a:r>
              <a:rPr lang="ru-RU" sz="16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По 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состоянию на </a:t>
            </a:r>
            <a:r>
              <a:rPr lang="ru-RU" sz="16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10.10.2024 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штаб не создан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cs typeface="Arial Narrow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Глава ______.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71695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138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15 (10%)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6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9,9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4,7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5,2 (52,5%)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3,7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2,3 (38%)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75%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25%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10,4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10,4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10,4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3,3 (24%)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73%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27%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Саха (Якутия)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8756" y="112418"/>
            <a:ext cx="45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11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Саха (Якутия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(3/3)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12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31795"/>
              </p:ext>
            </p:extLst>
          </p:nvPr>
        </p:nvGraphicFramePr>
        <p:xfrm>
          <a:off x="117924" y="806864"/>
          <a:ext cx="12492001" cy="537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298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0%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C00000"/>
                          </a:solidFill>
                        </a:rPr>
                        <a:t>-54,2%</a:t>
                      </a:r>
                      <a:endParaRPr lang="ru-RU" sz="11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-32%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-13%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-19%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 Риски нарушений захоронения ТКО: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4.6.1 Белые пятна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Отсутствуют в территориальных смехам места размещения отходов для труднодоступных территорий. Риск направление отходов на несанкционированные свалки.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1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Республика Бурятия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13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10.10.2024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-3" y="642199"/>
            <a:ext cx="12796048" cy="982812"/>
            <a:chOff x="-2" y="715638"/>
            <a:chExt cx="12796048" cy="982812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36" name="Прямоугольник 35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" name="Группа 36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38" name="Пятиугольник 37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34" name="Прямоугольник 33"/>
            <p:cNvSpPr/>
            <p:nvPr/>
          </p:nvSpPr>
          <p:spPr>
            <a:xfrm>
              <a:off x="1768560" y="900934"/>
              <a:ext cx="2586873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Создан __.__.__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распоряжением______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5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Прямоугольник 40"/>
          <p:cNvSpPr/>
          <p:nvPr/>
        </p:nvSpPr>
        <p:spPr>
          <a:xfrm>
            <a:off x="5125095" y="719773"/>
            <a:ext cx="6870389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 lvl="0">
              <a:lnSpc>
                <a:spcPct val="110000"/>
              </a:lnSpc>
              <a:defRPr/>
            </a:pPr>
            <a:r>
              <a:rPr lang="ru-RU" sz="1400" noProof="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ФИО                                                          </a:t>
            </a:r>
            <a:r>
              <a:rPr lang="ru-RU" sz="16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По 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состоянию на </a:t>
            </a:r>
            <a:r>
              <a:rPr lang="ru-RU" sz="16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10.10.2024 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штаб не создан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cs typeface="Arial Narrow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Глава ______.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58646"/>
              </p:ext>
            </p:extLst>
          </p:nvPr>
        </p:nvGraphicFramePr>
        <p:xfrm>
          <a:off x="270932" y="1799184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35836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191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191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карта не требуется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10,8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3,8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 (64%)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3,8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2,2 (37%)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7,3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7,3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7,5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6,2 (45%)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Бурятия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8756" y="112418"/>
            <a:ext cx="45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Бурятия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15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11664"/>
              </p:ext>
            </p:extLst>
          </p:nvPr>
        </p:nvGraphicFramePr>
        <p:xfrm>
          <a:off x="117924" y="806864"/>
          <a:ext cx="12492001" cy="515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298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0%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C00000"/>
                          </a:solidFill>
                        </a:rPr>
                        <a:t>-54,2%</a:t>
                      </a:r>
                      <a:endParaRPr lang="ru-RU" sz="11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-15%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-14%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 Риски нарушений захоронения ТКО: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4.6.1 Дефицит мощностей по захоронению ТКО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 регионе используются несанкционированные свалки (более 450 свалок)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Кабардино-Балкарская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16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10.10.2024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-3" y="642199"/>
            <a:ext cx="12796048" cy="982812"/>
            <a:chOff x="-2" y="715638"/>
            <a:chExt cx="12796048" cy="982812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36" name="Прямоугольник 35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" name="Группа 36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38" name="Пятиугольник 37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34" name="Прямоугольник 33"/>
            <p:cNvSpPr/>
            <p:nvPr/>
          </p:nvSpPr>
          <p:spPr>
            <a:xfrm>
              <a:off x="1768560" y="900934"/>
              <a:ext cx="2586873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Создан __.__.__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распоряжением______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5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78214"/>
              </p:ext>
            </p:extLst>
          </p:nvPr>
        </p:nvGraphicFramePr>
        <p:xfrm>
          <a:off x="241941" y="4231830"/>
          <a:ext cx="12372309" cy="460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50"/>
                <a:gridCol w="2397605"/>
                <a:gridCol w="4128713"/>
                <a:gridCol w="3524841"/>
              </a:tblGrid>
              <a:tr h="870775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регионального оператора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Причины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343507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Желтые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8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Зона № 1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«</a:t>
                      </a:r>
                      <a:r>
                        <a:rPr lang="ru-RU" sz="1400" b="1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Экологистика</a:t>
                      </a: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отсутствует банковская гарантия;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высокое соотношение дебиторской задолженности (297,4млн р)  к НВВ ( 282 млн р) - 105%;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высокое соотношение кредиторской задолженности (214,1 млн р)  к НВВ ( 282 млн р) - 76%.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Зона № 2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«</a:t>
                      </a:r>
                      <a:r>
                        <a:rPr lang="ru-RU" sz="1400" b="1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Экологистика</a:t>
                      </a: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низкий уровень собираемости (89,6%);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отсутствует банковская гарантия;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высокое соотношение дебиторской задолженности (139,6 млн р)  к НВВ ( 169 млн р) - 80%.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Зона № 3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«</a:t>
                      </a:r>
                      <a:r>
                        <a:rPr lang="ru-RU" sz="1400" b="1" dirty="0" err="1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Экологистика</a:t>
                      </a: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низкий уровень собираемости (78,9%);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отсутствует банковская гарантия;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высокое соотношение дебиторской задолженности (234,6 млн р)  к НВВ ( 238 млн р) - 139%;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высокое соотношение кредиторской задолженности (115,3 млн р)  к НВВ (238 млн р) - 199%.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125095" y="719773"/>
            <a:ext cx="6870389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sz="1400" noProof="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ФИО</a:t>
            </a:r>
            <a:r>
              <a:rPr lang="ru-RU" sz="140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                                                         </a:t>
            </a:r>
            <a:r>
              <a:rPr lang="ru-RU" sz="16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Штаб </a:t>
            </a: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не </a:t>
            </a:r>
            <a:r>
              <a:rPr lang="ru-RU" sz="1600" b="1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создан в связи с выборами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sz="1400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Глава </a:t>
            </a:r>
            <a:r>
              <a:rPr lang="ru-RU" sz="1400" dirty="0" smtClean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______.</a:t>
            </a:r>
            <a:endParaRPr lang="ru-RU" sz="1400" dirty="0">
              <a:solidFill>
                <a:srgbClr val="002060"/>
              </a:solidFill>
              <a:latin typeface="Arial Narrow" panose="020B0606020202030204" pitchFamily="34" charset="0"/>
              <a:cs typeface="Arial Narrow" panose="020B0604020202020204" pitchFamily="34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56138"/>
              </p:ext>
            </p:extLst>
          </p:nvPr>
        </p:nvGraphicFramePr>
        <p:xfrm>
          <a:off x="270932" y="1799184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96101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9 (14%)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6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 (67%)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57%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43%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10,2 (74%)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41%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59%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Кабардино-Балкарская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8756" y="112418"/>
            <a:ext cx="45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17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Кабардино-Балкарская Республика (3/3)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18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07149"/>
              </p:ext>
            </p:extLst>
          </p:nvPr>
        </p:nvGraphicFramePr>
        <p:xfrm>
          <a:off x="117924" y="806864"/>
          <a:ext cx="12492001" cy="448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298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41%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C00000"/>
                          </a:solidFill>
                        </a:rPr>
                        <a:t>-13,2%</a:t>
                      </a:r>
                      <a:endParaRPr lang="ru-RU" sz="11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-42%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-11%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-24%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Красноярский край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10.10.2024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-3" y="642199"/>
            <a:ext cx="12796048" cy="988593"/>
            <a:chOff x="-2" y="715638"/>
            <a:chExt cx="12796048" cy="988593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36" name="Прямоугольник 35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" name="Группа 36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38" name="Пятиугольник 37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34" name="Прямоугольник 33"/>
            <p:cNvSpPr/>
            <p:nvPr/>
          </p:nvSpPr>
          <p:spPr>
            <a:xfrm>
              <a:off x="1768560" y="900934"/>
              <a:ext cx="2586873" cy="803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Создан 01.10.2024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Указ Губернатора Красноярского края № 287-уг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5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Прямоугольник 40"/>
          <p:cNvSpPr/>
          <p:nvPr/>
        </p:nvSpPr>
        <p:spPr>
          <a:xfrm>
            <a:off x="5125095" y="719773"/>
            <a:ext cx="687038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 lvl="0">
              <a:lnSpc>
                <a:spcPct val="110000"/>
              </a:lnSpc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Верещагин Сергей Викторович</a:t>
            </a:r>
          </a:p>
          <a:p>
            <a:pPr lvl="0">
              <a:lnSpc>
                <a:spcPct val="110000"/>
              </a:lnSpc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Первый  заместитель Губернатора Красноярского края                        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36644"/>
              </p:ext>
            </p:extLst>
          </p:nvPr>
        </p:nvGraphicFramePr>
        <p:xfrm>
          <a:off x="241941" y="4228778"/>
          <a:ext cx="12372309" cy="213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50"/>
                <a:gridCol w="2397605"/>
                <a:gridCol w="4115065"/>
                <a:gridCol w="3538489"/>
              </a:tblGrid>
              <a:tr h="870775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регионального оператора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Причины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343507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Желтые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5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Красноярская левобережная зона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«РОСТТЕХ» 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Высокое соотношение дебиторской задолженности (500 млн р)  к НВВ (1 млрд р) - 40%.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6781"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Красноярская правобережная зона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«РОСТТЕХ» </a:t>
                      </a:r>
                      <a:endParaRPr lang="ru-RU" sz="1400" b="0" i="1" kern="1200" dirty="0" smtClean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Лишен статуса и осуществляет деятельность до выбора нового регионального оператора .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71201"/>
              </p:ext>
            </p:extLst>
          </p:nvPr>
        </p:nvGraphicFramePr>
        <p:xfrm>
          <a:off x="270932" y="1799184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14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12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04755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91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55 (60%)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0,4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0,06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0,34 (85%)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5,9 (98%)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21%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79%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0,6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13,1 (95%)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23%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77%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Ингушетия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27461" y="112418"/>
            <a:ext cx="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15603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443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426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17 (3,8%)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карта не требуется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29,2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23,4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5,8 (19,8%)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4,4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1,6 (26,6%)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47%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53%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49,5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42,1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7,4 (15%)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карта не требуется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14,8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52%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48%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Красноярский край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8756" y="112418"/>
            <a:ext cx="45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Красноярский край (3/3)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21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4487"/>
              </p:ext>
            </p:extLst>
          </p:nvPr>
        </p:nvGraphicFramePr>
        <p:xfrm>
          <a:off x="117924" y="806864"/>
          <a:ext cx="12492001" cy="598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298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40%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C00000"/>
                          </a:solidFill>
                        </a:rPr>
                        <a:t>-14,2%</a:t>
                      </a:r>
                      <a:endParaRPr lang="ru-RU" sz="11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lang="ru-RU" sz="11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-11%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-9%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 Риски нарушений захоронения ТКО: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4.6.1 Белые пятна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Отсутствуют в территориальных смехам места размещения отходов для труднодоступных территорий. Риск направление отходов на несанкционированные свалки</a:t>
                      </a:r>
                      <a:endParaRPr lang="ru-RU" sz="1400" b="1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1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Ингушетия (3/3)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27461" y="112418"/>
            <a:ext cx="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60128"/>
              </p:ext>
            </p:extLst>
          </p:nvPr>
        </p:nvGraphicFramePr>
        <p:xfrm>
          <a:off x="117924" y="806864"/>
          <a:ext cx="12492001" cy="606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298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</a:t>
                      </a:r>
                      <a:r>
                        <a:rPr lang="ru-RU" sz="18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100%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ru-RU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B050"/>
                          </a:solidFill>
                        </a:rPr>
                        <a:t>45,8%</a:t>
                      </a:r>
                      <a:endParaRPr lang="ru-RU" sz="11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12,6%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-68,4%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35%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ru-RU" sz="11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21%</a:t>
                      </a:r>
                      <a:endParaRPr lang="ru-RU" sz="11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21%</a:t>
                      </a:r>
                      <a:endParaRPr lang="ru-RU" sz="11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028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 Риски нарушений захоронения ТКО: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4.6.1 Дефицит мощностей по захоронению ТКО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Е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динственный объект размещения ТКО в Сунженском районе, </a:t>
                      </a:r>
                      <a:r>
                        <a:rPr lang="ru-RU" sz="1400" b="0" kern="12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с.п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400" b="0" kern="12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Нестеровское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закрыт по решению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суда. 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96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Согласно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отчету региона по исполнению ФП «ТКО»,  считаем что представлены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недостоверные данные</a:t>
                      </a:r>
                      <a:endParaRPr lang="ru-RU" sz="12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Республика Хакасия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3" y="642199"/>
            <a:ext cx="12796048" cy="988593"/>
            <a:chOff x="-2" y="715638"/>
            <a:chExt cx="12796048" cy="988593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" name="Группа 21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5" name="Пятиугольник 4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23" name="Прямоугольник 22"/>
            <p:cNvSpPr/>
            <p:nvPr/>
          </p:nvSpPr>
          <p:spPr>
            <a:xfrm>
              <a:off x="1768560" y="900934"/>
              <a:ext cx="2586873" cy="803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Создан </a:t>
              </a: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26.09.2024</a:t>
              </a:r>
            </a:p>
            <a:p>
              <a:pPr lvl="0">
                <a:lnSpc>
                  <a:spcPct val="110000"/>
                </a:lnSpc>
                <a:defRPr/>
              </a:pPr>
              <a:r>
                <a:rPr lang="ru-RU" sz="1400" b="1" dirty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Постановлением Правительства Республики Хакасия </a:t>
              </a:r>
              <a:r>
                <a:rPr lang="ru-RU" sz="1400" b="1" dirty="0" smtClean="0">
                  <a:solidFill>
                    <a:srgbClr val="3847B1"/>
                  </a:solidFill>
                  <a:latin typeface="Arial Narrow" panose="020B0606020202030204" pitchFamily="34" charset="0"/>
                  <a:cs typeface="Arial Narrow" panose="020B0604020202020204" pitchFamily="34" charset="0"/>
                </a:rPr>
                <a:t>№ 264-п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5125095" y="719773"/>
            <a:ext cx="687038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Коновалов Валентин Олегович </a:t>
            </a:r>
          </a:p>
          <a:p>
            <a:pPr>
              <a:lnSpc>
                <a:spcPct val="110000"/>
              </a:lnSpc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Глава  Республики Хакасия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27461" y="112418"/>
            <a:ext cx="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61810"/>
              </p:ext>
            </p:extLst>
          </p:nvPr>
        </p:nvGraphicFramePr>
        <p:xfrm>
          <a:off x="212758" y="3978745"/>
          <a:ext cx="12361022" cy="465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63"/>
                <a:gridCol w="2573097"/>
                <a:gridCol w="3930799"/>
                <a:gridCol w="3547263"/>
              </a:tblGrid>
              <a:tr h="870775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регионального оператора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Причины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r>
                        <a:rPr lang="ru-RU" sz="18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зона 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76800">
                <a:tc>
                  <a:txBody>
                    <a:bodyPr/>
                    <a:lstStyle/>
                    <a:p>
                      <a:pPr marL="0" marR="0" lvl="0" indent="0" algn="l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Зона №</a:t>
                      </a: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ООО «АЭРОСИТИ-2000»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1. нет банковской гарантии;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2. высокое соотношение дебиторской задолженности (188 млн р)  к НВВ (231 млн р) - 82%.</a:t>
                      </a:r>
                      <a:endParaRPr lang="en-US" sz="14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Желтые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Зона №</a:t>
                      </a:r>
                      <a:r>
                        <a:rPr lang="ru-RU" sz="1400" b="1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«АЭРОСИТИ-2000»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1. низкий уровень собираемости (64,5%);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2. высокое соотношение дебиторской задолженности (55 млн р)  к НВВ (32 млн р) - 171%.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6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Зона № 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«АЭРОСИТИ-2000»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1. низкий уровень собираемости платежей (47%); </a:t>
                      </a:r>
                      <a:endParaRPr lang="en-US" sz="1400" b="1" kern="1200" dirty="0" smtClean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2. высокое соотношение дебиторской задолженности (84 млн р)  к НВВ (39 млн р) - 213%.</a:t>
                      </a:r>
                      <a:endParaRPr lang="en-US" sz="14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6536"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Зона № 5</a:t>
                      </a:r>
                      <a:endParaRPr lang="ru-RU" sz="14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«АЭРОСИТИ-2000»</a:t>
                      </a:r>
                      <a:endParaRPr lang="ru-RU" sz="1400" b="0" i="1" kern="1200" dirty="0" smtClean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1. низкий уровень собираемости платежей (58,6%); </a:t>
                      </a:r>
                    </a:p>
                    <a:p>
                      <a:pPr marL="0" marR="0" lvl="0" indent="0" algn="l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2. высокое соотношение дебиторской задолженности (42 млн р)  к НВВ (19 млн р) - 225%.</a:t>
                      </a:r>
                      <a:endParaRPr lang="ru-RU" sz="14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10.10.2024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40275"/>
              </p:ext>
            </p:extLst>
          </p:nvPr>
        </p:nvGraphicFramePr>
        <p:xfrm>
          <a:off x="270932" y="1799184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5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38575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карта не требуется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8,2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5,6 (68%)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3,7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2,3 (38%)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46%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4,9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5,7 (54%)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9,2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4,2 (33%)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48%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52%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 Хакасия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27461" y="112418"/>
            <a:ext cx="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908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830997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Республика Хакасия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(3/3)</a:t>
            </a:r>
          </a:p>
          <a:p>
            <a:pPr lvl="0">
              <a:defRPr/>
            </a:pP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27461" y="112418"/>
            <a:ext cx="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6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27305"/>
              </p:ext>
            </p:extLst>
          </p:nvPr>
        </p:nvGraphicFramePr>
        <p:xfrm>
          <a:off x="163773" y="806864"/>
          <a:ext cx="12446152" cy="6607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449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0%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C00000"/>
                          </a:solidFill>
                        </a:rPr>
                        <a:t>-54,2%</a:t>
                      </a:r>
                      <a:endParaRPr lang="ru-RU" sz="11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-21%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-14%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7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lang="ru-RU" sz="11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6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 Риски нарушений захоронения ТКО: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4.6.1.  Замещение временных объектов захоронения со сроком закрытия 01.01.2026 по 765 приказу МПР 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Временный объект: 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Полигон для размещения ТБО в с. </a:t>
                      </a:r>
                      <a:r>
                        <a:rPr lang="ru-RU" sz="1400" b="0" kern="12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Шира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Замещающий объект: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Мусороперерабатывающий комплекс  в Усть-Абаканском районе мощностью: по обработке - 155 тыс. тонн в год, по утилизации 62 тыс. тонн в год, по размещению – 100 тыс. тонн в год, срок ввода в эксплуатацию – 01.10.2026 г. Отставаний по срокам создания нет.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 настоящий момент в целях  снижения затрат на строительство объекта субъектом рассматривается вариант размещения объекта на альтернативном земельном участке.</a:t>
                      </a:r>
                    </a:p>
                    <a:p>
                      <a:pPr marL="0" marR="0" indent="0" algn="l" defTabSz="12801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 01.01.2026 г.  до ввода замещающего объекта в эксплуатацию потоки отходов будут перенаправлены полигон ТКО в г. Черногорск.</a:t>
                      </a:r>
                      <a:endParaRPr lang="ru-RU" sz="1400" b="1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Забайкальский край (1/3)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3" y="642199"/>
            <a:ext cx="12796048" cy="988593"/>
            <a:chOff x="-2" y="715638"/>
            <a:chExt cx="12796048" cy="988593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-2" y="715638"/>
              <a:ext cx="12796048" cy="982812"/>
              <a:chOff x="-2" y="2008199"/>
              <a:chExt cx="12429519" cy="117759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-2" y="2008199"/>
                <a:ext cx="12429519" cy="1177597"/>
              </a:xfrm>
              <a:prstGeom prst="rect">
                <a:avLst/>
              </a:prstGeom>
              <a:solidFill>
                <a:srgbClr val="EBE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" name="Группа 21"/>
              <p:cNvGrpSpPr/>
              <p:nvPr/>
            </p:nvGrpSpPr>
            <p:grpSpPr>
              <a:xfrm>
                <a:off x="153" y="2181488"/>
                <a:ext cx="1717748" cy="812272"/>
                <a:chOff x="153" y="2181488"/>
                <a:chExt cx="1717748" cy="812272"/>
              </a:xfrm>
            </p:grpSpPr>
            <p:sp>
              <p:nvSpPr>
                <p:cNvPr id="5" name="Пятиугольник 4"/>
                <p:cNvSpPr/>
                <p:nvPr/>
              </p:nvSpPr>
              <p:spPr>
                <a:xfrm>
                  <a:off x="153" y="2181488"/>
                  <a:ext cx="1717748" cy="812272"/>
                </a:xfrm>
                <a:prstGeom prst="homePlate">
                  <a:avLst/>
                </a:prstGeom>
                <a:solidFill>
                  <a:srgbClr val="3847B1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05281" y="2256556"/>
                  <a:ext cx="1458978" cy="70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Arial Narrow" panose="020B0604020202020204" pitchFamily="34" charset="0"/>
                    </a:rPr>
                    <a:t>Региональный штаб</a:t>
                  </a:r>
                  <a:endPara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23" name="Прямоугольник 22"/>
            <p:cNvSpPr/>
            <p:nvPr/>
          </p:nvSpPr>
          <p:spPr>
            <a:xfrm>
              <a:off x="1768560" y="900934"/>
              <a:ext cx="2586873" cy="803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Создан 02.10.2024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Распоряжением Губернатора Забайкальского</a:t>
              </a:r>
              <a:r>
                <a:rPr kumimoji="0" lang="ru-RU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края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7B1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 Narrow" panose="020B0604020202020204" pitchFamily="34" charset="0"/>
                </a:rPr>
                <a:t> № 744-р</a:t>
              </a:r>
              <a:endPara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" name="Шеврон 23"/>
            <p:cNvSpPr/>
            <p:nvPr/>
          </p:nvSpPr>
          <p:spPr>
            <a:xfrm>
              <a:off x="4502833" y="928741"/>
              <a:ext cx="330164" cy="619746"/>
            </a:xfrm>
            <a:prstGeom prst="chevron">
              <a:avLst>
                <a:gd name="adj" fmla="val 75314"/>
              </a:avLst>
            </a:prstGeom>
            <a:solidFill>
              <a:srgbClr val="3847B1"/>
            </a:solidFill>
            <a:ln>
              <a:noFill/>
            </a:ln>
            <a:effectLst>
              <a:outerShdw blurRad="50800" dist="381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5125095" y="719773"/>
            <a:ext cx="687038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847B1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РУКОВОДИТЕЛЬ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3847B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Осипов Александр Михайлович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Губернатор Забайкальского края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7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09788"/>
              </p:ext>
            </p:extLst>
          </p:nvPr>
        </p:nvGraphicFramePr>
        <p:xfrm>
          <a:off x="248354" y="4210756"/>
          <a:ext cx="12361022" cy="302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63"/>
                <a:gridCol w="2573097"/>
                <a:gridCol w="3944447"/>
                <a:gridCol w="3533615"/>
              </a:tblGrid>
              <a:tr h="870775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Наименование регионального оператора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Причины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Желтые зоны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территория субъекта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ООО «ОЛЕРОН+»</a:t>
                      </a:r>
                      <a:endParaRPr lang="ru-RU" sz="14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1. высокое соотношение дебиторской задолженности (1 035,3 млн р) к НВВ (1 862,2 млн р) – 56%;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2. низкий уровень собираемости платежей (67,5%);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3. высокое соотношение кредиторской задолженности (1 628,0 млн р) к НВВ (1 862,2 млн р) – 87%.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60289" y="102261"/>
            <a:ext cx="38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По состоянию на 04.10.2024</a:t>
            </a:r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89847"/>
              </p:ext>
            </p:extLst>
          </p:nvPr>
        </p:nvGraphicFramePr>
        <p:xfrm>
          <a:off x="270932" y="1799184"/>
          <a:ext cx="12338443" cy="214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68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51467"/>
                <a:gridCol w="1083733"/>
                <a:gridCol w="1106311"/>
                <a:gridCol w="1343064"/>
              </a:tblGrid>
              <a:tr h="764589">
                <a:tc rowSpan="2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Зоны деятельности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764589">
                <a:tc vMerge="1"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Всего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Желтая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Зеленая</a:t>
                      </a:r>
                      <a:endParaRPr lang="ru-RU" sz="1400" b="1" i="0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</a:tr>
              <a:tr h="620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1. Деятельность региональных операторов</a:t>
                      </a: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1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0</a:t>
                      </a:r>
                      <a:endParaRPr kumimoji="0" lang="ru-RU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847B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 Narrow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6478"/>
              </p:ext>
            </p:extLst>
          </p:nvPr>
        </p:nvGraphicFramePr>
        <p:xfrm>
          <a:off x="90312" y="806864"/>
          <a:ext cx="12519614" cy="666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="" xmlns:a16="http://schemas.microsoft.com/office/drawing/2014/main" val="190128578"/>
                    </a:ext>
                  </a:extLst>
                </a:gridCol>
                <a:gridCol w="1128888"/>
                <a:gridCol w="1117600"/>
                <a:gridCol w="1365957"/>
                <a:gridCol w="2337036"/>
              </a:tblGrid>
              <a:tr h="82449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0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907751"/>
                  </a:ext>
                </a:extLst>
              </a:tr>
              <a:tr h="494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2. Обеспеченность специальной техникой, шт.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потребности– 9,2%)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115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 (9%)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</a:t>
                      </a:r>
                      <a:r>
                        <a:rPr lang="ru-RU" sz="1400" b="1" kern="1200" baseline="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карта не требуется</a:t>
                      </a:r>
                      <a:endParaRPr lang="en-US" sz="14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 Обеспеченность инфраструктурой по накоплению ТКО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 контейнерные площадки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18,4%)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5,5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4,5</a:t>
                      </a:r>
                      <a:r>
                        <a:rPr lang="ru-RU" sz="1400" b="0" i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(45%)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3.1.1 контейнерные площадки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6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4,1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1,9 (32%)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3.1.2 заполнение ФГИС УТКО по местам накопления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63%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37%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 контейнеры (тыс. </a:t>
                      </a:r>
                      <a:r>
                        <a:rPr kumimoji="0" lang="ru-RU" sz="1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потребности – 15,3%)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Выше среднероссийского показателя - желтая зона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В два раза выше среднероссийского показателя либо информация не представлена  - красная зона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20,7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10,6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10,1</a:t>
                      </a:r>
                      <a:r>
                        <a:rPr lang="ru-RU" sz="1400" b="0" i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(48%)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ru-RU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3.2.1 контейнеры на 1 000 чел.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(среднероссийский показатель – 13,7 </a:t>
                      </a:r>
                      <a:r>
                        <a:rPr kumimoji="0" lang="ru-RU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шт</a:t>
                      </a:r>
                      <a:r>
                        <a:rPr kumimoji="0" lang="ru-RU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10,8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2,9 (21%)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3.2.2 заполнение ФГИС УТКО по контейнерам ТКО, % 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ru-RU" sz="1400" b="0" i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7B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Забайкальский край 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8756" y="112418"/>
            <a:ext cx="45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730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6E724E14-B4AB-1F61-2BCC-9202DE384E01}"/>
              </a:ext>
            </a:extLst>
          </p:cNvPr>
          <p:cNvSpPr/>
          <p:nvPr/>
        </p:nvSpPr>
        <p:spPr>
          <a:xfrm>
            <a:off x="0" y="1503"/>
            <a:ext cx="12801600" cy="638095"/>
          </a:xfrm>
          <a:prstGeom prst="rect">
            <a:avLst/>
          </a:prstGeom>
          <a:solidFill>
            <a:srgbClr val="3847B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4752" y="56095"/>
            <a:ext cx="12796043" cy="46166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lvl="0">
              <a:defRPr/>
            </a:pP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Забайкальский край (3/3)</a:t>
            </a:r>
            <a:endParaRPr lang="ru-RU" sz="2400" b="1" dirty="0">
              <a:solidFill>
                <a:prstClr val="white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6178" y="112418"/>
            <a:ext cx="4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9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724"/>
              </p:ext>
            </p:extLst>
          </p:nvPr>
        </p:nvGraphicFramePr>
        <p:xfrm>
          <a:off x="117924" y="806864"/>
          <a:ext cx="12492001" cy="5585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298">
                  <a:extLst>
                    <a:ext uri="{9D8B030D-6E8A-4147-A177-3AD203B41FA5}">
                      <a16:colId xmlns:a16="http://schemas.microsoft.com/office/drawing/2014/main" xmlns="" val="190128578"/>
                    </a:ext>
                  </a:extLst>
                </a:gridCol>
                <a:gridCol w="1083734"/>
                <a:gridCol w="790222"/>
                <a:gridCol w="1230489"/>
                <a:gridCol w="3127258"/>
              </a:tblGrid>
              <a:tr h="806038"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Корзины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План</a:t>
                      </a:r>
                      <a:endParaRPr lang="ru-RU" sz="12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Факт </a:t>
                      </a:r>
                      <a:endParaRPr lang="ru-RU" sz="1200" b="0" i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Отклонение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rgbClr val="3847B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Мероприятия из Дорожной карты</a:t>
                      </a:r>
                      <a:endParaRPr lang="ru-RU" sz="1800" b="1" kern="1200" dirty="0">
                        <a:solidFill>
                          <a:srgbClr val="3847B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907751"/>
                  </a:ext>
                </a:extLst>
              </a:tr>
              <a:tr h="6128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847B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 Narrow" panose="020B0604020202020204" pitchFamily="34" charset="0"/>
                        </a:rPr>
                        <a:t>4. Обеспеченность инфраструктурой  по обращению с ТКО: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4.1. Дорожная карта по строительству инфраструктуры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15.10.2024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Дорожная карта не утверждена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4.2. доля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обработки 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54,2%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4%</a:t>
                      </a:r>
                      <a:endParaRPr lang="ru-RU" sz="11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C00000"/>
                          </a:solidFill>
                        </a:rPr>
                        <a:t>-50,2%</a:t>
                      </a:r>
                      <a:endParaRPr lang="ru-RU" sz="11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4.3. доля обработки 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-22%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4.4.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(факт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 2024 г к факту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-14%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4.5. доля утилизации,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 обезвреживания (</a:t>
                      </a:r>
                      <a:r>
                        <a:rPr lang="ru-RU" sz="1400" b="0" i="1" u="none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сокращение захоронения ТКО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(план  2028 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г к плану среднероссийскому, %).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29%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(среднероссийский)</a:t>
                      </a:r>
                      <a:endParaRPr lang="ru-RU" sz="900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28" rtl="0" eaLnBrk="1" latinLnBrk="0" hangingPunct="1"/>
                      <a:r>
                        <a:rPr lang="ru-RU" sz="11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-14%</a:t>
                      </a:r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028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 Риски нарушений захоронения ТКО: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4.6.1 Дефицит мощностей по захоронению ТКО.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 регионе имеется только один легальный полигон г. </a:t>
                      </a:r>
                      <a:r>
                        <a:rPr lang="ru-RU" sz="1400" b="0" kern="12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Краснокаменск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, позволяющий принимать 5% ТКО от общей массы образования региона.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В схему потоков ТКО включены несанкционированные объекты размещения отходов (свалки 26 штук).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80128" rtl="0" eaLnBrk="1" latinLnBrk="0" hangingPunct="1"/>
                      <a:endParaRPr lang="ru-RU" sz="11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2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3799</Words>
  <Application>Microsoft Office PowerPoint</Application>
  <PresentationFormat>A3 (297x420 мм)</PresentationFormat>
  <Paragraphs>879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Руденко Владимир Викторович</dc:creator>
  <cp:lastModifiedBy>Миронова Мария Денисовна</cp:lastModifiedBy>
  <cp:revision>88</cp:revision>
  <cp:lastPrinted>2024-10-10T20:11:29Z</cp:lastPrinted>
  <dcterms:modified xsi:type="dcterms:W3CDTF">2024-10-10T20:12:14Z</dcterms:modified>
</cp:coreProperties>
</file>